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y="6858000" cx="9144000"/>
  <p:notesSz cx="7315200" cy="9601200"/>
  <p:embeddedFontLst>
    <p:embeddedFont>
      <p:font typeface="Arial Black"/>
      <p:regular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26" roundtripDataSignature="AMtx7mh7L/wqDgAizlRYTCkJDkke6thlc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customschemas.google.com/relationships/presentationmetadata" Target="metadata"/><Relationship Id="rId25" Type="http://schemas.openxmlformats.org/officeDocument/2006/relationships/font" Target="fonts/ArialBlack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1"/>
            <a:ext cx="3169920" cy="4800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4143587" y="1"/>
            <a:ext cx="3169920" cy="4800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257300" y="720725"/>
            <a:ext cx="4800600" cy="36004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731521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9119474"/>
            <a:ext cx="3169920" cy="4800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:notes"/>
          <p:cNvSpPr/>
          <p:nvPr>
            <p:ph idx="2" type="sldImg"/>
          </p:nvPr>
        </p:nvSpPr>
        <p:spPr>
          <a:xfrm>
            <a:off x="1257300" y="720725"/>
            <a:ext cx="4800600" cy="36004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4" name="Google Shape;94;p1:notes"/>
          <p:cNvSpPr txBox="1"/>
          <p:nvPr>
            <p:ph idx="1" type="body"/>
          </p:nvPr>
        </p:nvSpPr>
        <p:spPr>
          <a:xfrm>
            <a:off x="731521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95" name="Google Shape;95;p1:notes"/>
          <p:cNvSpPr txBox="1"/>
          <p:nvPr>
            <p:ph idx="12" type="sldNum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2599f582cb8_1_58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1" name="Google Shape;161;g2599f582cb8_1_58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162" name="Google Shape;162;g2599f582cb8_1_58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2599f582cb8_1_66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9" name="Google Shape;169;g2599f582cb8_1_66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170" name="Google Shape;170;g2599f582cb8_1_66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2599f582cb8_1_72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5" name="Google Shape;175;g2599f582cb8_1_72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176" name="Google Shape;176;g2599f582cb8_1_72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2599f582cb8_1_79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3" name="Google Shape;183;g2599f582cb8_1_79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184" name="Google Shape;184;g2599f582cb8_1_79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2599f582cb8_1_87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1" name="Google Shape;191;g2599f582cb8_1_87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192" name="Google Shape;192;g2599f582cb8_1_87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2599f582cb8_1_94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8" name="Google Shape;198;g2599f582cb8_1_94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199" name="Google Shape;199;g2599f582cb8_1_94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2599f582cb8_1_106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5" name="Google Shape;205;g2599f582cb8_1_106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206" name="Google Shape;206;g2599f582cb8_1_106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2599f582cb8_1_117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4" name="Google Shape;214;g2599f582cb8_1_117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215" name="Google Shape;215;g2599f582cb8_1_117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2599f582cb8_1_124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2" name="Google Shape;222;g2599f582cb8_1_124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223" name="Google Shape;223;g2599f582cb8_1_124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2599f582cb8_1_130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8" name="Google Shape;228;g2599f582cb8_1_130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229" name="Google Shape;229;g2599f582cb8_1_130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:notes"/>
          <p:cNvSpPr txBox="1"/>
          <p:nvPr>
            <p:ph idx="1" type="body"/>
          </p:nvPr>
        </p:nvSpPr>
        <p:spPr>
          <a:xfrm>
            <a:off x="731521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105" name="Google Shape;105;p2:notes"/>
          <p:cNvSpPr/>
          <p:nvPr>
            <p:ph idx="2" type="sldImg"/>
          </p:nvPr>
        </p:nvSpPr>
        <p:spPr>
          <a:xfrm>
            <a:off x="1257300" y="720725"/>
            <a:ext cx="4800600" cy="36004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599f582cb8_1_2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1" name="Google Shape;111;g2599f582cb8_1_2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112" name="Google Shape;112;g2599f582cb8_1_2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2599f582cb8_1_8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g2599f582cb8_1_8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118" name="Google Shape;118;g2599f582cb8_1_8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2599f582cb8_1_14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3" name="Google Shape;123;g2599f582cb8_1_14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124" name="Google Shape;124;g2599f582cb8_1_14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2599f582cb8_1_20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0" name="Google Shape;130;g2599f582cb8_1_20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131" name="Google Shape;131;g2599f582cb8_1_20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2599f582cb8_1_30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7" name="Google Shape;137;g2599f582cb8_1_30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138" name="Google Shape;138;g2599f582cb8_1_30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2599f582cb8_1_36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3" name="Google Shape;143;g2599f582cb8_1_36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144" name="Google Shape;144;g2599f582cb8_1_36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2599f582cb8_1_50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3" name="Google Shape;153;g2599f582cb8_1_50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154" name="Google Shape;154;g2599f582cb8_1_50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Úvodná snímka" showMasterSp="0" type="title">
  <p:cSld name="TITLE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/>
          <p:nvPr>
            <p:ph type="ctrTitle"/>
          </p:nvPr>
        </p:nvSpPr>
        <p:spPr>
          <a:xfrm>
            <a:off x="457200" y="1626915"/>
            <a:ext cx="7772400" cy="31736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8F98"/>
              </a:buClr>
              <a:buSzPts val="6000"/>
              <a:buFont typeface="Arial Black"/>
              <a:buNone/>
              <a:defRPr sz="6000" cap="none">
                <a:solidFill>
                  <a:srgbClr val="398F9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5"/>
          <p:cNvSpPr txBox="1"/>
          <p:nvPr>
            <p:ph idx="1" type="subTitle"/>
          </p:nvPr>
        </p:nvSpPr>
        <p:spPr>
          <a:xfrm>
            <a:off x="457200" y="4800600"/>
            <a:ext cx="68580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b="0" cap="non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1" name="Google Shape;21;p5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5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rgbClr val="4A9B8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5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5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descr="Logo&#10;&#10;Description automatically generated" id="26" name="Google Shape;26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598575" y="107926"/>
            <a:ext cx="1286662" cy="12866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dpis a zvislý text" type="vertTx">
  <p:cSld name="VERTICAL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/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2800"/>
              <a:buFont typeface="Arial Black"/>
              <a:buNone/>
              <a:defRPr sz="2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4"/>
          <p:cNvSpPr txBox="1"/>
          <p:nvPr>
            <p:ph idx="1" type="body"/>
          </p:nvPr>
        </p:nvSpPr>
        <p:spPr>
          <a:xfrm rot="5400000">
            <a:off x="2080419" y="129382"/>
            <a:ext cx="4373563" cy="76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3" name="Google Shape;83;p14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4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4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vislý nadpis a text" type="vertTitleAndTx">
  <p:cSld name="VERTICAL_TITLE_AND_VERTICAL_TEX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5"/>
          <p:cNvSpPr txBox="1"/>
          <p:nvPr>
            <p:ph type="title"/>
          </p:nvPr>
        </p:nvSpPr>
        <p:spPr>
          <a:xfrm rot="5400000">
            <a:off x="5157391" y="2596754"/>
            <a:ext cx="5001419" cy="20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2800"/>
              <a:buFont typeface="Arial Black"/>
              <a:buNone/>
              <a:defRPr sz="2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5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9" name="Google Shape;89;p15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15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5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va obsahy" type="twoObj">
  <p:cSld name="TWO_OBJECTS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2800"/>
              <a:buFont typeface="Arial Black"/>
              <a:buNone/>
              <a:defRPr sz="2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" type="body"/>
          </p:nvPr>
        </p:nvSpPr>
        <p:spPr>
          <a:xfrm>
            <a:off x="1630680" y="1574800"/>
            <a:ext cx="329184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•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/>
        </p:txBody>
      </p:sp>
      <p:sp>
        <p:nvSpPr>
          <p:cNvPr id="30" name="Google Shape;30;p6"/>
          <p:cNvSpPr txBox="1"/>
          <p:nvPr>
            <p:ph idx="2" type="body"/>
          </p:nvPr>
        </p:nvSpPr>
        <p:spPr>
          <a:xfrm>
            <a:off x="5090160" y="1574800"/>
            <a:ext cx="329184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•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/>
        </p:txBody>
      </p:sp>
      <p:sp>
        <p:nvSpPr>
          <p:cNvPr id="31" name="Google Shape;31;p6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dpis a obsah" type="obj">
  <p:cSld name="OBJEC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3600"/>
              <a:buFont typeface="Arial"/>
              <a:buNone/>
              <a:defRPr b="1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" type="body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7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7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lavička sekcie" type="secHead">
  <p:cSld name="SECTION_HEADER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/>
          <p:nvPr>
            <p:ph type="title"/>
          </p:nvPr>
        </p:nvSpPr>
        <p:spPr>
          <a:xfrm>
            <a:off x="457200" y="1447800"/>
            <a:ext cx="7772400" cy="432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8F98"/>
              </a:buClr>
              <a:buSzPts val="7200"/>
              <a:buFont typeface="Arial Black"/>
              <a:buNone/>
              <a:defRPr b="0" sz="7200" cap="none">
                <a:solidFill>
                  <a:srgbClr val="398F9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8"/>
          <p:cNvSpPr txBox="1"/>
          <p:nvPr>
            <p:ph idx="1" type="body"/>
          </p:nvPr>
        </p:nvSpPr>
        <p:spPr>
          <a:xfrm>
            <a:off x="457200" y="228601"/>
            <a:ext cx="77724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b="0" sz="2000" cap="non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3" name="Google Shape;43;p8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8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orovnanie" type="twoTxTwoObj">
  <p:cSld name="TWO_OBJECTS_WITH_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9"/>
          <p:cNvSpPr txBox="1"/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2800"/>
              <a:buFont typeface="Arial Black"/>
              <a:buNone/>
              <a:defRPr sz="2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9"/>
          <p:cNvSpPr txBox="1"/>
          <p:nvPr>
            <p:ph idx="1" type="body"/>
          </p:nvPr>
        </p:nvSpPr>
        <p:spPr>
          <a:xfrm>
            <a:off x="1627632" y="1572768"/>
            <a:ext cx="3291840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0" sz="1800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49" name="Google Shape;49;p9"/>
          <p:cNvSpPr txBox="1"/>
          <p:nvPr>
            <p:ph idx="2" type="body"/>
          </p:nvPr>
        </p:nvSpPr>
        <p:spPr>
          <a:xfrm>
            <a:off x="1627632" y="2259366"/>
            <a:ext cx="3291840" cy="38404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Char char="•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50" name="Google Shape;50;p9"/>
          <p:cNvSpPr txBox="1"/>
          <p:nvPr>
            <p:ph idx="3" type="body"/>
          </p:nvPr>
        </p:nvSpPr>
        <p:spPr>
          <a:xfrm>
            <a:off x="5093208" y="1572768"/>
            <a:ext cx="3291840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0" sz="1800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51" name="Google Shape;51;p9"/>
          <p:cNvSpPr txBox="1"/>
          <p:nvPr>
            <p:ph idx="4" type="body"/>
          </p:nvPr>
        </p:nvSpPr>
        <p:spPr>
          <a:xfrm>
            <a:off x="5093208" y="2259366"/>
            <a:ext cx="3291840" cy="38404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Char char="•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52" name="Google Shape;52;p9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9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9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en nadpis" type="titleOnly">
  <p:cSld name="TITLE_ONLY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0"/>
          <p:cNvSpPr txBox="1"/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3600"/>
              <a:buFont typeface="Arial Black"/>
              <a:buNone/>
              <a:defRPr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0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0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rázdna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1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11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1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bsah s popisom" type="objTx">
  <p:cSld name="OBJECT_WITH_CAPTION_TEXT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2"/>
          <p:cNvSpPr txBox="1"/>
          <p:nvPr>
            <p:ph idx="1" type="body"/>
          </p:nvPr>
        </p:nvSpPr>
        <p:spPr>
          <a:xfrm>
            <a:off x="3575050" y="1600200"/>
            <a:ext cx="5111750" cy="44805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/>
            </a:lvl1pPr>
            <a:lvl2pPr indent="-4064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/>
            </a:lvl2pPr>
            <a:lvl3pPr indent="-3810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Char char="•"/>
              <a:defRPr sz="2400"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9pPr>
          </a:lstStyle>
          <a:p/>
        </p:txBody>
      </p:sp>
      <p:sp>
        <p:nvSpPr>
          <p:cNvPr id="66" name="Google Shape;66;p12"/>
          <p:cNvSpPr txBox="1"/>
          <p:nvPr>
            <p:ph idx="2" type="body"/>
          </p:nvPr>
        </p:nvSpPr>
        <p:spPr>
          <a:xfrm>
            <a:off x="457200" y="1600200"/>
            <a:ext cx="3008313" cy="44805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67" name="Google Shape;67;p12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2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2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0" name="Google Shape;70;p12"/>
          <p:cNvSpPr txBox="1"/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2800"/>
              <a:buFont typeface="Arial Black"/>
              <a:buNone/>
              <a:defRPr sz="2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brázok s popisom" showMasterSp="0" type="picTx">
  <p:cSld name="PICTURE_WITH_CAPTION_TEXT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3"/>
          <p:cNvSpPr/>
          <p:nvPr>
            <p:ph idx="2" type="pic"/>
          </p:nvPr>
        </p:nvSpPr>
        <p:spPr>
          <a:xfrm>
            <a:off x="-1" y="0"/>
            <a:ext cx="9000877" cy="4846320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74" name="Google Shape;74;p13"/>
          <p:cNvSpPr txBox="1"/>
          <p:nvPr>
            <p:ph idx="1" type="body"/>
          </p:nvPr>
        </p:nvSpPr>
        <p:spPr>
          <a:xfrm>
            <a:off x="457200" y="5715000"/>
            <a:ext cx="81534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75" name="Google Shape;75;p13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3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3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8" name="Google Shape;78;p13"/>
          <p:cNvSpPr txBox="1"/>
          <p:nvPr>
            <p:ph type="title"/>
          </p:nvPr>
        </p:nvSpPr>
        <p:spPr>
          <a:xfrm>
            <a:off x="457200" y="4953000"/>
            <a:ext cx="81534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2400"/>
              <a:buFont typeface="Arial Black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3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/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3600"/>
              <a:buFont typeface="Arial Black"/>
              <a:buNone/>
              <a:defRPr b="0" i="0" sz="3600" u="none" cap="none" strike="noStrike">
                <a:solidFill>
                  <a:srgbClr val="66C0C4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4"/>
          <p:cNvSpPr txBox="1"/>
          <p:nvPr>
            <p:ph idx="1" type="body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30200" lvl="5" marL="27432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30200" lvl="6" marL="32004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4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4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4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" name="Google Shape;15;p4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rgbClr val="C6E4D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4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rgbClr val="4A9B8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Logo&#10;&#10;Description automatically generated" id="17" name="Google Shape;17;p4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7308304" y="-1"/>
            <a:ext cx="1576933" cy="1576933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Relationship Id="rId4" Type="http://schemas.openxmlformats.org/officeDocument/2006/relationships/image" Target="../media/image5.png"/><Relationship Id="rId5" Type="http://schemas.openxmlformats.org/officeDocument/2006/relationships/image" Target="../media/image7.png"/><Relationship Id="rId6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"/>
          <p:cNvSpPr txBox="1"/>
          <p:nvPr>
            <p:ph type="ctrTitle"/>
          </p:nvPr>
        </p:nvSpPr>
        <p:spPr>
          <a:xfrm>
            <a:off x="357158" y="2786058"/>
            <a:ext cx="8072494" cy="129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8F98"/>
              </a:buClr>
              <a:buSzPts val="4000"/>
              <a:buFont typeface="Calibri"/>
              <a:buNone/>
            </a:pPr>
            <a:r xmlns:a="http://schemas.openxmlformats.org/drawingml/2006/main">
              <a:rPr lang="sk" sz="4000">
                <a:latin typeface="Calibri"/>
                <a:ea typeface="Calibri"/>
                <a:cs typeface="Calibri"/>
                <a:sym typeface="Calibri"/>
              </a:rPr>
              <a:t>UDRŽATEĽNOSŤ A SOCIÁLNA EKONOMIKA</a:t>
            </a:r>
            <a:endParaRPr xmlns:a="http://schemas.openxmlformats.org/drawingml/2006/main"/>
          </a:p>
        </p:txBody>
      </p:sp>
      <p:sp>
        <p:nvSpPr>
          <p:cNvPr id="98" name="Google Shape;98;p1"/>
          <p:cNvSpPr txBox="1"/>
          <p:nvPr>
            <p:ph idx="1" type="subTitle"/>
          </p:nvPr>
        </p:nvSpPr>
        <p:spPr>
          <a:xfrm>
            <a:off x="642910" y="4000504"/>
            <a:ext cx="72831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xmlns:a="http://schemas.openxmlformats.org/drawingml/2006/main"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r xmlns:a="http://schemas.openxmlformats.org/drawingml/2006/main">
              <a:rPr lang="sk"/>
              <a:t> </a:t>
            </a:r>
            <a:endParaRPr xmlns:a="http://schemas.openxmlformats.org/drawingml/2006/main"/>
          </a:p>
        </p:txBody>
      </p:sp>
      <p:pic>
        <p:nvPicPr>
          <p:cNvPr id="99" name="Google Shape;99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2844" y="285728"/>
            <a:ext cx="1928826" cy="549715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"/>
          <p:cNvSpPr/>
          <p:nvPr/>
        </p:nvSpPr>
        <p:spPr>
          <a:xfrm>
            <a:off x="214282" y="785795"/>
            <a:ext cx="3637638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xmlns:a="http://schemas.openxmlformats.org/drawingml/2006/main"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 xmlns:a="http://schemas.openxmlformats.org/drawingml/2006/main">
              <a:rPr b="1" i="0" lang="sk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ERASMUS + ERASMUS KÓDY</a:t>
            </a:r>
            <a:endParaRPr xmlns:a="http://schemas.openxmlformats.org/drawingml/2006/main" b="0" i="0" sz="105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1"/>
          <p:cNvSpPr txBox="1"/>
          <p:nvPr/>
        </p:nvSpPr>
        <p:spPr>
          <a:xfrm>
            <a:off x="3404275" y="4210500"/>
            <a:ext cx="37167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xmlns:a="http://schemas.openxmlformats.org/drawingml/2006/main"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 xmlns:a="http://schemas.openxmlformats.org/drawingml/2006/main">
              <a:t/>
            </a:r>
            <a:endParaRPr xmlns:a="http://schemas.openxmlformats.org/drawingml/2006/main" b="0" i="0" sz="2700" u="none" cap="none" strike="noStrike">
              <a:solidFill>
                <a:srgbClr val="398F98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02" name="Google Shape;102;p1"/>
          <p:cNvSpPr txBox="1"/>
          <p:nvPr/>
        </p:nvSpPr>
        <p:spPr>
          <a:xfrm>
            <a:off x="1002000" y="1570525"/>
            <a:ext cx="6564900" cy="10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 xmlns:a="http://schemas.openxmlformats.org/drawingml/2006/main">
              <a:rPr b="1" i="0" lang="sk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Zlepšenie zručností a kompetencií mladých ľudí v sociálnom podnikaní prostredníctvom virtuálnej reality</a:t>
            </a:r>
            <a:endParaRPr xmlns:a="http://schemas.openxmlformats.org/drawingml/2006/main"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xmlns:a="http://schemas.openxmlformats.org/drawingml/2006/main"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 xmlns:a="http://schemas.openxmlformats.org/drawingml/2006/main">
              <a:t/>
            </a:r>
            <a:endParaRPr xmlns:a="http://schemas.openxmlformats.org/drawingml/2006/main"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xmlns:a="http://schemas.openxmlformats.org/drawingml/2006/main"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 xmlns:a="http://schemas.openxmlformats.org/drawingml/2006/main">
              <a:t/>
            </a:r>
            <a:endParaRPr xmlns:a="http://schemas.openxmlformats.org/drawingml/2006/main"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2599f582cb8_1_58"/>
          <p:cNvSpPr txBox="1"/>
          <p:nvPr>
            <p:ph idx="1" type="body"/>
          </p:nvPr>
        </p:nvSpPr>
        <p:spPr>
          <a:xfrm>
            <a:off x="1873100" y="355950"/>
            <a:ext cx="5158200" cy="73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lang="sk" sz="2300"/>
              <a:t>Udržateľnosť v sociálnom sektore</a:t>
            </a:r>
            <a:endParaRPr xmlns:a="http://schemas.openxmlformats.org/drawingml/2006/main" sz="2500"/>
          </a:p>
        </p:txBody>
      </p:sp>
      <p:sp>
        <p:nvSpPr>
          <p:cNvPr id="165" name="Google Shape;165;g2599f582cb8_1_58"/>
          <p:cNvSpPr txBox="1"/>
          <p:nvPr/>
        </p:nvSpPr>
        <p:spPr>
          <a:xfrm>
            <a:off x="308250" y="1569975"/>
            <a:ext cx="4016700" cy="45462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 xmlns:a="http://schemas.openxmlformats.org/drawingml/2006/main">
              <a:rPr b="1" i="0" lang="sk" sz="2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Výzvy:</a:t>
            </a:r>
            <a:endParaRPr xmlns:a="http://schemas.openxmlformats.org/drawingml/2006/main" b="1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xmlns:a="http://schemas.openxmlformats.org/drawingml/2006/main"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 xmlns:a="http://schemas.openxmlformats.org/drawingml/2006/main">
              <a:t/>
            </a:r>
            <a:endParaRPr xmlns:a="http://schemas.openxmlformats.org/drawingml/2006/main" b="1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xmlns:a="http://schemas.openxmlformats.org/drawingml/2006/main" indent="-342900" lvl="0" marL="457200" marR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 xmlns:a="http://schemas.openxmlformats.org/drawingml/2006/main">
              <a:rPr b="1" i="0" lang="sk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závislosť na </a:t>
            </a:r>
            <a:br xmlns:a="http://schemas.openxmlformats.org/drawingml/2006/main">
              <a:rPr b="1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 xmlns:a="http://schemas.openxmlformats.org/drawingml/2006/main">
              <a:rPr b="1" i="0" lang="sk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externom financovaní</a:t>
            </a:r>
            <a:endParaRPr xmlns:a="http://schemas.openxmlformats.org/drawingml/2006/main" b="1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xmlns:a="http://schemas.openxmlformats.org/drawingml/2006/main" indent="-3429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 xmlns:a="http://schemas.openxmlformats.org/drawingml/2006/main">
              <a:rPr b="1" i="0" lang="sk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nedostatok zdrojov</a:t>
            </a:r>
            <a:endParaRPr xmlns:a="http://schemas.openxmlformats.org/drawingml/2006/main" b="1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xmlns:a="http://schemas.openxmlformats.org/drawingml/2006/main" indent="-3429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 xmlns:a="http://schemas.openxmlformats.org/drawingml/2006/main">
              <a:rPr b="1" i="0" lang="sk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konkurencia s inými organizáciami</a:t>
            </a:r>
            <a:endParaRPr xmlns:a="http://schemas.openxmlformats.org/drawingml/2006/main" b="1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xmlns:a="http://schemas.openxmlformats.org/drawingml/2006/main" indent="-3429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 xmlns:a="http://schemas.openxmlformats.org/drawingml/2006/main">
              <a:rPr b="1" i="0" lang="sk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zložitosť sociálnych výziev</a:t>
            </a:r>
            <a:endParaRPr xmlns:a="http://schemas.openxmlformats.org/drawingml/2006/main" b="1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xmlns:a="http://schemas.openxmlformats.org/drawingml/2006/main" indent="-3429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 xmlns:a="http://schemas.openxmlformats.org/drawingml/2006/main">
              <a:rPr b="1" i="0" lang="sk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zmeny v sociálnom a ekonomickom kontexte.</a:t>
            </a:r>
            <a:br xmlns:a="http://schemas.openxmlformats.org/drawingml/2006/main">
              <a:rPr b="1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xmlns:a="http://schemas.openxmlformats.org/drawingml/2006/main"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g2599f582cb8_1_58"/>
          <p:cNvSpPr txBox="1"/>
          <p:nvPr/>
        </p:nvSpPr>
        <p:spPr>
          <a:xfrm>
            <a:off x="4604100" y="1570100"/>
            <a:ext cx="4180200" cy="45462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 xmlns:a="http://schemas.openxmlformats.org/drawingml/2006/main">
              <a:rPr b="1" i="0" lang="sk" sz="2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Príležitosť:</a:t>
            </a:r>
            <a:endParaRPr xmlns:a="http://schemas.openxmlformats.org/drawingml/2006/main" b="1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xmlns:a="http://schemas.openxmlformats.org/drawingml/2006/main"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 xmlns:a="http://schemas.openxmlformats.org/drawingml/2006/main">
              <a:t/>
            </a:r>
            <a:endParaRPr xmlns:a="http://schemas.openxmlformats.org/drawingml/2006/main" b="1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xmlns:a="http://schemas.openxmlformats.org/drawingml/2006/main" indent="-3492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●"/>
            </a:pPr>
            <a:r xmlns:a="http://schemas.openxmlformats.org/drawingml/2006/main">
              <a:rPr b="1" i="0" lang="sk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diverzifikácia zdrojov financovania</a:t>
            </a:r>
            <a:endParaRPr xmlns:a="http://schemas.openxmlformats.org/drawingml/2006/main" b="1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xmlns:a="http://schemas.openxmlformats.org/drawingml/2006/main"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 xmlns:a="http://schemas.openxmlformats.org/drawingml/2006/main">
              <a:t/>
            </a:r>
            <a:endParaRPr xmlns:a="http://schemas.openxmlformats.org/drawingml/2006/main" b="1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xmlns:a="http://schemas.openxmlformats.org/drawingml/2006/main" indent="-3492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●"/>
            </a:pPr>
            <a:r xmlns:a="http://schemas.openxmlformats.org/drawingml/2006/main">
              <a:rPr b="1" i="0" lang="sk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rozvoj modelov sociálneho podnikania</a:t>
            </a:r>
            <a:br xmlns:a="http://schemas.openxmlformats.org/drawingml/2006/main">
              <a:rPr b="1" i="0" lang="en-GB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xmlns:a="http://schemas.openxmlformats.org/drawingml/2006/main" b="1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xmlns:a="http://schemas.openxmlformats.org/drawingml/2006/main" indent="-3492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●"/>
            </a:pPr>
            <a:r xmlns:a="http://schemas.openxmlformats.org/drawingml/2006/main">
              <a:rPr b="1" i="0" lang="sk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spolupráca medzi organizáciami</a:t>
            </a:r>
            <a:br xmlns:a="http://schemas.openxmlformats.org/drawingml/2006/main">
              <a:rPr b="1" i="0" lang="en-GB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xmlns:a="http://schemas.openxmlformats.org/drawingml/2006/main" b="1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xmlns:a="http://schemas.openxmlformats.org/drawingml/2006/main" indent="-3492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●"/>
            </a:pPr>
            <a:r xmlns:a="http://schemas.openxmlformats.org/drawingml/2006/main">
              <a:rPr b="1" i="0" lang="sk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používanie digitálnych technológií</a:t>
            </a:r>
            <a:br xmlns:a="http://schemas.openxmlformats.org/drawingml/2006/main">
              <a:rPr b="1" i="0" lang="en-GB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xmlns:a="http://schemas.openxmlformats.org/drawingml/2006/main" b="1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xmlns:a="http://schemas.openxmlformats.org/drawingml/2006/main" indent="-3492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●"/>
            </a:pPr>
            <a:r xmlns:a="http://schemas.openxmlformats.org/drawingml/2006/main">
              <a:rPr b="1" i="0" lang="sk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aktívne zapojenie komunity</a:t>
            </a:r>
            <a:endParaRPr xmlns:a="http://schemas.openxmlformats.org/drawingml/2006/main" b="1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xmlns:a="http://schemas.openxmlformats.org/drawingml/2006/main"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 xmlns:a="http://schemas.openxmlformats.org/drawingml/2006/main">
              <a:t/>
            </a:r>
            <a:endParaRPr xmlns:a="http://schemas.openxmlformats.org/drawingml/2006/main" b="1" i="0" sz="2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2599f582cb8_1_66"/>
          <p:cNvSpPr txBox="1"/>
          <p:nvPr>
            <p:ph idx="1" type="body"/>
          </p:nvPr>
        </p:nvSpPr>
        <p:spPr>
          <a:xfrm>
            <a:off x="457200" y="1194375"/>
            <a:ext cx="7620000" cy="49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xmlns:a="http://schemas.openxmlformats.org/drawingml/2006/main"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lang="sk" sz="2200" u="sng"/>
              <a:t>Stratégie </a:t>
            </a:r>
            <a:r xmlns:a="http://schemas.openxmlformats.org/drawingml/2006/main">
              <a:rPr lang="sk" sz="2200"/>
              <a:t>, ktoré môžu sociálne organizácie prijať na podporu udržateľnosti:</a:t>
            </a:r>
            <a:endParaRPr xmlns:a="http://schemas.openxmlformats.org/drawingml/2006/main" sz="2200"/>
          </a:p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 sz="2200"/>
          </a:p>
          <a:p>
            <a:pPr xmlns:a="http://schemas.openxmlformats.org/drawingml/2006/main"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 xmlns:a="http://schemas.openxmlformats.org/drawingml/2006/main">
              <a:rPr lang="sk"/>
              <a:t>rozvíjať diverzifikovanú finančnú stratégiu, hľadať stabilné a dlhodobé zdroje financovania;</a:t>
            </a:r>
            <a:endParaRPr xmlns:a="http://schemas.openxmlformats.org/drawingml/2006/main"/>
          </a:p>
          <a:p>
            <a:pPr xmlns:a="http://schemas.openxmlformats.org/drawingml/2006/main" indent="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  <a:p>
            <a:pPr xmlns:a="http://schemas.openxmlformats.org/drawingml/2006/main"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 xmlns:a="http://schemas.openxmlformats.org/drawingml/2006/main">
              <a:rPr lang="sk"/>
              <a:t>prijať zodpovedné postupy, pokiaľ ide o využívanie zdrojov, odpadové hospodárstvo, znižovanie emisií a podporu trvalo udržateľného správania v rámci organizácií a komunít, v ktorých pôsobia;</a:t>
            </a:r>
            <a:endParaRPr xmlns:a="http://schemas.openxmlformats.org/drawingml/2006/main"/>
          </a:p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  <a:p>
            <a:pPr xmlns:a="http://schemas.openxmlformats.org/drawingml/2006/main"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 xmlns:a="http://schemas.openxmlformats.org/drawingml/2006/main">
              <a:rPr lang="sk"/>
              <a:t>spolupracovať a vytvárať siete s inými spoločenskými organizáciami, súkromným sektorom a miestnymi inštitúciami.</a:t>
            </a:r>
            <a:endParaRPr xmlns:a="http://schemas.openxmlformats.org/drawingml/2006/main"/>
          </a:p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2599f582cb8_1_72"/>
          <p:cNvSpPr txBox="1"/>
          <p:nvPr>
            <p:ph type="title"/>
          </p:nvPr>
        </p:nvSpPr>
        <p:spPr>
          <a:xfrm>
            <a:off x="1247025" y="202271"/>
            <a:ext cx="5791200" cy="628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  <a:p>
            <a:pPr xmlns:a="http://schemas.openxmlformats.org/drawingml/2006/main"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33333"/>
              <a:buNone/>
            </a:pPr>
            <a:r xmlns:a="http://schemas.openxmlformats.org/drawingml/2006/main">
              <a:rPr lang="sk" sz="3000"/>
              <a:t>Ekonomická teória a udržateľnosť</a:t>
            </a:r>
            <a:endParaRPr xmlns:a="http://schemas.openxmlformats.org/drawingml/2006/main" sz="3000"/>
          </a:p>
        </p:txBody>
      </p:sp>
      <p:sp>
        <p:nvSpPr>
          <p:cNvPr id="179" name="Google Shape;179;g2599f582cb8_1_72"/>
          <p:cNvSpPr txBox="1"/>
          <p:nvPr>
            <p:ph idx="1" type="body"/>
          </p:nvPr>
        </p:nvSpPr>
        <p:spPr>
          <a:xfrm>
            <a:off x="505375" y="953575"/>
            <a:ext cx="8230800" cy="575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lang="sk"/>
              <a:t>Tradičný ekonomický model je založený na myšlienke </a:t>
            </a:r>
            <a:br xmlns:a="http://schemas.openxmlformats.org/drawingml/2006/main">
              <a:rPr lang="en-GB"/>
            </a:br>
            <a:r xmlns:a="http://schemas.openxmlformats.org/drawingml/2006/main">
              <a:rPr lang="sk"/>
              <a:t>, že pokrok sa meria najmä mierou rastu hrubého domáceho produktu (HDP).</a:t>
            </a:r>
            <a:endParaRPr xmlns:a="http://schemas.openxmlformats.org/drawingml/2006/main"/>
          </a:p>
          <a:p>
            <a:pPr xmlns:a="http://schemas.openxmlformats.org/drawingml/2006/main"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  <a:p>
            <a:pPr xmlns:a="http://schemas.openxmlformats.org/drawingml/2006/main"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lang="sk" u="sng"/>
              <a:t>Kritickosť </a:t>
            </a:r>
            <a:r xmlns:a="http://schemas.openxmlformats.org/drawingml/2006/main">
              <a:rPr lang="sk"/>
              <a:t>: Toto opatrenie nezohľadňuje negatívne vplyvy na životné prostredie a spoločnosť spôsobené výrobou a spotrebou náročnou na zdroje.</a:t>
            </a:r>
            <a:endParaRPr xmlns:a="http://schemas.openxmlformats.org/drawingml/2006/main"/>
          </a:p>
          <a:p>
            <a:pPr xmlns:a="http://schemas.openxmlformats.org/drawingml/2006/main"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  <a:p>
            <a:pPr xmlns:a="http://schemas.openxmlformats.org/drawingml/2006/main"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lang="sk"/>
              <a:t>Na riešenie týchto kritických problémov sa objavilo niekoľko alternatívnych ekonomických prístupov, ktoré kladú udržateľnosť do centra pozornosti, ako napríklad:</a:t>
            </a:r>
            <a:endParaRPr xmlns:a="http://schemas.openxmlformats.org/drawingml/2006/main"/>
          </a:p>
          <a:p>
            <a:pPr xmlns:a="http://schemas.openxmlformats.org/drawingml/2006/main" indent="-3556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000"/>
              <a:buChar char="●"/>
            </a:pPr>
            <a:r xmlns:a="http://schemas.openxmlformats.org/drawingml/2006/main">
              <a:rPr lang="sk"/>
              <a:t>obehové hospodárstvo (navrhuje systém, v ktorom sa materiály využívajú efektívne a cyklicky, čím sa minimalizuje odpad a produkcia odpadu);</a:t>
            </a:r>
            <a:endParaRPr xmlns:a="http://schemas.openxmlformats.org/drawingml/2006/main"/>
          </a:p>
          <a:p>
            <a:pPr xmlns:a="http://schemas.openxmlformats.org/drawingml/2006/main" indent="0" lvl="0" marL="45720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  <a:p>
            <a:pPr xmlns:a="http://schemas.openxmlformats.org/drawingml/2006/main" indent="-3556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000"/>
              <a:buChar char="●"/>
            </a:pPr>
            <a:r xmlns:a="http://schemas.openxmlformats.org/drawingml/2006/main">
              <a:rPr lang="sk"/>
              <a:t>Zelená ekonomika (zameriava sa na prijatie udržateľných postupov a technológií na zmiernenie vplyvu ekonomických činností na životné prostredie).</a:t>
            </a:r>
            <a:endParaRPr xmlns:a="http://schemas.openxmlformats.org/drawingml/2006/main"/>
          </a:p>
          <a:p>
            <a:pPr xmlns:a="http://schemas.openxmlformats.org/drawingml/2006/main"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cxnSp>
        <p:nvCxnSpPr>
          <p:cNvPr id="180" name="Google Shape;180;g2599f582cb8_1_72"/>
          <p:cNvCxnSpPr/>
          <p:nvPr/>
        </p:nvCxnSpPr>
        <p:spPr>
          <a:xfrm>
            <a:off x="4277500" y="1859025"/>
            <a:ext cx="8700" cy="4527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2599f582cb8_1_79"/>
          <p:cNvSpPr txBox="1"/>
          <p:nvPr>
            <p:ph idx="1" type="body"/>
          </p:nvPr>
        </p:nvSpPr>
        <p:spPr>
          <a:xfrm>
            <a:off x="457200" y="250425"/>
            <a:ext cx="7620000" cy="58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xmlns:a="http://schemas.openxmlformats.org/drawingml/2006/main"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lang="sk" sz="2200">
                <a:solidFill>
                  <a:schemeClr val="accent2"/>
                </a:solidFill>
              </a:rPr>
              <a:t>Ako merať ekonomickú udržateľnosť?</a:t>
            </a:r>
            <a:endParaRPr xmlns:a="http://schemas.openxmlformats.org/drawingml/2006/main" sz="2200">
              <a:solidFill>
                <a:schemeClr val="accent2"/>
              </a:solidFill>
            </a:endParaRPr>
          </a:p>
          <a:p>
            <a:pPr xmlns:a="http://schemas.openxmlformats.org/drawingml/2006/main"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 sz="2200">
              <a:solidFill>
                <a:schemeClr val="accent2"/>
              </a:solidFill>
            </a:endParaRPr>
          </a:p>
          <a:p>
            <a:pPr xmlns:a="http://schemas.openxmlformats.org/drawingml/2006/main"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 xmlns:a="http://schemas.openxmlformats.org/drawingml/2006/main">
              <a:rPr lang="sk"/>
              <a:t>Ide o komplexnú úlohu, ktorá si vyžaduje použitie vhodných ukazovateľov schopných hodnotiť nielen ekonomickú efektívnosť, ale aj environmentálne a sociálne dopady ekonomických aktivít.</a:t>
            </a:r>
            <a:endParaRPr xmlns:a="http://schemas.openxmlformats.org/drawingml/2006/main"/>
          </a:p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  <a:p>
            <a:pPr xmlns:a="http://schemas.openxmlformats.org/drawingml/2006/main"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lang="sk"/>
              <a:t>Bolo vyvinutých niekoľko ukazovateľov ekonomickej udržateľnosti, </a:t>
            </a:r>
            <a:br xmlns:a="http://schemas.openxmlformats.org/drawingml/2006/main">
              <a:rPr lang="en-GB"/>
            </a:br>
            <a:r xmlns:a="http://schemas.openxmlformats.org/drawingml/2006/main">
              <a:rPr lang="sk"/>
              <a:t>ktoré sa snažia integrovať </a:t>
            </a:r>
            <a:br xmlns:a="http://schemas.openxmlformats.org/drawingml/2006/main">
              <a:rPr lang="en-GB"/>
            </a:br>
            <a:r xmlns:a="http://schemas.openxmlformats.org/drawingml/2006/main">
              <a:rPr lang="sk"/>
              <a:t>menové a nepeňažné aspekty.</a:t>
            </a:r>
            <a:endParaRPr xmlns:a="http://schemas.openxmlformats.org/drawingml/2006/main"/>
          </a:p>
          <a:p>
            <a:pPr xmlns:a="http://schemas.openxmlformats.org/drawingml/2006/main"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  <a:p>
            <a:pPr xmlns:a="http://schemas.openxmlformats.org/drawingml/2006/main"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lang="sk"/>
              <a:t>Jedným z takýchto ukazovateľov je </a:t>
            </a:r>
            <a:r xmlns:a="http://schemas.openxmlformats.org/drawingml/2006/main">
              <a:rPr lang="sk" u="sng"/>
              <a:t>zelený HDP</a:t>
            </a:r>
            <a:endParaRPr xmlns:a="http://schemas.openxmlformats.org/drawingml/2006/main" u="sng"/>
          </a:p>
          <a:p>
            <a:pPr xmlns:a="http://schemas.openxmlformats.org/drawingml/2006/main"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  <a:p>
            <a:pPr xmlns:a="http://schemas.openxmlformats.org/drawingml/2006/main"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lang="sk"/>
              <a:t>predstavuje vývoj tradičného HDP a zohľadňuje negatívne environmentálne vplyvy ekonomických aktivít odpočítaním nákladov environmentálnych externalít od miery </a:t>
            </a:r>
            <a:br xmlns:a="http://schemas.openxmlformats.org/drawingml/2006/main">
              <a:rPr lang="en-GB"/>
            </a:br>
            <a:r xmlns:a="http://schemas.openxmlformats.org/drawingml/2006/main">
              <a:rPr lang="sk"/>
              <a:t>HDP.</a:t>
            </a:r>
            <a:endParaRPr xmlns:a="http://schemas.openxmlformats.org/drawingml/2006/main"/>
          </a:p>
        </p:txBody>
      </p:sp>
      <p:cxnSp>
        <p:nvCxnSpPr>
          <p:cNvPr id="187" name="Google Shape;187;g2599f582cb8_1_79"/>
          <p:cNvCxnSpPr/>
          <p:nvPr/>
        </p:nvCxnSpPr>
        <p:spPr>
          <a:xfrm>
            <a:off x="4170700" y="3879700"/>
            <a:ext cx="9600" cy="4815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88" name="Google Shape;188;g2599f582cb8_1_79"/>
          <p:cNvCxnSpPr/>
          <p:nvPr/>
        </p:nvCxnSpPr>
        <p:spPr>
          <a:xfrm flipH="1">
            <a:off x="3709950" y="4581100"/>
            <a:ext cx="1724100" cy="4335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2599f582cb8_1_87"/>
          <p:cNvSpPr txBox="1"/>
          <p:nvPr>
            <p:ph idx="1" type="body"/>
          </p:nvPr>
        </p:nvSpPr>
        <p:spPr>
          <a:xfrm>
            <a:off x="293475" y="529325"/>
            <a:ext cx="7620000" cy="586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lang="sk"/>
              <a:t>Zelený HDP má tiež určité obmedzenia:</a:t>
            </a:r>
            <a:endParaRPr xmlns:a="http://schemas.openxmlformats.org/drawingml/2006/main"/>
          </a:p>
          <a:p>
            <a:pPr xmlns:a="http://schemas.openxmlformats.org/drawingml/2006/main"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 xmlns:a="http://schemas.openxmlformats.org/drawingml/2006/main">
              <a:rPr lang="sk"/>
              <a:t>neposkytuje podrobné informácie o rozdelení príjmov ľudí alebo kvalite života</a:t>
            </a:r>
            <a:endParaRPr xmlns:a="http://schemas.openxmlformats.org/drawingml/2006/main"/>
          </a:p>
          <a:p>
            <a:pPr xmlns:a="http://schemas.openxmlformats.org/drawingml/2006/main"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 xmlns:a="http://schemas.openxmlformats.org/drawingml/2006/main">
              <a:rPr lang="sk"/>
              <a:t>umožňuje čiastočný pohľad na vplyv na životné prostredie</a:t>
            </a:r>
            <a:endParaRPr xmlns:a="http://schemas.openxmlformats.org/drawingml/2006/main"/>
          </a:p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lang="sk"/>
              <a:t>Na prekonanie týchto obmedzení boli vyvinuté širšie ukazovatele ekonomickej udržateľnosti, ktoré integrujú sociálne a environmentálne aspekty.</a:t>
            </a:r>
            <a:endParaRPr xmlns:a="http://schemas.openxmlformats.org/drawingml/2006/main"/>
          </a:p>
          <a:p>
            <a:pPr xmlns:a="http://schemas.openxmlformats.org/drawingml/2006/main"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lang="sk"/>
              <a:t>Medzi tieto ukazovatele patrí </a:t>
            </a:r>
            <a:br xmlns:a="http://schemas.openxmlformats.org/drawingml/2006/main">
              <a:rPr lang="en-GB"/>
            </a:br>
            <a:r xmlns:a="http://schemas.openxmlformats.org/drawingml/2006/main">
              <a:rPr lang="sk" u="sng"/>
              <a:t>index ľudského rozvoja a blahobytu (IBSU).</a:t>
            </a:r>
            <a:endParaRPr xmlns:a="http://schemas.openxmlformats.org/drawingml/2006/main" u="sng"/>
          </a:p>
          <a:p>
            <a:pPr xmlns:a="http://schemas.openxmlformats.org/drawingml/2006/main"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  <a:p>
            <a:pPr xmlns:a="http://schemas.openxmlformats.org/drawingml/2006/main"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  <a:p>
            <a:pPr xmlns:a="http://schemas.openxmlformats.org/drawingml/2006/main" indent="-342900" lvl="0" marL="45720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 xmlns:a="http://schemas.openxmlformats.org/drawingml/2006/main">
              <a:rPr lang="sk"/>
              <a:t>zvažuje celý rad ekonomických, sociálnych a environmentálnych faktorov na posúdenie celkového blahobytu ľudí a komunít</a:t>
            </a:r>
            <a:endParaRPr xmlns:a="http://schemas.openxmlformats.org/drawingml/2006/main"/>
          </a:p>
          <a:p>
            <a:pPr xmlns:a="http://schemas.openxmlformats.org/drawingml/2006/main" indent="0" lvl="0" marL="45720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  <a:p>
            <a:pPr xmlns:a="http://schemas.openxmlformats.org/drawingml/2006/main" indent="-342900" lvl="0" marL="45720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 xmlns:a="http://schemas.openxmlformats.org/drawingml/2006/main">
              <a:rPr lang="sk"/>
              <a:t>zahŕňa ukazovatele ako priemerná dĺžka života, vzdelanie, príjem, prístup k nezávadnej vode, znečistenie ovzdušia a ďalšie.</a:t>
            </a:r>
            <a:endParaRPr xmlns:a="http://schemas.openxmlformats.org/drawingml/2006/main"/>
          </a:p>
        </p:txBody>
      </p:sp>
      <p:cxnSp>
        <p:nvCxnSpPr>
          <p:cNvPr id="195" name="Google Shape;195;g2599f582cb8_1_87"/>
          <p:cNvCxnSpPr/>
          <p:nvPr/>
        </p:nvCxnSpPr>
        <p:spPr>
          <a:xfrm>
            <a:off x="4006925" y="3486800"/>
            <a:ext cx="0" cy="6453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2599f582cb8_1_94"/>
          <p:cNvSpPr txBox="1"/>
          <p:nvPr>
            <p:ph type="title"/>
          </p:nvPr>
        </p:nvSpPr>
        <p:spPr>
          <a:xfrm>
            <a:off x="2965700" y="125249"/>
            <a:ext cx="2885100" cy="674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33333"/>
              <a:buNone/>
            </a:pPr>
            <a:r xmlns:a="http://schemas.openxmlformats.org/drawingml/2006/main">
              <a:rPr lang="sk" sz="2700"/>
              <a:t>Agenda 2030</a:t>
            </a:r>
            <a:endParaRPr xmlns:a="http://schemas.openxmlformats.org/drawingml/2006/main" sz="2700"/>
          </a:p>
        </p:txBody>
      </p:sp>
      <p:sp>
        <p:nvSpPr>
          <p:cNvPr id="202" name="Google Shape;202;g2599f582cb8_1_94"/>
          <p:cNvSpPr txBox="1"/>
          <p:nvPr>
            <p:ph idx="1" type="body"/>
          </p:nvPr>
        </p:nvSpPr>
        <p:spPr>
          <a:xfrm>
            <a:off x="457200" y="934300"/>
            <a:ext cx="7620000" cy="57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lang="sk"/>
              <a:t>Agenda 2030 predstavuje ambiciózny globálny akčný plán na dosiahnutie udržateľnej budúcnosti pre všetkých.</a:t>
            </a:r>
            <a:br xmlns:a="http://schemas.openxmlformats.org/drawingml/2006/main">
              <a:rPr lang="en-GB"/>
            </a:br>
            <a:endParaRPr xmlns:a="http://schemas.openxmlformats.org/drawingml/2006/main"/>
          </a:p>
          <a:p>
            <a:pPr xmlns:a="http://schemas.openxmlformats.org/drawingml/2006/main"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 xmlns:a="http://schemas.openxmlformats.org/drawingml/2006/main">
              <a:rPr lang="sk"/>
              <a:t>Organizácia Spojených národov ho prijala v roku 2015 a je založený na 17 cieľoch trvalo udržateľného rozvoja (SDG), ktoré pokrývajú širokú škálu výziev.</a:t>
            </a:r>
            <a:br xmlns:a="http://schemas.openxmlformats.org/drawingml/2006/main">
              <a:rPr lang="en-GB"/>
            </a:br>
            <a:endParaRPr xmlns:a="http://schemas.openxmlformats.org/drawingml/2006/main"/>
          </a:p>
          <a:p>
            <a:pPr xmlns:a="http://schemas.openxmlformats.org/drawingml/2006/main"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 xmlns:a="http://schemas.openxmlformats.org/drawingml/2006/main">
              <a:rPr lang="sk"/>
              <a:t>Uznáva potrebu integrovaného prístupu k súčasnému riešeniu sociálnych, ekonomických a environmentálnych výziev.</a:t>
            </a:r>
            <a:br xmlns:a="http://schemas.openxmlformats.org/drawingml/2006/main">
              <a:rPr lang="en-GB"/>
            </a:br>
            <a:endParaRPr xmlns:a="http://schemas.openxmlformats.org/drawingml/2006/main"/>
          </a:p>
          <a:p>
            <a:pPr xmlns:a="http://schemas.openxmlformats.org/drawingml/2006/main"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 xmlns:a="http://schemas.openxmlformats.org/drawingml/2006/main">
              <a:rPr lang="sk"/>
              <a:t>Podporuje inkluzívny prístup, ktorý zapája vlády, občiansku spoločnosť, súkromný sektor a miestne komunity do procesu implementácie.</a:t>
            </a:r>
            <a:br xmlns:a="http://schemas.openxmlformats.org/drawingml/2006/main">
              <a:rPr lang="en-GB"/>
            </a:br>
            <a:endParaRPr xmlns:a="http://schemas.openxmlformats.org/drawingml/2006/main"/>
          </a:p>
          <a:p>
            <a:pPr xmlns:a="http://schemas.openxmlformats.org/drawingml/2006/main"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 xmlns:a="http://schemas.openxmlformats.org/drawingml/2006/main">
              <a:rPr lang="sk"/>
              <a:t>Jeho cieľom je zabezpečiť trvalú udržateľnosť vo všetkých jej rozmeroch podporou: </a:t>
            </a:r>
            <a:br xmlns:a="http://schemas.openxmlformats.org/drawingml/2006/main">
              <a:rPr lang="en-GB"/>
            </a:br>
            <a:r xmlns:a="http://schemas.openxmlformats.org/drawingml/2006/main">
              <a:rPr lang="sk"/>
              <a:t>- medzinárodnej spolupráce </a:t>
            </a:r>
            <a:br xmlns:a="http://schemas.openxmlformats.org/drawingml/2006/main">
              <a:rPr lang="en-GB"/>
            </a:br>
            <a:r xmlns:a="http://schemas.openxmlformats.org/drawingml/2006/main">
              <a:rPr lang="sk"/>
              <a:t>- zdieľania znalostí </a:t>
            </a:r>
            <a:br xmlns:a="http://schemas.openxmlformats.org/drawingml/2006/main">
              <a:rPr lang="en-GB"/>
            </a:br>
            <a:r xmlns:a="http://schemas.openxmlformats.org/drawingml/2006/main">
              <a:rPr lang="sk"/>
              <a:t>- podpory udržateľných politík a postupov </a:t>
            </a:r>
            <a:br xmlns:a="http://schemas.openxmlformats.org/drawingml/2006/main">
              <a:rPr lang="en-GB"/>
            </a:br>
            <a:r xmlns:a="http://schemas.openxmlformats.org/drawingml/2006/main">
              <a:rPr lang="sk"/>
              <a:t>- mobilizácie potrebných zdrojov.</a:t>
            </a:r>
            <a:endParaRPr xmlns:a="http://schemas.openxmlformats.org/drawingml/2006/main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2599f582cb8_1_106"/>
          <p:cNvSpPr txBox="1"/>
          <p:nvPr/>
        </p:nvSpPr>
        <p:spPr>
          <a:xfrm>
            <a:off x="1078775" y="221525"/>
            <a:ext cx="6106800" cy="71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 xmlns:a="http://schemas.openxmlformats.org/drawingml/2006/main">
              <a:rPr b="1" i="0" lang="sk" sz="2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Medzi ciele trvalo udržateľného rozvoja Agendy 2030 patria:</a:t>
            </a:r>
            <a:endParaRPr xmlns:a="http://schemas.openxmlformats.org/drawingml/2006/main" b="1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xmlns:a="http://schemas.openxmlformats.org/drawingml/2006/main"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 xmlns:a="http://schemas.openxmlformats.org/drawingml/2006/main">
              <a:t/>
            </a:r>
            <a:endParaRPr xmlns:a="http://schemas.openxmlformats.org/drawingml/2006/main"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g2599f582cb8_1_106"/>
          <p:cNvSpPr txBox="1"/>
          <p:nvPr/>
        </p:nvSpPr>
        <p:spPr>
          <a:xfrm>
            <a:off x="452700" y="1560400"/>
            <a:ext cx="3987600" cy="43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 xmlns:a="http://schemas.openxmlformats.org/drawingml/2006/main">
              <a:rPr b="1" i="0" lang="sk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Žiadna chudoba</a:t>
            </a:r>
            <a:endParaRPr xmlns:a="http://schemas.openxmlformats.org/drawingml/2006/main"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xmlns:a="http://schemas.openxmlformats.org/drawingml/2006/main"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 xmlns:a="http://schemas.openxmlformats.org/drawingml/2006/main">
              <a:rPr b="1" i="0" lang="sk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Nulový hlad</a:t>
            </a:r>
            <a:endParaRPr xmlns:a="http://schemas.openxmlformats.org/drawingml/2006/main"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xmlns:a="http://schemas.openxmlformats.org/drawingml/2006/main"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 xmlns:a="http://schemas.openxmlformats.org/drawingml/2006/main">
              <a:rPr b="1" i="0" lang="sk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Zdravie a wellness</a:t>
            </a:r>
            <a:endParaRPr xmlns:a="http://schemas.openxmlformats.org/drawingml/2006/main"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xmlns:a="http://schemas.openxmlformats.org/drawingml/2006/main"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 xmlns:a="http://schemas.openxmlformats.org/drawingml/2006/main">
              <a:rPr b="1" i="0" lang="sk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Kvalitné vzdelanie</a:t>
            </a:r>
            <a:endParaRPr xmlns:a="http://schemas.openxmlformats.org/drawingml/2006/main"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xmlns:a="http://schemas.openxmlformats.org/drawingml/2006/main"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 xmlns:a="http://schemas.openxmlformats.org/drawingml/2006/main">
              <a:rPr b="1" i="0" lang="sk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Rovnosť pohlaví</a:t>
            </a:r>
            <a:endParaRPr xmlns:a="http://schemas.openxmlformats.org/drawingml/2006/main"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xmlns:a="http://schemas.openxmlformats.org/drawingml/2006/main"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 xmlns:a="http://schemas.openxmlformats.org/drawingml/2006/main">
              <a:rPr b="1" i="0" lang="sk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Čistá voda a toalety</a:t>
            </a:r>
            <a:endParaRPr xmlns:a="http://schemas.openxmlformats.org/drawingml/2006/main"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xmlns:a="http://schemas.openxmlformats.org/drawingml/2006/main"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 xmlns:a="http://schemas.openxmlformats.org/drawingml/2006/main">
              <a:rPr b="1" i="0" lang="sk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Čistá a cenovo dostupná energia</a:t>
            </a:r>
            <a:endParaRPr xmlns:a="http://schemas.openxmlformats.org/drawingml/2006/main"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xmlns:a="http://schemas.openxmlformats.org/drawingml/2006/main"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 xmlns:a="http://schemas.openxmlformats.org/drawingml/2006/main">
              <a:rPr b="1" i="0" lang="sk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Dôstojná práca a udržateľná ekonomika</a:t>
            </a:r>
            <a:endParaRPr xmlns:a="http://schemas.openxmlformats.org/drawingml/2006/main"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xmlns:a="http://schemas.openxmlformats.org/drawingml/2006/main"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 xmlns:a="http://schemas.openxmlformats.org/drawingml/2006/main">
              <a:rPr b="1" i="0" lang="sk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Inovácie a infraštruktúra</a:t>
            </a:r>
            <a:endParaRPr xmlns:a="http://schemas.openxmlformats.org/drawingml/2006/main"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g2599f582cb8_1_106"/>
          <p:cNvSpPr txBox="1"/>
          <p:nvPr/>
        </p:nvSpPr>
        <p:spPr>
          <a:xfrm>
            <a:off x="4854550" y="1531500"/>
            <a:ext cx="3891300" cy="419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 xmlns:a="http://schemas.openxmlformats.org/drawingml/2006/main">
              <a:rPr b="1" i="0" lang="sk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Znížte nerovnosti</a:t>
            </a:r>
            <a:endParaRPr xmlns:a="http://schemas.openxmlformats.org/drawingml/2006/main"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xmlns:a="http://schemas.openxmlformats.org/drawingml/2006/main"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 xmlns:a="http://schemas.openxmlformats.org/drawingml/2006/main">
              <a:rPr b="1" i="0" lang="sk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Udržateľné mestá a komunity</a:t>
            </a:r>
            <a:endParaRPr xmlns:a="http://schemas.openxmlformats.org/drawingml/2006/main"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xmlns:a="http://schemas.openxmlformats.org/drawingml/2006/main"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 xmlns:a="http://schemas.openxmlformats.org/drawingml/2006/main">
              <a:rPr b="1" i="0" lang="sk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Zodpovedná spotreba a výroba</a:t>
            </a:r>
            <a:endParaRPr xmlns:a="http://schemas.openxmlformats.org/drawingml/2006/main"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xmlns:a="http://schemas.openxmlformats.org/drawingml/2006/main"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 xmlns:a="http://schemas.openxmlformats.org/drawingml/2006/main">
              <a:rPr b="1" i="0" lang="sk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Boj proti klimatickým zmenám</a:t>
            </a:r>
            <a:endParaRPr xmlns:a="http://schemas.openxmlformats.org/drawingml/2006/main"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xmlns:a="http://schemas.openxmlformats.org/drawingml/2006/main"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 xmlns:a="http://schemas.openxmlformats.org/drawingml/2006/main">
              <a:rPr b="1" i="0" lang="sk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Podmorský život</a:t>
            </a:r>
            <a:endParaRPr xmlns:a="http://schemas.openxmlformats.org/drawingml/2006/main"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xmlns:a="http://schemas.openxmlformats.org/drawingml/2006/main"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 xmlns:a="http://schemas.openxmlformats.org/drawingml/2006/main">
              <a:rPr b="1" i="0" lang="sk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Život na Zemi</a:t>
            </a:r>
            <a:endParaRPr xmlns:a="http://schemas.openxmlformats.org/drawingml/2006/main"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xmlns:a="http://schemas.openxmlformats.org/drawingml/2006/main"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 xmlns:a="http://schemas.openxmlformats.org/drawingml/2006/main">
              <a:rPr b="1" i="0" lang="sk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Mier, spravodlivosť a silné inštitúcie</a:t>
            </a:r>
            <a:endParaRPr xmlns:a="http://schemas.openxmlformats.org/drawingml/2006/main"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xmlns:a="http://schemas.openxmlformats.org/drawingml/2006/main"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 xmlns:a="http://schemas.openxmlformats.org/drawingml/2006/main">
              <a:rPr b="1" i="0" lang="sk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Cieľové partnerstvá</a:t>
            </a:r>
            <a:endParaRPr xmlns:a="http://schemas.openxmlformats.org/drawingml/2006/main"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g2599f582cb8_1_106"/>
          <p:cNvSpPr txBox="1"/>
          <p:nvPr/>
        </p:nvSpPr>
        <p:spPr>
          <a:xfrm>
            <a:off x="500875" y="5808100"/>
            <a:ext cx="7946400" cy="78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 xmlns:a="http://schemas.openxmlformats.org/drawingml/2006/main">
              <a:rPr b="1" i="0" lang="sk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Konečným cieľom Agendy 2030 je vytvoriť spravodlivý, prosperujúci a udržateľný svet, v ktorom nikto nezostane pozadu.</a:t>
            </a:r>
            <a:endParaRPr xmlns:a="http://schemas.openxmlformats.org/drawingml/2006/main"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2599f582cb8_1_117"/>
          <p:cNvSpPr txBox="1"/>
          <p:nvPr>
            <p:ph type="title"/>
          </p:nvPr>
        </p:nvSpPr>
        <p:spPr>
          <a:xfrm>
            <a:off x="457200" y="152725"/>
            <a:ext cx="65358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 xmlns:a="http://schemas.openxmlformats.org/drawingml/2006/main">
              <a:rPr lang="sk" sz="2740"/>
              <a:t>Sociálne ekonomiky a udržateľnosť: princípy a postupy</a:t>
            </a:r>
            <a:endParaRPr xmlns:a="http://schemas.openxmlformats.org/drawingml/2006/main" sz="2740"/>
          </a:p>
        </p:txBody>
      </p:sp>
      <p:sp>
        <p:nvSpPr>
          <p:cNvPr id="218" name="Google Shape;218;g2599f582cb8_1_117"/>
          <p:cNvSpPr txBox="1"/>
          <p:nvPr>
            <p:ph idx="1" type="body"/>
          </p:nvPr>
        </p:nvSpPr>
        <p:spPr>
          <a:xfrm>
            <a:off x="457200" y="1752600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xmlns:a="http://schemas.openxmlformats.org/drawingml/2006/main" indent="0" lvl="0" marL="0" rtl="0" algn="ctr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lang="sk"/>
              <a:t>Čo znamená „sociálne ekonomiky“?</a:t>
            </a:r>
            <a:endParaRPr xmlns:a="http://schemas.openxmlformats.org/drawingml/2006/main"/>
          </a:p>
          <a:p>
            <a:pPr xmlns:a="http://schemas.openxmlformats.org/drawingml/2006/main" indent="0" lvl="0" marL="0" rtl="0" algn="ctr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  <a:p>
            <a:pPr xmlns:a="http://schemas.openxmlformats.org/drawingml/2006/main" indent="0" lvl="0" marL="0" rtl="0" algn="ctr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  <a:p>
            <a:pPr xmlns:a="http://schemas.openxmlformats.org/drawingml/2006/main" indent="0" lvl="0" marL="0" rtl="0" algn="ctr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lang="sk"/>
              <a:t>Sociálne ekonomiky sú ekonomické modely, ktoré zdôrazňujú vytváranie spoločenskej hodnoty a spravodlivosti, ako aj snahu o zisk; dať do centra ľudí, komunity a životné prostredie a podporovať inkluzívnejšiu a udržateľnejšiu víziu hospodárskeho rozvoja.</a:t>
            </a:r>
            <a:endParaRPr xmlns:a="http://schemas.openxmlformats.org/drawingml/2006/main"/>
          </a:p>
          <a:p>
            <a:pPr xmlns:a="http://schemas.openxmlformats.org/drawingml/2006/main" indent="0" lvl="0" marL="0" rtl="0" algn="ctr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cxnSp>
        <p:nvCxnSpPr>
          <p:cNvPr id="219" name="Google Shape;219;g2599f582cb8_1_117"/>
          <p:cNvCxnSpPr/>
          <p:nvPr/>
        </p:nvCxnSpPr>
        <p:spPr>
          <a:xfrm>
            <a:off x="4257350" y="2051625"/>
            <a:ext cx="0" cy="11271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2599f582cb8_1_124"/>
          <p:cNvSpPr txBox="1"/>
          <p:nvPr>
            <p:ph idx="1" type="body"/>
          </p:nvPr>
        </p:nvSpPr>
        <p:spPr>
          <a:xfrm>
            <a:off x="457200" y="529750"/>
            <a:ext cx="7620000" cy="559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lang="sk" sz="2200"/>
              <a:t>Sociálne ekonomiky sú založené na niekoľkých základných princípoch:</a:t>
            </a:r>
            <a:br xmlns:a="http://schemas.openxmlformats.org/drawingml/2006/main">
              <a:rPr lang="en-GB" sz="2200"/>
            </a:br>
            <a:endParaRPr xmlns:a="http://schemas.openxmlformats.org/drawingml/2006/main" sz="2200"/>
          </a:p>
          <a:p>
            <a:pPr xmlns:a="http://schemas.openxmlformats.org/drawingml/2006/main"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 xmlns:a="http://schemas.openxmlformats.org/drawingml/2006/main">
              <a:rPr lang="sk"/>
              <a:t>Sociálny účel: ich poslaním je vytvárať hodnoty pre ľudí a pre spoločnosť ako celok, podporovať sociálnu súdržnosť, spravodlivosť a rovnosť.</a:t>
            </a:r>
            <a:br xmlns:a="http://schemas.openxmlformats.org/drawingml/2006/main">
              <a:rPr lang="en-GB"/>
            </a:br>
            <a:endParaRPr xmlns:a="http://schemas.openxmlformats.org/drawingml/2006/main"/>
          </a:p>
          <a:p>
            <a:pPr xmlns:a="http://schemas.openxmlformats.org/drawingml/2006/main"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 xmlns:a="http://schemas.openxmlformats.org/drawingml/2006/main">
              <a:rPr lang="sk"/>
              <a:t>Demokratická participácia: ľudia zapojení do ekonomických aktivít majú hlas a môžu prispieť k strategickému smerovaniu organizácie.</a:t>
            </a:r>
            <a:br xmlns:a="http://schemas.openxmlformats.org/drawingml/2006/main">
              <a:rPr lang="en-GB"/>
            </a:br>
            <a:endParaRPr xmlns:a="http://schemas.openxmlformats.org/drawingml/2006/main"/>
          </a:p>
          <a:p>
            <a:pPr xmlns:a="http://schemas.openxmlformats.org/drawingml/2006/main"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 xmlns:a="http://schemas.openxmlformats.org/drawingml/2006/main">
              <a:rPr lang="sk"/>
              <a:t>Solidarita a spolupráca: ľudia sa stretávajú, aby spolupracovali a zdieľali zdroje, znalosti a výhody a spoločne pracovali pre spoločné dobro.</a:t>
            </a:r>
            <a:br xmlns:a="http://schemas.openxmlformats.org/drawingml/2006/main">
              <a:rPr lang="en-GB"/>
            </a:br>
            <a:endParaRPr xmlns:a="http://schemas.openxmlformats.org/drawingml/2006/main"/>
          </a:p>
          <a:p>
            <a:pPr xmlns:a="http://schemas.openxmlformats.org/drawingml/2006/main"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 xmlns:a="http://schemas.openxmlformats.org/drawingml/2006/main">
              <a:rPr lang="sk"/>
              <a:t>Udržateľnosť: prijatie postupov a politík, ktoré znižujú vplyv na životné prostredie, podporujú sociálnu spravodlivosť a zabezpečujú dlhodobú ekonomickú udržateľnosť.</a:t>
            </a:r>
            <a:endParaRPr xmlns:a="http://schemas.openxmlformats.org/drawingml/2006/main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2599f582cb8_1_130"/>
          <p:cNvSpPr txBox="1"/>
          <p:nvPr>
            <p:ph idx="1" type="body"/>
          </p:nvPr>
        </p:nvSpPr>
        <p:spPr>
          <a:xfrm>
            <a:off x="187500" y="394475"/>
            <a:ext cx="7620000" cy="109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xmlns:a="http://schemas.openxmlformats.org/drawingml/2006/main"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lang="sk" sz="2200">
                <a:solidFill>
                  <a:schemeClr val="accent2"/>
                </a:solidFill>
              </a:rPr>
              <a:t>Metodiky používané na hodnotenie sociálnych a environmentálnych vplyvov</a:t>
            </a:r>
            <a:endParaRPr xmlns:a="http://schemas.openxmlformats.org/drawingml/2006/main" sz="2200">
              <a:solidFill>
                <a:schemeClr val="accent2"/>
              </a:solidFill>
            </a:endParaRPr>
          </a:p>
        </p:txBody>
      </p:sp>
      <p:sp>
        <p:nvSpPr>
          <p:cNvPr id="232" name="Google Shape;232;g2599f582cb8_1_130"/>
          <p:cNvSpPr txBox="1"/>
          <p:nvPr/>
        </p:nvSpPr>
        <p:spPr>
          <a:xfrm>
            <a:off x="385275" y="1695225"/>
            <a:ext cx="8081400" cy="40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 xmlns:a="http://schemas.openxmlformats.org/drawingml/2006/main">
              <a:rPr b="1" i="0" lang="sk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Ukazovatele sociálnej výkonnosti: identifikácia a meranie kľúčových ukazovateľov, ktoré odrážajú vplyv ekonomických aktivít na spoločnosť.</a:t>
            </a:r>
            <a:br xmlns:a="http://schemas.openxmlformats.org/drawingml/2006/main">
              <a:rPr b="1" i="0" lang="en-GB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xmlns:a="http://schemas.openxmlformats.org/drawingml/2006/main"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xmlns:a="http://schemas.openxmlformats.org/drawingml/2006/main"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 xmlns:a="http://schemas.openxmlformats.org/drawingml/2006/main">
              <a:rPr b="1" i="0" lang="sk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Analýza nákladov a výnosov: hodnotenie vplyvu ekonomických činností porovnaním súvisiacich sociálnych a ekonomických nákladov a prínosov.</a:t>
            </a:r>
            <a:br xmlns:a="http://schemas.openxmlformats.org/drawingml/2006/main">
              <a:rPr b="1" i="0" lang="en-GB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xmlns:a="http://schemas.openxmlformats.org/drawingml/2006/main"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xmlns:a="http://schemas.openxmlformats.org/drawingml/2006/main"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 xmlns:a="http://schemas.openxmlformats.org/drawingml/2006/main">
              <a:rPr b="1" i="0" lang="sk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Hodnotenie vplyvu na životné prostredie: môže zahŕňať hodnotenie vplyvu na klímu, biodiverzitu, využívanie pôdy, vodné hospodárstvo a iné relevantné environmentálne aspekty.</a:t>
            </a:r>
            <a:endParaRPr xmlns:a="http://schemas.openxmlformats.org/drawingml/2006/main"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xmlns:a="http://schemas.openxmlformats.org/drawingml/2006/main"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 xmlns:a="http://schemas.openxmlformats.org/drawingml/2006/main">
              <a:t/>
            </a:r>
            <a:endParaRPr xmlns:a="http://schemas.openxmlformats.org/drawingml/2006/main"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"/>
          <p:cNvSpPr txBox="1"/>
          <p:nvPr/>
        </p:nvSpPr>
        <p:spPr>
          <a:xfrm>
            <a:off x="1425550" y="626075"/>
            <a:ext cx="5403600" cy="70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 xmlns:a="http://schemas.openxmlformats.org/drawingml/2006/main">
              <a:rPr b="1" i="0" lang="sk" sz="2700" u="none" cap="none" strike="noStrike">
                <a:solidFill>
                  <a:srgbClr val="66C0C4"/>
                </a:solidFill>
                <a:latin typeface="Arial"/>
                <a:ea typeface="Arial"/>
                <a:cs typeface="Arial"/>
                <a:sym typeface="Arial"/>
              </a:rPr>
              <a:t>Úvod</a:t>
            </a:r>
            <a:r xmlns:a="http://schemas.openxmlformats.org/drawingml/2006/main">
              <a:rPr b="1" i="0" lang="sk" sz="3600" u="none" cap="none" strike="noStrike">
                <a:solidFill>
                  <a:srgbClr val="66C0C4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xmlns:a="http://schemas.openxmlformats.org/drawingml/2006/main"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2"/>
          <p:cNvSpPr txBox="1"/>
          <p:nvPr/>
        </p:nvSpPr>
        <p:spPr>
          <a:xfrm>
            <a:off x="760925" y="1685600"/>
            <a:ext cx="7715400" cy="478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 xmlns:a="http://schemas.openxmlformats.org/drawingml/2006/main">
              <a:rPr b="1" i="0" lang="sk" sz="2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Sociálna udržateľnosť je kľúčovou perspektívou pri riešení globálnych výziev, ktorým naša planéta čelí:</a:t>
            </a:r>
            <a:endParaRPr xmlns:a="http://schemas.openxmlformats.org/drawingml/2006/main" b="1" i="0" sz="2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xmlns:a="http://schemas.openxmlformats.org/drawingml/2006/main" indent="-3619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●"/>
            </a:pPr>
            <a:r xmlns:a="http://schemas.openxmlformats.org/drawingml/2006/main">
              <a:rPr b="1" i="0" lang="sk" sz="2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zrýchlenie klimatických zmien</a:t>
            </a:r>
            <a:endParaRPr xmlns:a="http://schemas.openxmlformats.org/drawingml/2006/main" b="1" i="0" sz="2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xmlns:a="http://schemas.openxmlformats.org/drawingml/2006/main" indent="-3619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●"/>
            </a:pPr>
            <a:r xmlns:a="http://schemas.openxmlformats.org/drawingml/2006/main">
              <a:rPr b="1" i="0" lang="sk" sz="2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rastúce nerovnosti</a:t>
            </a:r>
            <a:endParaRPr xmlns:a="http://schemas.openxmlformats.org/drawingml/2006/main" b="1" i="0" sz="2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xmlns:a="http://schemas.openxmlformats.org/drawingml/2006/main" indent="-3619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●"/>
            </a:pPr>
            <a:r xmlns:a="http://schemas.openxmlformats.org/drawingml/2006/main">
              <a:rPr b="1" i="0" lang="sk" sz="2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stratu biodiverzity</a:t>
            </a:r>
            <a:endParaRPr xmlns:a="http://schemas.openxmlformats.org/drawingml/2006/main" b="1" i="0" sz="2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xmlns:a="http://schemas.openxmlformats.org/drawingml/2006/main"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 xmlns:a="http://schemas.openxmlformats.org/drawingml/2006/main">
              <a:t/>
            </a:r>
            <a:endParaRPr xmlns:a="http://schemas.openxmlformats.org/drawingml/2006/main" b="1" i="0" sz="2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xmlns:a="http://schemas.openxmlformats.org/drawingml/2006/main"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 xmlns:a="http://schemas.openxmlformats.org/drawingml/2006/main">
              <a:rPr b="1" i="0" lang="sk" sz="2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Zameriava sa na to, ako možno zodpovedne viesť ľudské činy k zachovaniu a obnoveniu rovnováhy medzi ľudskými potrebami a potrebami ekosystému, v ktorom žijeme.</a:t>
            </a:r>
            <a:endParaRPr xmlns:a="http://schemas.openxmlformats.org/drawingml/2006/main" b="1" i="0" sz="2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xmlns:a="http://schemas.openxmlformats.org/drawingml/2006/main"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 xmlns:a="http://schemas.openxmlformats.org/drawingml/2006/main">
              <a:t/>
            </a:r>
            <a:endParaRPr xmlns:a="http://schemas.openxmlformats.org/drawingml/2006/main" b="1" i="0" sz="2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2599f582cb8_1_2"/>
          <p:cNvSpPr txBox="1"/>
          <p:nvPr>
            <p:ph idx="1" type="body"/>
          </p:nvPr>
        </p:nvSpPr>
        <p:spPr>
          <a:xfrm>
            <a:off x="553525" y="1425525"/>
            <a:ext cx="7620000" cy="49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xmlns:a="http://schemas.openxmlformats.org/drawingml/2006/main"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lang="sk"/>
              <a:t>Spočíva v podpore trvalo udržateľných postupov:</a:t>
            </a:r>
            <a:endParaRPr xmlns:a="http://schemas.openxmlformats.org/drawingml/2006/main"/>
          </a:p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  <a:p>
            <a:pPr xmlns:a="http://schemas.openxmlformats.org/drawingml/2006/main"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 xmlns:a="http://schemas.openxmlformats.org/drawingml/2006/main">
              <a:rPr lang="sk"/>
              <a:t>zníženie emisií skleníkových plynov</a:t>
            </a:r>
            <a:endParaRPr xmlns:a="http://schemas.openxmlformats.org/drawingml/2006/main"/>
          </a:p>
          <a:p>
            <a:pPr xmlns:a="http://schemas.openxmlformats.org/drawingml/2006/main"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 xmlns:a="http://schemas.openxmlformats.org/drawingml/2006/main">
              <a:rPr lang="sk"/>
              <a:t>prijímanie obnoviteľných energií</a:t>
            </a:r>
            <a:endParaRPr xmlns:a="http://schemas.openxmlformats.org/drawingml/2006/main"/>
          </a:p>
          <a:p>
            <a:pPr xmlns:a="http://schemas.openxmlformats.org/drawingml/2006/main"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 xmlns:a="http://schemas.openxmlformats.org/drawingml/2006/main">
              <a:rPr lang="sk"/>
              <a:t>spravodlivý prístup k pitnej vode</a:t>
            </a:r>
            <a:endParaRPr xmlns:a="http://schemas.openxmlformats.org/drawingml/2006/main"/>
          </a:p>
          <a:p>
            <a:pPr xmlns:a="http://schemas.openxmlformats.org/drawingml/2006/main"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 xmlns:a="http://schemas.openxmlformats.org/drawingml/2006/main">
              <a:rPr lang="sk"/>
              <a:t>ochrany ekosystémov</a:t>
            </a:r>
            <a:endParaRPr xmlns:a="http://schemas.openxmlformats.org/drawingml/2006/main"/>
          </a:p>
          <a:p>
            <a:pPr xmlns:a="http://schemas.openxmlformats.org/drawingml/2006/main"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 xmlns:a="http://schemas.openxmlformats.org/drawingml/2006/main">
              <a:rPr lang="sk"/>
              <a:t>prijatie politík prispôsobenia sa zmene klímy</a:t>
            </a:r>
            <a:endParaRPr xmlns:a="http://schemas.openxmlformats.org/drawingml/2006/main"/>
          </a:p>
          <a:p>
            <a:pPr xmlns:a="http://schemas.openxmlformats.org/drawingml/2006/main"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 xmlns:a="http://schemas.openxmlformats.org/drawingml/2006/main">
              <a:rPr lang="sk"/>
              <a:t>začlenenie zraniteľných komunít do rozhodovacích procesov</a:t>
            </a:r>
            <a:endParaRPr xmlns:a="http://schemas.openxmlformats.org/drawingml/2006/main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2599f582cb8_1_8"/>
          <p:cNvSpPr txBox="1"/>
          <p:nvPr>
            <p:ph idx="1" type="body"/>
          </p:nvPr>
        </p:nvSpPr>
        <p:spPr>
          <a:xfrm>
            <a:off x="717250" y="1569550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xmlns:a="http://schemas.openxmlformats.org/drawingml/2006/main"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lang="sk"/>
              <a:t>Jedným z najpálčivejších environmentálnych problémov, ktorým dnes čelíme, je </a:t>
            </a:r>
            <a:r xmlns:a="http://schemas.openxmlformats.org/drawingml/2006/main">
              <a:rPr lang="sk" u="sng"/>
              <a:t>zmena klímy </a:t>
            </a:r>
            <a:r xmlns:a="http://schemas.openxmlformats.org/drawingml/2006/main">
              <a:rPr lang="sk"/>
              <a:t>.</a:t>
            </a:r>
            <a:endParaRPr xmlns:a="http://schemas.openxmlformats.org/drawingml/2006/main"/>
          </a:p>
          <a:p>
            <a:pPr xmlns:a="http://schemas.openxmlformats.org/drawingml/2006/main"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lang="sk"/>
              <a:t>Rastúce emisie skleníkových plynov spôsobujú významné zmeny globálnej klímy:</a:t>
            </a:r>
            <a:endParaRPr xmlns:a="http://schemas.openxmlformats.org/drawingml/2006/main"/>
          </a:p>
          <a:p>
            <a:pPr xmlns:a="http://schemas.openxmlformats.org/drawingml/2006/main"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 xmlns:a="http://schemas.openxmlformats.org/drawingml/2006/main">
              <a:rPr lang="sk"/>
              <a:t>zvýšenie teplôt</a:t>
            </a:r>
            <a:endParaRPr xmlns:a="http://schemas.openxmlformats.org/drawingml/2006/main"/>
          </a:p>
          <a:p>
            <a:pPr xmlns:a="http://schemas.openxmlformats.org/drawingml/2006/main"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 xmlns:a="http://schemas.openxmlformats.org/drawingml/2006/main">
              <a:rPr lang="sk"/>
              <a:t>topenie ľadovcov</a:t>
            </a:r>
            <a:endParaRPr xmlns:a="http://schemas.openxmlformats.org/drawingml/2006/main"/>
          </a:p>
          <a:p>
            <a:pPr xmlns:a="http://schemas.openxmlformats.org/drawingml/2006/main"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 xmlns:a="http://schemas.openxmlformats.org/drawingml/2006/main">
              <a:rPr lang="sk"/>
              <a:t>stúpanie hladiny mora</a:t>
            </a:r>
            <a:endParaRPr xmlns:a="http://schemas.openxmlformats.org/drawingml/2006/main"/>
          </a:p>
          <a:p>
            <a:pPr xmlns:a="http://schemas.openxmlformats.org/drawingml/2006/main"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 xmlns:a="http://schemas.openxmlformats.org/drawingml/2006/main">
              <a:rPr lang="sk"/>
              <a:t>nárast extrémnych poveternostných udalostí.</a:t>
            </a:r>
            <a:endParaRPr xmlns:a="http://schemas.openxmlformats.org/drawingml/2006/main"/>
          </a:p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  <a:p>
            <a:pPr xmlns:a="http://schemas.openxmlformats.org/drawingml/2006/main"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lang="sk"/>
              <a:t>Je potrebné znižovať ekologickú stopu, tj efektívnejšie využívať zdroje, znižovať množstvo odpadu, podporovať energetickú efektívnosť a osvojiť si zodpovedné praktiky spotreby.</a:t>
            </a:r>
            <a:endParaRPr xmlns:a="http://schemas.openxmlformats.org/drawingml/2006/main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2599f582cb8_1_14"/>
          <p:cNvSpPr txBox="1"/>
          <p:nvPr>
            <p:ph type="title"/>
          </p:nvPr>
        </p:nvSpPr>
        <p:spPr>
          <a:xfrm>
            <a:off x="1371600" y="520147"/>
            <a:ext cx="57912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xmlns:a="http://schemas.openxmlformats.org/drawingml/2006/main"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 xmlns:a="http://schemas.openxmlformats.org/drawingml/2006/main">
              <a:rPr lang="sk" sz="2700"/>
              <a:t>Udržateľnosť</a:t>
            </a:r>
            <a:endParaRPr xmlns:a="http://schemas.openxmlformats.org/drawingml/2006/main" sz="2500"/>
          </a:p>
        </p:txBody>
      </p:sp>
      <p:sp>
        <p:nvSpPr>
          <p:cNvPr id="127" name="Google Shape;127;g2599f582cb8_1_14"/>
          <p:cNvSpPr txBox="1"/>
          <p:nvPr>
            <p:ph idx="1" type="body"/>
          </p:nvPr>
        </p:nvSpPr>
        <p:spPr>
          <a:xfrm>
            <a:off x="375650" y="1541125"/>
            <a:ext cx="7946400" cy="4767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7500" lnSpcReduction="10000"/>
          </a:bodyPr>
          <a:lstStyle/>
          <a:p>
            <a:pPr xmlns:a="http://schemas.openxmlformats.org/drawingml/2006/main"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91081"/>
              <a:buNone/>
            </a:pPr>
            <a:r xmlns:a="http://schemas.openxmlformats.org/drawingml/2006/main">
              <a:rPr lang="sk" sz="2550"/>
              <a:t>Udržateľnosť je prístup, ktorého cieľom je uspokojiť súčasné potreby bez toho, aby bola ohrozená schopnosť budúcich generácií uspokojovať svoje vlastné.</a:t>
            </a:r>
            <a:endParaRPr xmlns:a="http://schemas.openxmlformats.org/drawingml/2006/main" sz="2550"/>
          </a:p>
          <a:p>
            <a:pPr xmlns:a="http://schemas.openxmlformats.org/drawingml/2006/main"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91081"/>
              <a:buNone/>
            </a:pPr>
            <a:r xmlns:a="http://schemas.openxmlformats.org/drawingml/2006/main">
              <a:t/>
            </a:r>
            <a:endParaRPr xmlns:a="http://schemas.openxmlformats.org/drawingml/2006/main" sz="2550"/>
          </a:p>
          <a:p>
            <a:pPr xmlns:a="http://schemas.openxmlformats.org/drawingml/2006/main"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91081"/>
              <a:buNone/>
            </a:pPr>
            <a:r xmlns:a="http://schemas.openxmlformats.org/drawingml/2006/main">
              <a:rPr lang="sk" sz="2550"/>
              <a:t>Čo znamená trvalo udržateľný rozvoj?</a:t>
            </a:r>
            <a:endParaRPr xmlns:a="http://schemas.openxmlformats.org/drawingml/2006/main" sz="2550"/>
          </a:p>
          <a:p>
            <a:pPr xmlns:a="http://schemas.openxmlformats.org/drawingml/2006/main"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91081"/>
              <a:buNone/>
            </a:pPr>
            <a:r xmlns:a="http://schemas.openxmlformats.org/drawingml/2006/main">
              <a:t/>
            </a:r>
            <a:endParaRPr xmlns:a="http://schemas.openxmlformats.org/drawingml/2006/main" sz="2550"/>
          </a:p>
          <a:p>
            <a:pPr xmlns:a="http://schemas.openxmlformats.org/drawingml/2006/main"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91081"/>
              <a:buNone/>
            </a:pPr>
            <a:r xmlns:a="http://schemas.openxmlformats.org/drawingml/2006/main">
              <a:rPr lang="sk" sz="2550"/>
              <a:t>Bol predstavený v Brundtlandovej správe z roku 1987 ako </a:t>
            </a:r>
            <a:r xmlns:a="http://schemas.openxmlformats.org/drawingml/2006/main">
              <a:rPr i="1" lang="sk" sz="2550"/>
              <a:t>„vývoj, ktorý spĺňa potreby súčasnosti </a:t>
            </a:r>
            <a:br xmlns:a="http://schemas.openxmlformats.org/drawingml/2006/main">
              <a:rPr i="1" lang="en-GB" sz="2550"/>
            </a:br>
            <a:r xmlns:a="http://schemas.openxmlformats.org/drawingml/2006/main">
              <a:rPr i="1" lang="sk" sz="2550"/>
              <a:t>bez toho, aby ohrozil schopnosť budúcich </a:t>
            </a:r>
            <a:br xmlns:a="http://schemas.openxmlformats.org/drawingml/2006/main">
              <a:rPr i="1" lang="en-GB" sz="2550"/>
            </a:br>
            <a:r xmlns:a="http://schemas.openxmlformats.org/drawingml/2006/main">
              <a:rPr i="1" lang="sk" sz="2550"/>
              <a:t>generácií napĺňať ich vlastné“.</a:t>
            </a:r>
            <a:endParaRPr xmlns:a="http://schemas.openxmlformats.org/drawingml/2006/main" i="1" sz="2550"/>
          </a:p>
          <a:p>
            <a:pPr xmlns:a="http://schemas.openxmlformats.org/drawingml/2006/main"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91081"/>
              <a:buNone/>
            </a:pPr>
            <a:r xmlns:a="http://schemas.openxmlformats.org/drawingml/2006/main">
              <a:t/>
            </a:r>
            <a:endParaRPr xmlns:a="http://schemas.openxmlformats.org/drawingml/2006/main" i="1" sz="2550"/>
          </a:p>
          <a:p>
            <a:pPr xmlns:a="http://schemas.openxmlformats.org/drawingml/2006/main"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91081"/>
              <a:buNone/>
            </a:pPr>
            <a:r xmlns:a="http://schemas.openxmlformats.org/drawingml/2006/main">
              <a:t/>
            </a:r>
            <a:endParaRPr xmlns:a="http://schemas.openxmlformats.org/drawingml/2006/main" i="1" sz="2550"/>
          </a:p>
          <a:p>
            <a:pPr xmlns:a="http://schemas.openxmlformats.org/drawingml/2006/main"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91081"/>
              <a:buNone/>
            </a:pPr>
            <a:r xmlns:a="http://schemas.openxmlformats.org/drawingml/2006/main">
              <a:rPr lang="sk" sz="2550"/>
              <a:t>Udržateľnosť si vyžaduje kolektívne úsilie zahŕňajúce vlády, podniky, organizácie občianskej spoločnosti a jednotlivcov.</a:t>
            </a:r>
            <a:endParaRPr xmlns:a="http://schemas.openxmlformats.org/drawingml/2006/main" sz="2550"/>
          </a:p>
          <a:p>
            <a:pPr xmlns:a="http://schemas.openxmlformats.org/drawingml/2006/main"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116129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  <a:p>
            <a:pPr xmlns:a="http://schemas.openxmlformats.org/drawingml/2006/main"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116129"/>
              <a:buNone/>
            </a:pPr>
            <a:r xmlns:a="http://schemas.openxmlformats.org/drawingml/2006/main">
              <a:rPr lang="sk"/>
              <a:t> </a:t>
            </a:r>
            <a:endParaRPr xmlns:a="http://schemas.openxmlformats.org/drawingml/2006/main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2599f582cb8_1_20"/>
          <p:cNvSpPr txBox="1"/>
          <p:nvPr>
            <p:ph idx="1" type="body"/>
          </p:nvPr>
        </p:nvSpPr>
        <p:spPr>
          <a:xfrm>
            <a:off x="91175" y="201850"/>
            <a:ext cx="4609200" cy="63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lang="sk"/>
              <a:t>Je založená na troch vzájomne prepojených pilieroch:</a:t>
            </a:r>
            <a:endParaRPr xmlns:a="http://schemas.openxmlformats.org/drawingml/2006/main"/>
          </a:p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lang="sk"/>
              <a:t> </a:t>
            </a:r>
            <a:endParaRPr xmlns:a="http://schemas.openxmlformats.org/drawingml/2006/main"/>
          </a:p>
          <a:p>
            <a:pPr xmlns:a="http://schemas.openxmlformats.org/drawingml/2006/main"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 xmlns:a="http://schemas.openxmlformats.org/drawingml/2006/main">
              <a:rPr lang="sk" u="sng"/>
              <a:t>Životné prostredie </a:t>
            </a:r>
            <a:r xmlns:a="http://schemas.openxmlformats.org/drawingml/2006/main">
              <a:rPr lang="sk"/>
              <a:t>: Zameriava sa na zachovanie prírodných zdrojov, ochranu ekosystémov a znižovanie vplyvu ľudskej činnosti na životné prostredie.</a:t>
            </a:r>
            <a:endParaRPr xmlns:a="http://schemas.openxmlformats.org/drawingml/2006/main"/>
          </a:p>
          <a:p>
            <a:pPr xmlns:a="http://schemas.openxmlformats.org/drawingml/2006/main" indent="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  <a:p>
            <a:pPr xmlns:a="http://schemas.openxmlformats.org/drawingml/2006/main"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 xmlns:a="http://schemas.openxmlformats.org/drawingml/2006/main">
              <a:rPr lang="sk" u="sng"/>
              <a:t>Ekonomika </a:t>
            </a:r>
            <a:r xmlns:a="http://schemas.openxmlformats.org/drawingml/2006/main">
              <a:rPr lang="sk"/>
              <a:t>: Znamená ekonomický systém, ktorý môže dlhodobo prosperovať bez ohrozenia životného prostredia alebo sociálneho blahobytu.</a:t>
            </a:r>
            <a:endParaRPr xmlns:a="http://schemas.openxmlformats.org/drawingml/2006/main"/>
          </a:p>
          <a:p>
            <a:pPr xmlns:a="http://schemas.openxmlformats.org/drawingml/2006/main" indent="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  <a:p>
            <a:pPr xmlns:a="http://schemas.openxmlformats.org/drawingml/2006/main"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 xmlns:a="http://schemas.openxmlformats.org/drawingml/2006/main">
              <a:rPr lang="sk" u="sng"/>
              <a:t>Spoločnosť </a:t>
            </a:r>
            <a:r xmlns:a="http://schemas.openxmlformats.org/drawingml/2006/main">
              <a:rPr lang="sk"/>
              <a:t>: týka sa rovnosti, sociálneho začlenenia a blaha ľudí.</a:t>
            </a:r>
            <a:endParaRPr xmlns:a="http://schemas.openxmlformats.org/drawingml/2006/main"/>
          </a:p>
        </p:txBody>
      </p:sp>
      <p:pic>
        <p:nvPicPr>
          <p:cNvPr id="134" name="Google Shape;134;g2599f582cb8_1_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80250" y="1963225"/>
            <a:ext cx="3352800" cy="3571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2599f582cb8_1_30"/>
          <p:cNvSpPr txBox="1"/>
          <p:nvPr>
            <p:ph idx="1" type="body"/>
          </p:nvPr>
        </p:nvSpPr>
        <p:spPr>
          <a:xfrm>
            <a:off x="467650" y="327075"/>
            <a:ext cx="7620000" cy="59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xmlns:a="http://schemas.openxmlformats.org/drawingml/2006/main"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lang="sk" sz="2300"/>
              <a:t>Usmernenia pre udržateľnosť</a:t>
            </a:r>
            <a:endParaRPr xmlns:a="http://schemas.openxmlformats.org/drawingml/2006/main" sz="2300"/>
          </a:p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 sz="2300"/>
          </a:p>
          <a:p>
            <a:pPr xmlns:a="http://schemas.openxmlformats.org/drawingml/2006/main"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 xmlns:a="http://schemas.openxmlformats.org/drawingml/2006/main">
              <a:rPr lang="sk" u="sng"/>
              <a:t>Opatrenie </a:t>
            </a:r>
            <a:r xmlns:a="http://schemas.openxmlformats.org/drawingml/2006/main">
              <a:rPr lang="sk"/>
              <a:t>: Prijmite preventívne opatrenia, aby ste sa vyhli negatívnym vplyvom na životné prostredie a spoločnosť, a to aj v prípade absencie úplnej vedeckej istoty.</a:t>
            </a:r>
            <a:br xmlns:a="http://schemas.openxmlformats.org/drawingml/2006/main">
              <a:rPr lang="en-GB"/>
            </a:br>
            <a:endParaRPr xmlns:a="http://schemas.openxmlformats.org/drawingml/2006/main"/>
          </a:p>
          <a:p>
            <a:pPr xmlns:a="http://schemas.openxmlformats.org/drawingml/2006/main"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 xmlns:a="http://schemas.openxmlformats.org/drawingml/2006/main">
              <a:rPr lang="sk" u="sng"/>
              <a:t>Zodpovednosť </a:t>
            </a:r>
            <a:r xmlns:a="http://schemas.openxmlformats.org/drawingml/2006/main">
              <a:rPr lang="sk"/>
              <a:t>: Organizácie a jednotlivci musia prevziať zodpovednosť za svoje činy a vplyvy, ktoré vytvárajú na životné prostredie a spoločnosť.</a:t>
            </a:r>
            <a:br xmlns:a="http://schemas.openxmlformats.org/drawingml/2006/main">
              <a:rPr lang="en-GB"/>
            </a:br>
            <a:endParaRPr xmlns:a="http://schemas.openxmlformats.org/drawingml/2006/main"/>
          </a:p>
          <a:p>
            <a:pPr xmlns:a="http://schemas.openxmlformats.org/drawingml/2006/main"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 xmlns:a="http://schemas.openxmlformats.org/drawingml/2006/main">
              <a:rPr lang="sk"/>
              <a:t> </a:t>
            </a:r>
            <a:r xmlns:a="http://schemas.openxmlformats.org/drawingml/2006/main">
              <a:rPr lang="sk" u="sng"/>
              <a:t>Účasť </a:t>
            </a:r>
            <a:r xmlns:a="http://schemas.openxmlformats.org/drawingml/2006/main">
              <a:rPr lang="sk"/>
              <a:t>: Zapojte všetky zainteresované strany vrátane občanov do plánovania a rozhodovania s cieľom zabezpečiť väčšie začlenenie a podporu.</a:t>
            </a:r>
            <a:br xmlns:a="http://schemas.openxmlformats.org/drawingml/2006/main">
              <a:rPr lang="en-GB"/>
            </a:br>
            <a:endParaRPr xmlns:a="http://schemas.openxmlformats.org/drawingml/2006/main"/>
          </a:p>
          <a:p>
            <a:pPr xmlns:a="http://schemas.openxmlformats.org/drawingml/2006/main"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 xmlns:a="http://schemas.openxmlformats.org/drawingml/2006/main">
              <a:rPr lang="sk" u="sng"/>
              <a:t>Integrácia </a:t>
            </a:r>
            <a:r xmlns:a="http://schemas.openxmlformats.org/drawingml/2006/main">
              <a:rPr lang="sk"/>
              <a:t>: Integrujte princípy udržateľnosti do všetkých aspektov ľudských činností, vrátane rozhodovacích procesov, dizajnu produktov, obchodných modelov a politík.</a:t>
            </a:r>
            <a:endParaRPr xmlns:a="http://schemas.openxmlformats.org/drawingml/2006/main"/>
          </a:p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2599f582cb8_1_36"/>
          <p:cNvSpPr txBox="1"/>
          <p:nvPr>
            <p:ph idx="1" type="body"/>
          </p:nvPr>
        </p:nvSpPr>
        <p:spPr>
          <a:xfrm>
            <a:off x="553525" y="549025"/>
            <a:ext cx="7633800" cy="602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xmlns:a="http://schemas.openxmlformats.org/drawingml/2006/main"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lang="sk" sz="2300"/>
              <a:t>Oblasti, v ktorých udržateľné postupy </a:t>
            </a:r>
            <a:br xmlns:a="http://schemas.openxmlformats.org/drawingml/2006/main">
              <a:rPr lang="en-GB" sz="2300"/>
            </a:br>
            <a:r xmlns:a="http://schemas.openxmlformats.org/drawingml/2006/main">
              <a:rPr lang="sk" sz="2300"/>
              <a:t>vedú k zmenám a vytvárajú </a:t>
            </a:r>
            <a:br xmlns:a="http://schemas.openxmlformats.org/drawingml/2006/main">
              <a:rPr lang="en-GB" sz="2300"/>
            </a:br>
            <a:r xmlns:a="http://schemas.openxmlformats.org/drawingml/2006/main">
              <a:rPr lang="sk" sz="2300"/>
              <a:t>nové príležitosti</a:t>
            </a:r>
            <a:endParaRPr xmlns:a="http://schemas.openxmlformats.org/drawingml/2006/main" sz="2300"/>
          </a:p>
          <a:p>
            <a:pPr xmlns:a="http://schemas.openxmlformats.org/drawingml/2006/main"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 sz="2300"/>
          </a:p>
          <a:p>
            <a:pPr xmlns:a="http://schemas.openxmlformats.org/drawingml/2006/main"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 sz="2300"/>
          </a:p>
          <a:p>
            <a:pPr xmlns:a="http://schemas.openxmlformats.org/drawingml/2006/main"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 xmlns:a="http://schemas.openxmlformats.org/drawingml/2006/main">
              <a:rPr lang="sk"/>
              <a:t>Energetický sektor: solárna, veterná, vodná </a:t>
            </a:r>
            <a:br xmlns:a="http://schemas.openxmlformats.org/drawingml/2006/main">
              <a:rPr lang="en-GB"/>
            </a:br>
            <a:r xmlns:a="http://schemas.openxmlformats.org/drawingml/2006/main">
              <a:rPr lang="sk"/>
              <a:t>a geotermálna energia</a:t>
            </a:r>
            <a:br xmlns:a="http://schemas.openxmlformats.org/drawingml/2006/main">
              <a:rPr lang="en-GB"/>
            </a:br>
            <a:endParaRPr xmlns:a="http://schemas.openxmlformats.org/drawingml/2006/main"/>
          </a:p>
          <a:p>
            <a:pPr xmlns:a="http://schemas.openxmlformats.org/drawingml/2006/main" indent="-3556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000"/>
              <a:buChar char="●"/>
            </a:pPr>
            <a:r xmlns:a="http://schemas.openxmlformats.org/drawingml/2006/main">
              <a:rPr lang="sk"/>
              <a:t>Poľnohospodársky sektor: ekologické poľnohospodárstvo, </a:t>
            </a:r>
            <a:br xmlns:a="http://schemas.openxmlformats.org/drawingml/2006/main">
              <a:rPr lang="en-GB"/>
            </a:br>
            <a:r xmlns:a="http://schemas.openxmlformats.org/drawingml/2006/main">
              <a:rPr lang="sk"/>
              <a:t>ochrana pôdy, vodné hospodárstvo </a:t>
            </a:r>
            <a:br xmlns:a="http://schemas.openxmlformats.org/drawingml/2006/main">
              <a:rPr lang="en-GB"/>
            </a:br>
            <a:r xmlns:a="http://schemas.openxmlformats.org/drawingml/2006/main">
              <a:rPr lang="sk"/>
              <a:t>a znižovanie používania pesticídov</a:t>
            </a:r>
            <a:endParaRPr xmlns:a="http://schemas.openxmlformats.org/drawingml/2006/main"/>
          </a:p>
          <a:p>
            <a:pPr xmlns:a="http://schemas.openxmlformats.org/drawingml/2006/main" indent="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  <a:p>
            <a:pPr xmlns:a="http://schemas.openxmlformats.org/drawingml/2006/main" indent="-3556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000"/>
              <a:buChar char="●"/>
            </a:pPr>
            <a:r xmlns:a="http://schemas.openxmlformats.org/drawingml/2006/main">
              <a:rPr lang="sk"/>
              <a:t>Stavebný sektor: používanie </a:t>
            </a:r>
            <a:br xmlns:a="http://schemas.openxmlformats.org/drawingml/2006/main">
              <a:rPr lang="en-GB"/>
            </a:br>
            <a:r xmlns:a="http://schemas.openxmlformats.org/drawingml/2006/main">
              <a:rPr lang="sk"/>
              <a:t>materiálov šetrných k životnému prostrediu (zníženie </a:t>
            </a:r>
            <a:br xmlns:a="http://schemas.openxmlformats.org/drawingml/2006/main">
              <a:rPr lang="en-GB"/>
            </a:br>
            <a:r xmlns:a="http://schemas.openxmlformats.org/drawingml/2006/main">
              <a:rPr lang="sk"/>
              <a:t>spotreby energie a podpora ovzdušia v interiéri)</a:t>
            </a:r>
            <a:endParaRPr xmlns:a="http://schemas.openxmlformats.org/drawingml/2006/main"/>
          </a:p>
          <a:p>
            <a:pPr xmlns:a="http://schemas.openxmlformats.org/drawingml/2006/main" indent="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  <a:p>
            <a:pPr xmlns:a="http://schemas.openxmlformats.org/drawingml/2006/main" indent="-3556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000"/>
              <a:buChar char="●"/>
            </a:pPr>
            <a:r xmlns:a="http://schemas.openxmlformats.org/drawingml/2006/main">
              <a:rPr lang="sk"/>
              <a:t>Dopravný sektor: využitie dopravy</a:t>
            </a:r>
            <a:endParaRPr xmlns:a="http://schemas.openxmlformats.org/drawingml/2006/main"/>
          </a:p>
          <a:p>
            <a:pPr xmlns:a="http://schemas.openxmlformats.org/drawingml/2006/main" indent="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lang="sk"/>
              <a:t>verejná doprava, elektrické vozidlá, </a:t>
            </a:r>
            <a:br xmlns:a="http://schemas.openxmlformats.org/drawingml/2006/main">
              <a:rPr lang="en-GB"/>
            </a:br>
            <a:r xmlns:a="http://schemas.openxmlformats.org/drawingml/2006/main">
              <a:rPr lang="sk"/>
              <a:t>bicykle a riešenia zdieľanej mobility</a:t>
            </a:r>
            <a:endParaRPr xmlns:a="http://schemas.openxmlformats.org/drawingml/2006/main"/>
          </a:p>
        </p:txBody>
      </p:sp>
      <p:pic>
        <p:nvPicPr>
          <p:cNvPr id="147" name="Google Shape;147;g2599f582cb8_1_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60250" y="1823800"/>
            <a:ext cx="1008800" cy="1030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g2599f582cb8_1_3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798500" y="2913875"/>
            <a:ext cx="1162067" cy="1030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g2599f582cb8_1_3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943499" y="4407662"/>
            <a:ext cx="1053043" cy="1030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g2599f582cb8_1_3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870438" y="5495725"/>
            <a:ext cx="1090140" cy="1073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2599f582cb8_1_50"/>
          <p:cNvSpPr txBox="1"/>
          <p:nvPr>
            <p:ph idx="1" type="body"/>
          </p:nvPr>
        </p:nvSpPr>
        <p:spPr>
          <a:xfrm>
            <a:off x="563150" y="1348050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xmlns:a="http://schemas.openxmlformats.org/drawingml/2006/main"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lang="sk"/>
              <a:t>Udržateľnosť v sociálnom sektore je kľúčom k zabezpečeniu toho, aby organizácie mohli aj naďalej dlhodobo plniť svoju úlohu a efektívne riešiť spoločenské výzvy.</a:t>
            </a:r>
            <a:endParaRPr xmlns:a="http://schemas.openxmlformats.org/drawingml/2006/main"/>
          </a:p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  <a:p>
            <a:pPr xmlns:a="http://schemas.openxmlformats.org/drawingml/2006/main"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 xmlns:a="http://schemas.openxmlformats.org/drawingml/2006/main">
              <a:rPr lang="sk"/>
              <a:t>Finančná udržateľnosť je nevyhnutná na zabezpečenie stability a kontinuity podnikania</a:t>
            </a:r>
            <a:endParaRPr xmlns:a="http://schemas.openxmlformats.org/drawingml/2006/main"/>
          </a:p>
          <a:p>
            <a:pPr xmlns:a="http://schemas.openxmlformats.org/drawingml/2006/main" indent="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  <a:p>
            <a:pPr xmlns:a="http://schemas.openxmlformats.org/drawingml/2006/main"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 xmlns:a="http://schemas.openxmlformats.org/drawingml/2006/main">
              <a:rPr lang="sk"/>
              <a:t>Environmentálna udržateľnosť sa zameriava na zodpovedné hospodárenie s prírodnými zdrojmi a zmierňovanie vplyvov na životné prostredie.</a:t>
            </a:r>
            <a:endParaRPr xmlns:a="http://schemas.openxmlformats.org/drawingml/2006/main"/>
          </a:p>
        </p:txBody>
      </p:sp>
      <p:cxnSp>
        <p:nvCxnSpPr>
          <p:cNvPr id="157" name="Google Shape;157;g2599f582cb8_1_50"/>
          <p:cNvCxnSpPr/>
          <p:nvPr/>
        </p:nvCxnSpPr>
        <p:spPr>
          <a:xfrm>
            <a:off x="4022825" y="2872425"/>
            <a:ext cx="943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58" name="Google Shape;158;g2599f582cb8_1_50"/>
          <p:cNvCxnSpPr/>
          <p:nvPr/>
        </p:nvCxnSpPr>
        <p:spPr>
          <a:xfrm>
            <a:off x="4653925" y="3894175"/>
            <a:ext cx="888000" cy="18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Základné">
  <a:themeElements>
    <a:clrScheme name="Blue Green">
      <a:dk1>
        <a:srgbClr val="000000"/>
      </a:dk1>
      <a:lt1>
        <a:srgbClr val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otív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2019-02-10T21:49:04Z</dcterms:created>
  <dc:creator>Zuzana Palková</dc:creator>
</cp:coreProperties>
</file>