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7315200" cy="9601200"/>
  <p:embeddedFontLst>
    <p:embeddedFont>
      <p:font typeface="Arial Black" panose="020B0A04020102020204" pitchFamily="34" charset="0"/>
      <p:regular r:id="rId22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h7L/wqDgAizlRYTCkJDkke6thl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1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58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587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1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599f582cb8_1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2599f582cb8_1_58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g2599f582cb8_1_58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599f582cb8_1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2599f582cb8_1_66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" name="Google Shape;170;g2599f582cb8_1_66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599f582cb8_1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g2599f582cb8_1_72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6" name="Google Shape;176;g2599f582cb8_1_72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599f582cb8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g2599f582cb8_1_79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4" name="Google Shape;184;g2599f582cb8_1_79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599f582cb8_1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2599f582cb8_1_87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g2599f582cb8_1_87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599f582cb8_1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2599f582cb8_1_94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9" name="Google Shape;199;g2599f582cb8_1_94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599f582cb8_1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2599f582cb8_1_106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6" name="Google Shape;206;g2599f582cb8_1_106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599f582cb8_1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g2599f582cb8_1_117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5" name="Google Shape;215;g2599f582cb8_1_117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599f582cb8_1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2599f582cb8_1_124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3" name="Google Shape;223;g2599f582cb8_1_124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599f582cb8_1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g2599f582cb8_1_13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9" name="Google Shape;229;g2599f582cb8_1_13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99f582cb8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2599f582cb8_1_2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g2599f582cb8_1_2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599f582cb8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g2599f582cb8_1_8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8" name="Google Shape;118;g2599f582cb8_1_8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599f582cb8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g2599f582cb8_1_14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4" name="Google Shape;124;g2599f582cb8_1_14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599f582cb8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2599f582cb8_1_2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1" name="Google Shape;131;g2599f582cb8_1_2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599f582cb8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2599f582cb8_1_3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8" name="Google Shape;138;g2599f582cb8_1_3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599f582cb8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2599f582cb8_1_36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g2599f582cb8_1_36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599f582cb8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g2599f582cb8_1_5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g2599f582cb8_1_5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Úvodná snímka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ctrTitle"/>
          </p:nvPr>
        </p:nvSpPr>
        <p:spPr>
          <a:xfrm>
            <a:off x="457200" y="1626915"/>
            <a:ext cx="7772400" cy="3173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6000"/>
              <a:buFont typeface="Arial Black"/>
              <a:buNone/>
              <a:defRPr sz="60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6" name="Google Shape;26;p5" descr="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8575" y="107926"/>
            <a:ext cx="1286662" cy="1286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zvislý 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 rot="5400000">
            <a:off x="2080419" y="129382"/>
            <a:ext cx="4373563" cy="7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vislý nadpis a tex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>
            <a:spLocks noGrp="1"/>
          </p:cNvSpPr>
          <p:nvPr>
            <p:ph type="title"/>
          </p:nvPr>
        </p:nvSpPr>
        <p:spPr>
          <a:xfrm rot="5400000">
            <a:off x="5157391" y="2596754"/>
            <a:ext cx="5001419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63068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509016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"/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lavička sekcie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7200"/>
              <a:buFont typeface="Arial Black"/>
              <a:buNone/>
              <a:defRPr sz="7200" b="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anie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2"/>
          </p:nvPr>
        </p:nvSpPr>
        <p:spPr>
          <a:xfrm>
            <a:off x="1627632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3"/>
          </p:nvPr>
        </p:nvSpPr>
        <p:spPr>
          <a:xfrm>
            <a:off x="5093208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4"/>
          </p:nvPr>
        </p:nvSpPr>
        <p:spPr>
          <a:xfrm>
            <a:off x="5093208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n nadpis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a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popisom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57200" y="1600200"/>
            <a:ext cx="3008313" cy="448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brázok s popisom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-1" y="0"/>
            <a:ext cx="9000877" cy="484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400"/>
              <a:buFont typeface="Arial Black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sz="3600" b="0" i="0" u="none" strike="noStrike" cap="none">
                <a:solidFill>
                  <a:srgbClr val="66C0C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rgbClr val="C6E4D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4" descr="Logo&#10;&#10;Description automatically generated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308304" y="-1"/>
            <a:ext cx="1576933" cy="157693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>
            <a:spLocks noGrp="1"/>
          </p:cNvSpPr>
          <p:nvPr>
            <p:ph type="ctrTitle"/>
          </p:nvPr>
        </p:nvSpPr>
        <p:spPr>
          <a:xfrm>
            <a:off x="357158" y="2786058"/>
            <a:ext cx="8072494" cy="129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4000"/>
              <a:buFont typeface="Calibri"/>
              <a:buNone/>
            </a:pPr>
            <a:r>
              <a:rPr lang="en-GB" sz="4000" dirty="0">
                <a:latin typeface="Calibri"/>
                <a:ea typeface="Calibri"/>
                <a:cs typeface="Calibri"/>
                <a:sym typeface="Calibri"/>
              </a:rPr>
              <a:t>DURABILITATE ȘI </a:t>
            </a:r>
            <a:br>
              <a:rPr lang="ro-RO" sz="4000" dirty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4000" dirty="0">
                <a:latin typeface="Calibri"/>
                <a:ea typeface="Calibri"/>
                <a:cs typeface="Calibri"/>
                <a:sym typeface="Calibri"/>
              </a:rPr>
              <a:t>ECONOMIE SOCIALĂ</a:t>
            </a:r>
            <a:endParaRPr dirty="0"/>
          </a:p>
        </p:txBody>
      </p:sp>
      <p:sp>
        <p:nvSpPr>
          <p:cNvPr id="98" name="Google Shape;98;p1"/>
          <p:cNvSpPr txBox="1">
            <a:spLocks noGrp="1"/>
          </p:cNvSpPr>
          <p:nvPr>
            <p:ph type="subTitle" idx="1"/>
          </p:nvPr>
        </p:nvSpPr>
        <p:spPr>
          <a:xfrm>
            <a:off x="642910" y="4000504"/>
            <a:ext cx="72831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GB"/>
              <a:t> </a:t>
            </a:r>
            <a:endParaRPr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844" y="285728"/>
            <a:ext cx="1928826" cy="54971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214282" y="785795"/>
            <a:ext cx="363763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ERASMUS + ERASMUS CODES</a:t>
            </a:r>
            <a:endParaRPr sz="105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3404275" y="4210500"/>
            <a:ext cx="37167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0" i="0" u="none" strike="noStrike" cap="none">
              <a:solidFill>
                <a:srgbClr val="398F98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1002000" y="1570525"/>
            <a:ext cx="6564900" cy="10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Îmbunătățirea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abilităților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competențelor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tinerilor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antreprenoriatul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social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realitate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virtuală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599f582cb8_1_58"/>
          <p:cNvSpPr txBox="1">
            <a:spLocks noGrp="1"/>
          </p:cNvSpPr>
          <p:nvPr>
            <p:ph type="body" idx="1"/>
          </p:nvPr>
        </p:nvSpPr>
        <p:spPr>
          <a:xfrm>
            <a:off x="1873100" y="355950"/>
            <a:ext cx="5158200" cy="7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300" dirty="0" err="1"/>
              <a:t>Sustenabilitate</a:t>
            </a:r>
            <a:r>
              <a:rPr lang="en-GB" sz="2300" dirty="0"/>
              <a:t> </a:t>
            </a:r>
            <a:r>
              <a:rPr lang="en-GB" sz="2300" dirty="0" err="1"/>
              <a:t>în</a:t>
            </a:r>
            <a:r>
              <a:rPr lang="en-GB" sz="2300" dirty="0"/>
              <a:t> </a:t>
            </a:r>
            <a:r>
              <a:rPr lang="en-GB" sz="2300" dirty="0" err="1"/>
              <a:t>sectorul</a:t>
            </a:r>
            <a:r>
              <a:rPr lang="en-GB" sz="2300" dirty="0"/>
              <a:t> social</a:t>
            </a:r>
            <a:endParaRPr sz="2500" dirty="0"/>
          </a:p>
        </p:txBody>
      </p:sp>
      <p:sp>
        <p:nvSpPr>
          <p:cNvPr id="165" name="Google Shape;165;g2599f582cb8_1_58"/>
          <p:cNvSpPr txBox="1"/>
          <p:nvPr/>
        </p:nvSpPr>
        <p:spPr>
          <a:xfrm>
            <a:off x="308250" y="1569975"/>
            <a:ext cx="4016700" cy="45462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Provoc</a:t>
            </a:r>
            <a:r>
              <a:rPr lang="ro-RO" sz="2200" b="1" dirty="0"/>
              <a:t>ări</a:t>
            </a:r>
            <a:r>
              <a:rPr lang="en-GB" sz="2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dependenta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finantarea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externa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deficitul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resurse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concurenta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cu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alte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organizatii</a:t>
            </a:r>
            <a:endParaRPr lang="en-GB" sz="18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complexitatea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provocărilor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sociale</a:t>
            </a:r>
            <a:endParaRPr lang="en-GB" sz="18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schimbări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contextul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social </a:t>
            </a:r>
            <a:r>
              <a:rPr lang="en-GB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economic.</a:t>
            </a:r>
            <a:br>
              <a:rPr lang="en-GB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2599f582cb8_1_58"/>
          <p:cNvSpPr txBox="1"/>
          <p:nvPr/>
        </p:nvSpPr>
        <p:spPr>
          <a:xfrm>
            <a:off x="4604100" y="1570100"/>
            <a:ext cx="4180200" cy="45462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ro-RO" sz="2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Oportunitate</a:t>
            </a:r>
            <a:r>
              <a:rPr lang="en-GB" sz="2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diversificarea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surselor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finanțare</a:t>
            </a:r>
            <a:endParaRPr lang="en-GB" sz="19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endParaRPr lang="en-GB" sz="19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dezvoltarea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modelelor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afaceri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sociale</a:t>
            </a:r>
            <a:endParaRPr lang="ro-RO" sz="19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endParaRPr lang="en-GB" sz="19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colaborare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între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organizații</a:t>
            </a:r>
            <a:endParaRPr lang="ro-RO" sz="19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endParaRPr lang="en-GB" sz="19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utilizarea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tehnologiilor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digitale</a:t>
            </a:r>
            <a:endParaRPr lang="ro-RO" sz="19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endParaRPr lang="en-GB" sz="19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implicarea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activă</a:t>
            </a:r>
            <a:r>
              <a:rPr lang="en-GB" sz="19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en-GB" sz="19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comunității</a:t>
            </a:r>
            <a:endParaRPr lang="en-GB" sz="2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599f582cb8_1_66"/>
          <p:cNvSpPr txBox="1">
            <a:spLocks noGrp="1"/>
          </p:cNvSpPr>
          <p:nvPr>
            <p:ph type="body" idx="1"/>
          </p:nvPr>
        </p:nvSpPr>
        <p:spPr>
          <a:xfrm>
            <a:off x="457200" y="1194375"/>
            <a:ext cx="7620000" cy="49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it-IT" sz="2200" u="sng" dirty="0"/>
              <a:t>Strategii</a:t>
            </a:r>
            <a:r>
              <a:rPr lang="it-IT" sz="2200" dirty="0"/>
              <a:t> pe care organizațiile sociale le pot adopta pentru a promova sustenabilitatea</a:t>
            </a:r>
            <a:r>
              <a:rPr lang="en-GB" sz="2200" dirty="0"/>
              <a:t>:</a:t>
            </a:r>
            <a:endParaRPr sz="220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200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dezvolte</a:t>
            </a:r>
            <a:r>
              <a:rPr lang="en-GB" dirty="0"/>
              <a:t> o </a:t>
            </a:r>
            <a:r>
              <a:rPr lang="en-GB" dirty="0" err="1"/>
              <a:t>strategie</a:t>
            </a:r>
            <a:r>
              <a:rPr lang="en-GB" dirty="0"/>
              <a:t> de </a:t>
            </a:r>
            <a:r>
              <a:rPr lang="en-GB" dirty="0" err="1"/>
              <a:t>finanțare</a:t>
            </a:r>
            <a:r>
              <a:rPr lang="en-GB" dirty="0"/>
              <a:t> </a:t>
            </a:r>
            <a:r>
              <a:rPr lang="en-GB" dirty="0" err="1"/>
              <a:t>diversificată</a:t>
            </a:r>
            <a:r>
              <a:rPr lang="en-GB" dirty="0"/>
              <a:t>, </a:t>
            </a:r>
            <a:r>
              <a:rPr lang="en-GB" dirty="0" err="1"/>
              <a:t>căutând</a:t>
            </a:r>
            <a:r>
              <a:rPr lang="en-GB" dirty="0"/>
              <a:t> </a:t>
            </a:r>
            <a:r>
              <a:rPr lang="en-GB" dirty="0" err="1"/>
              <a:t>surse</a:t>
            </a:r>
            <a:r>
              <a:rPr lang="en-GB" dirty="0"/>
              <a:t> de </a:t>
            </a:r>
            <a:r>
              <a:rPr lang="en-GB" dirty="0" err="1"/>
              <a:t>finanțare</a:t>
            </a:r>
            <a:r>
              <a:rPr lang="en-GB" dirty="0"/>
              <a:t> stabile </a:t>
            </a:r>
            <a:r>
              <a:rPr lang="en-GB" dirty="0" err="1"/>
              <a:t>și</a:t>
            </a:r>
            <a:r>
              <a:rPr lang="en-GB" dirty="0"/>
              <a:t> pe termen lung;</a:t>
            </a:r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adopte</a:t>
            </a:r>
            <a:r>
              <a:rPr lang="en-GB" dirty="0"/>
              <a:t> </a:t>
            </a:r>
            <a:r>
              <a:rPr lang="en-GB" dirty="0" err="1"/>
              <a:t>practici</a:t>
            </a:r>
            <a:r>
              <a:rPr lang="en-GB" dirty="0"/>
              <a:t> </a:t>
            </a:r>
            <a:r>
              <a:rPr lang="en-GB" dirty="0" err="1"/>
              <a:t>responsabile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ceea</a:t>
            </a:r>
            <a:r>
              <a:rPr lang="en-GB" dirty="0"/>
              <a:t>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privește</a:t>
            </a:r>
            <a:r>
              <a:rPr lang="en-GB" dirty="0"/>
              <a:t> </a:t>
            </a:r>
            <a:r>
              <a:rPr lang="en-GB" dirty="0" err="1"/>
              <a:t>utilizarea</a:t>
            </a:r>
            <a:r>
              <a:rPr lang="en-GB" dirty="0"/>
              <a:t> </a:t>
            </a:r>
            <a:r>
              <a:rPr lang="en-GB" dirty="0" err="1"/>
              <a:t>resurselor</a:t>
            </a:r>
            <a:r>
              <a:rPr lang="en-GB" dirty="0"/>
              <a:t>, </a:t>
            </a:r>
            <a:r>
              <a:rPr lang="en-GB" dirty="0" err="1"/>
              <a:t>managementul</a:t>
            </a:r>
            <a:r>
              <a:rPr lang="en-GB" dirty="0"/>
              <a:t> </a:t>
            </a:r>
            <a:r>
              <a:rPr lang="en-GB" dirty="0" err="1"/>
              <a:t>deșeurilor</a:t>
            </a:r>
            <a:r>
              <a:rPr lang="en-GB" dirty="0"/>
              <a:t>, </a:t>
            </a:r>
            <a:r>
              <a:rPr lang="en-GB" dirty="0" err="1"/>
              <a:t>reducerea</a:t>
            </a:r>
            <a:r>
              <a:rPr lang="en-GB" dirty="0"/>
              <a:t> </a:t>
            </a:r>
            <a:r>
              <a:rPr lang="en-GB" dirty="0" err="1"/>
              <a:t>emisiilor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promovarea</a:t>
            </a:r>
            <a:r>
              <a:rPr lang="en-GB" dirty="0"/>
              <a:t> </a:t>
            </a:r>
            <a:r>
              <a:rPr lang="en-GB" dirty="0" err="1"/>
              <a:t>unor</a:t>
            </a:r>
            <a:r>
              <a:rPr lang="en-GB" dirty="0"/>
              <a:t> </a:t>
            </a:r>
            <a:r>
              <a:rPr lang="en-GB" dirty="0" err="1"/>
              <a:t>comportamente</a:t>
            </a:r>
            <a:r>
              <a:rPr lang="en-GB" dirty="0"/>
              <a:t> </a:t>
            </a:r>
            <a:r>
              <a:rPr lang="en-GB" dirty="0" err="1"/>
              <a:t>durabile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cadrul</a:t>
            </a:r>
            <a:r>
              <a:rPr lang="en-GB" dirty="0"/>
              <a:t> </a:t>
            </a:r>
            <a:r>
              <a:rPr lang="en-GB" dirty="0" err="1"/>
              <a:t>organizațiilor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comunitățile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care </a:t>
            </a:r>
            <a:r>
              <a:rPr lang="en-GB" dirty="0" err="1"/>
              <a:t>își</a:t>
            </a:r>
            <a:r>
              <a:rPr lang="en-GB" dirty="0"/>
              <a:t> </a:t>
            </a:r>
            <a:r>
              <a:rPr lang="en-GB" dirty="0" err="1"/>
              <a:t>desfășoară</a:t>
            </a:r>
            <a:r>
              <a:rPr lang="en-GB" dirty="0"/>
              <a:t> </a:t>
            </a:r>
            <a:r>
              <a:rPr lang="en-GB" dirty="0" err="1"/>
              <a:t>activitatea</a:t>
            </a:r>
            <a:r>
              <a:rPr lang="en-GB" dirty="0"/>
              <a:t>;</a:t>
            </a:r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colaborează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colaborează</a:t>
            </a:r>
            <a:r>
              <a:rPr lang="en-GB" dirty="0"/>
              <a:t> cu </a:t>
            </a:r>
            <a:r>
              <a:rPr lang="en-GB" dirty="0" err="1"/>
              <a:t>alte</a:t>
            </a:r>
            <a:r>
              <a:rPr lang="en-GB" dirty="0"/>
              <a:t> </a:t>
            </a:r>
            <a:r>
              <a:rPr lang="en-GB" dirty="0" err="1"/>
              <a:t>organizații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, </a:t>
            </a:r>
            <a:r>
              <a:rPr lang="en-GB" dirty="0" err="1"/>
              <a:t>sectorul</a:t>
            </a:r>
            <a:r>
              <a:rPr lang="en-GB" dirty="0"/>
              <a:t> </a:t>
            </a:r>
            <a:r>
              <a:rPr lang="en-GB" dirty="0" err="1"/>
              <a:t>privat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instituții</a:t>
            </a:r>
            <a:r>
              <a:rPr lang="en-GB" dirty="0"/>
              <a:t> locale.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599f582cb8_1_72"/>
          <p:cNvSpPr txBox="1">
            <a:spLocks noGrp="1"/>
          </p:cNvSpPr>
          <p:nvPr>
            <p:ph type="title"/>
          </p:nvPr>
        </p:nvSpPr>
        <p:spPr>
          <a:xfrm>
            <a:off x="1247025" y="202270"/>
            <a:ext cx="6361138" cy="827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US" dirty="0"/>
              <a:t>Teoria </a:t>
            </a:r>
            <a:r>
              <a:rPr lang="en-US" dirty="0" err="1"/>
              <a:t>economică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sustenabilitatea</a:t>
            </a:r>
            <a:endParaRPr sz="3000" dirty="0"/>
          </a:p>
        </p:txBody>
      </p:sp>
      <p:sp>
        <p:nvSpPr>
          <p:cNvPr id="179" name="Google Shape;179;g2599f582cb8_1_72"/>
          <p:cNvSpPr txBox="1">
            <a:spLocks noGrp="1"/>
          </p:cNvSpPr>
          <p:nvPr>
            <p:ph type="body" idx="1"/>
          </p:nvPr>
        </p:nvSpPr>
        <p:spPr>
          <a:xfrm>
            <a:off x="505375" y="953575"/>
            <a:ext cx="8230800" cy="57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Modelul</a:t>
            </a:r>
            <a:r>
              <a:rPr lang="en-GB" dirty="0"/>
              <a:t> economic </a:t>
            </a:r>
            <a:r>
              <a:rPr lang="en-GB" dirty="0" err="1"/>
              <a:t>tradițional</a:t>
            </a:r>
            <a:r>
              <a:rPr lang="en-GB" dirty="0"/>
              <a:t> se </a:t>
            </a:r>
            <a:r>
              <a:rPr lang="en-GB" dirty="0" err="1"/>
              <a:t>bazează</a:t>
            </a:r>
            <a:r>
              <a:rPr lang="en-GB" dirty="0"/>
              <a:t> pe </a:t>
            </a:r>
            <a:r>
              <a:rPr lang="en-GB" dirty="0" err="1"/>
              <a:t>ideea</a:t>
            </a:r>
            <a:r>
              <a:rPr lang="en-GB" dirty="0"/>
              <a:t> </a:t>
            </a:r>
            <a:r>
              <a:rPr lang="en-GB" dirty="0" err="1"/>
              <a:t>că</a:t>
            </a:r>
            <a:r>
              <a:rPr lang="en-GB" dirty="0"/>
              <a:t> </a:t>
            </a:r>
            <a:r>
              <a:rPr lang="en-GB" dirty="0" err="1"/>
              <a:t>progresul</a:t>
            </a:r>
            <a:r>
              <a:rPr lang="en-GB" dirty="0"/>
              <a:t>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măsurat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principal </a:t>
            </a:r>
            <a:r>
              <a:rPr lang="en-GB" dirty="0" err="1"/>
              <a:t>prin</a:t>
            </a:r>
            <a:r>
              <a:rPr lang="en-GB" dirty="0"/>
              <a:t> rata de </a:t>
            </a:r>
            <a:r>
              <a:rPr lang="en-GB" dirty="0" err="1"/>
              <a:t>creștere</a:t>
            </a:r>
            <a:r>
              <a:rPr lang="en-GB" dirty="0"/>
              <a:t> a </a:t>
            </a:r>
            <a:r>
              <a:rPr lang="en-GB" dirty="0" err="1"/>
              <a:t>produsului</a:t>
            </a:r>
            <a:r>
              <a:rPr lang="en-GB" dirty="0"/>
              <a:t> intern brut (PIB).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u="sng" dirty="0" err="1"/>
              <a:t>Criticitatea</a:t>
            </a:r>
            <a:r>
              <a:rPr lang="en-GB" dirty="0"/>
              <a:t>: </a:t>
            </a:r>
            <a:r>
              <a:rPr lang="en-GB" dirty="0" err="1"/>
              <a:t>Această</a:t>
            </a:r>
            <a:r>
              <a:rPr lang="en-GB" dirty="0"/>
              <a:t> </a:t>
            </a:r>
            <a:r>
              <a:rPr lang="en-GB" dirty="0" err="1"/>
              <a:t>măsură</a:t>
            </a:r>
            <a:r>
              <a:rPr lang="en-GB" dirty="0"/>
              <a:t> nu </a:t>
            </a:r>
            <a:r>
              <a:rPr lang="en-GB" dirty="0" err="1"/>
              <a:t>ia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considerare</a:t>
            </a:r>
            <a:r>
              <a:rPr lang="en-GB" dirty="0"/>
              <a:t> </a:t>
            </a:r>
            <a:r>
              <a:rPr lang="en-GB" dirty="0" err="1"/>
              <a:t>impacturile</a:t>
            </a:r>
            <a:r>
              <a:rPr lang="en-GB" dirty="0"/>
              <a:t> negative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societății</a:t>
            </a:r>
            <a:r>
              <a:rPr lang="en-GB" dirty="0"/>
              <a:t> generate de </a:t>
            </a:r>
            <a:r>
              <a:rPr lang="en-GB" dirty="0" err="1"/>
              <a:t>producția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consumul</a:t>
            </a:r>
            <a:r>
              <a:rPr lang="en-GB" dirty="0"/>
              <a:t> </a:t>
            </a:r>
            <a:r>
              <a:rPr lang="en-GB" dirty="0" err="1"/>
              <a:t>intensiv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resurse.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aborda</a:t>
            </a:r>
            <a:r>
              <a:rPr lang="en-GB" dirty="0"/>
              <a:t> </a:t>
            </a:r>
            <a:r>
              <a:rPr lang="en-GB" dirty="0" err="1"/>
              <a:t>aceste</a:t>
            </a:r>
            <a:r>
              <a:rPr lang="en-GB" dirty="0"/>
              <a:t> </a:t>
            </a:r>
            <a:r>
              <a:rPr lang="en-GB" dirty="0" err="1"/>
              <a:t>probleme</a:t>
            </a:r>
            <a:r>
              <a:rPr lang="en-GB" dirty="0"/>
              <a:t> </a:t>
            </a:r>
            <a:r>
              <a:rPr lang="en-GB" dirty="0" err="1"/>
              <a:t>critice</a:t>
            </a:r>
            <a:r>
              <a:rPr lang="en-GB" dirty="0"/>
              <a:t>, au </a:t>
            </a:r>
            <a:r>
              <a:rPr lang="en-GB" dirty="0" err="1"/>
              <a:t>apărut</a:t>
            </a:r>
            <a:r>
              <a:rPr lang="en-GB" dirty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multe</a:t>
            </a:r>
            <a:r>
              <a:rPr lang="en-GB" dirty="0"/>
              <a:t> </a:t>
            </a:r>
            <a:r>
              <a:rPr lang="en-GB" dirty="0" err="1"/>
              <a:t>abordări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 alternative care pun </a:t>
            </a:r>
            <a:r>
              <a:rPr lang="en-GB" dirty="0" err="1"/>
              <a:t>sustenabilitatea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centru</a:t>
            </a:r>
            <a:r>
              <a:rPr lang="en-GB" dirty="0"/>
              <a:t>, cum </a:t>
            </a:r>
            <a:r>
              <a:rPr lang="en-GB" dirty="0" err="1"/>
              <a:t>ar</a:t>
            </a:r>
            <a:r>
              <a:rPr lang="en-GB" dirty="0"/>
              <a:t> fi:</a:t>
            </a:r>
            <a:endParaRPr dirty="0"/>
          </a:p>
          <a:p>
            <a:pPr marL="457200" lvl="0" indent="-355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 dirty="0"/>
              <a:t>Economia </a:t>
            </a:r>
            <a:r>
              <a:rPr lang="en-GB" dirty="0" err="1"/>
              <a:t>circulară</a:t>
            </a:r>
            <a:r>
              <a:rPr lang="en-GB" dirty="0"/>
              <a:t> (</a:t>
            </a:r>
            <a:r>
              <a:rPr lang="en-GB" dirty="0" err="1"/>
              <a:t>propune</a:t>
            </a:r>
            <a:r>
              <a:rPr lang="en-GB" dirty="0"/>
              <a:t> un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care </a:t>
            </a:r>
            <a:r>
              <a:rPr lang="en-GB" dirty="0" err="1"/>
              <a:t>materialele</a:t>
            </a:r>
            <a:r>
              <a:rPr lang="en-GB" dirty="0"/>
              <a:t> sunt </a:t>
            </a:r>
            <a:r>
              <a:rPr lang="en-GB" dirty="0" err="1"/>
              <a:t>utilizate</a:t>
            </a:r>
            <a:r>
              <a:rPr lang="en-GB" dirty="0"/>
              <a:t> </a:t>
            </a:r>
            <a:r>
              <a:rPr lang="en-GB" dirty="0" err="1"/>
              <a:t>eficient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ciclic</a:t>
            </a:r>
            <a:r>
              <a:rPr lang="en-GB" dirty="0"/>
              <a:t>, </a:t>
            </a:r>
            <a:r>
              <a:rPr lang="en-GB" dirty="0" err="1"/>
              <a:t>minimizând</a:t>
            </a:r>
            <a:r>
              <a:rPr lang="en-GB" dirty="0"/>
              <a:t> </a:t>
            </a:r>
            <a:r>
              <a:rPr lang="en-GB" dirty="0" err="1"/>
              <a:t>deșeurile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producția</a:t>
            </a:r>
            <a:r>
              <a:rPr lang="en-GB" dirty="0"/>
              <a:t> de </a:t>
            </a:r>
            <a:r>
              <a:rPr lang="en-GB" dirty="0" err="1"/>
              <a:t>deșeuri</a:t>
            </a:r>
            <a:r>
              <a:rPr lang="en-GB" dirty="0"/>
              <a:t>);</a:t>
            </a:r>
          </a:p>
          <a:p>
            <a:pPr marL="457200" lvl="0" indent="-355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 dirty="0"/>
              <a:t>Economia </a:t>
            </a:r>
            <a:r>
              <a:rPr lang="en-GB" dirty="0" err="1"/>
              <a:t>verde</a:t>
            </a:r>
            <a:r>
              <a:rPr lang="en-GB" dirty="0"/>
              <a:t> (se </a:t>
            </a:r>
            <a:r>
              <a:rPr lang="en-GB" dirty="0" err="1"/>
              <a:t>concentrează</a:t>
            </a:r>
            <a:r>
              <a:rPr lang="en-GB" dirty="0"/>
              <a:t> pe </a:t>
            </a:r>
            <a:r>
              <a:rPr lang="en-GB" dirty="0" err="1"/>
              <a:t>adoptarea</a:t>
            </a:r>
            <a:r>
              <a:rPr lang="en-GB" dirty="0"/>
              <a:t> de </a:t>
            </a:r>
            <a:r>
              <a:rPr lang="en-GB" dirty="0" err="1"/>
              <a:t>practici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tehnologii</a:t>
            </a:r>
            <a:r>
              <a:rPr lang="en-GB" dirty="0"/>
              <a:t> </a:t>
            </a:r>
            <a:r>
              <a:rPr lang="en-GB" dirty="0" err="1"/>
              <a:t>durabile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atenua</a:t>
            </a:r>
            <a:r>
              <a:rPr lang="en-GB" dirty="0"/>
              <a:t> </a:t>
            </a:r>
            <a:r>
              <a:rPr lang="en-GB" dirty="0" err="1"/>
              <a:t>impactul</a:t>
            </a:r>
            <a:r>
              <a:rPr lang="en-GB" dirty="0"/>
              <a:t>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 al </a:t>
            </a:r>
            <a:r>
              <a:rPr lang="en-GB" dirty="0" err="1"/>
              <a:t>activităților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).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cxnSp>
        <p:nvCxnSpPr>
          <p:cNvPr id="180" name="Google Shape;180;g2599f582cb8_1_72"/>
          <p:cNvCxnSpPr/>
          <p:nvPr/>
        </p:nvCxnSpPr>
        <p:spPr>
          <a:xfrm>
            <a:off x="4384035" y="1956683"/>
            <a:ext cx="8700" cy="452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599f582cb8_1_79"/>
          <p:cNvSpPr txBox="1">
            <a:spLocks noGrp="1"/>
          </p:cNvSpPr>
          <p:nvPr>
            <p:ph type="body" idx="1"/>
          </p:nvPr>
        </p:nvSpPr>
        <p:spPr>
          <a:xfrm>
            <a:off x="457200" y="250425"/>
            <a:ext cx="7620000" cy="58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200" dirty="0">
                <a:solidFill>
                  <a:schemeClr val="accent2"/>
                </a:solidFill>
              </a:rPr>
              <a:t>Cum se </a:t>
            </a:r>
            <a:r>
              <a:rPr lang="en-GB" sz="2200" dirty="0" err="1">
                <a:solidFill>
                  <a:schemeClr val="accent2"/>
                </a:solidFill>
              </a:rPr>
              <a:t>măsoară</a:t>
            </a:r>
            <a:r>
              <a:rPr lang="en-GB" sz="2200" dirty="0">
                <a:solidFill>
                  <a:schemeClr val="accent2"/>
                </a:solidFill>
              </a:rPr>
              <a:t> </a:t>
            </a:r>
            <a:r>
              <a:rPr lang="en-GB" sz="2200" dirty="0" err="1">
                <a:solidFill>
                  <a:schemeClr val="accent2"/>
                </a:solidFill>
              </a:rPr>
              <a:t>sustenabilitatea</a:t>
            </a:r>
            <a:r>
              <a:rPr lang="en-GB" sz="2200" dirty="0">
                <a:solidFill>
                  <a:schemeClr val="accent2"/>
                </a:solidFill>
              </a:rPr>
              <a:t> </a:t>
            </a:r>
            <a:r>
              <a:rPr lang="en-GB" sz="2200" dirty="0" err="1">
                <a:solidFill>
                  <a:schemeClr val="accent2"/>
                </a:solidFill>
              </a:rPr>
              <a:t>economică</a:t>
            </a:r>
            <a:r>
              <a:rPr lang="en-GB" sz="2200" dirty="0">
                <a:solidFill>
                  <a:schemeClr val="accent2"/>
                </a:solidFill>
              </a:rPr>
              <a:t>?</a:t>
            </a:r>
            <a:endParaRPr sz="2200" dirty="0">
              <a:solidFill>
                <a:schemeClr val="accent2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200" dirty="0">
              <a:solidFill>
                <a:schemeClr val="accent2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Este o </a:t>
            </a:r>
            <a:r>
              <a:rPr lang="en-GB" dirty="0" err="1"/>
              <a:t>sarcină</a:t>
            </a:r>
            <a:r>
              <a:rPr lang="en-GB" dirty="0"/>
              <a:t> </a:t>
            </a:r>
            <a:r>
              <a:rPr lang="en-GB" dirty="0" err="1"/>
              <a:t>complexă</a:t>
            </a:r>
            <a:r>
              <a:rPr lang="en-GB" dirty="0"/>
              <a:t> care </a:t>
            </a:r>
            <a:r>
              <a:rPr lang="en-GB" dirty="0" err="1"/>
              <a:t>necesită</a:t>
            </a:r>
            <a:r>
              <a:rPr lang="en-GB" dirty="0"/>
              <a:t> </a:t>
            </a:r>
            <a:r>
              <a:rPr lang="en-GB" dirty="0" err="1"/>
              <a:t>utilizarea</a:t>
            </a:r>
            <a:r>
              <a:rPr lang="en-GB" dirty="0"/>
              <a:t> </a:t>
            </a:r>
            <a:r>
              <a:rPr lang="en-GB" dirty="0" err="1"/>
              <a:t>unor</a:t>
            </a:r>
            <a:r>
              <a:rPr lang="en-GB" dirty="0"/>
              <a:t> </a:t>
            </a:r>
            <a:r>
              <a:rPr lang="en-GB" dirty="0" err="1"/>
              <a:t>indicatori</a:t>
            </a:r>
            <a:r>
              <a:rPr lang="en-GB" dirty="0"/>
              <a:t> </a:t>
            </a:r>
            <a:r>
              <a:rPr lang="en-GB" dirty="0" err="1"/>
              <a:t>corespunzători</a:t>
            </a:r>
            <a:r>
              <a:rPr lang="en-GB" dirty="0"/>
              <a:t> </a:t>
            </a:r>
            <a:r>
              <a:rPr lang="en-GB" dirty="0" err="1"/>
              <a:t>capabili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evalueze</a:t>
            </a:r>
            <a:r>
              <a:rPr lang="en-GB" dirty="0"/>
              <a:t> nu </a:t>
            </a:r>
            <a:r>
              <a:rPr lang="en-GB" dirty="0" err="1"/>
              <a:t>numai</a:t>
            </a:r>
            <a:r>
              <a:rPr lang="en-GB" dirty="0"/>
              <a:t> </a:t>
            </a:r>
            <a:r>
              <a:rPr lang="en-GB" dirty="0" err="1"/>
              <a:t>eficiența</a:t>
            </a:r>
            <a:r>
              <a:rPr lang="en-GB" dirty="0"/>
              <a:t> </a:t>
            </a:r>
            <a:r>
              <a:rPr lang="en-GB" dirty="0" err="1"/>
              <a:t>economică</a:t>
            </a:r>
            <a:r>
              <a:rPr lang="en-GB" dirty="0"/>
              <a:t>, ci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impactul</a:t>
            </a:r>
            <a:r>
              <a:rPr lang="en-GB" dirty="0"/>
              <a:t>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social al </a:t>
            </a:r>
            <a:r>
              <a:rPr lang="en-GB" dirty="0" err="1"/>
              <a:t>activităților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Au </a:t>
            </a:r>
            <a:r>
              <a:rPr lang="en-GB" dirty="0" err="1"/>
              <a:t>fost</a:t>
            </a:r>
            <a:r>
              <a:rPr lang="en-GB" dirty="0"/>
              <a:t> </a:t>
            </a:r>
            <a:r>
              <a:rPr lang="en-GB" dirty="0" err="1"/>
              <a:t>elaborați</a:t>
            </a:r>
            <a:r>
              <a:rPr lang="en-GB" dirty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mulți</a:t>
            </a:r>
            <a:r>
              <a:rPr lang="en-GB" dirty="0"/>
              <a:t> </a:t>
            </a:r>
            <a:r>
              <a:rPr lang="en-GB" dirty="0" err="1"/>
              <a:t>indicatori</a:t>
            </a:r>
            <a:r>
              <a:rPr lang="en-GB" dirty="0"/>
              <a:t> ai </a:t>
            </a:r>
            <a:r>
              <a:rPr lang="en-GB" dirty="0" err="1"/>
              <a:t>sustenabilității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 care </a:t>
            </a:r>
            <a:r>
              <a:rPr lang="en-GB" dirty="0" err="1"/>
              <a:t>urmăresc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integreze</a:t>
            </a:r>
            <a:r>
              <a:rPr lang="en-GB" dirty="0"/>
              <a:t> </a:t>
            </a:r>
            <a:r>
              <a:rPr lang="en-GB" dirty="0" err="1"/>
              <a:t>aspectele</a:t>
            </a:r>
            <a:r>
              <a:rPr lang="en-GB" dirty="0"/>
              <a:t> </a:t>
            </a:r>
            <a:r>
              <a:rPr lang="en-GB" dirty="0" err="1"/>
              <a:t>monetare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nemonetare</a:t>
            </a:r>
            <a:r>
              <a:rPr lang="en-GB" dirty="0"/>
              <a:t>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s-ES" dirty="0"/>
              <a:t>Un </a:t>
            </a:r>
            <a:r>
              <a:rPr lang="es-ES" dirty="0" err="1"/>
              <a:t>astfel</a:t>
            </a:r>
            <a:r>
              <a:rPr lang="es-ES" dirty="0"/>
              <a:t> de </a:t>
            </a:r>
            <a:r>
              <a:rPr lang="es-ES" dirty="0" err="1"/>
              <a:t>indicator</a:t>
            </a:r>
            <a:r>
              <a:rPr lang="es-ES" dirty="0"/>
              <a:t> este </a:t>
            </a:r>
            <a:r>
              <a:rPr lang="es-ES" u="sng" dirty="0"/>
              <a:t>PIB-</a:t>
            </a:r>
            <a:r>
              <a:rPr lang="es-ES" u="sng" dirty="0" err="1"/>
              <a:t>ul</a:t>
            </a:r>
            <a:r>
              <a:rPr lang="es-ES" u="sng" dirty="0"/>
              <a:t> verde</a:t>
            </a:r>
            <a:endParaRPr lang="ro-RO" u="sng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lang="ro-RO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reprezintă</a:t>
            </a:r>
            <a:r>
              <a:rPr lang="en-GB" dirty="0"/>
              <a:t> o </a:t>
            </a:r>
            <a:r>
              <a:rPr lang="en-GB" dirty="0" err="1"/>
              <a:t>evoluție</a:t>
            </a:r>
            <a:r>
              <a:rPr lang="en-GB" dirty="0"/>
              <a:t> a PIB-</a:t>
            </a:r>
            <a:r>
              <a:rPr lang="en-GB" dirty="0" err="1"/>
              <a:t>ului</a:t>
            </a:r>
            <a:r>
              <a:rPr lang="en-GB" dirty="0"/>
              <a:t> </a:t>
            </a:r>
            <a:r>
              <a:rPr lang="en-GB" dirty="0" err="1"/>
              <a:t>tradițional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ia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considerare</a:t>
            </a:r>
            <a:r>
              <a:rPr lang="en-GB" dirty="0"/>
              <a:t> </a:t>
            </a:r>
            <a:r>
              <a:rPr lang="en-GB" dirty="0" err="1"/>
              <a:t>impacturile</a:t>
            </a:r>
            <a:r>
              <a:rPr lang="en-GB" dirty="0"/>
              <a:t> negative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 ale </a:t>
            </a:r>
            <a:r>
              <a:rPr lang="en-GB" dirty="0" err="1"/>
              <a:t>activităților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 </a:t>
            </a:r>
            <a:r>
              <a:rPr lang="en-GB" dirty="0" err="1"/>
              <a:t>prin</a:t>
            </a:r>
            <a:r>
              <a:rPr lang="en-GB" dirty="0"/>
              <a:t> </a:t>
            </a:r>
            <a:r>
              <a:rPr lang="en-GB" dirty="0" err="1"/>
              <a:t>scăderea</a:t>
            </a:r>
            <a:r>
              <a:rPr lang="en-GB" dirty="0"/>
              <a:t> </a:t>
            </a:r>
            <a:r>
              <a:rPr lang="en-GB" dirty="0" err="1"/>
              <a:t>costurilor</a:t>
            </a:r>
            <a:r>
              <a:rPr lang="en-GB" dirty="0"/>
              <a:t> </a:t>
            </a:r>
            <a:r>
              <a:rPr lang="en-GB" dirty="0" err="1"/>
              <a:t>externalităților</a:t>
            </a:r>
            <a:r>
              <a:rPr lang="en-GB" dirty="0"/>
              <a:t> de </a:t>
            </a:r>
            <a:r>
              <a:rPr lang="en-GB" dirty="0" err="1"/>
              <a:t>mediu</a:t>
            </a:r>
            <a:r>
              <a:rPr lang="en-GB" dirty="0"/>
              <a:t> din </a:t>
            </a:r>
            <a:r>
              <a:rPr lang="en-GB" dirty="0" err="1"/>
              <a:t>măsura</a:t>
            </a:r>
            <a:r>
              <a:rPr lang="en-GB" dirty="0"/>
              <a:t> PIB.</a:t>
            </a:r>
            <a:endParaRPr dirty="0"/>
          </a:p>
        </p:txBody>
      </p:sp>
      <p:cxnSp>
        <p:nvCxnSpPr>
          <p:cNvPr id="187" name="Google Shape;187;g2599f582cb8_1_79"/>
          <p:cNvCxnSpPr/>
          <p:nvPr/>
        </p:nvCxnSpPr>
        <p:spPr>
          <a:xfrm>
            <a:off x="4267200" y="3373457"/>
            <a:ext cx="9600" cy="361758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8" name="Google Shape;188;g2599f582cb8_1_79"/>
          <p:cNvCxnSpPr/>
          <p:nvPr/>
        </p:nvCxnSpPr>
        <p:spPr>
          <a:xfrm flipH="1">
            <a:off x="4267200" y="4066196"/>
            <a:ext cx="1724100" cy="433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599f582cb8_1_87"/>
          <p:cNvSpPr txBox="1">
            <a:spLocks noGrp="1"/>
          </p:cNvSpPr>
          <p:nvPr>
            <p:ph type="body" idx="1"/>
          </p:nvPr>
        </p:nvSpPr>
        <p:spPr>
          <a:xfrm>
            <a:off x="293475" y="529325"/>
            <a:ext cx="7620000" cy="58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PIB-</a:t>
            </a:r>
            <a:r>
              <a:rPr lang="en-GB" dirty="0" err="1"/>
              <a:t>ul</a:t>
            </a:r>
            <a:r>
              <a:rPr lang="en-GB" dirty="0"/>
              <a:t> </a:t>
            </a:r>
            <a:r>
              <a:rPr lang="en-GB" dirty="0" err="1"/>
              <a:t>verde</a:t>
            </a:r>
            <a:r>
              <a:rPr lang="en-GB" dirty="0"/>
              <a:t> are, de </a:t>
            </a:r>
            <a:r>
              <a:rPr lang="en-GB" dirty="0" err="1"/>
              <a:t>asemenea</a:t>
            </a:r>
            <a:r>
              <a:rPr lang="en-GB" dirty="0"/>
              <a:t>, </a:t>
            </a:r>
            <a:r>
              <a:rPr lang="en-GB" dirty="0" err="1"/>
              <a:t>unele</a:t>
            </a:r>
            <a:r>
              <a:rPr lang="en-GB" dirty="0"/>
              <a:t> </a:t>
            </a:r>
            <a:r>
              <a:rPr lang="en-GB" dirty="0" err="1"/>
              <a:t>limitări</a:t>
            </a:r>
            <a:r>
              <a:rPr lang="en-GB" dirty="0"/>
              <a:t>: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nu </a:t>
            </a:r>
            <a:r>
              <a:rPr lang="en-GB" dirty="0" err="1"/>
              <a:t>oferă</a:t>
            </a:r>
            <a:r>
              <a:rPr lang="en-GB" dirty="0"/>
              <a:t> </a:t>
            </a:r>
            <a:r>
              <a:rPr lang="en-GB" dirty="0" err="1"/>
              <a:t>informații</a:t>
            </a:r>
            <a:r>
              <a:rPr lang="en-GB" dirty="0"/>
              <a:t> </a:t>
            </a:r>
            <a:r>
              <a:rPr lang="en-GB" dirty="0" err="1"/>
              <a:t>detaliate</a:t>
            </a:r>
            <a:r>
              <a:rPr lang="en-GB" dirty="0"/>
              <a:t> </a:t>
            </a:r>
            <a:r>
              <a:rPr lang="en-GB" dirty="0" err="1"/>
              <a:t>despre</a:t>
            </a:r>
            <a:r>
              <a:rPr lang="en-GB" dirty="0"/>
              <a:t> </a:t>
            </a:r>
            <a:r>
              <a:rPr lang="en-GB" dirty="0" err="1"/>
              <a:t>distribuția</a:t>
            </a:r>
            <a:r>
              <a:rPr lang="en-GB" dirty="0"/>
              <a:t> </a:t>
            </a:r>
            <a:r>
              <a:rPr lang="en-GB" dirty="0" err="1"/>
              <a:t>veniturilor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</a:t>
            </a:r>
            <a:r>
              <a:rPr lang="en-GB" dirty="0" err="1"/>
              <a:t>calitatea</a:t>
            </a:r>
            <a:r>
              <a:rPr lang="en-GB" dirty="0"/>
              <a:t> </a:t>
            </a:r>
            <a:r>
              <a:rPr lang="en-GB" dirty="0" err="1"/>
              <a:t>vieții</a:t>
            </a:r>
            <a:r>
              <a:rPr lang="en-GB" dirty="0"/>
              <a:t> </a:t>
            </a:r>
            <a:r>
              <a:rPr lang="en-GB" dirty="0" err="1"/>
              <a:t>oamenilor</a:t>
            </a: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permite</a:t>
            </a:r>
            <a:r>
              <a:rPr lang="en-GB" dirty="0"/>
              <a:t> o </a:t>
            </a:r>
            <a:r>
              <a:rPr lang="en-GB" dirty="0" err="1"/>
              <a:t>vedere</a:t>
            </a:r>
            <a:r>
              <a:rPr lang="en-GB" dirty="0"/>
              <a:t> </a:t>
            </a:r>
            <a:r>
              <a:rPr lang="en-GB" dirty="0" err="1"/>
              <a:t>parțială</a:t>
            </a:r>
            <a:r>
              <a:rPr lang="en-GB" dirty="0"/>
              <a:t> a </a:t>
            </a:r>
            <a:r>
              <a:rPr lang="en-GB" dirty="0" err="1"/>
              <a:t>impactului</a:t>
            </a:r>
            <a:r>
              <a:rPr lang="en-GB" dirty="0"/>
              <a:t>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endParaRPr lang="ro-RO" dirty="0"/>
          </a:p>
          <a:p>
            <a:pPr marL="1143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depăși</a:t>
            </a:r>
            <a:r>
              <a:rPr lang="en-GB" dirty="0"/>
              <a:t> </a:t>
            </a:r>
            <a:r>
              <a:rPr lang="en-GB" dirty="0" err="1"/>
              <a:t>aceste</a:t>
            </a:r>
            <a:r>
              <a:rPr lang="en-GB" dirty="0"/>
              <a:t> </a:t>
            </a:r>
            <a:r>
              <a:rPr lang="en-GB" dirty="0" err="1"/>
              <a:t>limitări</a:t>
            </a:r>
            <a:r>
              <a:rPr lang="en-GB" dirty="0"/>
              <a:t>, au </a:t>
            </a:r>
            <a:r>
              <a:rPr lang="en-GB" dirty="0" err="1"/>
              <a:t>fost</a:t>
            </a:r>
            <a:r>
              <a:rPr lang="en-GB" dirty="0"/>
              <a:t> </a:t>
            </a:r>
            <a:r>
              <a:rPr lang="en-GB" dirty="0" err="1"/>
              <a:t>dezvoltați</a:t>
            </a:r>
            <a:r>
              <a:rPr lang="en-GB" dirty="0"/>
              <a:t> </a:t>
            </a:r>
            <a:r>
              <a:rPr lang="en-GB" dirty="0" err="1"/>
              <a:t>indicatori</a:t>
            </a:r>
            <a:r>
              <a:rPr lang="en-GB" dirty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largi</a:t>
            </a:r>
            <a:r>
              <a:rPr lang="en-GB" dirty="0"/>
              <a:t> ai </a:t>
            </a:r>
            <a:r>
              <a:rPr lang="en-GB" dirty="0" err="1"/>
              <a:t>sustenabilității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 care </a:t>
            </a:r>
            <a:r>
              <a:rPr lang="en-GB" dirty="0" err="1"/>
              <a:t>integrează</a:t>
            </a:r>
            <a:r>
              <a:rPr lang="en-GB" dirty="0"/>
              <a:t> </a:t>
            </a:r>
            <a:r>
              <a:rPr lang="en-GB" dirty="0" err="1"/>
              <a:t>aspectele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de </a:t>
            </a:r>
            <a:r>
              <a:rPr lang="en-GB" dirty="0" err="1"/>
              <a:t>mediu</a:t>
            </a:r>
            <a:r>
              <a:rPr lang="en-GB" dirty="0"/>
              <a:t>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Printre</a:t>
            </a:r>
            <a:r>
              <a:rPr lang="en-GB" dirty="0"/>
              <a:t> </a:t>
            </a:r>
            <a:r>
              <a:rPr lang="en-GB" dirty="0" err="1"/>
              <a:t>acești</a:t>
            </a:r>
            <a:r>
              <a:rPr lang="en-GB" dirty="0"/>
              <a:t> </a:t>
            </a:r>
            <a:r>
              <a:rPr lang="en-GB" dirty="0" err="1"/>
              <a:t>indicatori</a:t>
            </a:r>
            <a:r>
              <a:rPr lang="en-GB" dirty="0"/>
              <a:t> se </a:t>
            </a:r>
            <a:r>
              <a:rPr lang="en-GB" dirty="0" err="1"/>
              <a:t>numără</a:t>
            </a:r>
            <a:r>
              <a:rPr lang="en-GB" dirty="0"/>
              <a:t> </a:t>
            </a:r>
            <a:endParaRPr lang="ro-RO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u="sng" dirty="0" err="1"/>
              <a:t>Indicele</a:t>
            </a:r>
            <a:r>
              <a:rPr lang="en-GB" u="sng" dirty="0"/>
              <a:t> </a:t>
            </a:r>
            <a:r>
              <a:rPr lang="en-GB" u="sng" dirty="0" err="1"/>
              <a:t>dezvoltării</a:t>
            </a:r>
            <a:r>
              <a:rPr lang="en-GB" u="sng" dirty="0"/>
              <a:t> umane </a:t>
            </a:r>
            <a:r>
              <a:rPr lang="en-GB" u="sng" dirty="0" err="1"/>
              <a:t>și</a:t>
            </a:r>
            <a:r>
              <a:rPr lang="en-GB" u="sng" dirty="0"/>
              <a:t> </a:t>
            </a:r>
            <a:r>
              <a:rPr lang="en-GB" u="sng" dirty="0" err="1"/>
              <a:t>bunăstării</a:t>
            </a:r>
            <a:r>
              <a:rPr lang="en-GB" u="sng" dirty="0"/>
              <a:t> (I</a:t>
            </a:r>
            <a:r>
              <a:rPr lang="ro-RO" u="sng" dirty="0"/>
              <a:t>DUB</a:t>
            </a:r>
            <a:r>
              <a:rPr lang="en-GB" u="sng" dirty="0"/>
              <a:t>)</a:t>
            </a:r>
            <a:endParaRPr u="sng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3429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ia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considerare</a:t>
            </a:r>
            <a:r>
              <a:rPr lang="en-GB" dirty="0"/>
              <a:t> o </a:t>
            </a:r>
            <a:r>
              <a:rPr lang="en-GB" dirty="0" err="1"/>
              <a:t>serie</a:t>
            </a:r>
            <a:r>
              <a:rPr lang="en-GB" dirty="0"/>
              <a:t> de </a:t>
            </a:r>
            <a:r>
              <a:rPr lang="en-GB" dirty="0" err="1"/>
              <a:t>factori</a:t>
            </a:r>
            <a:r>
              <a:rPr lang="en-GB" dirty="0"/>
              <a:t> economici, </a:t>
            </a:r>
            <a:r>
              <a:rPr lang="en-GB" dirty="0" err="1"/>
              <a:t>sociali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de </a:t>
            </a:r>
            <a:r>
              <a:rPr lang="en-GB" dirty="0" err="1"/>
              <a:t>mediu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evalua</a:t>
            </a:r>
            <a:r>
              <a:rPr lang="en-GB" dirty="0"/>
              <a:t> </a:t>
            </a:r>
            <a:r>
              <a:rPr lang="en-GB" dirty="0" err="1"/>
              <a:t>bunăstarea</a:t>
            </a:r>
            <a:r>
              <a:rPr lang="en-GB" dirty="0"/>
              <a:t> </a:t>
            </a:r>
            <a:r>
              <a:rPr lang="en-GB" dirty="0" err="1"/>
              <a:t>generală</a:t>
            </a:r>
            <a:r>
              <a:rPr lang="en-GB" dirty="0"/>
              <a:t> a </a:t>
            </a:r>
            <a:r>
              <a:rPr lang="en-GB" dirty="0" err="1"/>
              <a:t>oamenilor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a </a:t>
            </a:r>
            <a:r>
              <a:rPr lang="en-GB" dirty="0" err="1"/>
              <a:t>comunităților</a:t>
            </a:r>
            <a:endParaRPr lang="en-GB" dirty="0"/>
          </a:p>
          <a:p>
            <a:pPr marL="457200" lvl="0" indent="-3429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include </a:t>
            </a:r>
            <a:r>
              <a:rPr lang="en-GB" dirty="0" err="1"/>
              <a:t>indicatori</a:t>
            </a:r>
            <a:r>
              <a:rPr lang="en-GB" dirty="0"/>
              <a:t> precum </a:t>
            </a:r>
            <a:r>
              <a:rPr lang="en-GB" dirty="0" err="1"/>
              <a:t>speranța</a:t>
            </a:r>
            <a:r>
              <a:rPr lang="en-GB" dirty="0"/>
              <a:t> de </a:t>
            </a:r>
            <a:r>
              <a:rPr lang="en-GB" dirty="0" err="1"/>
              <a:t>viață</a:t>
            </a:r>
            <a:r>
              <a:rPr lang="en-GB" dirty="0"/>
              <a:t>, </a:t>
            </a:r>
            <a:r>
              <a:rPr lang="en-GB" dirty="0" err="1"/>
              <a:t>educația</a:t>
            </a:r>
            <a:r>
              <a:rPr lang="en-GB" dirty="0"/>
              <a:t>, </a:t>
            </a:r>
            <a:r>
              <a:rPr lang="en-GB" dirty="0" err="1"/>
              <a:t>venitul</a:t>
            </a:r>
            <a:r>
              <a:rPr lang="en-GB" dirty="0"/>
              <a:t>, </a:t>
            </a:r>
            <a:r>
              <a:rPr lang="en-GB" dirty="0" err="1"/>
              <a:t>accesul</a:t>
            </a:r>
            <a:r>
              <a:rPr lang="en-GB" dirty="0"/>
              <a:t> la </a:t>
            </a:r>
            <a:r>
              <a:rPr lang="en-GB" dirty="0" err="1"/>
              <a:t>apă</a:t>
            </a:r>
            <a:r>
              <a:rPr lang="en-GB" dirty="0"/>
              <a:t> </a:t>
            </a:r>
            <a:r>
              <a:rPr lang="en-GB" dirty="0" err="1"/>
              <a:t>potabilă</a:t>
            </a:r>
            <a:r>
              <a:rPr lang="en-GB" dirty="0"/>
              <a:t>, </a:t>
            </a:r>
            <a:r>
              <a:rPr lang="en-GB" dirty="0" err="1"/>
              <a:t>poluarea</a:t>
            </a:r>
            <a:r>
              <a:rPr lang="en-GB" dirty="0"/>
              <a:t> </a:t>
            </a:r>
            <a:r>
              <a:rPr lang="en-GB" dirty="0" err="1"/>
              <a:t>aerului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multe</a:t>
            </a:r>
            <a:r>
              <a:rPr lang="en-GB" dirty="0"/>
              <a:t> </a:t>
            </a:r>
            <a:r>
              <a:rPr lang="en-GB" dirty="0" err="1"/>
              <a:t>altele</a:t>
            </a:r>
            <a:r>
              <a:rPr lang="en-GB" dirty="0"/>
              <a:t>.</a:t>
            </a:r>
            <a:endParaRPr dirty="0"/>
          </a:p>
        </p:txBody>
      </p:sp>
      <p:cxnSp>
        <p:nvCxnSpPr>
          <p:cNvPr id="195" name="Google Shape;195;g2599f582cb8_1_87"/>
          <p:cNvCxnSpPr/>
          <p:nvPr/>
        </p:nvCxnSpPr>
        <p:spPr>
          <a:xfrm>
            <a:off x="4006925" y="3622702"/>
            <a:ext cx="0" cy="533305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599f582cb8_1_94"/>
          <p:cNvSpPr txBox="1">
            <a:spLocks noGrp="1"/>
          </p:cNvSpPr>
          <p:nvPr>
            <p:ph type="title"/>
          </p:nvPr>
        </p:nvSpPr>
        <p:spPr>
          <a:xfrm>
            <a:off x="2965700" y="125249"/>
            <a:ext cx="2885100" cy="6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33333"/>
              <a:buNone/>
            </a:pPr>
            <a:r>
              <a:rPr lang="en-GB" sz="2700" dirty="0"/>
              <a:t>Agenda</a:t>
            </a:r>
            <a:r>
              <a:rPr lang="ro-RO" sz="2700" dirty="0"/>
              <a:t> 2030</a:t>
            </a:r>
            <a:endParaRPr sz="2700" dirty="0"/>
          </a:p>
        </p:txBody>
      </p:sp>
      <p:sp>
        <p:nvSpPr>
          <p:cNvPr id="202" name="Google Shape;202;g2599f582cb8_1_94"/>
          <p:cNvSpPr txBox="1">
            <a:spLocks noGrp="1"/>
          </p:cNvSpPr>
          <p:nvPr>
            <p:ph type="body" idx="1"/>
          </p:nvPr>
        </p:nvSpPr>
        <p:spPr>
          <a:xfrm>
            <a:off x="457200" y="934300"/>
            <a:ext cx="7620000" cy="57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s-ES" dirty="0"/>
              <a:t>Agenda 2030 </a:t>
            </a:r>
            <a:r>
              <a:rPr lang="es-ES" dirty="0" err="1"/>
              <a:t>reprezintă</a:t>
            </a:r>
            <a:r>
              <a:rPr lang="es-ES" dirty="0"/>
              <a:t> un plan de </a:t>
            </a:r>
            <a:r>
              <a:rPr lang="es-ES" dirty="0" err="1"/>
              <a:t>acțiune</a:t>
            </a:r>
            <a:r>
              <a:rPr lang="es-ES" dirty="0"/>
              <a:t> global </a:t>
            </a:r>
            <a:r>
              <a:rPr lang="es-ES" dirty="0" err="1"/>
              <a:t>ambițios</a:t>
            </a:r>
            <a:r>
              <a:rPr lang="es-ES" dirty="0"/>
              <a:t> </a:t>
            </a:r>
            <a:r>
              <a:rPr lang="es-ES" dirty="0" err="1"/>
              <a:t>pentru</a:t>
            </a:r>
            <a:r>
              <a:rPr lang="es-ES" dirty="0"/>
              <a:t> a realiza un </a:t>
            </a:r>
            <a:r>
              <a:rPr lang="es-ES" dirty="0" err="1"/>
              <a:t>viitor</a:t>
            </a:r>
            <a:r>
              <a:rPr lang="es-ES" dirty="0"/>
              <a:t> </a:t>
            </a:r>
            <a:r>
              <a:rPr lang="es-ES" dirty="0" err="1"/>
              <a:t>durabil</a:t>
            </a:r>
            <a:r>
              <a:rPr lang="es-ES" dirty="0"/>
              <a:t> </a:t>
            </a:r>
            <a:r>
              <a:rPr lang="es-ES" dirty="0" err="1"/>
              <a:t>pentru</a:t>
            </a:r>
            <a:r>
              <a:rPr lang="es-ES" dirty="0"/>
              <a:t> </a:t>
            </a:r>
            <a:r>
              <a:rPr lang="es-ES" dirty="0" err="1"/>
              <a:t>toți</a:t>
            </a:r>
            <a:r>
              <a:rPr lang="en-GB" dirty="0"/>
              <a:t>.</a:t>
            </a:r>
            <a:br>
              <a:rPr lang="en-GB" dirty="0"/>
            </a:b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A </a:t>
            </a:r>
            <a:r>
              <a:rPr lang="en-GB" dirty="0" err="1"/>
              <a:t>fost</a:t>
            </a:r>
            <a:r>
              <a:rPr lang="en-GB" dirty="0"/>
              <a:t> </a:t>
            </a:r>
            <a:r>
              <a:rPr lang="en-GB" dirty="0" err="1"/>
              <a:t>adoptat</a:t>
            </a:r>
            <a:r>
              <a:rPr lang="en-GB" dirty="0"/>
              <a:t> de </a:t>
            </a:r>
            <a:r>
              <a:rPr lang="en-GB" dirty="0" err="1"/>
              <a:t>Națiunile</a:t>
            </a:r>
            <a:r>
              <a:rPr lang="en-GB" dirty="0"/>
              <a:t> Unite </a:t>
            </a:r>
            <a:r>
              <a:rPr lang="en-GB" dirty="0" err="1"/>
              <a:t>în</a:t>
            </a:r>
            <a:r>
              <a:rPr lang="en-GB" dirty="0"/>
              <a:t> 2015 </a:t>
            </a:r>
            <a:r>
              <a:rPr lang="en-GB" dirty="0" err="1"/>
              <a:t>și</a:t>
            </a:r>
            <a:r>
              <a:rPr lang="en-GB" dirty="0"/>
              <a:t> se </a:t>
            </a:r>
            <a:r>
              <a:rPr lang="en-GB" dirty="0" err="1"/>
              <a:t>bazează</a:t>
            </a:r>
            <a:r>
              <a:rPr lang="en-GB" dirty="0"/>
              <a:t> pe 17 </a:t>
            </a:r>
            <a:r>
              <a:rPr lang="en-GB" dirty="0" err="1"/>
              <a:t>Obiective</a:t>
            </a:r>
            <a:r>
              <a:rPr lang="en-GB" dirty="0"/>
              <a:t> de </a:t>
            </a:r>
            <a:r>
              <a:rPr lang="en-GB" dirty="0" err="1"/>
              <a:t>Dezvoltare</a:t>
            </a:r>
            <a:r>
              <a:rPr lang="en-GB" dirty="0"/>
              <a:t> </a:t>
            </a:r>
            <a:r>
              <a:rPr lang="en-GB" dirty="0" err="1"/>
              <a:t>Durabilă</a:t>
            </a:r>
            <a:r>
              <a:rPr lang="en-GB" dirty="0"/>
              <a:t> (ODD) care </a:t>
            </a:r>
            <a:r>
              <a:rPr lang="en-GB" dirty="0" err="1"/>
              <a:t>acoperă</a:t>
            </a:r>
            <a:r>
              <a:rPr lang="en-GB" dirty="0"/>
              <a:t> o </a:t>
            </a:r>
            <a:r>
              <a:rPr lang="en-GB" dirty="0" err="1"/>
              <a:t>gamă</a:t>
            </a:r>
            <a:r>
              <a:rPr lang="en-GB" dirty="0"/>
              <a:t> </a:t>
            </a:r>
            <a:r>
              <a:rPr lang="en-GB" dirty="0" err="1"/>
              <a:t>largă</a:t>
            </a:r>
            <a:r>
              <a:rPr lang="en-GB" dirty="0"/>
              <a:t> de </a:t>
            </a:r>
            <a:r>
              <a:rPr lang="en-GB" dirty="0" err="1"/>
              <a:t>provocări</a:t>
            </a:r>
            <a:r>
              <a:rPr lang="en-GB" dirty="0"/>
              <a:t>.</a:t>
            </a:r>
            <a:endParaRPr lang="ro-RO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Recunoaște</a:t>
            </a:r>
            <a:r>
              <a:rPr lang="en-GB" dirty="0"/>
              <a:t> </a:t>
            </a:r>
            <a:r>
              <a:rPr lang="en-GB" dirty="0" err="1"/>
              <a:t>necesitatea</a:t>
            </a:r>
            <a:r>
              <a:rPr lang="en-GB" dirty="0"/>
              <a:t> </a:t>
            </a:r>
            <a:r>
              <a:rPr lang="en-GB" dirty="0" err="1"/>
              <a:t>unei</a:t>
            </a:r>
            <a:r>
              <a:rPr lang="en-GB" dirty="0"/>
              <a:t> </a:t>
            </a:r>
            <a:r>
              <a:rPr lang="en-GB" dirty="0" err="1"/>
              <a:t>abordări</a:t>
            </a:r>
            <a:r>
              <a:rPr lang="en-GB" dirty="0"/>
              <a:t> integrate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abordarea</a:t>
            </a:r>
            <a:r>
              <a:rPr lang="en-GB" dirty="0"/>
              <a:t> </a:t>
            </a:r>
            <a:r>
              <a:rPr lang="en-GB" dirty="0" err="1"/>
              <a:t>simultană</a:t>
            </a:r>
            <a:r>
              <a:rPr lang="en-GB" dirty="0"/>
              <a:t> a </a:t>
            </a:r>
            <a:r>
              <a:rPr lang="en-GB" dirty="0" err="1"/>
              <a:t>provocărilor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, </a:t>
            </a:r>
            <a:r>
              <a:rPr lang="en-GB" dirty="0" err="1"/>
              <a:t>economice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de </a:t>
            </a:r>
            <a:r>
              <a:rPr lang="en-GB" dirty="0" err="1"/>
              <a:t>mediu</a:t>
            </a:r>
            <a:r>
              <a:rPr lang="en-GB" dirty="0"/>
              <a:t>.</a:t>
            </a:r>
            <a:endParaRPr lang="ro-RO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Promovează</a:t>
            </a:r>
            <a:r>
              <a:rPr lang="en-GB" dirty="0"/>
              <a:t> o </a:t>
            </a:r>
            <a:r>
              <a:rPr lang="en-GB" dirty="0" err="1"/>
              <a:t>abordare</a:t>
            </a:r>
            <a:r>
              <a:rPr lang="en-GB" dirty="0"/>
              <a:t> </a:t>
            </a:r>
            <a:r>
              <a:rPr lang="en-GB" dirty="0" err="1"/>
              <a:t>incluzivă</a:t>
            </a:r>
            <a:r>
              <a:rPr lang="en-GB" dirty="0"/>
              <a:t>, </a:t>
            </a:r>
            <a:r>
              <a:rPr lang="en-GB" dirty="0" err="1"/>
              <a:t>implicând</a:t>
            </a:r>
            <a:r>
              <a:rPr lang="en-GB" dirty="0"/>
              <a:t> </a:t>
            </a:r>
            <a:r>
              <a:rPr lang="en-GB" dirty="0" err="1"/>
              <a:t>guvernele</a:t>
            </a:r>
            <a:r>
              <a:rPr lang="en-GB" dirty="0"/>
              <a:t>, </a:t>
            </a:r>
            <a:r>
              <a:rPr lang="en-GB" dirty="0" err="1"/>
              <a:t>societatea</a:t>
            </a:r>
            <a:r>
              <a:rPr lang="en-GB" dirty="0"/>
              <a:t> </a:t>
            </a:r>
            <a:r>
              <a:rPr lang="en-GB" dirty="0" err="1"/>
              <a:t>civilă</a:t>
            </a:r>
            <a:r>
              <a:rPr lang="en-GB" dirty="0"/>
              <a:t>, </a:t>
            </a:r>
            <a:r>
              <a:rPr lang="en-GB" dirty="0" err="1"/>
              <a:t>sectorul</a:t>
            </a:r>
            <a:r>
              <a:rPr lang="en-GB" dirty="0"/>
              <a:t> </a:t>
            </a:r>
            <a:r>
              <a:rPr lang="en-GB" dirty="0" err="1"/>
              <a:t>privat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comunitățile</a:t>
            </a:r>
            <a:r>
              <a:rPr lang="en-GB" dirty="0"/>
              <a:t> locale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procesul</a:t>
            </a:r>
            <a:r>
              <a:rPr lang="en-GB" dirty="0"/>
              <a:t> de </a:t>
            </a:r>
            <a:r>
              <a:rPr lang="en-GB" dirty="0" err="1"/>
              <a:t>implementare</a:t>
            </a:r>
            <a:r>
              <a:rPr lang="en-GB" dirty="0"/>
              <a:t>.</a:t>
            </a:r>
            <a:endParaRPr lang="ro-RO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Acesta</a:t>
            </a:r>
            <a:r>
              <a:rPr lang="en-GB" dirty="0"/>
              <a:t> </a:t>
            </a:r>
            <a:r>
              <a:rPr lang="en-GB" dirty="0" err="1"/>
              <a:t>își</a:t>
            </a:r>
            <a:r>
              <a:rPr lang="en-GB" dirty="0"/>
              <a:t> </a:t>
            </a:r>
            <a:r>
              <a:rPr lang="en-GB" dirty="0" err="1"/>
              <a:t>propune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asigure</a:t>
            </a:r>
            <a:r>
              <a:rPr lang="en-GB" dirty="0"/>
              <a:t> </a:t>
            </a:r>
            <a:r>
              <a:rPr lang="en-GB" dirty="0" err="1"/>
              <a:t>sustenabilitatea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toate</a:t>
            </a:r>
            <a:r>
              <a:rPr lang="en-GB" dirty="0"/>
              <a:t> </a:t>
            </a:r>
            <a:r>
              <a:rPr lang="en-GB" dirty="0" err="1"/>
              <a:t>dimensiunile</a:t>
            </a:r>
            <a:r>
              <a:rPr lang="en-GB" dirty="0"/>
              <a:t> sale </a:t>
            </a:r>
            <a:r>
              <a:rPr lang="en-GB" dirty="0" err="1"/>
              <a:t>prin</a:t>
            </a:r>
            <a:r>
              <a:rPr lang="en-GB" dirty="0"/>
              <a:t> </a:t>
            </a:r>
            <a:r>
              <a:rPr lang="en-GB" dirty="0" err="1"/>
              <a:t>încurajarea</a:t>
            </a:r>
            <a:r>
              <a:rPr lang="en-GB" dirty="0"/>
              <a:t>: </a:t>
            </a:r>
            <a:br>
              <a:rPr lang="en-GB" dirty="0"/>
            </a:br>
            <a:r>
              <a:rPr lang="en-GB" dirty="0"/>
              <a:t>- </a:t>
            </a:r>
            <a:r>
              <a:rPr lang="en-GB" dirty="0" err="1"/>
              <a:t>cooperarea</a:t>
            </a:r>
            <a:r>
              <a:rPr lang="en-GB" dirty="0"/>
              <a:t> </a:t>
            </a:r>
            <a:r>
              <a:rPr lang="en-GB" dirty="0" err="1"/>
              <a:t>internațională</a:t>
            </a:r>
            <a:endParaRPr lang="ro-RO" dirty="0"/>
          </a:p>
          <a:p>
            <a:pPr marL="1143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</a:pPr>
            <a:r>
              <a:rPr lang="ro-RO" dirty="0"/>
              <a:t>    </a:t>
            </a:r>
            <a:r>
              <a:rPr lang="en-GB" dirty="0"/>
              <a:t> - </a:t>
            </a:r>
            <a:r>
              <a:rPr lang="en-GB" dirty="0" err="1"/>
              <a:t>schimbul</a:t>
            </a:r>
            <a:r>
              <a:rPr lang="en-GB" dirty="0"/>
              <a:t> de </a:t>
            </a:r>
            <a:r>
              <a:rPr lang="en-GB" dirty="0" err="1"/>
              <a:t>cunoștințe</a:t>
            </a:r>
            <a:r>
              <a:rPr lang="en-GB" dirty="0"/>
              <a:t> </a:t>
            </a:r>
            <a:endParaRPr lang="ro-RO" dirty="0"/>
          </a:p>
          <a:p>
            <a:pPr marL="1143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</a:pPr>
            <a:r>
              <a:rPr lang="ro-RO" dirty="0"/>
              <a:t>     </a:t>
            </a:r>
            <a:r>
              <a:rPr lang="en-GB" dirty="0"/>
              <a:t>- </a:t>
            </a:r>
            <a:r>
              <a:rPr lang="en-GB" dirty="0" err="1"/>
              <a:t>promovarea</a:t>
            </a:r>
            <a:r>
              <a:rPr lang="en-GB" dirty="0"/>
              <a:t> </a:t>
            </a:r>
            <a:r>
              <a:rPr lang="en-GB" dirty="0" err="1"/>
              <a:t>politicilor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practicilor</a:t>
            </a:r>
            <a:r>
              <a:rPr lang="en-GB" dirty="0"/>
              <a:t> </a:t>
            </a:r>
            <a:r>
              <a:rPr lang="en-GB" dirty="0" err="1"/>
              <a:t>durabile</a:t>
            </a:r>
            <a:r>
              <a:rPr lang="en-GB" dirty="0"/>
              <a:t> </a:t>
            </a:r>
            <a:endParaRPr lang="ro-RO" dirty="0"/>
          </a:p>
          <a:p>
            <a:pPr marL="1143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</a:pPr>
            <a:r>
              <a:rPr lang="ro-RO" dirty="0"/>
              <a:t>     </a:t>
            </a:r>
            <a:r>
              <a:rPr lang="en-GB" dirty="0"/>
              <a:t>- </a:t>
            </a:r>
            <a:r>
              <a:rPr lang="en-GB" dirty="0" err="1"/>
              <a:t>mobilizarea</a:t>
            </a:r>
            <a:r>
              <a:rPr lang="en-GB" dirty="0"/>
              <a:t> </a:t>
            </a:r>
            <a:r>
              <a:rPr lang="en-GB" dirty="0" err="1"/>
              <a:t>resurselor</a:t>
            </a:r>
            <a:r>
              <a:rPr lang="en-GB" dirty="0"/>
              <a:t> </a:t>
            </a:r>
            <a:r>
              <a:rPr lang="en-GB" dirty="0" err="1"/>
              <a:t>necesare</a:t>
            </a:r>
            <a:r>
              <a:rPr lang="en-GB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599f582cb8_1_106"/>
          <p:cNvSpPr txBox="1"/>
          <p:nvPr/>
        </p:nvSpPr>
        <p:spPr>
          <a:xfrm>
            <a:off x="1078775" y="221525"/>
            <a:ext cx="6106800" cy="7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Obiectivele</a:t>
            </a:r>
            <a:r>
              <a:rPr lang="en-GB" sz="2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GB" sz="22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dezvoltare</a:t>
            </a:r>
            <a:r>
              <a:rPr lang="en-GB" sz="2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2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durabilă</a:t>
            </a:r>
            <a:r>
              <a:rPr lang="en-GB" sz="2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ale </a:t>
            </a:r>
            <a:r>
              <a:rPr lang="en-GB" sz="22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Agendei</a:t>
            </a:r>
            <a:r>
              <a:rPr lang="en-GB" sz="2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2030 </a:t>
            </a:r>
            <a:r>
              <a:rPr lang="en-GB" sz="22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includ</a:t>
            </a:r>
            <a:r>
              <a:rPr lang="en-GB" sz="2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2599f582cb8_1_106"/>
          <p:cNvSpPr txBox="1"/>
          <p:nvPr/>
        </p:nvSpPr>
        <p:spPr>
          <a:xfrm>
            <a:off x="452700" y="1560400"/>
            <a:ext cx="3987600" cy="43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Fără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sărăcie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Foame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zero</a:t>
            </a: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Sănătate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bunăstare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Educație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calitate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Egalitatea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sexelor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curată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toalete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Energie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curată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accesibilă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Muncă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decentă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durabilă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Inovație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infrastructură</a:t>
            </a: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2599f582cb8_1_106"/>
          <p:cNvSpPr txBox="1"/>
          <p:nvPr/>
        </p:nvSpPr>
        <p:spPr>
          <a:xfrm>
            <a:off x="4854550" y="1531500"/>
            <a:ext cx="3891300" cy="41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Reducerea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inegalităților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Orașe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comunități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durabile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Producția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consumul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responsabil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Lupta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împotriva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schimbărilor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climatice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Viața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subacvatică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Viața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pe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Pământ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Pace,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dreptate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instituții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puternice</a:t>
            </a: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Parteneriate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cu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obiective</a:t>
            </a: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2599f582cb8_1_106"/>
          <p:cNvSpPr txBox="1"/>
          <p:nvPr/>
        </p:nvSpPr>
        <p:spPr>
          <a:xfrm>
            <a:off x="500875" y="5808100"/>
            <a:ext cx="7946400" cy="7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Scopul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final al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Agendei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2030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a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lume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corectă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prosperă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durabilă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care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nimeni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nu fie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lăsat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urmă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599f582cb8_1_117"/>
          <p:cNvSpPr txBox="1">
            <a:spLocks noGrp="1"/>
          </p:cNvSpPr>
          <p:nvPr>
            <p:ph type="title"/>
          </p:nvPr>
        </p:nvSpPr>
        <p:spPr>
          <a:xfrm>
            <a:off x="457200" y="152725"/>
            <a:ext cx="6535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-IT" sz="2740" dirty="0"/>
              <a:t>Economii sociale și sustenabilitate: principii și practici</a:t>
            </a:r>
            <a:endParaRPr sz="2740" dirty="0"/>
          </a:p>
        </p:txBody>
      </p:sp>
      <p:sp>
        <p:nvSpPr>
          <p:cNvPr id="218" name="Google Shape;218;g2599f582cb8_1_117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Ce se </a:t>
            </a:r>
            <a:r>
              <a:rPr lang="en-GB" dirty="0" err="1"/>
              <a:t>înțelege</a:t>
            </a:r>
            <a:r>
              <a:rPr lang="en-GB" dirty="0"/>
              <a:t> </a:t>
            </a:r>
            <a:r>
              <a:rPr lang="en-GB" dirty="0" err="1"/>
              <a:t>prin</a:t>
            </a:r>
            <a:r>
              <a:rPr lang="en-GB" dirty="0"/>
              <a:t> „</a:t>
            </a:r>
            <a:r>
              <a:rPr lang="en-GB" dirty="0" err="1"/>
              <a:t>economii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”?</a:t>
            </a:r>
            <a:endParaRPr dirty="0"/>
          </a:p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Economiile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sunt </a:t>
            </a:r>
            <a:r>
              <a:rPr lang="en-GB" dirty="0" err="1"/>
              <a:t>modele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 care pun accent pe </a:t>
            </a:r>
            <a:r>
              <a:rPr lang="en-GB" dirty="0" err="1"/>
              <a:t>crearea</a:t>
            </a:r>
            <a:r>
              <a:rPr lang="en-GB" dirty="0"/>
              <a:t> de </a:t>
            </a:r>
            <a:r>
              <a:rPr lang="en-GB" dirty="0" err="1"/>
              <a:t>valoare</a:t>
            </a:r>
            <a:r>
              <a:rPr lang="en-GB" dirty="0"/>
              <a:t> </a:t>
            </a:r>
            <a:r>
              <a:rPr lang="en-GB" dirty="0" err="1"/>
              <a:t>socială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echitate</a:t>
            </a:r>
            <a:r>
              <a:rPr lang="en-GB" dirty="0"/>
              <a:t>, precum </a:t>
            </a:r>
            <a:r>
              <a:rPr lang="en-GB" dirty="0" err="1"/>
              <a:t>și</a:t>
            </a:r>
            <a:r>
              <a:rPr lang="en-GB" dirty="0"/>
              <a:t> pe </a:t>
            </a:r>
            <a:r>
              <a:rPr lang="en-GB" dirty="0" err="1"/>
              <a:t>urmărirea</a:t>
            </a:r>
            <a:r>
              <a:rPr lang="en-GB" dirty="0"/>
              <a:t> </a:t>
            </a:r>
            <a:r>
              <a:rPr lang="en-GB" dirty="0" err="1"/>
              <a:t>profitului</a:t>
            </a:r>
            <a:r>
              <a:rPr lang="en-GB" dirty="0"/>
              <a:t>; </a:t>
            </a:r>
            <a:r>
              <a:rPr lang="en-GB" dirty="0" err="1"/>
              <a:t>pune</a:t>
            </a:r>
            <a:r>
              <a:rPr lang="en-GB" dirty="0"/>
              <a:t> </a:t>
            </a:r>
            <a:r>
              <a:rPr lang="en-GB" dirty="0" err="1"/>
              <a:t>oamenii</a:t>
            </a:r>
            <a:r>
              <a:rPr lang="en-GB" dirty="0"/>
              <a:t>, </a:t>
            </a:r>
            <a:r>
              <a:rPr lang="en-GB" dirty="0" err="1"/>
              <a:t>comunitățile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mediul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centru</a:t>
            </a:r>
            <a:r>
              <a:rPr lang="en-GB" dirty="0"/>
              <a:t>, </a:t>
            </a:r>
            <a:r>
              <a:rPr lang="en-GB" dirty="0" err="1"/>
              <a:t>promovând</a:t>
            </a:r>
            <a:r>
              <a:rPr lang="en-GB" dirty="0"/>
              <a:t> o </a:t>
            </a:r>
            <a:r>
              <a:rPr lang="en-GB" dirty="0" err="1"/>
              <a:t>viziune</a:t>
            </a:r>
            <a:r>
              <a:rPr lang="en-GB" dirty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incluzivă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durabilă</a:t>
            </a:r>
            <a:r>
              <a:rPr lang="en-GB" dirty="0"/>
              <a:t> a </a:t>
            </a:r>
            <a:r>
              <a:rPr lang="en-GB" dirty="0" err="1"/>
              <a:t>dezvoltării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.</a:t>
            </a:r>
            <a:endParaRPr dirty="0"/>
          </a:p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cxnSp>
        <p:nvCxnSpPr>
          <p:cNvPr id="219" name="Google Shape;219;g2599f582cb8_1_117"/>
          <p:cNvCxnSpPr/>
          <p:nvPr/>
        </p:nvCxnSpPr>
        <p:spPr>
          <a:xfrm>
            <a:off x="4257350" y="2362347"/>
            <a:ext cx="0" cy="1127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599f582cb8_1_124"/>
          <p:cNvSpPr txBox="1">
            <a:spLocks noGrp="1"/>
          </p:cNvSpPr>
          <p:nvPr>
            <p:ph type="body" idx="1"/>
          </p:nvPr>
        </p:nvSpPr>
        <p:spPr>
          <a:xfrm>
            <a:off x="457200" y="529750"/>
            <a:ext cx="7620000" cy="55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200" dirty="0" err="1"/>
              <a:t>Economiile</a:t>
            </a:r>
            <a:r>
              <a:rPr lang="en-GB" sz="2200" dirty="0"/>
              <a:t> </a:t>
            </a:r>
            <a:r>
              <a:rPr lang="en-GB" sz="2200" dirty="0" err="1"/>
              <a:t>sociale</a:t>
            </a:r>
            <a:r>
              <a:rPr lang="en-GB" sz="2200" dirty="0"/>
              <a:t> se </a:t>
            </a:r>
            <a:r>
              <a:rPr lang="en-GB" sz="2200" dirty="0" err="1"/>
              <a:t>bazează</a:t>
            </a:r>
            <a:r>
              <a:rPr lang="en-GB" sz="2200" dirty="0"/>
              <a:t> pe o </a:t>
            </a:r>
            <a:r>
              <a:rPr lang="en-GB" sz="2200" dirty="0" err="1"/>
              <a:t>serie</a:t>
            </a:r>
            <a:r>
              <a:rPr lang="en-GB" sz="2200" dirty="0"/>
              <a:t> de principii </a:t>
            </a:r>
            <a:r>
              <a:rPr lang="en-GB" sz="2200" dirty="0" err="1"/>
              <a:t>fundamentale</a:t>
            </a:r>
            <a:r>
              <a:rPr lang="en-GB" sz="2200" dirty="0"/>
              <a:t>:</a:t>
            </a:r>
            <a:br>
              <a:rPr lang="en-GB" sz="2200" dirty="0"/>
            </a:br>
            <a:endParaRPr sz="2200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Scopul</a:t>
            </a:r>
            <a:r>
              <a:rPr lang="en-GB" dirty="0"/>
              <a:t> social: </a:t>
            </a:r>
            <a:r>
              <a:rPr lang="en-GB" dirty="0" err="1"/>
              <a:t>misiunea</a:t>
            </a:r>
            <a:r>
              <a:rPr lang="en-GB" dirty="0"/>
              <a:t> lor </a:t>
            </a:r>
            <a:r>
              <a:rPr lang="en-GB" dirty="0" err="1"/>
              <a:t>este</a:t>
            </a:r>
            <a:r>
              <a:rPr lang="en-GB" dirty="0"/>
              <a:t> de a </a:t>
            </a:r>
            <a:r>
              <a:rPr lang="en-GB" dirty="0" err="1"/>
              <a:t>crea</a:t>
            </a:r>
            <a:r>
              <a:rPr lang="en-GB" dirty="0"/>
              <a:t> </a:t>
            </a:r>
            <a:r>
              <a:rPr lang="en-GB" dirty="0" err="1"/>
              <a:t>valoare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oameni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societate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ansamblu</a:t>
            </a:r>
            <a:r>
              <a:rPr lang="en-GB" dirty="0"/>
              <a:t>, </a:t>
            </a:r>
            <a:r>
              <a:rPr lang="en-GB" dirty="0" err="1"/>
              <a:t>promovând</a:t>
            </a:r>
            <a:r>
              <a:rPr lang="en-GB" dirty="0"/>
              <a:t> </a:t>
            </a:r>
            <a:r>
              <a:rPr lang="en-GB" dirty="0" err="1"/>
              <a:t>coeziunea</a:t>
            </a:r>
            <a:r>
              <a:rPr lang="en-GB" dirty="0"/>
              <a:t> </a:t>
            </a:r>
            <a:r>
              <a:rPr lang="en-GB" dirty="0" err="1"/>
              <a:t>socială</a:t>
            </a:r>
            <a:r>
              <a:rPr lang="en-GB" dirty="0"/>
              <a:t>, </a:t>
            </a:r>
            <a:r>
              <a:rPr lang="en-GB" dirty="0" err="1"/>
              <a:t>justiția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echitatea</a:t>
            </a:r>
            <a:r>
              <a:rPr lang="en-GB" dirty="0"/>
              <a:t>.</a:t>
            </a:r>
            <a:endParaRPr lang="ro-RO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Participarea</a:t>
            </a:r>
            <a:r>
              <a:rPr lang="en-GB" dirty="0"/>
              <a:t> </a:t>
            </a:r>
            <a:r>
              <a:rPr lang="en-GB" dirty="0" err="1"/>
              <a:t>democratică</a:t>
            </a:r>
            <a:r>
              <a:rPr lang="en-GB" dirty="0"/>
              <a:t>: </a:t>
            </a:r>
            <a:r>
              <a:rPr lang="en-GB" dirty="0" err="1"/>
              <a:t>persoanele</a:t>
            </a:r>
            <a:r>
              <a:rPr lang="en-GB" dirty="0"/>
              <a:t> implicate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activități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 au voce </a:t>
            </a:r>
            <a:r>
              <a:rPr lang="en-GB" dirty="0" err="1"/>
              <a:t>și</a:t>
            </a:r>
            <a:r>
              <a:rPr lang="en-GB" dirty="0"/>
              <a:t> pot </a:t>
            </a:r>
            <a:r>
              <a:rPr lang="en-GB" dirty="0" err="1"/>
              <a:t>contribui</a:t>
            </a:r>
            <a:r>
              <a:rPr lang="en-GB" dirty="0"/>
              <a:t> la </a:t>
            </a:r>
            <a:r>
              <a:rPr lang="en-GB" dirty="0" err="1"/>
              <a:t>direcția</a:t>
            </a:r>
            <a:r>
              <a:rPr lang="en-GB" dirty="0"/>
              <a:t> </a:t>
            </a:r>
            <a:r>
              <a:rPr lang="en-GB" dirty="0" err="1"/>
              <a:t>strategică</a:t>
            </a:r>
            <a:r>
              <a:rPr lang="en-GB" dirty="0"/>
              <a:t> a </a:t>
            </a:r>
            <a:r>
              <a:rPr lang="en-GB" dirty="0" err="1"/>
              <a:t>organizației</a:t>
            </a:r>
            <a:r>
              <a:rPr lang="en-GB" dirty="0"/>
              <a:t>.</a:t>
            </a:r>
            <a:endParaRPr lang="ro-RO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Solidaritate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cooperare</a:t>
            </a:r>
            <a:r>
              <a:rPr lang="en-GB" dirty="0"/>
              <a:t>: </a:t>
            </a:r>
            <a:r>
              <a:rPr lang="en-GB" dirty="0" err="1"/>
              <a:t>oamenii</a:t>
            </a:r>
            <a:r>
              <a:rPr lang="en-GB" dirty="0"/>
              <a:t> se </a:t>
            </a:r>
            <a:r>
              <a:rPr lang="en-GB" dirty="0" err="1"/>
              <a:t>unesc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colabora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a </a:t>
            </a:r>
            <a:r>
              <a:rPr lang="en-GB" dirty="0" err="1"/>
              <a:t>împărtăși</a:t>
            </a:r>
            <a:r>
              <a:rPr lang="en-GB" dirty="0"/>
              <a:t> resurse, </a:t>
            </a:r>
            <a:r>
              <a:rPr lang="en-GB" dirty="0" err="1"/>
              <a:t>cunoștințe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beneficii</a:t>
            </a:r>
            <a:r>
              <a:rPr lang="en-GB" dirty="0"/>
              <a:t>, </a:t>
            </a:r>
            <a:r>
              <a:rPr lang="en-GB" dirty="0" err="1"/>
              <a:t>lucrând</a:t>
            </a:r>
            <a:r>
              <a:rPr lang="en-GB" dirty="0"/>
              <a:t> </a:t>
            </a:r>
            <a:r>
              <a:rPr lang="en-GB" dirty="0" err="1"/>
              <a:t>împreună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binele</a:t>
            </a:r>
            <a:r>
              <a:rPr lang="en-GB" dirty="0"/>
              <a:t> </a:t>
            </a:r>
            <a:r>
              <a:rPr lang="en-GB" dirty="0" err="1"/>
              <a:t>comun</a:t>
            </a:r>
            <a:r>
              <a:rPr lang="en-GB" dirty="0"/>
              <a:t>.</a:t>
            </a:r>
            <a:endParaRPr lang="ro-RO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Sustenabilitate</a:t>
            </a:r>
            <a:r>
              <a:rPr lang="en-GB" dirty="0"/>
              <a:t>: </a:t>
            </a:r>
            <a:r>
              <a:rPr lang="en-GB" dirty="0" err="1"/>
              <a:t>adoptarea</a:t>
            </a:r>
            <a:r>
              <a:rPr lang="en-GB" dirty="0"/>
              <a:t> de </a:t>
            </a:r>
            <a:r>
              <a:rPr lang="en-GB" dirty="0" err="1"/>
              <a:t>practici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politici</a:t>
            </a:r>
            <a:r>
              <a:rPr lang="en-GB" dirty="0"/>
              <a:t> care </a:t>
            </a:r>
            <a:r>
              <a:rPr lang="en-GB" dirty="0" err="1"/>
              <a:t>reduc</a:t>
            </a:r>
            <a:r>
              <a:rPr lang="en-GB" dirty="0"/>
              <a:t> </a:t>
            </a:r>
            <a:r>
              <a:rPr lang="en-GB" dirty="0" err="1"/>
              <a:t>impactul</a:t>
            </a:r>
            <a:r>
              <a:rPr lang="en-GB" dirty="0"/>
              <a:t>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, </a:t>
            </a:r>
            <a:r>
              <a:rPr lang="en-GB" dirty="0" err="1"/>
              <a:t>promovează</a:t>
            </a:r>
            <a:r>
              <a:rPr lang="en-GB" dirty="0"/>
              <a:t> </a:t>
            </a:r>
            <a:r>
              <a:rPr lang="en-GB" dirty="0" err="1"/>
              <a:t>echitatea</a:t>
            </a:r>
            <a:r>
              <a:rPr lang="en-GB" dirty="0"/>
              <a:t> </a:t>
            </a:r>
            <a:r>
              <a:rPr lang="en-GB" dirty="0" err="1"/>
              <a:t>socială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asigură</a:t>
            </a:r>
            <a:r>
              <a:rPr lang="en-GB" dirty="0"/>
              <a:t> </a:t>
            </a:r>
            <a:r>
              <a:rPr lang="en-GB" dirty="0" err="1"/>
              <a:t>sustenabilitatea</a:t>
            </a:r>
            <a:r>
              <a:rPr lang="en-GB" dirty="0"/>
              <a:t> </a:t>
            </a:r>
            <a:r>
              <a:rPr lang="en-GB" dirty="0" err="1"/>
              <a:t>economică</a:t>
            </a:r>
            <a:r>
              <a:rPr lang="en-GB" dirty="0"/>
              <a:t> pe termen lung.</a:t>
            </a: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599f582cb8_1_130"/>
          <p:cNvSpPr txBox="1">
            <a:spLocks noGrp="1"/>
          </p:cNvSpPr>
          <p:nvPr>
            <p:ph type="body" idx="1"/>
          </p:nvPr>
        </p:nvSpPr>
        <p:spPr>
          <a:xfrm>
            <a:off x="187500" y="394475"/>
            <a:ext cx="7620000" cy="10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200" dirty="0" err="1">
                <a:solidFill>
                  <a:schemeClr val="accent2"/>
                </a:solidFill>
              </a:rPr>
              <a:t>Metodologii</a:t>
            </a:r>
            <a:r>
              <a:rPr lang="en-GB" sz="2200" dirty="0">
                <a:solidFill>
                  <a:schemeClr val="accent2"/>
                </a:solidFill>
              </a:rPr>
              <a:t> </a:t>
            </a:r>
            <a:r>
              <a:rPr lang="en-GB" sz="2200" dirty="0" err="1">
                <a:solidFill>
                  <a:schemeClr val="accent2"/>
                </a:solidFill>
              </a:rPr>
              <a:t>utilizate</a:t>
            </a:r>
            <a:r>
              <a:rPr lang="en-GB" sz="2200" dirty="0">
                <a:solidFill>
                  <a:schemeClr val="accent2"/>
                </a:solidFill>
              </a:rPr>
              <a:t> </a:t>
            </a:r>
            <a:r>
              <a:rPr lang="en-GB" sz="2200" dirty="0" err="1">
                <a:solidFill>
                  <a:schemeClr val="accent2"/>
                </a:solidFill>
              </a:rPr>
              <a:t>pentru</a:t>
            </a:r>
            <a:r>
              <a:rPr lang="en-GB" sz="2200" dirty="0">
                <a:solidFill>
                  <a:schemeClr val="accent2"/>
                </a:solidFill>
              </a:rPr>
              <a:t> </a:t>
            </a:r>
            <a:r>
              <a:rPr lang="en-GB" sz="2200" dirty="0" err="1">
                <a:solidFill>
                  <a:schemeClr val="accent2"/>
                </a:solidFill>
              </a:rPr>
              <a:t>evaluarea</a:t>
            </a:r>
            <a:r>
              <a:rPr lang="en-GB" sz="2200" dirty="0">
                <a:solidFill>
                  <a:schemeClr val="accent2"/>
                </a:solidFill>
              </a:rPr>
              <a:t> </a:t>
            </a:r>
            <a:endParaRPr lang="ro-RO" sz="2200" dirty="0">
              <a:solidFill>
                <a:schemeClr val="accent2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200" dirty="0" err="1">
                <a:solidFill>
                  <a:schemeClr val="accent2"/>
                </a:solidFill>
              </a:rPr>
              <a:t>impactului</a:t>
            </a:r>
            <a:r>
              <a:rPr lang="en-GB" sz="2200" dirty="0">
                <a:solidFill>
                  <a:schemeClr val="accent2"/>
                </a:solidFill>
              </a:rPr>
              <a:t> social </a:t>
            </a:r>
            <a:r>
              <a:rPr lang="en-GB" sz="2200" dirty="0" err="1">
                <a:solidFill>
                  <a:schemeClr val="accent2"/>
                </a:solidFill>
              </a:rPr>
              <a:t>și</a:t>
            </a:r>
            <a:r>
              <a:rPr lang="en-GB" sz="2200" dirty="0">
                <a:solidFill>
                  <a:schemeClr val="accent2"/>
                </a:solidFill>
              </a:rPr>
              <a:t> de </a:t>
            </a:r>
            <a:r>
              <a:rPr lang="en-GB" sz="2200" dirty="0" err="1">
                <a:solidFill>
                  <a:schemeClr val="accent2"/>
                </a:solidFill>
              </a:rPr>
              <a:t>mediu</a:t>
            </a:r>
            <a:endParaRPr sz="2200" dirty="0">
              <a:solidFill>
                <a:schemeClr val="accent2"/>
              </a:solidFill>
            </a:endParaRPr>
          </a:p>
        </p:txBody>
      </p:sp>
      <p:sp>
        <p:nvSpPr>
          <p:cNvPr id="232" name="Google Shape;232;g2599f582cb8_1_130"/>
          <p:cNvSpPr txBox="1"/>
          <p:nvPr/>
        </p:nvSpPr>
        <p:spPr>
          <a:xfrm>
            <a:off x="385275" y="1695225"/>
            <a:ext cx="8081400" cy="40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Indicatori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performanță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socială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măsurarea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indicatorilor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cheie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care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reflectă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impactul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activităților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economice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asupra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societății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ro-RO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Analiza cost-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beneficiu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evaluarea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impactului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activităților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economice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compararea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costurilor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beneficiilor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sociale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economice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asociate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ro-RO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endParaRPr lang="en-GB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Evaluarea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impactului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asupra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mediului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poate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include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evaluarea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impactului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asupra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climei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biodiversității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folosirii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terenurilor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gestionării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apei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aspecte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relevante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GB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mediu</a:t>
            </a:r>
            <a:r>
              <a:rPr lang="en-G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/>
          <p:nvPr/>
        </p:nvSpPr>
        <p:spPr>
          <a:xfrm>
            <a:off x="1425550" y="626075"/>
            <a:ext cx="5403600" cy="7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700" b="1" i="0" u="none" strike="noStrike" cap="none" dirty="0" err="1">
                <a:solidFill>
                  <a:srgbClr val="66C0C4"/>
                </a:solidFill>
                <a:latin typeface="Arial"/>
                <a:ea typeface="Arial"/>
                <a:cs typeface="Arial"/>
                <a:sym typeface="Arial"/>
              </a:rPr>
              <a:t>Introduc</a:t>
            </a:r>
            <a:r>
              <a:rPr lang="ro-RO" sz="2700" b="1" i="0" u="none" strike="noStrike" cap="none" dirty="0">
                <a:solidFill>
                  <a:srgbClr val="66C0C4"/>
                </a:solidFill>
                <a:latin typeface="Arial"/>
                <a:ea typeface="Arial"/>
                <a:cs typeface="Arial"/>
                <a:sym typeface="Arial"/>
              </a:rPr>
              <a:t>ere</a:t>
            </a:r>
            <a:r>
              <a:rPr lang="en-GB" sz="3600" b="1" i="0" u="none" strike="noStrike" cap="none" dirty="0">
                <a:solidFill>
                  <a:srgbClr val="66C0C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"/>
          <p:cNvSpPr txBox="1"/>
          <p:nvPr/>
        </p:nvSpPr>
        <p:spPr>
          <a:xfrm>
            <a:off x="760925" y="1685600"/>
            <a:ext cx="7715400" cy="47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Sustenabilitatea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socială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este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perspectivă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crucială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pentru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aborda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provocările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globale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cu care se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confruntă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planeta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noastră</a:t>
            </a:r>
            <a:r>
              <a:rPr lang="en-GB" sz="2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●"/>
            </a:pPr>
            <a:r>
              <a:rPr lang="it-IT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accelerarea schimbărilor climatice</a:t>
            </a: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●"/>
            </a:pPr>
            <a:r>
              <a:rPr lang="it-IT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inegalităţile tot mai mari</a:t>
            </a: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●"/>
            </a:pPr>
            <a:r>
              <a:rPr lang="it-IT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pierderea biodiversităţii</a:t>
            </a:r>
            <a:endParaRPr lang="ro-RO" sz="2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52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</a:pPr>
            <a:endParaRPr sz="2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concentrează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asupra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modului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care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acțiunile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umane pot fi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ghidate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mod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responsabil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pentru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păstra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restabili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echilibrul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dintre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nevoile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umane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cele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ale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ecosistemului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care </a:t>
            </a:r>
            <a:r>
              <a:rPr lang="en-GB" sz="21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trăim</a:t>
            </a:r>
            <a:r>
              <a:rPr lang="en-GB" sz="2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599f582cb8_1_2"/>
          <p:cNvSpPr txBox="1">
            <a:spLocks noGrp="1"/>
          </p:cNvSpPr>
          <p:nvPr>
            <p:ph type="body" idx="1"/>
          </p:nvPr>
        </p:nvSpPr>
        <p:spPr>
          <a:xfrm>
            <a:off x="553525" y="1425525"/>
            <a:ext cx="7620000" cy="49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Constă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promovarea</a:t>
            </a:r>
            <a:r>
              <a:rPr lang="en-GB" dirty="0"/>
              <a:t> </a:t>
            </a:r>
            <a:r>
              <a:rPr lang="en-GB" dirty="0" err="1"/>
              <a:t>practicilor</a:t>
            </a:r>
            <a:r>
              <a:rPr lang="en-GB" dirty="0"/>
              <a:t> </a:t>
            </a:r>
            <a:r>
              <a:rPr lang="en-GB" dirty="0" err="1"/>
              <a:t>durabile</a:t>
            </a:r>
            <a:r>
              <a:rPr lang="en-GB" dirty="0"/>
              <a:t>: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reducerea</a:t>
            </a:r>
            <a:r>
              <a:rPr lang="en-GB" dirty="0"/>
              <a:t> </a:t>
            </a:r>
            <a:r>
              <a:rPr lang="en-GB" dirty="0" err="1"/>
              <a:t>emisiilor</a:t>
            </a:r>
            <a:r>
              <a:rPr lang="en-GB" dirty="0"/>
              <a:t> de gaze cu </a:t>
            </a:r>
            <a:r>
              <a:rPr lang="en-GB" dirty="0" err="1"/>
              <a:t>efect</a:t>
            </a:r>
            <a:r>
              <a:rPr lang="en-GB" dirty="0"/>
              <a:t> de </a:t>
            </a:r>
            <a:r>
              <a:rPr lang="en-GB" dirty="0" err="1"/>
              <a:t>seră</a:t>
            </a: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adoptarea</a:t>
            </a:r>
            <a:r>
              <a:rPr lang="en-GB" dirty="0"/>
              <a:t> </a:t>
            </a:r>
            <a:r>
              <a:rPr lang="en-GB" dirty="0" err="1"/>
              <a:t>energiilor</a:t>
            </a:r>
            <a:r>
              <a:rPr lang="en-GB" dirty="0"/>
              <a:t> </a:t>
            </a:r>
            <a:r>
              <a:rPr lang="en-GB" dirty="0" err="1"/>
              <a:t>regenerabile</a:t>
            </a: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acces</a:t>
            </a:r>
            <a:r>
              <a:rPr lang="en-GB" dirty="0"/>
              <a:t> </a:t>
            </a:r>
            <a:r>
              <a:rPr lang="en-GB" dirty="0" err="1"/>
              <a:t>echitabil</a:t>
            </a:r>
            <a:r>
              <a:rPr lang="en-GB" dirty="0"/>
              <a:t> la </a:t>
            </a:r>
            <a:r>
              <a:rPr lang="en-GB" dirty="0" err="1"/>
              <a:t>apă</a:t>
            </a:r>
            <a:r>
              <a:rPr lang="en-GB" dirty="0"/>
              <a:t> </a:t>
            </a:r>
            <a:r>
              <a:rPr lang="en-GB" dirty="0" err="1"/>
              <a:t>potabilă</a:t>
            </a: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protectia</a:t>
            </a:r>
            <a:r>
              <a:rPr lang="en-GB" dirty="0"/>
              <a:t> </a:t>
            </a:r>
            <a:r>
              <a:rPr lang="en-GB" dirty="0" err="1"/>
              <a:t>ecosistemelor</a:t>
            </a: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adoptarea</a:t>
            </a:r>
            <a:r>
              <a:rPr lang="en-GB" dirty="0"/>
              <a:t> </a:t>
            </a:r>
            <a:r>
              <a:rPr lang="en-GB" dirty="0" err="1"/>
              <a:t>politicilor</a:t>
            </a:r>
            <a:r>
              <a:rPr lang="en-GB" dirty="0"/>
              <a:t> de </a:t>
            </a:r>
            <a:r>
              <a:rPr lang="en-GB" dirty="0" err="1"/>
              <a:t>adaptare</a:t>
            </a:r>
            <a:r>
              <a:rPr lang="en-GB" dirty="0"/>
              <a:t> la </a:t>
            </a:r>
            <a:r>
              <a:rPr lang="en-GB" dirty="0" err="1"/>
              <a:t>schimbările</a:t>
            </a:r>
            <a:r>
              <a:rPr lang="en-GB" dirty="0"/>
              <a:t> </a:t>
            </a:r>
            <a:r>
              <a:rPr lang="en-GB" dirty="0" err="1"/>
              <a:t>climatice</a:t>
            </a: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includerea</a:t>
            </a:r>
            <a:r>
              <a:rPr lang="en-GB" dirty="0"/>
              <a:t> </a:t>
            </a:r>
            <a:r>
              <a:rPr lang="en-GB" dirty="0" err="1"/>
              <a:t>comunităților</a:t>
            </a:r>
            <a:r>
              <a:rPr lang="en-GB" dirty="0"/>
              <a:t> </a:t>
            </a:r>
            <a:r>
              <a:rPr lang="en-GB" dirty="0" err="1"/>
              <a:t>vulnerabile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procesele</a:t>
            </a:r>
            <a:r>
              <a:rPr lang="en-GB" dirty="0"/>
              <a:t> de </a:t>
            </a:r>
            <a:r>
              <a:rPr lang="en-GB" dirty="0" err="1"/>
              <a:t>luare</a:t>
            </a:r>
            <a:r>
              <a:rPr lang="en-GB" dirty="0"/>
              <a:t> a </a:t>
            </a:r>
            <a:r>
              <a:rPr lang="en-GB" dirty="0" err="1"/>
              <a:t>deciziilor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599f582cb8_1_8"/>
          <p:cNvSpPr txBox="1">
            <a:spLocks noGrp="1"/>
          </p:cNvSpPr>
          <p:nvPr>
            <p:ph type="body" idx="1"/>
          </p:nvPr>
        </p:nvSpPr>
        <p:spPr>
          <a:xfrm>
            <a:off x="717250" y="15695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it-IT" dirty="0"/>
              <a:t>Una dintre cele mai presante probleme de mediu cu care ne confruntăm astăzi este schimbările climatice</a:t>
            </a:r>
            <a:r>
              <a:rPr lang="en-GB" dirty="0"/>
              <a:t>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Creșterea</a:t>
            </a:r>
            <a:r>
              <a:rPr lang="en-GB" dirty="0"/>
              <a:t> </a:t>
            </a:r>
            <a:r>
              <a:rPr lang="en-GB" dirty="0" err="1"/>
              <a:t>emisiilor</a:t>
            </a:r>
            <a:r>
              <a:rPr lang="en-GB" dirty="0"/>
              <a:t> de gaze cu </a:t>
            </a:r>
            <a:r>
              <a:rPr lang="en-GB" dirty="0" err="1"/>
              <a:t>efect</a:t>
            </a:r>
            <a:r>
              <a:rPr lang="en-GB" dirty="0"/>
              <a:t> de </a:t>
            </a:r>
            <a:r>
              <a:rPr lang="en-GB" dirty="0" err="1"/>
              <a:t>seră</a:t>
            </a:r>
            <a:r>
              <a:rPr lang="en-GB" dirty="0"/>
              <a:t> </a:t>
            </a:r>
            <a:r>
              <a:rPr lang="en-GB" dirty="0" err="1"/>
              <a:t>provoacă</a:t>
            </a:r>
            <a:r>
              <a:rPr lang="en-GB" dirty="0"/>
              <a:t> </a:t>
            </a:r>
            <a:r>
              <a:rPr lang="en-GB" dirty="0" err="1"/>
              <a:t>schimbări</a:t>
            </a:r>
            <a:r>
              <a:rPr lang="en-GB" dirty="0"/>
              <a:t> </a:t>
            </a:r>
            <a:r>
              <a:rPr lang="en-GB" dirty="0" err="1"/>
              <a:t>semnificative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clima</a:t>
            </a:r>
            <a:r>
              <a:rPr lang="en-GB" dirty="0"/>
              <a:t> </a:t>
            </a:r>
            <a:r>
              <a:rPr lang="en-GB" dirty="0" err="1"/>
              <a:t>globală</a:t>
            </a:r>
            <a:r>
              <a:rPr lang="en-GB" dirty="0"/>
              <a:t>: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cresterea</a:t>
            </a:r>
            <a:r>
              <a:rPr lang="en-GB" dirty="0"/>
              <a:t> </a:t>
            </a:r>
            <a:r>
              <a:rPr lang="en-GB" dirty="0" err="1"/>
              <a:t>temperaturilor</a:t>
            </a: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topirea</a:t>
            </a:r>
            <a:r>
              <a:rPr lang="en-GB" dirty="0"/>
              <a:t> </a:t>
            </a:r>
            <a:r>
              <a:rPr lang="en-GB" dirty="0" err="1"/>
              <a:t>ghețarilor</a:t>
            </a: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nivelul</a:t>
            </a:r>
            <a:r>
              <a:rPr lang="en-GB" dirty="0"/>
              <a:t> </a:t>
            </a:r>
            <a:r>
              <a:rPr lang="en-GB" dirty="0" err="1"/>
              <a:t>mării</a:t>
            </a:r>
            <a:r>
              <a:rPr lang="en-GB" dirty="0"/>
              <a:t> </a:t>
            </a:r>
            <a:r>
              <a:rPr lang="en-GB" dirty="0" err="1"/>
              <a:t>creste</a:t>
            </a:r>
            <a:endParaRPr lang="en-GB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creșterea</a:t>
            </a:r>
            <a:r>
              <a:rPr lang="en-GB" dirty="0"/>
              <a:t> </a:t>
            </a:r>
            <a:r>
              <a:rPr lang="en-GB" dirty="0" err="1"/>
              <a:t>fenomenelor</a:t>
            </a:r>
            <a:r>
              <a:rPr lang="en-GB" dirty="0"/>
              <a:t> </a:t>
            </a:r>
            <a:r>
              <a:rPr lang="en-GB" dirty="0" err="1"/>
              <a:t>meteorologice</a:t>
            </a:r>
            <a:r>
              <a:rPr lang="en-GB" dirty="0"/>
              <a:t> extreme.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Este </a:t>
            </a:r>
            <a:r>
              <a:rPr lang="en-GB" dirty="0" err="1"/>
              <a:t>necesară</a:t>
            </a:r>
            <a:r>
              <a:rPr lang="en-GB" dirty="0"/>
              <a:t> </a:t>
            </a:r>
            <a:r>
              <a:rPr lang="en-GB" dirty="0" err="1"/>
              <a:t>reducerea</a:t>
            </a:r>
            <a:r>
              <a:rPr lang="en-GB" dirty="0"/>
              <a:t> </a:t>
            </a:r>
            <a:r>
              <a:rPr lang="en-GB" dirty="0" err="1"/>
              <a:t>amprentei</a:t>
            </a:r>
            <a:r>
              <a:rPr lang="en-GB" dirty="0"/>
              <a:t> </a:t>
            </a:r>
            <a:r>
              <a:rPr lang="en-GB" dirty="0" err="1"/>
              <a:t>ecologice</a:t>
            </a:r>
            <a:r>
              <a:rPr lang="en-GB" dirty="0"/>
              <a:t>, </a:t>
            </a:r>
            <a:r>
              <a:rPr lang="en-GB" dirty="0" err="1"/>
              <a:t>adică</a:t>
            </a:r>
            <a:r>
              <a:rPr lang="en-GB" dirty="0"/>
              <a:t> </a:t>
            </a:r>
            <a:r>
              <a:rPr lang="en-GB" dirty="0" err="1"/>
              <a:t>utilizarea</a:t>
            </a:r>
            <a:r>
              <a:rPr lang="en-GB" dirty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eficientă</a:t>
            </a:r>
            <a:r>
              <a:rPr lang="en-GB" dirty="0"/>
              <a:t> a </a:t>
            </a:r>
            <a:r>
              <a:rPr lang="en-GB" dirty="0" err="1"/>
              <a:t>resurselor</a:t>
            </a:r>
            <a:r>
              <a:rPr lang="en-GB" dirty="0"/>
              <a:t>, </a:t>
            </a:r>
            <a:r>
              <a:rPr lang="en-GB" dirty="0" err="1"/>
              <a:t>reducerea</a:t>
            </a:r>
            <a:r>
              <a:rPr lang="en-GB" dirty="0"/>
              <a:t> </a:t>
            </a:r>
            <a:r>
              <a:rPr lang="en-GB" dirty="0" err="1"/>
              <a:t>deșeurilor</a:t>
            </a:r>
            <a:r>
              <a:rPr lang="en-GB" dirty="0"/>
              <a:t>, </a:t>
            </a:r>
            <a:r>
              <a:rPr lang="en-GB" dirty="0" err="1"/>
              <a:t>promovarea</a:t>
            </a:r>
            <a:r>
              <a:rPr lang="en-GB" dirty="0"/>
              <a:t> </a:t>
            </a:r>
            <a:r>
              <a:rPr lang="en-GB" dirty="0" err="1"/>
              <a:t>eficienței</a:t>
            </a:r>
            <a:r>
              <a:rPr lang="en-GB" dirty="0"/>
              <a:t> </a:t>
            </a:r>
            <a:r>
              <a:rPr lang="en-GB" dirty="0" err="1"/>
              <a:t>energetice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adoptarea</a:t>
            </a:r>
            <a:r>
              <a:rPr lang="en-GB" dirty="0"/>
              <a:t> </a:t>
            </a:r>
            <a:r>
              <a:rPr lang="en-GB" dirty="0" err="1"/>
              <a:t>unor</a:t>
            </a:r>
            <a:r>
              <a:rPr lang="en-GB" dirty="0"/>
              <a:t> </a:t>
            </a:r>
            <a:r>
              <a:rPr lang="en-GB" dirty="0" err="1"/>
              <a:t>practici</a:t>
            </a:r>
            <a:r>
              <a:rPr lang="en-GB" dirty="0"/>
              <a:t> de </a:t>
            </a:r>
            <a:r>
              <a:rPr lang="en-GB" dirty="0" err="1"/>
              <a:t>consum</a:t>
            </a:r>
            <a:r>
              <a:rPr lang="en-GB" dirty="0"/>
              <a:t> </a:t>
            </a:r>
            <a:r>
              <a:rPr lang="en-GB" dirty="0" err="1"/>
              <a:t>responsabil</a:t>
            </a:r>
            <a:r>
              <a:rPr lang="en-GB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599f582cb8_1_14"/>
          <p:cNvSpPr txBox="1">
            <a:spLocks noGrp="1"/>
          </p:cNvSpPr>
          <p:nvPr>
            <p:ph type="title"/>
          </p:nvPr>
        </p:nvSpPr>
        <p:spPr>
          <a:xfrm>
            <a:off x="1371600" y="520147"/>
            <a:ext cx="57912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2700" dirty="0" err="1"/>
              <a:t>Durabilitate</a:t>
            </a:r>
            <a:endParaRPr sz="2500" dirty="0"/>
          </a:p>
        </p:txBody>
      </p:sp>
      <p:sp>
        <p:nvSpPr>
          <p:cNvPr id="127" name="Google Shape;127;g2599f582cb8_1_14"/>
          <p:cNvSpPr txBox="1">
            <a:spLocks noGrp="1"/>
          </p:cNvSpPr>
          <p:nvPr>
            <p:ph type="body" idx="1"/>
          </p:nvPr>
        </p:nvSpPr>
        <p:spPr>
          <a:xfrm>
            <a:off x="375650" y="1541125"/>
            <a:ext cx="7946400" cy="47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rPr lang="en-GB" sz="2550" dirty="0" err="1"/>
              <a:t>Sustenabilitatea</a:t>
            </a:r>
            <a:r>
              <a:rPr lang="en-GB" sz="2550" dirty="0"/>
              <a:t> </a:t>
            </a:r>
            <a:r>
              <a:rPr lang="en-GB" sz="2550" dirty="0" err="1"/>
              <a:t>este</a:t>
            </a:r>
            <a:r>
              <a:rPr lang="en-GB" sz="2550" dirty="0"/>
              <a:t> o </a:t>
            </a:r>
            <a:r>
              <a:rPr lang="en-GB" sz="2550" dirty="0" err="1"/>
              <a:t>abordare</a:t>
            </a:r>
            <a:r>
              <a:rPr lang="en-GB" sz="2550" dirty="0"/>
              <a:t> care </a:t>
            </a:r>
            <a:r>
              <a:rPr lang="en-GB" sz="2550" dirty="0" err="1"/>
              <a:t>urmărește</a:t>
            </a:r>
            <a:r>
              <a:rPr lang="en-GB" sz="2550" dirty="0"/>
              <a:t> </a:t>
            </a:r>
            <a:r>
              <a:rPr lang="en-GB" sz="2550" dirty="0" err="1"/>
              <a:t>satisfacerea</a:t>
            </a:r>
            <a:r>
              <a:rPr lang="en-GB" sz="2550" dirty="0"/>
              <a:t> </a:t>
            </a:r>
            <a:r>
              <a:rPr lang="en-GB" sz="2550" dirty="0" err="1"/>
              <a:t>nevoilor</a:t>
            </a:r>
            <a:r>
              <a:rPr lang="en-GB" sz="2550" dirty="0"/>
              <a:t> </a:t>
            </a:r>
            <a:r>
              <a:rPr lang="en-GB" sz="2550" dirty="0" err="1"/>
              <a:t>actuale</a:t>
            </a:r>
            <a:r>
              <a:rPr lang="en-GB" sz="2550" dirty="0"/>
              <a:t> </a:t>
            </a:r>
            <a:r>
              <a:rPr lang="en-GB" sz="2550" dirty="0" err="1"/>
              <a:t>fără</a:t>
            </a:r>
            <a:r>
              <a:rPr lang="en-GB" sz="2550" dirty="0"/>
              <a:t> a </a:t>
            </a:r>
            <a:r>
              <a:rPr lang="en-GB" sz="2550" dirty="0" err="1"/>
              <a:t>compromite</a:t>
            </a:r>
            <a:r>
              <a:rPr lang="en-GB" sz="2550" dirty="0"/>
              <a:t> </a:t>
            </a:r>
            <a:r>
              <a:rPr lang="en-GB" sz="2550" dirty="0" err="1"/>
              <a:t>capacitatea</a:t>
            </a:r>
            <a:r>
              <a:rPr lang="en-GB" sz="2550" dirty="0"/>
              <a:t> </a:t>
            </a:r>
            <a:r>
              <a:rPr lang="en-GB" sz="2550" dirty="0" err="1"/>
              <a:t>generațiilor</a:t>
            </a:r>
            <a:r>
              <a:rPr lang="en-GB" sz="2550" dirty="0"/>
              <a:t> </a:t>
            </a:r>
            <a:r>
              <a:rPr lang="en-GB" sz="2550" dirty="0" err="1"/>
              <a:t>viitoare</a:t>
            </a:r>
            <a:r>
              <a:rPr lang="en-GB" sz="2550" dirty="0"/>
              <a:t> de a le </a:t>
            </a:r>
            <a:r>
              <a:rPr lang="en-GB" sz="2550" dirty="0" err="1"/>
              <a:t>satisface</a:t>
            </a:r>
            <a:r>
              <a:rPr lang="en-GB" sz="2550" dirty="0"/>
              <a:t> pe ale lor.</a:t>
            </a:r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endParaRPr lang="en-GB" sz="2550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rPr lang="en-GB" sz="2550" dirty="0"/>
              <a:t>Ce se </a:t>
            </a:r>
            <a:r>
              <a:rPr lang="en-GB" sz="2550" dirty="0" err="1"/>
              <a:t>înțelege</a:t>
            </a:r>
            <a:r>
              <a:rPr lang="en-GB" sz="2550" dirty="0"/>
              <a:t> </a:t>
            </a:r>
            <a:r>
              <a:rPr lang="en-GB" sz="2550" dirty="0" err="1"/>
              <a:t>prin</a:t>
            </a:r>
            <a:r>
              <a:rPr lang="en-GB" sz="2550" dirty="0"/>
              <a:t> </a:t>
            </a:r>
            <a:r>
              <a:rPr lang="en-GB" sz="2550" dirty="0" err="1"/>
              <a:t>dezvoltare</a:t>
            </a:r>
            <a:r>
              <a:rPr lang="en-GB" sz="2550" dirty="0"/>
              <a:t> </a:t>
            </a:r>
            <a:r>
              <a:rPr lang="en-GB" sz="2550" dirty="0" err="1"/>
              <a:t>durabilă</a:t>
            </a:r>
            <a:r>
              <a:rPr lang="en-GB" sz="2550" dirty="0"/>
              <a:t>?</a:t>
            </a:r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endParaRPr lang="en-GB" sz="2550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rPr lang="en-GB" sz="2550" dirty="0"/>
              <a:t>A </a:t>
            </a:r>
            <a:r>
              <a:rPr lang="en-GB" sz="2550" dirty="0" err="1"/>
              <a:t>fost</a:t>
            </a:r>
            <a:r>
              <a:rPr lang="en-GB" sz="2550" dirty="0"/>
              <a:t> </a:t>
            </a:r>
            <a:r>
              <a:rPr lang="en-GB" sz="2550" dirty="0" err="1"/>
              <a:t>introdusă</a:t>
            </a:r>
            <a:r>
              <a:rPr lang="en-GB" sz="2550" dirty="0"/>
              <a:t> </a:t>
            </a:r>
            <a:r>
              <a:rPr lang="en-GB" sz="2550" dirty="0" err="1"/>
              <a:t>în</a:t>
            </a:r>
            <a:r>
              <a:rPr lang="en-GB" sz="2550" dirty="0"/>
              <a:t> </a:t>
            </a:r>
            <a:r>
              <a:rPr lang="en-GB" sz="2550" dirty="0" err="1"/>
              <a:t>Raportul</a:t>
            </a:r>
            <a:r>
              <a:rPr lang="en-GB" sz="2550" dirty="0"/>
              <a:t> Brundtland din 1987 ca „</a:t>
            </a:r>
            <a:r>
              <a:rPr lang="en-GB" sz="2550" dirty="0" err="1"/>
              <a:t>dezvoltare</a:t>
            </a:r>
            <a:r>
              <a:rPr lang="en-GB" sz="2550" dirty="0"/>
              <a:t> care </a:t>
            </a:r>
            <a:r>
              <a:rPr lang="en-GB" sz="2550" dirty="0" err="1"/>
              <a:t>răspunde</a:t>
            </a:r>
            <a:r>
              <a:rPr lang="en-GB" sz="2550" dirty="0"/>
              <a:t> </a:t>
            </a:r>
            <a:r>
              <a:rPr lang="en-GB" sz="2550" dirty="0" err="1"/>
              <a:t>nevoilor</a:t>
            </a:r>
            <a:r>
              <a:rPr lang="en-GB" sz="2550" dirty="0"/>
              <a:t> </a:t>
            </a:r>
            <a:r>
              <a:rPr lang="en-GB" sz="2550" dirty="0" err="1"/>
              <a:t>prezentului</a:t>
            </a:r>
            <a:r>
              <a:rPr lang="en-GB" sz="2550" dirty="0"/>
              <a:t> </a:t>
            </a:r>
            <a:r>
              <a:rPr lang="en-GB" sz="2550" dirty="0" err="1"/>
              <a:t>fără</a:t>
            </a:r>
            <a:r>
              <a:rPr lang="en-GB" sz="2550" dirty="0"/>
              <a:t> a </a:t>
            </a:r>
            <a:r>
              <a:rPr lang="en-GB" sz="2550" dirty="0" err="1"/>
              <a:t>compromite</a:t>
            </a:r>
            <a:r>
              <a:rPr lang="en-GB" sz="2550" dirty="0"/>
              <a:t> </a:t>
            </a:r>
            <a:r>
              <a:rPr lang="en-GB" sz="2550" dirty="0" err="1"/>
              <a:t>capacitatea</a:t>
            </a:r>
            <a:r>
              <a:rPr lang="en-GB" sz="2550" dirty="0"/>
              <a:t> </a:t>
            </a:r>
            <a:r>
              <a:rPr lang="en-GB" sz="2550" dirty="0" err="1"/>
              <a:t>generațiilor</a:t>
            </a:r>
            <a:r>
              <a:rPr lang="en-GB" sz="2550" dirty="0"/>
              <a:t> </a:t>
            </a:r>
            <a:r>
              <a:rPr lang="en-GB" sz="2550" dirty="0" err="1"/>
              <a:t>viitoare</a:t>
            </a:r>
            <a:r>
              <a:rPr lang="en-GB" sz="2550" dirty="0"/>
              <a:t> de a le </a:t>
            </a:r>
            <a:r>
              <a:rPr lang="en-GB" sz="2550" dirty="0" err="1"/>
              <a:t>satisface</a:t>
            </a:r>
            <a:r>
              <a:rPr lang="en-GB" sz="2550" dirty="0"/>
              <a:t> pe ale lor”.</a:t>
            </a:r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endParaRPr lang="en-GB" sz="2550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endParaRPr lang="en-GB" sz="2550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rPr lang="en-GB" sz="2550" dirty="0" err="1"/>
              <a:t>Sustenabilitatea</a:t>
            </a:r>
            <a:r>
              <a:rPr lang="en-GB" sz="2550" dirty="0"/>
              <a:t> </a:t>
            </a:r>
            <a:r>
              <a:rPr lang="en-GB" sz="2550" dirty="0" err="1"/>
              <a:t>necesită</a:t>
            </a:r>
            <a:r>
              <a:rPr lang="en-GB" sz="2550" dirty="0"/>
              <a:t> un </a:t>
            </a:r>
            <a:r>
              <a:rPr lang="en-GB" sz="2550" dirty="0" err="1"/>
              <a:t>efort</a:t>
            </a:r>
            <a:r>
              <a:rPr lang="en-GB" sz="2550" dirty="0"/>
              <a:t> </a:t>
            </a:r>
            <a:r>
              <a:rPr lang="en-GB" sz="2550" dirty="0" err="1"/>
              <a:t>colectiv</a:t>
            </a:r>
            <a:r>
              <a:rPr lang="en-GB" sz="2550" dirty="0"/>
              <a:t> care </a:t>
            </a:r>
            <a:r>
              <a:rPr lang="en-GB" sz="2550" dirty="0" err="1"/>
              <a:t>implică</a:t>
            </a:r>
            <a:r>
              <a:rPr lang="en-GB" sz="2550" dirty="0"/>
              <a:t> </a:t>
            </a:r>
            <a:r>
              <a:rPr lang="en-GB" sz="2550" dirty="0" err="1"/>
              <a:t>guverne</a:t>
            </a:r>
            <a:r>
              <a:rPr lang="en-GB" sz="2550" dirty="0"/>
              <a:t>, </a:t>
            </a:r>
            <a:r>
              <a:rPr lang="en-GB" sz="2550" dirty="0" err="1"/>
              <a:t>întreprinderi</a:t>
            </a:r>
            <a:r>
              <a:rPr lang="en-GB" sz="2550" dirty="0"/>
              <a:t>, </a:t>
            </a:r>
            <a:r>
              <a:rPr lang="en-GB" sz="2550" dirty="0" err="1"/>
              <a:t>organizații</a:t>
            </a:r>
            <a:r>
              <a:rPr lang="en-GB" sz="2550" dirty="0"/>
              <a:t> ale </a:t>
            </a:r>
            <a:r>
              <a:rPr lang="en-GB" sz="2550" dirty="0" err="1"/>
              <a:t>societății</a:t>
            </a:r>
            <a:r>
              <a:rPr lang="en-GB" sz="2550" dirty="0"/>
              <a:t> civile </a:t>
            </a:r>
            <a:r>
              <a:rPr lang="en-GB" sz="2550" dirty="0" err="1"/>
              <a:t>și</a:t>
            </a:r>
            <a:r>
              <a:rPr lang="en-GB" sz="2550" dirty="0"/>
              <a:t> </a:t>
            </a:r>
            <a:r>
              <a:rPr lang="en-GB" sz="2550" dirty="0" err="1"/>
              <a:t>indivizi</a:t>
            </a:r>
            <a:r>
              <a:rPr lang="en-GB" sz="2550" dirty="0"/>
              <a:t>.</a:t>
            </a:r>
            <a:endParaRPr sz="2550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16129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16129"/>
              <a:buNone/>
            </a:pPr>
            <a:r>
              <a:rPr lang="en-GB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99f582cb8_1_20"/>
          <p:cNvSpPr txBox="1">
            <a:spLocks noGrp="1"/>
          </p:cNvSpPr>
          <p:nvPr>
            <p:ph type="body" idx="1"/>
          </p:nvPr>
        </p:nvSpPr>
        <p:spPr>
          <a:xfrm>
            <a:off x="91175" y="201850"/>
            <a:ext cx="4822570" cy="63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it-IT" dirty="0"/>
              <a:t>Se bazează pe trei piloni interconectați</a:t>
            </a:r>
            <a:r>
              <a:rPr lang="en-GB" dirty="0"/>
              <a:t>: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 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 dirty="0" err="1"/>
              <a:t>Mediu</a:t>
            </a:r>
            <a:r>
              <a:rPr lang="en-GB" dirty="0"/>
              <a:t>:</a:t>
            </a:r>
            <a:r>
              <a:rPr lang="ro-RO" dirty="0"/>
              <a:t> </a:t>
            </a:r>
            <a:r>
              <a:rPr lang="en-GB" dirty="0"/>
              <a:t>se </a:t>
            </a:r>
            <a:r>
              <a:rPr lang="en-GB" dirty="0" err="1"/>
              <a:t>concentrează</a:t>
            </a:r>
            <a:r>
              <a:rPr lang="en-GB" dirty="0"/>
              <a:t> pe </a:t>
            </a:r>
            <a:r>
              <a:rPr lang="en-GB" dirty="0" err="1"/>
              <a:t>conservarea</a:t>
            </a:r>
            <a:r>
              <a:rPr lang="en-GB" dirty="0"/>
              <a:t> </a:t>
            </a:r>
            <a:r>
              <a:rPr lang="en-GB" dirty="0" err="1"/>
              <a:t>resurselor</a:t>
            </a:r>
            <a:r>
              <a:rPr lang="en-GB" dirty="0"/>
              <a:t> </a:t>
            </a:r>
            <a:r>
              <a:rPr lang="en-GB" dirty="0" err="1"/>
              <a:t>naturale</a:t>
            </a:r>
            <a:r>
              <a:rPr lang="en-GB" dirty="0"/>
              <a:t>, </a:t>
            </a:r>
            <a:r>
              <a:rPr lang="en-GB" dirty="0" err="1"/>
              <a:t>protejarea</a:t>
            </a:r>
            <a:r>
              <a:rPr lang="en-GB" dirty="0"/>
              <a:t> </a:t>
            </a:r>
            <a:r>
              <a:rPr lang="en-GB" dirty="0" err="1"/>
              <a:t>ecosistemelor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reducerea</a:t>
            </a:r>
            <a:r>
              <a:rPr lang="en-GB" dirty="0"/>
              <a:t> </a:t>
            </a:r>
            <a:r>
              <a:rPr lang="en-GB" dirty="0" err="1"/>
              <a:t>impactului</a:t>
            </a:r>
            <a:r>
              <a:rPr lang="en-GB" dirty="0"/>
              <a:t>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 al </a:t>
            </a:r>
            <a:r>
              <a:rPr lang="en-GB" dirty="0" err="1"/>
              <a:t>activităților</a:t>
            </a:r>
            <a:r>
              <a:rPr lang="en-GB" dirty="0"/>
              <a:t> umane.</a:t>
            </a:r>
            <a:endParaRPr dirty="0"/>
          </a:p>
          <a:p>
            <a:pPr marL="4572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 dirty="0" err="1"/>
              <a:t>Econom</a:t>
            </a:r>
            <a:r>
              <a:rPr lang="ro-RO" u="sng" dirty="0"/>
              <a:t>ie</a:t>
            </a:r>
            <a:r>
              <a:rPr lang="en-GB" dirty="0"/>
              <a:t>: </a:t>
            </a:r>
            <a:r>
              <a:rPr lang="en-GB" dirty="0" err="1"/>
              <a:t>Implică</a:t>
            </a:r>
            <a:r>
              <a:rPr lang="en-GB" dirty="0"/>
              <a:t> un </a:t>
            </a:r>
            <a:r>
              <a:rPr lang="en-GB" dirty="0" err="1"/>
              <a:t>sistem</a:t>
            </a:r>
            <a:r>
              <a:rPr lang="en-GB" dirty="0"/>
              <a:t> economic care </a:t>
            </a:r>
            <a:r>
              <a:rPr lang="en-GB" dirty="0" err="1"/>
              <a:t>poate</a:t>
            </a:r>
            <a:r>
              <a:rPr lang="en-GB" dirty="0"/>
              <a:t> </a:t>
            </a:r>
            <a:r>
              <a:rPr lang="en-GB" dirty="0" err="1"/>
              <a:t>prospera</a:t>
            </a:r>
            <a:r>
              <a:rPr lang="en-GB" dirty="0"/>
              <a:t> pe termen lung </a:t>
            </a:r>
            <a:r>
              <a:rPr lang="en-GB" dirty="0" err="1"/>
              <a:t>fără</a:t>
            </a:r>
            <a:r>
              <a:rPr lang="en-GB" dirty="0"/>
              <a:t> a </a:t>
            </a:r>
            <a:r>
              <a:rPr lang="en-GB" dirty="0" err="1"/>
              <a:t>compromite</a:t>
            </a:r>
            <a:r>
              <a:rPr lang="en-GB" dirty="0"/>
              <a:t> </a:t>
            </a:r>
            <a:r>
              <a:rPr lang="en-GB" dirty="0" err="1"/>
              <a:t>mediul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</a:t>
            </a:r>
            <a:r>
              <a:rPr lang="en-GB" dirty="0" err="1"/>
              <a:t>bunăstarea</a:t>
            </a:r>
            <a:r>
              <a:rPr lang="en-GB" dirty="0"/>
              <a:t> </a:t>
            </a:r>
            <a:r>
              <a:rPr lang="en-GB" dirty="0" err="1"/>
              <a:t>socială</a:t>
            </a:r>
            <a:r>
              <a:rPr lang="en-GB" dirty="0"/>
              <a:t>.</a:t>
            </a:r>
            <a:endParaRPr dirty="0"/>
          </a:p>
          <a:p>
            <a:pPr marL="4572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 dirty="0" err="1"/>
              <a:t>Socie</a:t>
            </a:r>
            <a:r>
              <a:rPr lang="ro-RO" u="sng" dirty="0"/>
              <a:t>tate</a:t>
            </a:r>
            <a:r>
              <a:rPr lang="en-GB" dirty="0"/>
              <a:t>: </a:t>
            </a:r>
            <a:r>
              <a:rPr lang="it-IT" dirty="0"/>
              <a:t>se referă la echitatea, incluziunea socială și bunăstarea oamenilor</a:t>
            </a:r>
            <a:r>
              <a:rPr lang="en-GB" dirty="0"/>
              <a:t>.</a:t>
            </a:r>
            <a:endParaRPr dirty="0"/>
          </a:p>
        </p:txBody>
      </p:sp>
      <p:pic>
        <p:nvPicPr>
          <p:cNvPr id="134" name="Google Shape;134;g2599f582cb8_1_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0250" y="1963225"/>
            <a:ext cx="3352800" cy="357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599f582cb8_1_30"/>
          <p:cNvSpPr txBox="1">
            <a:spLocks noGrp="1"/>
          </p:cNvSpPr>
          <p:nvPr>
            <p:ph type="body" idx="1"/>
          </p:nvPr>
        </p:nvSpPr>
        <p:spPr>
          <a:xfrm>
            <a:off x="467650" y="327075"/>
            <a:ext cx="7620000" cy="59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300" dirty="0" err="1"/>
              <a:t>Orientări</a:t>
            </a:r>
            <a:r>
              <a:rPr lang="en-GB" sz="2300" dirty="0"/>
              <a:t> </a:t>
            </a:r>
            <a:r>
              <a:rPr lang="en-GB" sz="2300" dirty="0" err="1"/>
              <a:t>pentru</a:t>
            </a:r>
            <a:r>
              <a:rPr lang="en-GB" sz="2300" dirty="0"/>
              <a:t> </a:t>
            </a:r>
            <a:r>
              <a:rPr lang="en-GB" sz="2300" dirty="0" err="1"/>
              <a:t>urmărirea</a:t>
            </a:r>
            <a:r>
              <a:rPr lang="en-GB" sz="2300" dirty="0"/>
              <a:t> </a:t>
            </a:r>
            <a:r>
              <a:rPr lang="en-GB" sz="2300" dirty="0" err="1"/>
              <a:t>durabilității</a:t>
            </a:r>
            <a:endParaRPr lang="ro-RO" sz="2300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300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 dirty="0" err="1"/>
              <a:t>Precau</a:t>
            </a:r>
            <a:r>
              <a:rPr lang="ro-RO" u="sng" dirty="0"/>
              <a:t>ție</a:t>
            </a:r>
            <a:r>
              <a:rPr lang="en-GB" dirty="0"/>
              <a:t>: </a:t>
            </a:r>
            <a:r>
              <a:rPr lang="en-GB" dirty="0" err="1"/>
              <a:t>Luați</a:t>
            </a:r>
            <a:r>
              <a:rPr lang="en-GB" dirty="0"/>
              <a:t> </a:t>
            </a:r>
            <a:r>
              <a:rPr lang="en-GB" dirty="0" err="1"/>
              <a:t>măsuri</a:t>
            </a:r>
            <a:r>
              <a:rPr lang="en-GB" dirty="0"/>
              <a:t> preventive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evita</a:t>
            </a:r>
            <a:r>
              <a:rPr lang="en-GB" dirty="0"/>
              <a:t> </a:t>
            </a:r>
            <a:r>
              <a:rPr lang="en-GB" dirty="0" err="1"/>
              <a:t>impacturile</a:t>
            </a:r>
            <a:r>
              <a:rPr lang="en-GB" dirty="0"/>
              <a:t> negative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societății</a:t>
            </a:r>
            <a:r>
              <a:rPr lang="en-GB" dirty="0"/>
              <a:t>, </a:t>
            </a:r>
            <a:r>
              <a:rPr lang="en-GB" dirty="0" err="1"/>
              <a:t>chiar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absența</a:t>
            </a:r>
            <a:r>
              <a:rPr lang="en-GB" dirty="0"/>
              <a:t> </a:t>
            </a:r>
            <a:r>
              <a:rPr lang="en-GB" dirty="0" err="1"/>
              <a:t>unei</a:t>
            </a:r>
            <a:r>
              <a:rPr lang="en-GB" dirty="0"/>
              <a:t> </a:t>
            </a:r>
            <a:r>
              <a:rPr lang="en-GB" dirty="0" err="1"/>
              <a:t>certitudini</a:t>
            </a:r>
            <a:r>
              <a:rPr lang="en-GB" dirty="0"/>
              <a:t> </a:t>
            </a:r>
            <a:r>
              <a:rPr lang="en-GB" dirty="0" err="1"/>
              <a:t>științifice</a:t>
            </a:r>
            <a:r>
              <a:rPr lang="en-GB" dirty="0"/>
              <a:t> complete.</a:t>
            </a:r>
            <a:br>
              <a:rPr lang="en-GB" dirty="0"/>
            </a:b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u="sng" dirty="0" err="1"/>
              <a:t>Respons</a:t>
            </a:r>
            <a:r>
              <a:rPr lang="ro-RO" u="sng" dirty="0"/>
              <a:t>abilitate</a:t>
            </a:r>
            <a:r>
              <a:rPr lang="en-GB" dirty="0"/>
              <a:t>: </a:t>
            </a:r>
            <a:r>
              <a:rPr lang="en-GB" dirty="0" err="1"/>
              <a:t>Organizațiile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indivizii</a:t>
            </a:r>
            <a:r>
              <a:rPr lang="en-GB" dirty="0"/>
              <a:t> </a:t>
            </a:r>
            <a:r>
              <a:rPr lang="en-GB" dirty="0" err="1"/>
              <a:t>trebuie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își</a:t>
            </a:r>
            <a:r>
              <a:rPr lang="en-GB" dirty="0"/>
              <a:t> </a:t>
            </a:r>
            <a:r>
              <a:rPr lang="en-GB" dirty="0" err="1"/>
              <a:t>asume</a:t>
            </a:r>
            <a:r>
              <a:rPr lang="en-GB" dirty="0"/>
              <a:t> </a:t>
            </a:r>
            <a:r>
              <a:rPr lang="en-GB" dirty="0" err="1"/>
              <a:t>responsabilitatea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acțiunile</a:t>
            </a:r>
            <a:r>
              <a:rPr lang="en-GB" dirty="0"/>
              <a:t> lor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impactul</a:t>
            </a:r>
            <a:r>
              <a:rPr lang="en-GB" dirty="0"/>
              <a:t> pe care le </a:t>
            </a:r>
            <a:r>
              <a:rPr lang="en-GB" dirty="0" err="1"/>
              <a:t>generează</a:t>
            </a:r>
            <a:r>
              <a:rPr lang="en-GB" dirty="0"/>
              <a:t>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societății</a:t>
            </a:r>
            <a:r>
              <a:rPr lang="en-GB" dirty="0"/>
              <a:t>.</a:t>
            </a:r>
            <a:br>
              <a:rPr lang="en-GB" dirty="0"/>
            </a:b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o-RO" u="sng" dirty="0"/>
              <a:t>Participare</a:t>
            </a:r>
            <a:r>
              <a:rPr lang="en-GB" dirty="0"/>
              <a:t>: </a:t>
            </a:r>
            <a:r>
              <a:rPr lang="en-GB" dirty="0" err="1"/>
              <a:t>Implicați</a:t>
            </a:r>
            <a:r>
              <a:rPr lang="en-GB" dirty="0"/>
              <a:t> </a:t>
            </a:r>
            <a:r>
              <a:rPr lang="en-GB" dirty="0" err="1"/>
              <a:t>toate</a:t>
            </a:r>
            <a:r>
              <a:rPr lang="en-GB" dirty="0"/>
              <a:t> </a:t>
            </a:r>
            <a:r>
              <a:rPr lang="en-GB" dirty="0" err="1"/>
              <a:t>părțile</a:t>
            </a:r>
            <a:r>
              <a:rPr lang="en-GB" dirty="0"/>
              <a:t> </a:t>
            </a:r>
            <a:r>
              <a:rPr lang="en-GB" dirty="0" err="1"/>
              <a:t>interesate</a:t>
            </a:r>
            <a:r>
              <a:rPr lang="en-GB" dirty="0"/>
              <a:t>, </a:t>
            </a:r>
            <a:r>
              <a:rPr lang="en-GB" dirty="0" err="1"/>
              <a:t>inclusiv</a:t>
            </a:r>
            <a:r>
              <a:rPr lang="en-GB" dirty="0"/>
              <a:t> </a:t>
            </a:r>
            <a:r>
              <a:rPr lang="en-GB" dirty="0" err="1"/>
              <a:t>cetățenii</a:t>
            </a:r>
            <a:r>
              <a:rPr lang="en-GB" dirty="0"/>
              <a:t>,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planificare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luarea</a:t>
            </a:r>
            <a:r>
              <a:rPr lang="en-GB" dirty="0"/>
              <a:t> </a:t>
            </a:r>
            <a:r>
              <a:rPr lang="en-GB" dirty="0" err="1"/>
              <a:t>deciziilor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asigura</a:t>
            </a:r>
            <a:r>
              <a:rPr lang="en-GB" dirty="0"/>
              <a:t> o </a:t>
            </a:r>
            <a:r>
              <a:rPr lang="en-GB" dirty="0" err="1"/>
              <a:t>mai</a:t>
            </a:r>
            <a:r>
              <a:rPr lang="en-GB" dirty="0"/>
              <a:t> mare </a:t>
            </a:r>
            <a:r>
              <a:rPr lang="en-GB" dirty="0" err="1"/>
              <a:t>incluziune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sprijin</a:t>
            </a:r>
            <a:r>
              <a:rPr lang="en-GB" dirty="0"/>
              <a:t>.</a:t>
            </a:r>
            <a:br>
              <a:rPr lang="en-GB" dirty="0"/>
            </a:b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u="sng" dirty="0" err="1"/>
              <a:t>Inte</a:t>
            </a:r>
            <a:r>
              <a:rPr lang="ro-RO" u="sng" dirty="0"/>
              <a:t>grare</a:t>
            </a:r>
            <a:r>
              <a:rPr lang="en-GB" dirty="0"/>
              <a:t>: </a:t>
            </a:r>
            <a:r>
              <a:rPr lang="en-GB" dirty="0" err="1"/>
              <a:t>Integrarea</a:t>
            </a:r>
            <a:r>
              <a:rPr lang="en-GB" dirty="0"/>
              <a:t> </a:t>
            </a:r>
            <a:r>
              <a:rPr lang="en-GB" dirty="0" err="1"/>
              <a:t>principiilor</a:t>
            </a:r>
            <a:r>
              <a:rPr lang="en-GB" dirty="0"/>
              <a:t> </a:t>
            </a:r>
            <a:r>
              <a:rPr lang="en-GB" dirty="0" err="1"/>
              <a:t>durabilității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toate</a:t>
            </a:r>
            <a:r>
              <a:rPr lang="en-GB" dirty="0"/>
              <a:t> </a:t>
            </a:r>
            <a:r>
              <a:rPr lang="en-GB" dirty="0" err="1"/>
              <a:t>aspectele</a:t>
            </a:r>
            <a:r>
              <a:rPr lang="en-GB" dirty="0"/>
              <a:t> </a:t>
            </a:r>
            <a:r>
              <a:rPr lang="en-GB" dirty="0" err="1"/>
              <a:t>activităților</a:t>
            </a:r>
            <a:r>
              <a:rPr lang="en-GB" dirty="0"/>
              <a:t> umane, </a:t>
            </a:r>
            <a:r>
              <a:rPr lang="en-GB" dirty="0" err="1"/>
              <a:t>inclusiv</a:t>
            </a:r>
            <a:r>
              <a:rPr lang="en-GB" dirty="0"/>
              <a:t> </a:t>
            </a:r>
            <a:r>
              <a:rPr lang="en-GB" dirty="0" err="1"/>
              <a:t>procesele</a:t>
            </a:r>
            <a:r>
              <a:rPr lang="en-GB" dirty="0"/>
              <a:t> de </a:t>
            </a:r>
            <a:r>
              <a:rPr lang="en-GB" dirty="0" err="1"/>
              <a:t>luare</a:t>
            </a:r>
            <a:r>
              <a:rPr lang="en-GB" dirty="0"/>
              <a:t> a </a:t>
            </a:r>
            <a:r>
              <a:rPr lang="en-GB" dirty="0" err="1"/>
              <a:t>deciziilor</a:t>
            </a:r>
            <a:r>
              <a:rPr lang="en-GB" dirty="0"/>
              <a:t>, </a:t>
            </a:r>
            <a:r>
              <a:rPr lang="en-GB" dirty="0" err="1"/>
              <a:t>designul</a:t>
            </a:r>
            <a:r>
              <a:rPr lang="en-GB" dirty="0"/>
              <a:t> </a:t>
            </a:r>
            <a:r>
              <a:rPr lang="en-GB" dirty="0" err="1"/>
              <a:t>produselor</a:t>
            </a:r>
            <a:r>
              <a:rPr lang="en-GB" dirty="0"/>
              <a:t>, </a:t>
            </a:r>
            <a:r>
              <a:rPr lang="en-GB" dirty="0" err="1"/>
              <a:t>modelele</a:t>
            </a:r>
            <a:r>
              <a:rPr lang="en-GB" dirty="0"/>
              <a:t> de </a:t>
            </a:r>
            <a:r>
              <a:rPr lang="en-GB" dirty="0" err="1"/>
              <a:t>afaceri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politicile</a:t>
            </a:r>
            <a:r>
              <a:rPr lang="en-GB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599f582cb8_1_36"/>
          <p:cNvSpPr txBox="1">
            <a:spLocks noGrp="1"/>
          </p:cNvSpPr>
          <p:nvPr>
            <p:ph type="body" idx="1"/>
          </p:nvPr>
        </p:nvSpPr>
        <p:spPr>
          <a:xfrm>
            <a:off x="553525" y="512081"/>
            <a:ext cx="6136585" cy="60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300" dirty="0" err="1"/>
              <a:t>Domenii</a:t>
            </a:r>
            <a:r>
              <a:rPr lang="en-GB" sz="2300" dirty="0"/>
              <a:t> </a:t>
            </a:r>
            <a:r>
              <a:rPr lang="en-GB" sz="2300" dirty="0" err="1"/>
              <a:t>în</a:t>
            </a:r>
            <a:r>
              <a:rPr lang="en-GB" sz="2300" dirty="0"/>
              <a:t> care </a:t>
            </a:r>
            <a:r>
              <a:rPr lang="en-GB" sz="2300" dirty="0" err="1"/>
              <a:t>practicile</a:t>
            </a:r>
            <a:r>
              <a:rPr lang="en-GB" sz="2300" dirty="0"/>
              <a:t> </a:t>
            </a:r>
            <a:r>
              <a:rPr lang="en-GB" sz="2300" dirty="0" err="1"/>
              <a:t>durabile</a:t>
            </a:r>
            <a:r>
              <a:rPr lang="en-GB" sz="2300" dirty="0"/>
              <a:t> </a:t>
            </a:r>
            <a:r>
              <a:rPr lang="en-GB" sz="2300" dirty="0" err="1"/>
              <a:t>generează</a:t>
            </a:r>
            <a:r>
              <a:rPr lang="en-GB" sz="2300" dirty="0"/>
              <a:t> </a:t>
            </a:r>
            <a:r>
              <a:rPr lang="en-GB" sz="2300" dirty="0" err="1"/>
              <a:t>schimbări</a:t>
            </a:r>
            <a:r>
              <a:rPr lang="en-GB" sz="2300" dirty="0"/>
              <a:t> </a:t>
            </a:r>
            <a:r>
              <a:rPr lang="en-GB" sz="2300" dirty="0" err="1"/>
              <a:t>și</a:t>
            </a:r>
            <a:r>
              <a:rPr lang="en-GB" sz="2300" dirty="0"/>
              <a:t> </a:t>
            </a:r>
            <a:r>
              <a:rPr lang="en-GB" sz="2300" dirty="0" err="1"/>
              <a:t>creează</a:t>
            </a:r>
            <a:r>
              <a:rPr lang="en-GB" sz="2300" dirty="0"/>
              <a:t> </a:t>
            </a:r>
            <a:r>
              <a:rPr lang="en-GB" sz="2300" dirty="0" err="1"/>
              <a:t>noi</a:t>
            </a:r>
            <a:r>
              <a:rPr lang="en-GB" sz="2300" dirty="0"/>
              <a:t> </a:t>
            </a:r>
            <a:r>
              <a:rPr lang="en-GB" sz="2300" dirty="0" err="1"/>
              <a:t>oportunități</a:t>
            </a:r>
            <a:endParaRPr sz="2300" dirty="0"/>
          </a:p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300"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Sector energetic: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solară</a:t>
            </a:r>
            <a:r>
              <a:rPr lang="en-GB" dirty="0"/>
              <a:t>, </a:t>
            </a:r>
            <a:r>
              <a:rPr lang="en-GB" dirty="0" err="1"/>
              <a:t>eoliană</a:t>
            </a:r>
            <a:r>
              <a:rPr lang="en-GB" dirty="0"/>
              <a:t>, </a:t>
            </a:r>
            <a:r>
              <a:rPr lang="en-GB" dirty="0" err="1"/>
              <a:t>hidroelectrică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geotermală</a:t>
            </a:r>
            <a:br>
              <a:rPr lang="en-GB" dirty="0"/>
            </a:br>
            <a:endParaRPr dirty="0"/>
          </a:p>
          <a:p>
            <a:pPr marL="457200" lvl="0" indent="-355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 dirty="0" err="1"/>
              <a:t>Sectorul</a:t>
            </a:r>
            <a:r>
              <a:rPr lang="en-GB" dirty="0"/>
              <a:t> </a:t>
            </a:r>
            <a:r>
              <a:rPr lang="en-GB" dirty="0" err="1"/>
              <a:t>agricol</a:t>
            </a:r>
            <a:r>
              <a:rPr lang="en-GB" dirty="0"/>
              <a:t>: </a:t>
            </a:r>
            <a:r>
              <a:rPr lang="en-GB" dirty="0" err="1"/>
              <a:t>agricultura</a:t>
            </a:r>
            <a:r>
              <a:rPr lang="en-GB" dirty="0"/>
              <a:t> </a:t>
            </a:r>
            <a:r>
              <a:rPr lang="en-GB" dirty="0" err="1"/>
              <a:t>ecologică</a:t>
            </a:r>
            <a:r>
              <a:rPr lang="en-GB" dirty="0"/>
              <a:t>, </a:t>
            </a:r>
            <a:r>
              <a:rPr lang="en-GB" dirty="0" err="1"/>
              <a:t>conservarea</a:t>
            </a:r>
            <a:r>
              <a:rPr lang="en-GB" dirty="0"/>
              <a:t> </a:t>
            </a:r>
            <a:r>
              <a:rPr lang="en-GB" dirty="0" err="1"/>
              <a:t>solului</a:t>
            </a:r>
            <a:r>
              <a:rPr lang="en-GB" dirty="0"/>
              <a:t>, </a:t>
            </a:r>
            <a:r>
              <a:rPr lang="en-GB" dirty="0" err="1"/>
              <a:t>managementul</a:t>
            </a:r>
            <a:r>
              <a:rPr lang="en-GB" dirty="0"/>
              <a:t> </a:t>
            </a:r>
            <a:r>
              <a:rPr lang="en-GB" dirty="0" err="1"/>
              <a:t>apei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reducerea</a:t>
            </a:r>
            <a:r>
              <a:rPr lang="en-GB" dirty="0"/>
              <a:t> </a:t>
            </a:r>
            <a:r>
              <a:rPr lang="en-GB" dirty="0" err="1"/>
              <a:t>utilizării</a:t>
            </a:r>
            <a:r>
              <a:rPr lang="en-GB" dirty="0"/>
              <a:t> </a:t>
            </a:r>
            <a:r>
              <a:rPr lang="en-GB" dirty="0" err="1"/>
              <a:t>pesticidelor</a:t>
            </a:r>
            <a:endParaRPr lang="ro-RO" dirty="0"/>
          </a:p>
          <a:p>
            <a:pPr marL="1016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</a:pPr>
            <a:endParaRPr dirty="0"/>
          </a:p>
          <a:p>
            <a:pPr marL="457200" lvl="0" indent="-355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 dirty="0" err="1"/>
              <a:t>Sectorul</a:t>
            </a:r>
            <a:r>
              <a:rPr lang="en-GB" dirty="0"/>
              <a:t> </a:t>
            </a:r>
            <a:r>
              <a:rPr lang="en-GB" dirty="0" err="1"/>
              <a:t>construcțiilor</a:t>
            </a:r>
            <a:r>
              <a:rPr lang="en-GB" dirty="0"/>
              <a:t>: </a:t>
            </a:r>
            <a:r>
              <a:rPr lang="en-GB" dirty="0" err="1"/>
              <a:t>utilizarea</a:t>
            </a:r>
            <a:r>
              <a:rPr lang="en-GB" dirty="0"/>
              <a:t> </a:t>
            </a:r>
            <a:r>
              <a:rPr lang="en-GB" dirty="0" err="1"/>
              <a:t>materialelor</a:t>
            </a:r>
            <a:r>
              <a:rPr lang="en-GB" dirty="0"/>
              <a:t> </a:t>
            </a:r>
            <a:r>
              <a:rPr lang="en-GB" dirty="0" err="1"/>
              <a:t>ecologice</a:t>
            </a:r>
            <a:r>
              <a:rPr lang="en-GB" dirty="0"/>
              <a:t> (</a:t>
            </a:r>
            <a:r>
              <a:rPr lang="en-GB" dirty="0" err="1"/>
              <a:t>reducerea</a:t>
            </a:r>
            <a:r>
              <a:rPr lang="en-GB" dirty="0"/>
              <a:t> </a:t>
            </a:r>
            <a:r>
              <a:rPr lang="en-GB" dirty="0" err="1"/>
              <a:t>consumului</a:t>
            </a:r>
            <a:r>
              <a:rPr lang="en-GB" dirty="0"/>
              <a:t> de </a:t>
            </a:r>
            <a:r>
              <a:rPr lang="en-GB" dirty="0" err="1"/>
              <a:t>energie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promovarea</a:t>
            </a:r>
            <a:r>
              <a:rPr lang="en-GB" dirty="0"/>
              <a:t> </a:t>
            </a:r>
            <a:r>
              <a:rPr lang="en-GB" dirty="0" err="1"/>
              <a:t>aerului</a:t>
            </a:r>
            <a:r>
              <a:rPr lang="en-GB" dirty="0"/>
              <a:t> din interior)</a:t>
            </a:r>
            <a:endParaRPr dirty="0"/>
          </a:p>
          <a:p>
            <a:pPr marL="4572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355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US" dirty="0" err="1"/>
              <a:t>Sectorul</a:t>
            </a:r>
            <a:r>
              <a:rPr lang="en-US" dirty="0"/>
              <a:t> </a:t>
            </a:r>
            <a:r>
              <a:rPr lang="en-US" dirty="0" err="1"/>
              <a:t>transporturilor</a:t>
            </a:r>
            <a:r>
              <a:rPr lang="en-US" dirty="0"/>
              <a:t>: </a:t>
            </a:r>
            <a:r>
              <a:rPr lang="en-US" dirty="0" err="1"/>
              <a:t>utilizarea</a:t>
            </a:r>
            <a:r>
              <a:rPr lang="en-US" dirty="0"/>
              <a:t> transport</a:t>
            </a:r>
            <a:r>
              <a:rPr lang="ro-RO" dirty="0"/>
              <a:t>ului</a:t>
            </a:r>
            <a:r>
              <a:rPr lang="en-US" dirty="0"/>
              <a:t> public, </a:t>
            </a:r>
            <a:r>
              <a:rPr lang="en-US" dirty="0" err="1"/>
              <a:t>vehicule</a:t>
            </a:r>
            <a:r>
              <a:rPr lang="en-US" dirty="0"/>
              <a:t> </a:t>
            </a:r>
            <a:r>
              <a:rPr lang="en-US" dirty="0" err="1"/>
              <a:t>electrice</a:t>
            </a:r>
            <a:r>
              <a:rPr lang="en-US" dirty="0"/>
              <a:t>, </a:t>
            </a:r>
            <a:r>
              <a:rPr lang="en-US" dirty="0" err="1"/>
              <a:t>biciclete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soluții</a:t>
            </a:r>
            <a:r>
              <a:rPr lang="en-US" dirty="0"/>
              <a:t> de </a:t>
            </a:r>
            <a:r>
              <a:rPr lang="en-US" dirty="0" err="1"/>
              <a:t>mobilitate</a:t>
            </a:r>
            <a:r>
              <a:rPr lang="en-US" dirty="0"/>
              <a:t> </a:t>
            </a:r>
            <a:r>
              <a:rPr lang="en-US" dirty="0" err="1"/>
              <a:t>partajată</a:t>
            </a:r>
            <a:endParaRPr lang="en-US" dirty="0"/>
          </a:p>
        </p:txBody>
      </p:sp>
      <p:pic>
        <p:nvPicPr>
          <p:cNvPr id="147" name="Google Shape;147;g2599f582cb8_1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24717" y="1601022"/>
            <a:ext cx="1008800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2599f582cb8_1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4717" y="2639392"/>
            <a:ext cx="1162067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2599f582cb8_1_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33741" y="3942217"/>
            <a:ext cx="1053043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2599f582cb8_1_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24717" y="5089325"/>
            <a:ext cx="1090140" cy="107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599f582cb8_1_50"/>
          <p:cNvSpPr txBox="1">
            <a:spLocks noGrp="1"/>
          </p:cNvSpPr>
          <p:nvPr>
            <p:ph type="body" idx="1"/>
          </p:nvPr>
        </p:nvSpPr>
        <p:spPr>
          <a:xfrm>
            <a:off x="258617" y="1348050"/>
            <a:ext cx="8303491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Sustenabilitatea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sectorul</a:t>
            </a:r>
            <a:r>
              <a:rPr lang="en-GB" dirty="0"/>
              <a:t> social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cheia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ne </a:t>
            </a:r>
            <a:r>
              <a:rPr lang="en-GB" dirty="0" err="1"/>
              <a:t>asigura</a:t>
            </a:r>
            <a:r>
              <a:rPr lang="en-GB" dirty="0"/>
              <a:t> </a:t>
            </a:r>
            <a:r>
              <a:rPr lang="en-GB" dirty="0" err="1"/>
              <a:t>că</a:t>
            </a:r>
            <a:r>
              <a:rPr lang="en-GB" dirty="0"/>
              <a:t> </a:t>
            </a:r>
            <a:r>
              <a:rPr lang="en-GB" dirty="0" err="1"/>
              <a:t>organizațiile</a:t>
            </a:r>
            <a:r>
              <a:rPr lang="en-GB" dirty="0"/>
              <a:t> </a:t>
            </a:r>
            <a:r>
              <a:rPr lang="en-GB" dirty="0" err="1"/>
              <a:t>își</a:t>
            </a:r>
            <a:r>
              <a:rPr lang="en-GB" dirty="0"/>
              <a:t> pot continua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își</a:t>
            </a:r>
            <a:r>
              <a:rPr lang="en-GB" dirty="0"/>
              <a:t> </a:t>
            </a:r>
            <a:r>
              <a:rPr lang="en-GB" dirty="0" err="1"/>
              <a:t>joace</a:t>
            </a:r>
            <a:r>
              <a:rPr lang="en-GB" dirty="0"/>
              <a:t> </a:t>
            </a:r>
            <a:r>
              <a:rPr lang="en-GB" dirty="0" err="1"/>
              <a:t>rolul</a:t>
            </a:r>
            <a:r>
              <a:rPr lang="en-GB" dirty="0"/>
              <a:t> pe termen lung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abordeze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mod </a:t>
            </a:r>
            <a:r>
              <a:rPr lang="en-GB" dirty="0" err="1"/>
              <a:t>eficient</a:t>
            </a:r>
            <a:r>
              <a:rPr lang="en-GB" dirty="0"/>
              <a:t> </a:t>
            </a:r>
            <a:r>
              <a:rPr lang="en-GB" dirty="0" err="1"/>
              <a:t>provocările</a:t>
            </a:r>
            <a:r>
              <a:rPr lang="en-GB" dirty="0"/>
              <a:t> </a:t>
            </a:r>
            <a:r>
              <a:rPr lang="en-GB" dirty="0" err="1"/>
              <a:t>societale</a:t>
            </a:r>
            <a:r>
              <a:rPr lang="en-GB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Sustenabilitate</a:t>
            </a:r>
            <a:r>
              <a:rPr lang="en-GB" dirty="0"/>
              <a:t> </a:t>
            </a:r>
            <a:r>
              <a:rPr lang="en-GB" dirty="0" err="1"/>
              <a:t>financiară</a:t>
            </a:r>
            <a:r>
              <a:rPr lang="en-GB" dirty="0"/>
              <a:t>                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necesar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asigura</a:t>
            </a:r>
            <a:r>
              <a:rPr lang="en-GB" dirty="0"/>
              <a:t> </a:t>
            </a:r>
            <a:r>
              <a:rPr lang="en-GB" dirty="0" err="1"/>
              <a:t>stabilitatea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continuitatea</a:t>
            </a:r>
            <a:r>
              <a:rPr lang="en-GB" dirty="0"/>
              <a:t> </a:t>
            </a:r>
            <a:r>
              <a:rPr lang="en-GB" dirty="0" err="1"/>
              <a:t>afacerii</a:t>
            </a:r>
            <a:endParaRPr dirty="0"/>
          </a:p>
          <a:p>
            <a:pPr marL="4572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Durabilitatea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               se </a:t>
            </a:r>
            <a:r>
              <a:rPr lang="en-GB" dirty="0" err="1"/>
              <a:t>concentrează</a:t>
            </a:r>
            <a:r>
              <a:rPr lang="en-GB" dirty="0"/>
              <a:t> pe </a:t>
            </a:r>
            <a:r>
              <a:rPr lang="en-GB" dirty="0" err="1"/>
              <a:t>managementul</a:t>
            </a:r>
            <a:r>
              <a:rPr lang="en-GB" dirty="0"/>
              <a:t> </a:t>
            </a:r>
            <a:r>
              <a:rPr lang="en-GB" dirty="0" err="1"/>
              <a:t>responsabil</a:t>
            </a:r>
            <a:r>
              <a:rPr lang="en-GB" dirty="0"/>
              <a:t> al </a:t>
            </a:r>
            <a:r>
              <a:rPr lang="en-GB" dirty="0" err="1"/>
              <a:t>resurselor</a:t>
            </a:r>
            <a:r>
              <a:rPr lang="en-GB" dirty="0"/>
              <a:t> </a:t>
            </a:r>
            <a:r>
              <a:rPr lang="en-GB" dirty="0" err="1"/>
              <a:t>naturale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pe </a:t>
            </a:r>
            <a:r>
              <a:rPr lang="en-GB" dirty="0" err="1"/>
              <a:t>diminuarea</a:t>
            </a:r>
            <a:r>
              <a:rPr lang="en-GB" dirty="0"/>
              <a:t> </a:t>
            </a:r>
            <a:r>
              <a:rPr lang="en-GB" dirty="0" err="1"/>
              <a:t>impactului</a:t>
            </a:r>
            <a:r>
              <a:rPr lang="en-GB" dirty="0"/>
              <a:t>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mediului</a:t>
            </a:r>
            <a:r>
              <a:rPr lang="en-GB" dirty="0"/>
              <a:t>.</a:t>
            </a:r>
            <a:endParaRPr dirty="0"/>
          </a:p>
        </p:txBody>
      </p:sp>
      <p:cxnSp>
        <p:nvCxnSpPr>
          <p:cNvPr id="157" name="Google Shape;157;g2599f582cb8_1_50"/>
          <p:cNvCxnSpPr/>
          <p:nvPr/>
        </p:nvCxnSpPr>
        <p:spPr>
          <a:xfrm>
            <a:off x="4013589" y="2918605"/>
            <a:ext cx="943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8" name="Google Shape;158;g2599f582cb8_1_50"/>
          <p:cNvCxnSpPr/>
          <p:nvPr/>
        </p:nvCxnSpPr>
        <p:spPr>
          <a:xfrm>
            <a:off x="3569589" y="3937595"/>
            <a:ext cx="888000" cy="1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Základné">
  <a:themeElements>
    <a:clrScheme name="Blue Green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1489</Words>
  <Application>Microsoft Office PowerPoint</Application>
  <PresentationFormat>On-screen Show (4:3)</PresentationFormat>
  <Paragraphs>190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Calibri</vt:lpstr>
      <vt:lpstr>Arial</vt:lpstr>
      <vt:lpstr>Arial Black</vt:lpstr>
      <vt:lpstr>Základné</vt:lpstr>
      <vt:lpstr>DURABILITATE ȘI  ECONOMIE SOCIALĂ</vt:lpstr>
      <vt:lpstr>PowerPoint Presentation</vt:lpstr>
      <vt:lpstr>PowerPoint Presentation</vt:lpstr>
      <vt:lpstr>PowerPoint Presentation</vt:lpstr>
      <vt:lpstr>Durabilitate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Teoria economică și sustenabilitatea</vt:lpstr>
      <vt:lpstr>PowerPoint Presentation</vt:lpstr>
      <vt:lpstr>PowerPoint Presentation</vt:lpstr>
      <vt:lpstr>Agenda 2030</vt:lpstr>
      <vt:lpstr>PowerPoint Presentation</vt:lpstr>
      <vt:lpstr>Economii sociale și sustenabilitate: principii și practici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DURABILITATE ȘI ECONOMIE SOCIALĂ</dc:title>
  <dc:creator>Zuzana Palková</dc:creator>
  <cp:lastModifiedBy>User</cp:lastModifiedBy>
  <cp:revision>28</cp:revision>
  <dcterms:created xsi:type="dcterms:W3CDTF">2019-02-10T21:49:04Z</dcterms:created>
  <dcterms:modified xsi:type="dcterms:W3CDTF">2023-07-20T13:55:04Z</dcterms:modified>
</cp:coreProperties>
</file>