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7315200" cy="9601200"/>
  <p:embeddedFontLst>
    <p:embeddedFont>
      <p:font typeface="Arial Black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hpcaF11azGQmmL6+vMdCCda2Pl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ArialBlack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587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p1:notes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599f582cb8_1_5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599f582cb8_1_5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599f582cb8_1_5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99f582cb8_1_6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599f582cb8_1_6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2599f582cb8_1_6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599f582cb8_1_7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599f582cb8_1_7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2599f582cb8_1_7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599f582cb8_1_79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599f582cb8_1_79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2599f582cb8_1_79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599f582cb8_1_8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599f582cb8_1_8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2599f582cb8_1_8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599f582cb8_1_9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599f582cb8_1_9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2599f582cb8_1_9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599f582cb8_1_10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599f582cb8_1_10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2599f582cb8_1_10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99f582cb8_1_11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599f582cb8_1_11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599f582cb8_1_11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599f582cb8_1_12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599f582cb8_1_12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2599f582cb8_1_12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599f582cb8_1_13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599f582cb8_1_13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2599f582cb8_1_13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p2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99f582cb8_1_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599f582cb8_1_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2599f582cb8_1_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99f582cb8_1_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599f582cb8_1_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2599f582cb8_1_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99f582cb8_1_1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599f582cb8_1_1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2599f582cb8_1_1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599f582cb8_1_2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599f582cb8_1_2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2599f582cb8_1_2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599f582cb8_1_3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599f582cb8_1_3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2599f582cb8_1_3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99f582cb8_1_3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599f582cb8_1_3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2599f582cb8_1_3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99f582cb8_1_5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599f582cb8_1_5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2599f582cb8_1_5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á snímka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457200" y="1626915"/>
            <a:ext cx="7772400" cy="31736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6000"/>
              <a:buFont typeface="Arial Black"/>
              <a:buNone/>
              <a:defRPr sz="60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Logo&#10;&#10;Description automatically generated" id="26" name="Google Shape;2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8575" y="107926"/>
            <a:ext cx="1286662" cy="128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zvislý text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 rot="5400000">
            <a:off x="2080419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vislý nadpis a text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 rot="5400000">
            <a:off x="5157391" y="2596754"/>
            <a:ext cx="500141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0" name="Google Shape;30;p6"/>
          <p:cNvSpPr txBox="1"/>
          <p:nvPr>
            <p:ph idx="2" type="body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1" name="Google Shape;31;p6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lavička sekcie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7200"/>
              <a:buFont typeface="Arial Black"/>
              <a:buNone/>
              <a:defRPr b="0" sz="72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sz="20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anie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9"/>
          <p:cNvSpPr txBox="1"/>
          <p:nvPr>
            <p:ph idx="3" type="body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4" type="body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2" name="Google Shape;52;p9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n nadpis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a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popisom" type="objTx">
  <p:cSld name="OBJECT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idx="1" type="body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12"/>
          <p:cNvSpPr txBox="1"/>
          <p:nvPr>
            <p:ph idx="2" type="body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12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2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2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ok s popisom" showMasterSp="0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/>
          <p:nvPr>
            <p:ph idx="2" type="pic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4" name="Google Shape;74;p13"/>
          <p:cNvSpPr txBox="1"/>
          <p:nvPr>
            <p:ph idx="1" type="body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3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400"/>
              <a:buFont typeface="Arial Black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b="0" i="0" sz="3600" u="none" cap="none" strike="noStrike">
                <a:solidFill>
                  <a:srgbClr val="66C0C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C6E4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&#10;&#10;Description automatically generated" id="17" name="Google Shape;17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308304" y="-1"/>
            <a:ext cx="1576933" cy="157693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/>
          <p:nvPr>
            <p:ph type="ctrTitle"/>
          </p:nvPr>
        </p:nvSpPr>
        <p:spPr>
          <a:xfrm>
            <a:off x="357158" y="2786058"/>
            <a:ext cx="8072494" cy="129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>
              <a:rPr lang="en-GB" sz="4000">
                <a:latin typeface="Calibri"/>
                <a:ea typeface="Calibri"/>
                <a:cs typeface="Calibri"/>
                <a:sym typeface="Calibri"/>
              </a:rPr>
              <a:t>SOSTENIBILITÀ ED ECONOMIE SOCIALI</a:t>
            </a:r>
            <a:endParaRPr/>
          </a:p>
        </p:txBody>
      </p:sp>
      <p:sp>
        <p:nvSpPr>
          <p:cNvPr id="98" name="Google Shape;98;p1"/>
          <p:cNvSpPr txBox="1"/>
          <p:nvPr>
            <p:ph idx="1" type="subTitle"/>
          </p:nvPr>
        </p:nvSpPr>
        <p:spPr>
          <a:xfrm>
            <a:off x="642910" y="4000504"/>
            <a:ext cx="7283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GB"/>
              <a:t> </a:t>
            </a:r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844" y="285728"/>
            <a:ext cx="1928826" cy="5497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14282" y="785795"/>
            <a:ext cx="363763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ERASMUS + ERASMUS CODE</a:t>
            </a:r>
            <a:endParaRPr b="0" i="0" sz="105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3404275" y="4210500"/>
            <a:ext cx="3716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398F9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002000" y="1570525"/>
            <a:ext cx="6564900" cy="10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/>
              <a:t>Migliorare le abilità e le competenze dei giovani nell'imprenditoria sociale attraverso la realtà virtuale</a:t>
            </a:r>
            <a:endParaRPr b="1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599f582cb8_1_58"/>
          <p:cNvSpPr txBox="1"/>
          <p:nvPr>
            <p:ph idx="1" type="body"/>
          </p:nvPr>
        </p:nvSpPr>
        <p:spPr>
          <a:xfrm>
            <a:off x="1873100" y="355950"/>
            <a:ext cx="5158200" cy="732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300"/>
              <a:t>La sostenibilità nel settore sociale</a:t>
            </a:r>
            <a:endParaRPr sz="2500"/>
          </a:p>
        </p:txBody>
      </p:sp>
      <p:sp>
        <p:nvSpPr>
          <p:cNvPr id="165" name="Google Shape;165;g2599f582cb8_1_58"/>
          <p:cNvSpPr txBox="1"/>
          <p:nvPr/>
        </p:nvSpPr>
        <p:spPr>
          <a:xfrm>
            <a:off x="308250" y="1569975"/>
            <a:ext cx="4016700" cy="45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/>
              <a:t>Sfide:</a:t>
            </a:r>
            <a:endParaRPr b="1"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  <a:p>
            <a:pPr indent="-3429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-GB" sz="1800">
                <a:solidFill>
                  <a:schemeClr val="dk1"/>
                </a:solidFill>
              </a:rPr>
              <a:t>la dipendenza da finanziamenti</a:t>
            </a:r>
            <a:br>
              <a:rPr b="1" lang="en-GB" sz="1800">
                <a:solidFill>
                  <a:schemeClr val="dk1"/>
                </a:solidFill>
              </a:rPr>
            </a:br>
            <a:r>
              <a:rPr b="1" lang="en-GB" sz="1800">
                <a:solidFill>
                  <a:schemeClr val="dk1"/>
                </a:solidFill>
              </a:rPr>
              <a:t>esterni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-GB" sz="1800">
                <a:solidFill>
                  <a:schemeClr val="dk1"/>
                </a:solidFill>
              </a:rPr>
              <a:t>la scarsità di risorse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-GB" sz="1800">
                <a:solidFill>
                  <a:schemeClr val="dk1"/>
                </a:solidFill>
              </a:rPr>
              <a:t>la competizione con altre organizzazioni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-GB" sz="1800">
                <a:solidFill>
                  <a:schemeClr val="dk1"/>
                </a:solidFill>
              </a:rPr>
              <a:t>la complessità delle sfide sociali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-GB" sz="1800">
                <a:solidFill>
                  <a:schemeClr val="dk1"/>
                </a:solidFill>
              </a:rPr>
              <a:t>i cambiamenti del contesto sociale ed economico.</a:t>
            </a:r>
            <a:br>
              <a:rPr b="1" lang="en-GB" sz="1800">
                <a:solidFill>
                  <a:schemeClr val="dk1"/>
                </a:solidFill>
              </a:rPr>
            </a:br>
            <a:endParaRPr b="1" sz="1800"/>
          </a:p>
        </p:txBody>
      </p:sp>
      <p:sp>
        <p:nvSpPr>
          <p:cNvPr id="166" name="Google Shape;166;g2599f582cb8_1_58"/>
          <p:cNvSpPr txBox="1"/>
          <p:nvPr/>
        </p:nvSpPr>
        <p:spPr>
          <a:xfrm>
            <a:off x="4604100" y="1570100"/>
            <a:ext cx="4180200" cy="45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/>
              <a:t>Opportunità:</a:t>
            </a:r>
            <a:endParaRPr b="1"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GB" sz="1900"/>
              <a:t>la diversificazione delle fonti di finanziamento</a:t>
            </a:r>
            <a:endParaRPr b="1" sz="19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GB" sz="1900"/>
              <a:t> lo sviluppo di modelli di business sociale</a:t>
            </a:r>
            <a:br>
              <a:rPr b="1" lang="en-GB" sz="1900"/>
            </a:b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GB" sz="1900"/>
              <a:t>la collaborazione tra organizzazioni</a:t>
            </a:r>
            <a:br>
              <a:rPr b="1" lang="en-GB" sz="1900"/>
            </a:b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GB" sz="1900"/>
              <a:t>l'uso delle tecnologie digitali</a:t>
            </a:r>
            <a:br>
              <a:rPr b="1" lang="en-GB" sz="1900"/>
            </a:br>
            <a:endParaRPr b="1"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b="1" lang="en-GB" sz="1900"/>
              <a:t>il coinvolgimento attivo della comunità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99f582cb8_1_66"/>
          <p:cNvSpPr txBox="1"/>
          <p:nvPr>
            <p:ph idx="1" type="body"/>
          </p:nvPr>
        </p:nvSpPr>
        <p:spPr>
          <a:xfrm>
            <a:off x="457200" y="1194375"/>
            <a:ext cx="7620000" cy="493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200" u="sng"/>
              <a:t>S</a:t>
            </a:r>
            <a:r>
              <a:rPr lang="en-GB" sz="2200" u="sng"/>
              <a:t>trategie </a:t>
            </a:r>
            <a:r>
              <a:rPr lang="en-GB" sz="2200"/>
              <a:t>che le organizzazioni sociali possono adottare diverse p</a:t>
            </a:r>
            <a:r>
              <a:rPr lang="en-GB" sz="2200"/>
              <a:t>er promuovere la sostenibilità:</a:t>
            </a:r>
            <a:endParaRPr sz="22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sviluppare una strategia di finanziamento diversificata, cercando fonti di finanziamento stabili e a lungo termine;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adottare pratiche responsabili in termini di utilizzo delle risorse, gestione dei rifiuti, riduzione delle emissioni e promozione di comportamenti sostenibili all'interno delle organizzazioni e nelle comunità in cui operano;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collaborare e fare rete con altre organizzazioni sociali, il settore privato e le istituzioni locali.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99f582cb8_1_72"/>
          <p:cNvSpPr txBox="1"/>
          <p:nvPr>
            <p:ph type="title"/>
          </p:nvPr>
        </p:nvSpPr>
        <p:spPr>
          <a:xfrm>
            <a:off x="1247025" y="202271"/>
            <a:ext cx="5791200" cy="6285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Teoria economica e sostenibilità</a:t>
            </a:r>
            <a:endParaRPr sz="3000"/>
          </a:p>
        </p:txBody>
      </p:sp>
      <p:sp>
        <p:nvSpPr>
          <p:cNvPr id="179" name="Google Shape;179;g2599f582cb8_1_72"/>
          <p:cNvSpPr txBox="1"/>
          <p:nvPr>
            <p:ph idx="1" type="body"/>
          </p:nvPr>
        </p:nvSpPr>
        <p:spPr>
          <a:xfrm>
            <a:off x="505375" y="953575"/>
            <a:ext cx="8230800" cy="575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Il modello economico tradizionale si basa sull'idea che il progresso sia misurato principalmente dal tasso di crescita del prodotto interno lordo (PIL).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u="sng"/>
              <a:t>Criticità </a:t>
            </a:r>
            <a:r>
              <a:rPr lang="en-GB"/>
              <a:t>: questa misura non tiene conto degli impatti negativi sull'ambiente e sulla società generati dalla produzione e dal consumo ad alta intensità di risorse.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Per affrontare queste criticità, sono emersi diversi approcci economici alternativi che mettono al centro la sostenibilità come:</a:t>
            </a:r>
            <a:endParaRPr/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L'economia circolare (propone un sistema in cui i materiali vengono utilizzati in modo efficiente e ciclico, riducendo al minimo gli sprechi e la produzione di rifiuti);</a:t>
            </a:r>
            <a:endParaRPr/>
          </a:p>
          <a:p>
            <a:pPr indent="0" lvl="0" marL="45720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L'economia verde (si concentra sull'adozione di pratiche e tecnologie sostenibili per mitigare l'impatto ambientale delle attività economiche).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0" name="Google Shape;180;g2599f582cb8_1_72"/>
          <p:cNvCxnSpPr/>
          <p:nvPr/>
        </p:nvCxnSpPr>
        <p:spPr>
          <a:xfrm>
            <a:off x="4277500" y="1859025"/>
            <a:ext cx="8700" cy="452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99f582cb8_1_79"/>
          <p:cNvSpPr txBox="1"/>
          <p:nvPr>
            <p:ph idx="1" type="body"/>
          </p:nvPr>
        </p:nvSpPr>
        <p:spPr>
          <a:xfrm>
            <a:off x="457200" y="250425"/>
            <a:ext cx="7620000" cy="5875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accent2"/>
                </a:solidFill>
              </a:rPr>
              <a:t>Come m</a:t>
            </a:r>
            <a:r>
              <a:rPr lang="en-GB" sz="2200">
                <a:solidFill>
                  <a:schemeClr val="accent2"/>
                </a:solidFill>
              </a:rPr>
              <a:t>isurare la sostenibilità economica?</a:t>
            </a:r>
            <a:endParaRPr sz="2200">
              <a:solidFill>
                <a:schemeClr val="accent2"/>
              </a:solidFill>
            </a:endParaRPr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accent2"/>
              </a:solidFill>
            </a:endParaRPr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E’ un compito complesso che richiede l'uso di indicatori appropriati in grado di valutare non solo l'efficienza economica, ma anche l'impatto ambientale e sociale delle attività economiche.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Sono stati sviluppati diversi indicatori di </a:t>
            </a:r>
            <a:br>
              <a:rPr lang="en-GB"/>
            </a:br>
            <a:r>
              <a:rPr lang="en-GB"/>
              <a:t>sostenibilità economica che cercano di integrare </a:t>
            </a:r>
            <a:br>
              <a:rPr lang="en-GB"/>
            </a:br>
            <a:r>
              <a:rPr lang="en-GB"/>
              <a:t>aspetti monetari e non monetari. 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Uno di questi indicatori è il </a:t>
            </a:r>
            <a:r>
              <a:rPr lang="en-GB" u="sng"/>
              <a:t>PIL verde </a:t>
            </a:r>
            <a:endParaRPr u="sng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rappresenta un'evoluzione del PIL tradizionale e tiene conto degli impatti ambientali negativi delle attività economiche sottraendo i costi delle esternalità ambientali dalla </a:t>
            </a:r>
            <a:br>
              <a:rPr lang="en-GB"/>
            </a:br>
            <a:r>
              <a:rPr lang="en-GB"/>
              <a:t>misura del PIL.</a:t>
            </a:r>
            <a:endParaRPr/>
          </a:p>
        </p:txBody>
      </p:sp>
      <p:cxnSp>
        <p:nvCxnSpPr>
          <p:cNvPr id="187" name="Google Shape;187;g2599f582cb8_1_79"/>
          <p:cNvCxnSpPr/>
          <p:nvPr/>
        </p:nvCxnSpPr>
        <p:spPr>
          <a:xfrm>
            <a:off x="4151400" y="3554225"/>
            <a:ext cx="9600" cy="481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8" name="Google Shape;188;g2599f582cb8_1_79"/>
          <p:cNvCxnSpPr/>
          <p:nvPr/>
        </p:nvCxnSpPr>
        <p:spPr>
          <a:xfrm flipH="1">
            <a:off x="4170700" y="4266975"/>
            <a:ext cx="1724100" cy="433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599f582cb8_1_87"/>
          <p:cNvSpPr txBox="1"/>
          <p:nvPr>
            <p:ph idx="1" type="body"/>
          </p:nvPr>
        </p:nvSpPr>
        <p:spPr>
          <a:xfrm>
            <a:off x="293475" y="529325"/>
            <a:ext cx="7620000" cy="586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A</a:t>
            </a:r>
            <a:r>
              <a:rPr lang="en-GB"/>
              <a:t>nche il PIL verde presenta alcuni limiti: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non fornisce informazioni dettagliate sulla distribuzione del reddito o sulla qualità della vita delle persone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consente una visione parziale dell'impatto ambientale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Per superare queste limitazioni, sono stati sviluppati indicatori più ampi di sostenibilità economica che integrano aspetti sociali e ambientali. 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Tra questi indicatori c'è </a:t>
            </a:r>
            <a:br>
              <a:rPr lang="en-GB"/>
            </a:br>
            <a:r>
              <a:rPr lang="en-GB" u="sng"/>
              <a:t>l'indice di benessere e sviluppo umano (IBSU)</a:t>
            </a:r>
            <a:endParaRPr u="sng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ctr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considera una serie di fattori economici, sociali e ambientali per valutare il benessere complessivo delle persone e delle comunità</a:t>
            </a:r>
            <a:endParaRPr/>
          </a:p>
          <a:p>
            <a:pPr indent="0" lvl="0" marL="45720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ctr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comprende indicatori come l'aspettativa di vita, l'istruzione, il reddito, l'accesso all'acqua potabile, l'inquinamento atmosferico e altro ancora.</a:t>
            </a:r>
            <a:endParaRPr/>
          </a:p>
        </p:txBody>
      </p:sp>
      <p:cxnSp>
        <p:nvCxnSpPr>
          <p:cNvPr id="195" name="Google Shape;195;g2599f582cb8_1_87"/>
          <p:cNvCxnSpPr/>
          <p:nvPr/>
        </p:nvCxnSpPr>
        <p:spPr>
          <a:xfrm>
            <a:off x="4006925" y="3486800"/>
            <a:ext cx="0" cy="645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599f582cb8_1_94"/>
          <p:cNvSpPr txBox="1"/>
          <p:nvPr>
            <p:ph type="title"/>
          </p:nvPr>
        </p:nvSpPr>
        <p:spPr>
          <a:xfrm>
            <a:off x="2965700" y="125249"/>
            <a:ext cx="2885100" cy="6744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/>
              <a:t>L’Agenda 2030</a:t>
            </a:r>
            <a:endParaRPr sz="2700"/>
          </a:p>
        </p:txBody>
      </p:sp>
      <p:sp>
        <p:nvSpPr>
          <p:cNvPr id="202" name="Google Shape;202;g2599f582cb8_1_94"/>
          <p:cNvSpPr txBox="1"/>
          <p:nvPr>
            <p:ph idx="1" type="body"/>
          </p:nvPr>
        </p:nvSpPr>
        <p:spPr>
          <a:xfrm>
            <a:off x="457200" y="934300"/>
            <a:ext cx="7620000" cy="5702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L’agenda 2030 r</a:t>
            </a:r>
            <a:r>
              <a:rPr lang="en-GB"/>
              <a:t>appresenta un ambizioso piano d'azione globale per realizzare un futuro sostenibile per tutti.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E’ stata adottata dalle Nazioni Unite nel 2015 e si basa su 17 Obiettivi di sviluppo sostenibile (SDGs) che coprono un'ampia gamma di sfide.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Riconosce la necessità di adottare un approccio integrato per affrontare contemporaneamente le sfide sociali, economiche e ambientali.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Promuove un approccio inclusivo, coinvolgendo nel processo di attuazione i governi, la società civile, il settore privato e le comunità locali. 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Mira a garantire la sostenibilità in tutte le sue dimensioni incoraggiando:</a:t>
            </a:r>
            <a:br>
              <a:rPr lang="en-GB"/>
            </a:br>
            <a:r>
              <a:rPr lang="en-GB"/>
              <a:t>- la cooperazione internazionale</a:t>
            </a:r>
            <a:br>
              <a:rPr lang="en-GB"/>
            </a:br>
            <a:r>
              <a:rPr lang="en-GB"/>
              <a:t>- la condivisione delle conoscenze</a:t>
            </a:r>
            <a:br>
              <a:rPr lang="en-GB"/>
            </a:br>
            <a:r>
              <a:rPr lang="en-GB"/>
              <a:t>- la promozione di politiche e pratiche sostenibili</a:t>
            </a:r>
            <a:br>
              <a:rPr lang="en-GB"/>
            </a:br>
            <a:r>
              <a:rPr lang="en-GB"/>
              <a:t>- la mobilitazione delle risorse necessarie.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599f582cb8_1_106"/>
          <p:cNvSpPr txBox="1"/>
          <p:nvPr/>
        </p:nvSpPr>
        <p:spPr>
          <a:xfrm>
            <a:off x="1078775" y="221525"/>
            <a:ext cx="6106800" cy="7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/>
              <a:t>Gli Obiettivi di Sviluppo Sostenibile dell'Agenda 2030 comprendono:</a:t>
            </a:r>
            <a:endParaRPr b="1"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2599f582cb8_1_106"/>
          <p:cNvSpPr txBox="1"/>
          <p:nvPr/>
        </p:nvSpPr>
        <p:spPr>
          <a:xfrm>
            <a:off x="452700" y="1560400"/>
            <a:ext cx="3987600" cy="43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No Povertà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Fame zero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Salute e benessere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Istruzione di qualità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Parità di genere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Acqua pulita e servizi igienici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Energia pulita e a prezzi accessibili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Lavoro dignitoso ed economia sostenibile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Innovazione e infrastrutture</a:t>
            </a:r>
            <a:endParaRPr b="1" sz="2000"/>
          </a:p>
        </p:txBody>
      </p:sp>
      <p:sp>
        <p:nvSpPr>
          <p:cNvPr id="210" name="Google Shape;210;g2599f582cb8_1_106"/>
          <p:cNvSpPr txBox="1"/>
          <p:nvPr/>
        </p:nvSpPr>
        <p:spPr>
          <a:xfrm>
            <a:off x="4854550" y="1531500"/>
            <a:ext cx="3891300" cy="41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Ridurre le disuguaglianze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Città e comunità sostenibili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Consumo e produzione responsabili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Lotta al cambiamento climatico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Vita sottomarina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Vita sulla Terra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Pace, giustizia e istituzioni forti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Partenariati per gli obiettivi</a:t>
            </a:r>
            <a:endParaRPr b="1" sz="2000"/>
          </a:p>
        </p:txBody>
      </p:sp>
      <p:sp>
        <p:nvSpPr>
          <p:cNvPr id="211" name="Google Shape;211;g2599f582cb8_1_106"/>
          <p:cNvSpPr txBox="1"/>
          <p:nvPr/>
        </p:nvSpPr>
        <p:spPr>
          <a:xfrm>
            <a:off x="500875" y="5808100"/>
            <a:ext cx="79464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000"/>
              <a:t>L'obiettivo finale dell'Agenda 2030 è creare un mondo equo, prospero e sostenibile in cui nessuno sia lasciato indietro.</a:t>
            </a:r>
            <a:endParaRPr b="1" sz="2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599f582cb8_1_117"/>
          <p:cNvSpPr txBox="1"/>
          <p:nvPr>
            <p:ph type="title"/>
          </p:nvPr>
        </p:nvSpPr>
        <p:spPr>
          <a:xfrm>
            <a:off x="457200" y="152725"/>
            <a:ext cx="6535800" cy="1371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740"/>
              <a:t>Economie sociali e sostenibilità: principi e pratiche</a:t>
            </a:r>
            <a:endParaRPr sz="2740"/>
          </a:p>
        </p:txBody>
      </p:sp>
      <p:sp>
        <p:nvSpPr>
          <p:cNvPr id="218" name="Google Shape;218;g2599f582cb8_1_117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Cosa si intende per "economie sociali"?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/>
              <a:t>Le economie sociali sono modelli economici che pongono l'accento sulla creazione di valore sociale e di equità, oltre che sulla ricerca del profitto; mettono al centro le persone, le comunità e l'ambiente, promuovendo una visione più inclusiva e sostenibile dello sviluppo economico.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219" name="Google Shape;219;g2599f582cb8_1_117"/>
          <p:cNvCxnSpPr/>
          <p:nvPr/>
        </p:nvCxnSpPr>
        <p:spPr>
          <a:xfrm>
            <a:off x="4257350" y="2051625"/>
            <a:ext cx="0" cy="1127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599f582cb8_1_124"/>
          <p:cNvSpPr txBox="1"/>
          <p:nvPr>
            <p:ph idx="1" type="body"/>
          </p:nvPr>
        </p:nvSpPr>
        <p:spPr>
          <a:xfrm>
            <a:off x="457200" y="529750"/>
            <a:ext cx="7620000" cy="5596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200"/>
              <a:t>Le economie sociali s</a:t>
            </a:r>
            <a:r>
              <a:rPr lang="en-GB" sz="2200"/>
              <a:t>i basano su una serie di principi fondamentali:</a:t>
            </a:r>
            <a:br>
              <a:rPr lang="en-GB" sz="2200"/>
            </a:br>
            <a:endParaRPr sz="22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Scopo sociale: la loro missione è creare valore per le persone e per la società nel suo complesso, promuovendo la coesione sociale, la giustizia e l'equità.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Partecipazione democratica: le persone coinvolte nelle attività economiche hanno voce in capitolo e possono contribuire alla direzione strategica dell'organizzazione. 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Solidarietà e cooperazione: le persone si uniscono per collaborare e condividere risorse, conoscenze e benefici, lavorando insieme per il bene comune. 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Sostenibilità: l'adozione di pratiche e politiche che riducono l'impatto ambientale, promuovono l'equità sociale e garantiscono la sostenibilità economica a lungo termine.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99f582cb8_1_130"/>
          <p:cNvSpPr txBox="1"/>
          <p:nvPr>
            <p:ph idx="1" type="body"/>
          </p:nvPr>
        </p:nvSpPr>
        <p:spPr>
          <a:xfrm>
            <a:off x="187500" y="394475"/>
            <a:ext cx="7620000" cy="1098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chemeClr val="accent2"/>
                </a:solidFill>
              </a:rPr>
              <a:t>M</a:t>
            </a:r>
            <a:r>
              <a:rPr lang="en-GB" sz="2200">
                <a:solidFill>
                  <a:schemeClr val="accent2"/>
                </a:solidFill>
              </a:rPr>
              <a:t>etodologie utilizzate per la valutazione dell'impatto sociale e ambientale</a:t>
            </a:r>
            <a:endParaRPr sz="2200">
              <a:solidFill>
                <a:schemeClr val="accent2"/>
              </a:solidFill>
            </a:endParaRPr>
          </a:p>
        </p:txBody>
      </p:sp>
      <p:sp>
        <p:nvSpPr>
          <p:cNvPr id="232" name="Google Shape;232;g2599f582cb8_1_130"/>
          <p:cNvSpPr txBox="1"/>
          <p:nvPr/>
        </p:nvSpPr>
        <p:spPr>
          <a:xfrm>
            <a:off x="385275" y="1695225"/>
            <a:ext cx="8081400" cy="40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Indicatori di performance sociale: identificazione e misurazione di indicatori chiave che riflettono l'impatto delle attività economiche sulla società. </a:t>
            </a:r>
            <a:br>
              <a:rPr b="1" lang="en-GB" sz="2000"/>
            </a:b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Analisi costi-benefici: valutazione dell'impatto delle attività economiche confrontando i costi e i benefici sociali ed economici associati. </a:t>
            </a:r>
            <a:br>
              <a:rPr b="1" lang="en-GB" sz="2000"/>
            </a:b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-GB" sz="2000"/>
              <a:t>Valutazione dell'impatto ambientale: può includere la valutazione dell'impatto sul clima, sulla biodiversità, sull'uso del suolo, sulla gestione delle acque e su altri aspetti ambientali rilevanti. </a:t>
            </a:r>
            <a:endParaRPr b="1"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/>
          <p:nvPr/>
        </p:nvSpPr>
        <p:spPr>
          <a:xfrm>
            <a:off x="1425550" y="626075"/>
            <a:ext cx="54036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700">
                <a:solidFill>
                  <a:srgbClr val="66C0C4"/>
                </a:solidFill>
              </a:rPr>
              <a:t>Introduzione</a:t>
            </a:r>
            <a:r>
              <a:rPr b="1" lang="en-GB" sz="3600">
                <a:solidFill>
                  <a:srgbClr val="66C0C4"/>
                </a:solidFill>
              </a:rPr>
              <a:t> </a:t>
            </a:r>
            <a:endParaRPr/>
          </a:p>
        </p:txBody>
      </p:sp>
      <p:sp>
        <p:nvSpPr>
          <p:cNvPr id="108" name="Google Shape;108;p2"/>
          <p:cNvSpPr txBox="1"/>
          <p:nvPr/>
        </p:nvSpPr>
        <p:spPr>
          <a:xfrm>
            <a:off x="760925" y="1685600"/>
            <a:ext cx="7715400" cy="47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2100">
                <a:solidFill>
                  <a:schemeClr val="dk1"/>
                </a:solidFill>
              </a:rPr>
              <a:t>La sostenibilità sociale è una prospettiva cruciale per affrontare le sfide globali che il nostro pianeta sta affrontando:</a:t>
            </a:r>
            <a:endParaRPr b="1" sz="2100">
              <a:solidFill>
                <a:schemeClr val="dk1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GB" sz="2100"/>
              <a:t>l'accelerazione dei cambiamenti climatici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GB" sz="2100"/>
              <a:t>le crescenti disuguaglianze </a:t>
            </a:r>
            <a:endParaRPr b="1" sz="21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GB" sz="2100"/>
              <a:t>la perdita di biodiversità</a:t>
            </a:r>
            <a:endParaRPr b="1"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100"/>
              <a:t>Si concentra sul modo in cui le azioni umane possono essere guidate responsabilmente per preservare e ripristinare l'equilibrio tra le esigenze umane e quelle dell'ecosistema in cui viviamo.</a:t>
            </a:r>
            <a:endParaRPr b="1" sz="2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99f582cb8_1_2"/>
          <p:cNvSpPr txBox="1"/>
          <p:nvPr>
            <p:ph idx="1" type="body"/>
          </p:nvPr>
        </p:nvSpPr>
        <p:spPr>
          <a:xfrm>
            <a:off x="553525" y="1425525"/>
            <a:ext cx="7620000" cy="49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Consiste nel </a:t>
            </a:r>
            <a:r>
              <a:rPr lang="en-GB"/>
              <a:t>promuovere pratiche sostenibili: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la riduzione delle emissioni di gas serra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l'adozione di energie rinnovabili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l'accesso equo all'acqua potabile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la protezione degli ecosistemi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l'adozione di politiche di adattamento ai cambiamenti climatici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l'inclusione delle comunità vulnerabili nei processi decisionali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599f582cb8_1_8"/>
          <p:cNvSpPr txBox="1"/>
          <p:nvPr>
            <p:ph idx="1" type="body"/>
          </p:nvPr>
        </p:nvSpPr>
        <p:spPr>
          <a:xfrm>
            <a:off x="717250" y="1569550"/>
            <a:ext cx="7620000" cy="437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U</a:t>
            </a:r>
            <a:r>
              <a:rPr lang="en-GB"/>
              <a:t>no dei problemi ambientali più urgenti </a:t>
            </a:r>
            <a:r>
              <a:rPr lang="en-GB"/>
              <a:t>che dobbiamo affrontare oggi </a:t>
            </a:r>
            <a:r>
              <a:rPr lang="en-GB"/>
              <a:t>è il </a:t>
            </a:r>
            <a:r>
              <a:rPr lang="en-GB" u="sng"/>
              <a:t>cambiamento climatico</a:t>
            </a:r>
            <a:r>
              <a:rPr lang="en-GB"/>
              <a:t>.</a:t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 L'aumento delle emissioni di gas a effetto serra sta provocando cambiamenti significativi nel clima globale: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l'aumento delle temperature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lo scioglimento dei ghiacciai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l'innalzamento del livello del mare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l'aumento di eventi meteorologici estremi.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E’ necessario ridurre l'impronta ecologica, ovvero utilizzare le risorse in modo più efficiente, ridurre i rifiuti, promuovere l'efficienza energetica e adottare pratiche di consumo responsabili.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99f582cb8_1_14"/>
          <p:cNvSpPr txBox="1"/>
          <p:nvPr>
            <p:ph type="title"/>
          </p:nvPr>
        </p:nvSpPr>
        <p:spPr>
          <a:xfrm>
            <a:off x="1371600" y="520147"/>
            <a:ext cx="5791200" cy="7989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700"/>
              <a:t>Sostenibilità</a:t>
            </a:r>
            <a:endParaRPr sz="2500"/>
          </a:p>
        </p:txBody>
      </p:sp>
      <p:sp>
        <p:nvSpPr>
          <p:cNvPr id="127" name="Google Shape;127;g2599f582cb8_1_14"/>
          <p:cNvSpPr txBox="1"/>
          <p:nvPr>
            <p:ph idx="1" type="body"/>
          </p:nvPr>
        </p:nvSpPr>
        <p:spPr>
          <a:xfrm>
            <a:off x="375650" y="1541125"/>
            <a:ext cx="7946400" cy="4767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550"/>
              <a:t>La </a:t>
            </a:r>
            <a:r>
              <a:rPr lang="en-GB" sz="2550"/>
              <a:t>sostenibilità è un approccio che mira a soddisfare i bisogni attuali senza compromettere la capacità delle generazioni future di soddisfare i propri.</a:t>
            </a:r>
            <a:endParaRPr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550"/>
              <a:t>Cosa si intende per sviluppo sostenibile?</a:t>
            </a:r>
            <a:endParaRPr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550"/>
              <a:t>È stato introdotto nel Rapporto Brundtland del 1987 come </a:t>
            </a:r>
            <a:r>
              <a:rPr i="1" lang="en-GB" sz="2550"/>
              <a:t>"sviluppo che soddisfa i bisogni del presente senza compromettere la capacità delle generazioni future di soddisfare i propri".</a:t>
            </a:r>
            <a:endParaRPr i="1"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i="1"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i="1"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550"/>
              <a:t>La sostenibilità richiede uno sforzo collettivo che coinvolge governi, imprese, organizzazioni della società civile e individui.</a:t>
            </a:r>
            <a:endParaRPr sz="255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99f582cb8_1_20"/>
          <p:cNvSpPr txBox="1"/>
          <p:nvPr>
            <p:ph idx="1" type="body"/>
          </p:nvPr>
        </p:nvSpPr>
        <p:spPr>
          <a:xfrm>
            <a:off x="91175" y="201850"/>
            <a:ext cx="4609200" cy="6376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S</a:t>
            </a:r>
            <a:r>
              <a:rPr lang="en-GB"/>
              <a:t>i basa su tre pilastri interconnessi: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 </a:t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Ambiente</a:t>
            </a:r>
            <a:r>
              <a:rPr lang="en-GB"/>
              <a:t>: </a:t>
            </a:r>
            <a:r>
              <a:rPr lang="en-GB"/>
              <a:t>si concentra sulla </a:t>
            </a:r>
            <a:r>
              <a:rPr lang="en-GB"/>
              <a:t>conservazione delle risorse naturali,</a:t>
            </a:r>
            <a:r>
              <a:rPr lang="en-GB"/>
              <a:t> sulla </a:t>
            </a:r>
            <a:r>
              <a:rPr lang="en-GB"/>
              <a:t>protezione dell'ecosistema e </a:t>
            </a:r>
            <a:r>
              <a:rPr lang="en-GB"/>
              <a:t>sulla </a:t>
            </a:r>
            <a:r>
              <a:rPr lang="en-GB"/>
              <a:t>riduzione dell'impatto ambientale delle attività umane. 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Economia</a:t>
            </a:r>
            <a:r>
              <a:rPr lang="en-GB"/>
              <a:t>: implica un sistema economico in grado di prosperare a lungo termine senza compromettere l'ambiente o il benessere sociale. 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Società</a:t>
            </a:r>
            <a:r>
              <a:rPr lang="en-GB"/>
              <a:t>: riguarda l'equità, l'inclusione sociale e il benessere delle persone. </a:t>
            </a:r>
            <a:endParaRPr/>
          </a:p>
        </p:txBody>
      </p:sp>
      <p:pic>
        <p:nvPicPr>
          <p:cNvPr id="134" name="Google Shape;134;g2599f582cb8_1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0250" y="1963225"/>
            <a:ext cx="3352800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599f582cb8_1_30"/>
          <p:cNvSpPr txBox="1"/>
          <p:nvPr>
            <p:ph idx="1" type="body"/>
          </p:nvPr>
        </p:nvSpPr>
        <p:spPr>
          <a:xfrm>
            <a:off x="457200" y="211900"/>
            <a:ext cx="7620000" cy="5914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300"/>
              <a:t>Principi linee guida per perseguire la sostenibilità</a:t>
            </a:r>
            <a:endParaRPr sz="2300"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Precauzione</a:t>
            </a:r>
            <a:r>
              <a:rPr lang="en-GB"/>
              <a:t>: Adottare misure preventive per evitare impatti negativi sull'ambiente e sulla società, anche in assenza di una completa certezza scientifica.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 Responsabilità</a:t>
            </a:r>
            <a:r>
              <a:rPr lang="en-GB"/>
              <a:t>: Le organizzazioni e gli individui devono assumersi la responsabilità delle loro azioni e degli impatti che generano sull'ambiente e sulla società.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</a:t>
            </a:r>
            <a:r>
              <a:rPr lang="en-GB" u="sng"/>
              <a:t>Partecipazione</a:t>
            </a:r>
            <a:r>
              <a:rPr lang="en-GB"/>
              <a:t>: Coinvolgere tutte le parti interessate, compresi i cittadini, nella pianificazione e nel processo decisionale per garantire maggiore inclusione e sostegno.</a:t>
            </a:r>
            <a:br>
              <a:rPr lang="en-GB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 Integrazione</a:t>
            </a:r>
            <a:r>
              <a:rPr lang="en-GB"/>
              <a:t>: Integrare i principi della sostenibilità in tutti gli aspetti delle attività umane, compresi i processi decisionali, la progettazione dei prodotti, i modelli aziendali e le politiche.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599f582cb8_1_36"/>
          <p:cNvSpPr txBox="1"/>
          <p:nvPr>
            <p:ph idx="1" type="body"/>
          </p:nvPr>
        </p:nvSpPr>
        <p:spPr>
          <a:xfrm>
            <a:off x="553525" y="549025"/>
            <a:ext cx="7633800" cy="602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 sz="2300"/>
              <a:t>A</a:t>
            </a:r>
            <a:r>
              <a:rPr lang="en-GB" sz="2300"/>
              <a:t>ree in cui le pratiche sostenibili stanno</a:t>
            </a:r>
            <a:br>
              <a:rPr lang="en-GB" sz="2300"/>
            </a:br>
            <a:r>
              <a:rPr lang="en-GB" sz="2300"/>
              <a:t> guidando il cambiamento e creando </a:t>
            </a:r>
            <a:br>
              <a:rPr lang="en-GB" sz="2300"/>
            </a:br>
            <a:r>
              <a:rPr lang="en-GB" sz="2300"/>
              <a:t>nuove opportunità</a:t>
            </a:r>
            <a:endParaRPr sz="230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Settore energetico: l'energia solare, </a:t>
            </a:r>
            <a:br>
              <a:rPr lang="en-GB"/>
            </a:br>
            <a:r>
              <a:rPr lang="en-GB"/>
              <a:t>eolica, idroelettrica e geotermica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Settore agricolo:l'agricoltura biologica, </a:t>
            </a:r>
            <a:br>
              <a:rPr lang="en-GB"/>
            </a:br>
            <a:r>
              <a:rPr lang="en-GB"/>
              <a:t>la conservazione del suolo, la gestione</a:t>
            </a:r>
            <a:br>
              <a:rPr lang="en-GB"/>
            </a:br>
            <a:r>
              <a:rPr lang="en-GB"/>
              <a:t> delle acque e la riduzione dell'uso di </a:t>
            </a:r>
            <a:br>
              <a:rPr lang="en-GB"/>
            </a:br>
            <a:r>
              <a:rPr lang="en-GB"/>
              <a:t>pesticidi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Settore edilizio: utilizzo di materiali </a:t>
            </a:r>
            <a:br>
              <a:rPr lang="en-GB"/>
            </a:br>
            <a:r>
              <a:rPr lang="en-GB"/>
              <a:t>ecologici (riducono il consumo di</a:t>
            </a:r>
            <a:br>
              <a:rPr lang="en-GB"/>
            </a:br>
            <a:r>
              <a:rPr lang="en-GB"/>
              <a:t> energia e promuovono la qualità </a:t>
            </a:r>
            <a:br>
              <a:rPr lang="en-GB"/>
            </a:br>
            <a:r>
              <a:rPr lang="en-GB"/>
              <a:t>dell'aria interna)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55600" lvl="0" marL="457200" rtl="0" algn="l"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Settore dei trasporti: uso di trasporti 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pubblici, veicoli elettrici, biciclette e </a:t>
            </a:r>
            <a:br>
              <a:rPr lang="en-GB"/>
            </a:br>
            <a:r>
              <a:rPr lang="en-GB"/>
              <a:t>soluzioni di mobilità condivisa </a:t>
            </a:r>
            <a:endParaRPr/>
          </a:p>
        </p:txBody>
      </p:sp>
      <p:pic>
        <p:nvPicPr>
          <p:cNvPr id="147" name="Google Shape;147;g2599f582cb8_1_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3925" y="1760950"/>
            <a:ext cx="1008800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599f582cb8_1_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5900" y="2791237"/>
            <a:ext cx="1162067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2599f582cb8_1_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61799" y="4143462"/>
            <a:ext cx="1053043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599f582cb8_1_3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09975" y="5437925"/>
            <a:ext cx="1090140" cy="107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599f582cb8_1_50"/>
          <p:cNvSpPr txBox="1"/>
          <p:nvPr>
            <p:ph idx="1" type="body"/>
          </p:nvPr>
        </p:nvSpPr>
        <p:spPr>
          <a:xfrm>
            <a:off x="563150" y="1348050"/>
            <a:ext cx="7620000" cy="437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None/>
            </a:pPr>
            <a:r>
              <a:rPr lang="en-GB"/>
              <a:t>La sostenibilità nel settore sociale è fondamentale per garantire che le organizzazioni possano continuare a svolgere il loro ruolo a lungo termine e ad affrontare efficacemente le sfide sociali.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La sostenibilità finanziaria               è necessaria per                garantire la stabilità e la continuità aziendale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La sostenibilità ambientale              si concentra sulla gestione responsabile delle risorse naturali e sulla mitigazione degli impatti ambientali.</a:t>
            </a:r>
            <a:endParaRPr/>
          </a:p>
        </p:txBody>
      </p:sp>
      <p:cxnSp>
        <p:nvCxnSpPr>
          <p:cNvPr id="157" name="Google Shape;157;g2599f582cb8_1_50"/>
          <p:cNvCxnSpPr/>
          <p:nvPr/>
        </p:nvCxnSpPr>
        <p:spPr>
          <a:xfrm>
            <a:off x="4305525" y="3207475"/>
            <a:ext cx="943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8" name="Google Shape;158;g2599f582cb8_1_50"/>
          <p:cNvCxnSpPr/>
          <p:nvPr/>
        </p:nvCxnSpPr>
        <p:spPr>
          <a:xfrm>
            <a:off x="4371225" y="4197850"/>
            <a:ext cx="888000" cy="1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Základné">
  <a:themeElements>
    <a:clrScheme name="Blue Green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ív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2019-02-10T21:49:04Z</dcterms:created>
  <dc:creator>Zuzana Palková</dc:creator>
</cp:coreProperties>
</file>