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7315200" cy="9601200"/>
  <p:embeddedFontLst>
    <p:embeddedFont>
      <p:font typeface="Arial Black" panose="020B0A04020102020204" pitchFamily="34" charset="0"/>
      <p:regular r:id="rId22"/>
      <p:bold r:id="rId23"/>
    </p:embeddedFont>
    <p:embeddedFont>
      <p:font typeface="Calibri" panose="020F050202020403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8" roundtripDataSignature="AMtx7mh7L/wqDgAizlRYTCkJDkke6thlc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176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2599f582cb8_1_5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g2599f582cb8_1_58: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 name="Google Shape;162;g2599f582cb8_1_58: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599f582cb8_1_6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2599f582cb8_1_66: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 name="Google Shape;170;g2599f582cb8_1_66: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599f582cb8_1_7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g2599f582cb8_1_72: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6" name="Google Shape;176;g2599f582cb8_1_72: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2599f582cb8_1_7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g2599f582cb8_1_79: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4" name="Google Shape;184;g2599f582cb8_1_79: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2599f582cb8_1_8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g2599f582cb8_1_87: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2" name="Google Shape;192;g2599f582cb8_1_87: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599f582cb8_1_9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2599f582cb8_1_94: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g2599f582cb8_1_94: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2599f582cb8_1_10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g2599f582cb8_1_106: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6" name="Google Shape;206;g2599f582cb8_1_106: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599f582cb8_1_11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g2599f582cb8_1_117: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g2599f582cb8_1_117: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599f582cb8_1_12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g2599f582cb8_1_124: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3" name="Google Shape;223;g2599f582cb8_1_124: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599f582cb8_1_13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2599f582cb8_1_130: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9" name="Google Shape;229;g2599f582cb8_1_130: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 name="Google Shape;105;p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599f582cb8_1_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2599f582cb8_1_2: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g2599f582cb8_1_2: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599f582cb8_1_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g2599f582cb8_1_8: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2599f582cb8_1_8: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599f582cb8_1_1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g2599f582cb8_1_14: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4" name="Google Shape;124;g2599f582cb8_1_14: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599f582cb8_1_2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g2599f582cb8_1_20: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1" name="Google Shape;131;g2599f582cb8_1_20: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599f582cb8_1_3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g2599f582cb8_1_30: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8" name="Google Shape;138;g2599f582cb8_1_30: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2599f582cb8_1_3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g2599f582cb8_1_36: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4" name="Google Shape;144;g2599f582cb8_1_36: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599f582cb8_1_5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g2599f582cb8_1_50: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4" name="Google Shape;154;g2599f582cb8_1_50: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Nadpis a obsah" type="obj">
  <p:cSld name="OBJECT">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a:buNone/>
              <a:defRPr b="1">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7"/>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37" name="Google Shape;37;p7"/>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7"/>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3">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57158" y="2786058"/>
            <a:ext cx="8072494" cy="129725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l-GR" sz="4000" dirty="0">
                <a:latin typeface="Calibri"/>
                <a:ea typeface="Calibri"/>
                <a:cs typeface="Calibri"/>
                <a:sym typeface="Calibri"/>
              </a:rPr>
              <a:t>ΒΙΩΣΙΜΟΤΗΤΑ ΚΑΙ ΚΟΙΝΩΝΙΚΗ ΟΙΚΟΝΟΜΙΑ</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99" name="Google Shape;99;p1"/>
          <p:cNvPicPr preferRelativeResize="0"/>
          <p:nvPr/>
        </p:nvPicPr>
        <p:blipFill rotWithShape="1">
          <a:blip r:embed="rId3">
            <a:alphaModFix/>
          </a:blip>
          <a:srcRect/>
          <a:stretch/>
        </p:blipFill>
        <p:spPr>
          <a:xfrm>
            <a:off x="142844" y="285728"/>
            <a:ext cx="1928826" cy="549715"/>
          </a:xfrm>
          <a:prstGeom prst="rect">
            <a:avLst/>
          </a:prstGeom>
          <a:noFill/>
          <a:ln>
            <a:noFill/>
          </a:ln>
        </p:spPr>
      </p:pic>
      <p:sp>
        <p:nvSpPr>
          <p:cNvPr id="100" name="Google Shape;100;p1"/>
          <p:cNvSpPr/>
          <p:nvPr/>
        </p:nvSpPr>
        <p:spPr>
          <a:xfrm>
            <a:off x="214282" y="785795"/>
            <a:ext cx="3637638"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a:solidFill>
                  <a:schemeClr val="dk1"/>
                </a:solidFill>
                <a:latin typeface="Arial"/>
                <a:ea typeface="Arial"/>
                <a:cs typeface="Arial"/>
                <a:sym typeface="Arial"/>
              </a:rPr>
              <a:t>ERASMUS + ERASMUS CODES</a:t>
            </a:r>
            <a:endParaRPr sz="1050" b="0" i="0" u="none" strike="noStrike" cap="none">
              <a:solidFill>
                <a:schemeClr val="dk2"/>
              </a:solidFill>
              <a:latin typeface="Arial"/>
              <a:ea typeface="Arial"/>
              <a:cs typeface="Arial"/>
              <a:sym typeface="Arial"/>
            </a:endParaRPr>
          </a:p>
        </p:txBody>
      </p:sp>
      <p:sp>
        <p:nvSpPr>
          <p:cNvPr id="101" name="Google Shape;101;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2" name="Google Shape;102;p1"/>
          <p:cNvSpPr txBox="1"/>
          <p:nvPr/>
        </p:nvSpPr>
        <p:spPr>
          <a:xfrm>
            <a:off x="1002000" y="1570525"/>
            <a:ext cx="6564900" cy="1026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Improving young people's skills and competences in social entrepreneurship through virtual reality</a:t>
            </a:r>
            <a:endParaRPr sz="20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2599f582cb8_1_58"/>
          <p:cNvSpPr txBox="1">
            <a:spLocks noGrp="1"/>
          </p:cNvSpPr>
          <p:nvPr>
            <p:ph type="body" idx="1"/>
          </p:nvPr>
        </p:nvSpPr>
        <p:spPr>
          <a:xfrm>
            <a:off x="1873100" y="355950"/>
            <a:ext cx="5158200" cy="732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800"/>
              <a:buNone/>
            </a:pPr>
            <a:r>
              <a:rPr lang="el-GR" sz="2300" dirty="0"/>
              <a:t>Βιωσιμότητα στον κοινωνικό τομέα</a:t>
            </a:r>
            <a:endParaRPr sz="2500" dirty="0"/>
          </a:p>
        </p:txBody>
      </p:sp>
      <p:sp>
        <p:nvSpPr>
          <p:cNvPr id="165" name="Google Shape;165;g2599f582cb8_1_58"/>
          <p:cNvSpPr txBox="1"/>
          <p:nvPr/>
        </p:nvSpPr>
        <p:spPr>
          <a:xfrm>
            <a:off x="308250" y="1569974"/>
            <a:ext cx="4016700" cy="4932075"/>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l-GR" sz="2200" b="1" i="0" u="none" strike="noStrike" cap="none" dirty="0">
                <a:solidFill>
                  <a:srgbClr val="000000"/>
                </a:solidFill>
                <a:latin typeface="Arial"/>
                <a:ea typeface="Arial"/>
                <a:cs typeface="Arial"/>
                <a:sym typeface="Arial"/>
              </a:rPr>
              <a:t>Προκλήσεις</a:t>
            </a:r>
            <a:r>
              <a:rPr lang="en-GB" sz="2200" b="1" i="0" u="none" strike="noStrike" cap="none" dirty="0">
                <a:solidFill>
                  <a:srgbClr val="000000"/>
                </a:solidFill>
                <a:latin typeface="Arial"/>
                <a:ea typeface="Arial"/>
                <a:cs typeface="Arial"/>
                <a:sym typeface="Arial"/>
              </a:rPr>
              <a:t>:</a:t>
            </a:r>
            <a:endParaRPr sz="22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endParaRPr sz="2200" b="1" i="0" u="none" strike="noStrike" cap="none" dirty="0">
              <a:solidFill>
                <a:srgbClr val="000000"/>
              </a:solidFill>
              <a:latin typeface="Arial"/>
              <a:ea typeface="Arial"/>
              <a:cs typeface="Arial"/>
              <a:sym typeface="Arial"/>
            </a:endParaRPr>
          </a:p>
          <a:p>
            <a:pPr marL="457200" marR="0" lvl="0" indent="-342900" algn="l" rtl="0">
              <a:lnSpc>
                <a:spcPct val="150000"/>
              </a:lnSpc>
              <a:spcBef>
                <a:spcPts val="600"/>
              </a:spcBef>
              <a:spcAft>
                <a:spcPts val="0"/>
              </a:spcAft>
              <a:buClr>
                <a:schemeClr val="dk1"/>
              </a:buClr>
              <a:buSzPts val="1800"/>
              <a:buFont typeface="Arial"/>
              <a:buChar char="●"/>
            </a:pPr>
            <a:r>
              <a:rPr lang="el-GR" sz="1800" b="1" i="0" u="none" strike="noStrike" cap="none" dirty="0">
                <a:solidFill>
                  <a:schemeClr val="dk1"/>
                </a:solidFill>
                <a:latin typeface="Arial"/>
                <a:ea typeface="Arial"/>
                <a:cs typeface="Arial"/>
                <a:sym typeface="Arial"/>
              </a:rPr>
              <a:t>εξάρτηση από εξωτερική χρηματοδότηση</a:t>
            </a:r>
          </a:p>
          <a:p>
            <a:pPr marL="457200" marR="0" lvl="0" indent="-342900" algn="l" rtl="0">
              <a:lnSpc>
                <a:spcPct val="150000"/>
              </a:lnSpc>
              <a:spcBef>
                <a:spcPts val="600"/>
              </a:spcBef>
              <a:spcAft>
                <a:spcPts val="0"/>
              </a:spcAft>
              <a:buClr>
                <a:schemeClr val="dk1"/>
              </a:buClr>
              <a:buSzPts val="1800"/>
              <a:buFont typeface="Arial"/>
              <a:buChar char="●"/>
            </a:pPr>
            <a:r>
              <a:rPr lang="el-GR" sz="1800" b="1" i="0" u="none" strike="noStrike" cap="none" dirty="0">
                <a:solidFill>
                  <a:schemeClr val="dk1"/>
                </a:solidFill>
                <a:latin typeface="Arial"/>
                <a:ea typeface="Arial"/>
                <a:cs typeface="Arial"/>
                <a:sym typeface="Arial"/>
              </a:rPr>
              <a:t>η έλλειψη πόρων</a:t>
            </a:r>
          </a:p>
          <a:p>
            <a:pPr marL="457200" marR="0" lvl="0" indent="-342900" algn="l" rtl="0">
              <a:lnSpc>
                <a:spcPct val="150000"/>
              </a:lnSpc>
              <a:spcBef>
                <a:spcPts val="600"/>
              </a:spcBef>
              <a:spcAft>
                <a:spcPts val="0"/>
              </a:spcAft>
              <a:buClr>
                <a:schemeClr val="dk1"/>
              </a:buClr>
              <a:buSzPts val="1800"/>
              <a:buFont typeface="Arial"/>
              <a:buChar char="●"/>
            </a:pPr>
            <a:r>
              <a:rPr lang="el-GR" sz="1800" b="1" i="0" u="none" strike="noStrike" cap="none" dirty="0">
                <a:solidFill>
                  <a:schemeClr val="dk1"/>
                </a:solidFill>
                <a:latin typeface="Arial"/>
                <a:ea typeface="Arial"/>
                <a:cs typeface="Arial"/>
                <a:sym typeface="Arial"/>
              </a:rPr>
              <a:t>ανταγωνισμός με άλλους οργανισμούς</a:t>
            </a:r>
          </a:p>
          <a:p>
            <a:pPr marL="457200" marR="0" lvl="0" indent="-342900" algn="l" rtl="0">
              <a:lnSpc>
                <a:spcPct val="150000"/>
              </a:lnSpc>
              <a:spcBef>
                <a:spcPts val="600"/>
              </a:spcBef>
              <a:spcAft>
                <a:spcPts val="0"/>
              </a:spcAft>
              <a:buClr>
                <a:schemeClr val="dk1"/>
              </a:buClr>
              <a:buSzPts val="1800"/>
              <a:buFont typeface="Arial"/>
              <a:buChar char="●"/>
            </a:pPr>
            <a:r>
              <a:rPr lang="el-GR" sz="1800" b="1" i="0" u="none" strike="noStrike" cap="none" dirty="0">
                <a:solidFill>
                  <a:schemeClr val="dk1"/>
                </a:solidFill>
                <a:latin typeface="Arial"/>
                <a:ea typeface="Arial"/>
                <a:cs typeface="Arial"/>
                <a:sym typeface="Arial"/>
              </a:rPr>
              <a:t>πολυπλοκότητα των κοινωνικών προκλήσεων</a:t>
            </a:r>
          </a:p>
          <a:p>
            <a:pPr marL="457200" marR="0" lvl="0" indent="-342900" algn="l" rtl="0">
              <a:lnSpc>
                <a:spcPct val="150000"/>
              </a:lnSpc>
              <a:spcBef>
                <a:spcPts val="600"/>
              </a:spcBef>
              <a:spcAft>
                <a:spcPts val="0"/>
              </a:spcAft>
              <a:buClr>
                <a:schemeClr val="dk1"/>
              </a:buClr>
              <a:buSzPts val="1800"/>
              <a:buFont typeface="Arial"/>
              <a:buChar char="●"/>
            </a:pPr>
            <a:r>
              <a:rPr lang="el-GR" sz="1800" b="1" i="0" u="none" strike="noStrike" cap="none" dirty="0">
                <a:solidFill>
                  <a:schemeClr val="dk1"/>
                </a:solidFill>
                <a:latin typeface="Arial"/>
                <a:ea typeface="Arial"/>
                <a:cs typeface="Arial"/>
                <a:sym typeface="Arial"/>
              </a:rPr>
              <a:t>αλλαγές στο κοινωνικό και οικονομικό πλαίσιο</a:t>
            </a:r>
            <a:r>
              <a:rPr lang="en-GB" sz="1800" b="1" i="0" u="none" strike="noStrike" cap="none" dirty="0">
                <a:solidFill>
                  <a:schemeClr val="dk1"/>
                </a:solidFill>
                <a:latin typeface="Arial"/>
                <a:ea typeface="Arial"/>
                <a:cs typeface="Arial"/>
                <a:sym typeface="Arial"/>
              </a:rPr>
              <a:t>.</a:t>
            </a:r>
            <a:br>
              <a:rPr lang="en-GB" sz="1800" b="1" i="0" u="none" strike="noStrike" cap="none" dirty="0">
                <a:solidFill>
                  <a:schemeClr val="dk1"/>
                </a:solidFill>
                <a:latin typeface="Arial"/>
                <a:ea typeface="Arial"/>
                <a:cs typeface="Arial"/>
                <a:sym typeface="Arial"/>
              </a:rPr>
            </a:br>
            <a:endParaRPr sz="1800" b="1" i="0" u="none" strike="noStrike" cap="none" dirty="0">
              <a:solidFill>
                <a:srgbClr val="000000"/>
              </a:solidFill>
              <a:latin typeface="Arial"/>
              <a:ea typeface="Arial"/>
              <a:cs typeface="Arial"/>
              <a:sym typeface="Arial"/>
            </a:endParaRPr>
          </a:p>
        </p:txBody>
      </p:sp>
      <p:sp>
        <p:nvSpPr>
          <p:cNvPr id="166" name="Google Shape;166;g2599f582cb8_1_58"/>
          <p:cNvSpPr txBox="1"/>
          <p:nvPr/>
        </p:nvSpPr>
        <p:spPr>
          <a:xfrm>
            <a:off x="4604100" y="1570100"/>
            <a:ext cx="4180200" cy="45462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l-GR" sz="2200" b="1" i="0" u="none" strike="noStrike" cap="none" dirty="0">
                <a:solidFill>
                  <a:srgbClr val="000000"/>
                </a:solidFill>
                <a:latin typeface="Arial"/>
                <a:ea typeface="Arial"/>
                <a:cs typeface="Arial"/>
                <a:sym typeface="Arial"/>
              </a:rPr>
              <a:t>Ευκαιρία</a:t>
            </a:r>
            <a:r>
              <a:rPr lang="en-GB" sz="2200" b="1" i="0" u="none" strike="noStrike" cap="none" dirty="0">
                <a:solidFill>
                  <a:srgbClr val="000000"/>
                </a:solidFill>
                <a:latin typeface="Arial"/>
                <a:ea typeface="Arial"/>
                <a:cs typeface="Arial"/>
                <a:sym typeface="Arial"/>
              </a:rPr>
              <a:t>:</a:t>
            </a:r>
            <a:endParaRPr sz="22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endParaRPr sz="2200" b="1" i="0" u="none" strike="noStrike" cap="none" dirty="0">
              <a:solidFill>
                <a:srgbClr val="000000"/>
              </a:solidFill>
              <a:latin typeface="Arial"/>
              <a:ea typeface="Arial"/>
              <a:cs typeface="Arial"/>
              <a:sym typeface="Arial"/>
            </a:endParaRPr>
          </a:p>
          <a:p>
            <a:pPr marL="457200" marR="0" lvl="0" indent="-349250" algn="l" rtl="0">
              <a:lnSpc>
                <a:spcPct val="100000"/>
              </a:lnSpc>
              <a:spcBef>
                <a:spcPts val="0"/>
              </a:spcBef>
              <a:spcAft>
                <a:spcPts val="0"/>
              </a:spcAft>
              <a:buClr>
                <a:srgbClr val="000000"/>
              </a:buClr>
              <a:buSzPts val="1900"/>
              <a:buFont typeface="Arial"/>
              <a:buChar char="●"/>
            </a:pPr>
            <a:r>
              <a:rPr lang="el-GR" sz="1900" b="1" i="0" u="none" strike="noStrike" cap="none" dirty="0">
                <a:solidFill>
                  <a:srgbClr val="000000"/>
                </a:solidFill>
                <a:latin typeface="Arial"/>
                <a:ea typeface="Arial"/>
                <a:cs typeface="Arial"/>
                <a:sym typeface="Arial"/>
              </a:rPr>
              <a:t>διαφοροποίηση των πηγών χρηματοδότησης</a:t>
            </a:r>
          </a:p>
          <a:p>
            <a:pPr marL="457200" marR="0" lvl="0" indent="-349250" algn="l" rtl="0">
              <a:lnSpc>
                <a:spcPct val="100000"/>
              </a:lnSpc>
              <a:spcBef>
                <a:spcPts val="0"/>
              </a:spcBef>
              <a:spcAft>
                <a:spcPts val="0"/>
              </a:spcAft>
              <a:buClr>
                <a:srgbClr val="000000"/>
              </a:buClr>
              <a:buSzPts val="1900"/>
              <a:buFont typeface="Arial"/>
              <a:buChar char="●"/>
            </a:pPr>
            <a:endParaRPr sz="1900" b="1" i="0" u="none" strike="noStrike" cap="none" dirty="0">
              <a:solidFill>
                <a:srgbClr val="000000"/>
              </a:solidFill>
              <a:latin typeface="Arial"/>
              <a:ea typeface="Arial"/>
              <a:cs typeface="Arial"/>
              <a:sym typeface="Arial"/>
            </a:endParaRPr>
          </a:p>
          <a:p>
            <a:pPr marL="457200" marR="0" lvl="0" indent="-349250" algn="l" rtl="0">
              <a:lnSpc>
                <a:spcPct val="100000"/>
              </a:lnSpc>
              <a:spcBef>
                <a:spcPts val="0"/>
              </a:spcBef>
              <a:spcAft>
                <a:spcPts val="0"/>
              </a:spcAft>
              <a:buClr>
                <a:srgbClr val="000000"/>
              </a:buClr>
              <a:buSzPts val="1900"/>
              <a:buFont typeface="Arial"/>
              <a:buChar char="●"/>
            </a:pPr>
            <a:r>
              <a:rPr lang="el-GR" sz="1900" b="1" i="0" u="none" strike="noStrike" cap="none" dirty="0">
                <a:solidFill>
                  <a:srgbClr val="000000"/>
                </a:solidFill>
                <a:latin typeface="Arial"/>
                <a:ea typeface="Arial"/>
                <a:cs typeface="Arial"/>
                <a:sym typeface="Arial"/>
              </a:rPr>
              <a:t>ανάπτυξη κοινωνικών επιχειρηματικών μοντέλων</a:t>
            </a:r>
          </a:p>
          <a:p>
            <a:pPr marL="457200" marR="0" lvl="0" indent="-349250" algn="l" rtl="0">
              <a:lnSpc>
                <a:spcPct val="100000"/>
              </a:lnSpc>
              <a:spcBef>
                <a:spcPts val="0"/>
              </a:spcBef>
              <a:spcAft>
                <a:spcPts val="0"/>
              </a:spcAft>
              <a:buClr>
                <a:srgbClr val="000000"/>
              </a:buClr>
              <a:buSzPts val="1900"/>
              <a:buFont typeface="Arial"/>
              <a:buChar char="●"/>
            </a:pPr>
            <a:endParaRPr lang="el-GR" sz="1900" b="1" dirty="0"/>
          </a:p>
          <a:p>
            <a:pPr marL="457200" marR="0" lvl="0" indent="-349250" algn="l" rtl="0">
              <a:lnSpc>
                <a:spcPct val="100000"/>
              </a:lnSpc>
              <a:spcBef>
                <a:spcPts val="0"/>
              </a:spcBef>
              <a:spcAft>
                <a:spcPts val="0"/>
              </a:spcAft>
              <a:buClr>
                <a:srgbClr val="000000"/>
              </a:buClr>
              <a:buSzPts val="1900"/>
              <a:buFont typeface="Arial"/>
              <a:buChar char="●"/>
            </a:pPr>
            <a:r>
              <a:rPr lang="el-GR" sz="1900" b="1" i="0" u="none" strike="noStrike" cap="none" dirty="0">
                <a:solidFill>
                  <a:srgbClr val="000000"/>
                </a:solidFill>
                <a:latin typeface="Arial"/>
                <a:ea typeface="Arial"/>
                <a:cs typeface="Arial"/>
                <a:sym typeface="Arial"/>
              </a:rPr>
              <a:t>συνεργασία μεταξύ οργανισμών</a:t>
            </a:r>
            <a:br>
              <a:rPr lang="en-GB" sz="1900" b="1" i="0" u="none" strike="noStrike" cap="none" dirty="0">
                <a:solidFill>
                  <a:srgbClr val="000000"/>
                </a:solidFill>
                <a:latin typeface="Arial"/>
                <a:ea typeface="Arial"/>
                <a:cs typeface="Arial"/>
                <a:sym typeface="Arial"/>
              </a:rPr>
            </a:br>
            <a:endParaRPr sz="1900" b="1" i="0" u="none" strike="noStrike" cap="none" dirty="0">
              <a:solidFill>
                <a:srgbClr val="000000"/>
              </a:solidFill>
              <a:latin typeface="Arial"/>
              <a:ea typeface="Arial"/>
              <a:cs typeface="Arial"/>
              <a:sym typeface="Arial"/>
            </a:endParaRPr>
          </a:p>
          <a:p>
            <a:pPr marL="457200" marR="0" lvl="0" indent="-349250" algn="l" rtl="0">
              <a:lnSpc>
                <a:spcPct val="100000"/>
              </a:lnSpc>
              <a:spcBef>
                <a:spcPts val="0"/>
              </a:spcBef>
              <a:spcAft>
                <a:spcPts val="0"/>
              </a:spcAft>
              <a:buClr>
                <a:srgbClr val="000000"/>
              </a:buClr>
              <a:buSzPts val="1900"/>
              <a:buFont typeface="Arial"/>
              <a:buChar char="●"/>
            </a:pPr>
            <a:r>
              <a:rPr lang="el-GR" sz="1900" b="1" i="0" u="none" strike="noStrike" cap="none" dirty="0">
                <a:solidFill>
                  <a:srgbClr val="000000"/>
                </a:solidFill>
                <a:latin typeface="Arial"/>
                <a:ea typeface="Arial"/>
                <a:cs typeface="Arial"/>
                <a:sym typeface="Arial"/>
              </a:rPr>
              <a:t>χρήση ψηφιακών τεχνολογιών</a:t>
            </a:r>
            <a:br>
              <a:rPr lang="en-GB" sz="1900" b="1" i="0" u="none" strike="noStrike" cap="none" dirty="0">
                <a:solidFill>
                  <a:srgbClr val="000000"/>
                </a:solidFill>
                <a:latin typeface="Arial"/>
                <a:ea typeface="Arial"/>
                <a:cs typeface="Arial"/>
                <a:sym typeface="Arial"/>
              </a:rPr>
            </a:br>
            <a:endParaRPr sz="1900" b="1" i="0" u="none" strike="noStrike" cap="none" dirty="0">
              <a:solidFill>
                <a:srgbClr val="000000"/>
              </a:solidFill>
              <a:latin typeface="Arial"/>
              <a:ea typeface="Arial"/>
              <a:cs typeface="Arial"/>
              <a:sym typeface="Arial"/>
            </a:endParaRPr>
          </a:p>
          <a:p>
            <a:pPr marL="457200" marR="0" lvl="0" indent="-349250" algn="l" rtl="0">
              <a:lnSpc>
                <a:spcPct val="100000"/>
              </a:lnSpc>
              <a:spcBef>
                <a:spcPts val="0"/>
              </a:spcBef>
              <a:spcAft>
                <a:spcPts val="0"/>
              </a:spcAft>
              <a:buClr>
                <a:srgbClr val="000000"/>
              </a:buClr>
              <a:buSzPts val="1900"/>
              <a:buFont typeface="Arial"/>
              <a:buChar char="●"/>
            </a:pPr>
            <a:r>
              <a:rPr lang="el-GR" sz="1900" b="1" i="0" u="none" strike="noStrike" cap="none" dirty="0">
                <a:solidFill>
                  <a:srgbClr val="000000"/>
                </a:solidFill>
                <a:latin typeface="Arial"/>
                <a:ea typeface="Arial"/>
                <a:cs typeface="Arial"/>
                <a:sym typeface="Arial"/>
              </a:rPr>
              <a:t>ενεργή συμμετοχή της κοινότητας</a:t>
            </a:r>
            <a:endParaRPr sz="2100" b="1" i="0" u="none" strike="noStrike" cap="none" dirty="0">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2599f582cb8_1_66"/>
          <p:cNvSpPr txBox="1">
            <a:spLocks noGrp="1"/>
          </p:cNvSpPr>
          <p:nvPr>
            <p:ph type="body" idx="1"/>
          </p:nvPr>
        </p:nvSpPr>
        <p:spPr>
          <a:xfrm>
            <a:off x="457200" y="1194375"/>
            <a:ext cx="7620000" cy="4932000"/>
          </a:xfrm>
          <a:prstGeom prst="rect">
            <a:avLst/>
          </a:prstGeom>
          <a:noFill/>
          <a:ln>
            <a:noFill/>
          </a:ln>
        </p:spPr>
        <p:txBody>
          <a:bodyPr spcFirstLastPara="1" wrap="square" lIns="91425" tIns="45700" rIns="91425" bIns="45700" anchor="t" anchorCtr="0">
            <a:normAutofit fontScale="92500"/>
          </a:bodyPr>
          <a:lstStyle/>
          <a:p>
            <a:pPr marL="0" lvl="0" indent="0" algn="ctr" rtl="0">
              <a:lnSpc>
                <a:spcPct val="100000"/>
              </a:lnSpc>
              <a:spcBef>
                <a:spcPts val="360"/>
              </a:spcBef>
              <a:spcAft>
                <a:spcPts val="0"/>
              </a:spcAft>
              <a:buSzPts val="1800"/>
              <a:buNone/>
            </a:pPr>
            <a:r>
              <a:rPr lang="el-GR" sz="2200" u="sng" dirty="0"/>
              <a:t>Στρατηγικές </a:t>
            </a:r>
            <a:r>
              <a:rPr lang="el-GR" sz="2200" dirty="0"/>
              <a:t>που μπορούν να υιοθετήσουν οι κοινωνικοί οργανισμοί για την προώθηση της βιωσιμότητας</a:t>
            </a:r>
            <a:r>
              <a:rPr lang="en-GB" sz="2200" dirty="0"/>
              <a:t>:</a:t>
            </a:r>
            <a:endParaRPr sz="2200" dirty="0"/>
          </a:p>
          <a:p>
            <a:pPr marL="0" lvl="0" indent="0" algn="l" rtl="0">
              <a:lnSpc>
                <a:spcPct val="100000"/>
              </a:lnSpc>
              <a:spcBef>
                <a:spcPts val="360"/>
              </a:spcBef>
              <a:spcAft>
                <a:spcPts val="0"/>
              </a:spcAft>
              <a:buSzPts val="1800"/>
              <a:buNone/>
            </a:pPr>
            <a:endParaRPr sz="2200" dirty="0"/>
          </a:p>
          <a:p>
            <a:pPr marL="457200" lvl="0" indent="-342900" algn="l" rtl="0">
              <a:lnSpc>
                <a:spcPct val="100000"/>
              </a:lnSpc>
              <a:spcBef>
                <a:spcPts val="360"/>
              </a:spcBef>
              <a:spcAft>
                <a:spcPts val="0"/>
              </a:spcAft>
              <a:buSzPts val="1800"/>
              <a:buChar char="●"/>
            </a:pPr>
            <a:r>
              <a:rPr lang="el-GR" dirty="0"/>
              <a:t>ανάπτυξη μιας διαφοροποιημένης στρατηγικής χρηματοδότησης, αναζητώντας σταθερές και μακροπρόθεσμες πηγές χρηματοδότησης</a:t>
            </a:r>
            <a:endParaRPr dirty="0"/>
          </a:p>
          <a:p>
            <a:pPr marL="457200" lvl="0" indent="0" algn="l" rtl="0">
              <a:lnSpc>
                <a:spcPct val="100000"/>
              </a:lnSpc>
              <a:spcBef>
                <a:spcPts val="360"/>
              </a:spcBef>
              <a:spcAft>
                <a:spcPts val="0"/>
              </a:spcAft>
              <a:buSzPts val="1800"/>
              <a:buNone/>
            </a:pPr>
            <a:endParaRPr dirty="0"/>
          </a:p>
          <a:p>
            <a:pPr marL="457200" lvl="0" indent="-342900" algn="l" rtl="0">
              <a:lnSpc>
                <a:spcPct val="100000"/>
              </a:lnSpc>
              <a:spcBef>
                <a:spcPts val="360"/>
              </a:spcBef>
              <a:spcAft>
                <a:spcPts val="0"/>
              </a:spcAft>
              <a:buSzPts val="1800"/>
              <a:buChar char="●"/>
            </a:pPr>
            <a:r>
              <a:rPr lang="el-GR" dirty="0"/>
              <a:t>υιοθέτηση υπεύθυνων πρακτικών όσον αφορά τη χρήση των πόρων, τη διαχείριση των απορριμμάτων, τη μείωση των εκπομπών και την προώθηση βιώσιμων συμπεριφορών εντός των οργανισμών και των κοινοτήτων στις οποίες δραστηριοποιούνται</a:t>
            </a:r>
            <a:endParaRPr dirty="0"/>
          </a:p>
          <a:p>
            <a:pPr marL="0" lvl="0" indent="0" algn="l" rtl="0">
              <a:lnSpc>
                <a:spcPct val="100000"/>
              </a:lnSpc>
              <a:spcBef>
                <a:spcPts val="360"/>
              </a:spcBef>
              <a:spcAft>
                <a:spcPts val="0"/>
              </a:spcAft>
              <a:buSzPts val="1800"/>
              <a:buNone/>
            </a:pPr>
            <a:endParaRPr dirty="0"/>
          </a:p>
          <a:p>
            <a:pPr marL="457200" lvl="0" indent="-342900" algn="l" rtl="0">
              <a:lnSpc>
                <a:spcPct val="100000"/>
              </a:lnSpc>
              <a:spcBef>
                <a:spcPts val="360"/>
              </a:spcBef>
              <a:spcAft>
                <a:spcPts val="0"/>
              </a:spcAft>
              <a:buSzPts val="1800"/>
              <a:buChar char="●"/>
            </a:pPr>
            <a:r>
              <a:rPr lang="el-GR" dirty="0"/>
              <a:t>Συνεργασία και </a:t>
            </a:r>
            <a:r>
              <a:rPr lang="el-GR" dirty="0" err="1"/>
              <a:t>δικτυώση</a:t>
            </a:r>
            <a:r>
              <a:rPr lang="el-GR" dirty="0"/>
              <a:t> με άλλους κοινωνικούς φορείς, τον ιδιωτικό τομέα και τοπικούς φορείς</a:t>
            </a:r>
            <a:r>
              <a:rPr lang="en-GB" dirty="0"/>
              <a:t>.</a:t>
            </a:r>
            <a:endParaRPr dirty="0"/>
          </a:p>
          <a:p>
            <a:pPr marL="0" lvl="0" indent="0" algn="l" rtl="0">
              <a:lnSpc>
                <a:spcPct val="100000"/>
              </a:lnSpc>
              <a:spcBef>
                <a:spcPts val="360"/>
              </a:spcBef>
              <a:spcAft>
                <a:spcPts val="0"/>
              </a:spcAft>
              <a:buSzPts val="1800"/>
              <a:buNone/>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g2599f582cb8_1_72"/>
          <p:cNvSpPr txBox="1">
            <a:spLocks noGrp="1"/>
          </p:cNvSpPr>
          <p:nvPr>
            <p:ph type="title"/>
          </p:nvPr>
        </p:nvSpPr>
        <p:spPr>
          <a:xfrm>
            <a:off x="1247025" y="202271"/>
            <a:ext cx="5791200" cy="6285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100000"/>
              </a:lnSpc>
              <a:spcBef>
                <a:spcPts val="0"/>
              </a:spcBef>
              <a:spcAft>
                <a:spcPts val="0"/>
              </a:spcAft>
              <a:buSzPct val="111111"/>
              <a:buNone/>
            </a:pPr>
            <a:endParaRPr dirty="0"/>
          </a:p>
          <a:p>
            <a:pPr marL="0" lvl="0" indent="0" algn="ctr" rtl="0">
              <a:lnSpc>
                <a:spcPct val="100000"/>
              </a:lnSpc>
              <a:spcBef>
                <a:spcPts val="0"/>
              </a:spcBef>
              <a:spcAft>
                <a:spcPts val="0"/>
              </a:spcAft>
              <a:buSzPct val="133333"/>
              <a:buNone/>
            </a:pPr>
            <a:r>
              <a:rPr lang="el-GR" sz="3000" dirty="0"/>
              <a:t>Οικονομική θεωρία και βιωσιμότητα</a:t>
            </a:r>
            <a:endParaRPr sz="3000" dirty="0"/>
          </a:p>
        </p:txBody>
      </p:sp>
      <p:sp>
        <p:nvSpPr>
          <p:cNvPr id="179" name="Google Shape;179;g2599f582cb8_1_72"/>
          <p:cNvSpPr txBox="1">
            <a:spLocks noGrp="1"/>
          </p:cNvSpPr>
          <p:nvPr>
            <p:ph type="body" idx="1"/>
          </p:nvPr>
        </p:nvSpPr>
        <p:spPr>
          <a:xfrm>
            <a:off x="456600" y="672917"/>
            <a:ext cx="8230800" cy="57504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360"/>
              </a:spcBef>
              <a:spcAft>
                <a:spcPts val="0"/>
              </a:spcAft>
              <a:buSzPts val="1800"/>
              <a:buNone/>
            </a:pPr>
            <a:r>
              <a:rPr lang="el-GR" dirty="0"/>
              <a:t>Το παραδοσιακό οικονομικό μοντέλο βασίζεται στην ιδέα ότι η πρόοδος μετριέται κυρίως από τον ρυθμό αύξησης του ακαθάριστου εγχώριου προϊόντος</a:t>
            </a:r>
            <a:r>
              <a:rPr lang="en-GB" dirty="0"/>
              <a:t>(GDP).</a:t>
            </a:r>
            <a:endParaRPr dirty="0"/>
          </a:p>
          <a:p>
            <a:pPr marL="0" lvl="0" indent="0" algn="ctr" rtl="0">
              <a:lnSpc>
                <a:spcPct val="100000"/>
              </a:lnSpc>
              <a:spcBef>
                <a:spcPts val="360"/>
              </a:spcBef>
              <a:spcAft>
                <a:spcPts val="0"/>
              </a:spcAft>
              <a:buSzPts val="1800"/>
              <a:buNone/>
            </a:pPr>
            <a:endParaRPr dirty="0"/>
          </a:p>
          <a:p>
            <a:pPr marL="0" lvl="0" indent="0" algn="ctr" rtl="0">
              <a:lnSpc>
                <a:spcPct val="100000"/>
              </a:lnSpc>
              <a:spcBef>
                <a:spcPts val="360"/>
              </a:spcBef>
              <a:spcAft>
                <a:spcPts val="0"/>
              </a:spcAft>
              <a:buSzPts val="1800"/>
              <a:buNone/>
            </a:pPr>
            <a:r>
              <a:rPr lang="el-GR" u="sng" dirty="0"/>
              <a:t>Κρισιμότητα</a:t>
            </a:r>
            <a:r>
              <a:rPr lang="en-GB" u="sng" dirty="0"/>
              <a:t> </a:t>
            </a:r>
            <a:r>
              <a:rPr lang="en-GB" dirty="0"/>
              <a:t>: </a:t>
            </a:r>
            <a:r>
              <a:rPr lang="el-GR" dirty="0"/>
              <a:t>Αυτό το μέτρο δεν λαμβάνει υπόψη τις αρνητικές επιπτώσεις στο περιβάλλον και την κοινωνία που προκαλούνται από την παραγωγή και την κατανάλωση έντασης πόρων</a:t>
            </a:r>
            <a:r>
              <a:rPr lang="en-GB" dirty="0"/>
              <a:t>.</a:t>
            </a:r>
            <a:endParaRPr dirty="0"/>
          </a:p>
          <a:p>
            <a:pPr marL="0" lvl="0" indent="0" algn="ctr" rtl="0">
              <a:lnSpc>
                <a:spcPct val="100000"/>
              </a:lnSpc>
              <a:spcBef>
                <a:spcPts val="360"/>
              </a:spcBef>
              <a:spcAft>
                <a:spcPts val="0"/>
              </a:spcAft>
              <a:buSzPts val="1800"/>
              <a:buNone/>
            </a:pPr>
            <a:endParaRPr dirty="0"/>
          </a:p>
          <a:p>
            <a:pPr marL="0" lvl="0" indent="0" algn="ctr" rtl="0">
              <a:lnSpc>
                <a:spcPct val="100000"/>
              </a:lnSpc>
              <a:spcBef>
                <a:spcPts val="360"/>
              </a:spcBef>
              <a:spcAft>
                <a:spcPts val="0"/>
              </a:spcAft>
              <a:buSzPts val="1800"/>
              <a:buNone/>
            </a:pPr>
            <a:r>
              <a:rPr lang="el-GR" dirty="0"/>
              <a:t>Για την αντιμετώπιση αυτών των κρίσιμων ζητημάτων, έχουν προκύψει διάφορες εναλλακτικές οικονομικές προσεγγίσεις που θέτουν τη βιωσιμότητα στο επίκεντρο, όπως </a:t>
            </a:r>
            <a:r>
              <a:rPr lang="el-GR" dirty="0" err="1"/>
              <a:t>π.χ</a:t>
            </a:r>
            <a:r>
              <a:rPr lang="el-GR" dirty="0"/>
              <a:t> </a:t>
            </a:r>
            <a:r>
              <a:rPr lang="en-GB" dirty="0"/>
              <a:t>:</a:t>
            </a:r>
            <a:endParaRPr dirty="0"/>
          </a:p>
          <a:p>
            <a:pPr marL="457200" lvl="0" indent="-355600" algn="l" rtl="0">
              <a:lnSpc>
                <a:spcPct val="100000"/>
              </a:lnSpc>
              <a:spcBef>
                <a:spcPts val="360"/>
              </a:spcBef>
              <a:spcAft>
                <a:spcPts val="0"/>
              </a:spcAft>
              <a:buSzPts val="2000"/>
              <a:buChar char="●"/>
            </a:pPr>
            <a:r>
              <a:rPr lang="el-GR" dirty="0"/>
              <a:t>Η κυκλική οικονομία (προτείνει ένα σύστημα στο οποίο τα υλικά χρησιμοποιούνται αποτελεσματικά και κυκλικά, ελαχιστοποιώντας τα απόβλητα και την παραγωγή απορριμμάτων</a:t>
            </a:r>
            <a:r>
              <a:rPr lang="en-GB" dirty="0"/>
              <a:t>)</a:t>
            </a:r>
            <a:endParaRPr dirty="0"/>
          </a:p>
          <a:p>
            <a:pPr marL="457200" lvl="0" indent="-355600" algn="l" rtl="0">
              <a:lnSpc>
                <a:spcPct val="100000"/>
              </a:lnSpc>
              <a:spcBef>
                <a:spcPts val="360"/>
              </a:spcBef>
              <a:spcAft>
                <a:spcPts val="0"/>
              </a:spcAft>
              <a:buSzPts val="2000"/>
              <a:buChar char="●"/>
            </a:pPr>
            <a:r>
              <a:rPr lang="el-GR" dirty="0"/>
              <a:t>Η πράσινη οικονομία (εστιάζει στην υιοθέτηση βιώσιμων πρακτικών και τεχνολογιών για τον μετριασμό των περιβαλλοντικών επιπτώσεων των οικονομικών δραστηριοτήτων</a:t>
            </a:r>
            <a:r>
              <a:rPr lang="en-GB" dirty="0"/>
              <a:t>).</a:t>
            </a:r>
            <a:endParaRPr dirty="0"/>
          </a:p>
          <a:p>
            <a:pPr marL="0" lvl="0" indent="0" algn="ctr" rtl="0">
              <a:lnSpc>
                <a:spcPct val="100000"/>
              </a:lnSpc>
              <a:spcBef>
                <a:spcPts val="360"/>
              </a:spcBef>
              <a:spcAft>
                <a:spcPts val="0"/>
              </a:spcAft>
              <a:buSzPts val="1800"/>
              <a:buNone/>
            </a:pPr>
            <a:endParaRPr dirty="0"/>
          </a:p>
        </p:txBody>
      </p:sp>
      <p:cxnSp>
        <p:nvCxnSpPr>
          <p:cNvPr id="180" name="Google Shape;180;g2599f582cb8_1_72"/>
          <p:cNvCxnSpPr/>
          <p:nvPr/>
        </p:nvCxnSpPr>
        <p:spPr>
          <a:xfrm>
            <a:off x="4259393" y="1668903"/>
            <a:ext cx="8700" cy="452700"/>
          </a:xfrm>
          <a:prstGeom prst="straightConnector1">
            <a:avLst/>
          </a:prstGeom>
          <a:noFill/>
          <a:ln w="19050" cap="flat" cmpd="sng">
            <a:solidFill>
              <a:schemeClr val="dk2"/>
            </a:solidFill>
            <a:prstDash val="solid"/>
            <a:round/>
            <a:headEnd type="none" w="sm" len="sm"/>
            <a:tailEnd type="triangl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2599f582cb8_1_79"/>
          <p:cNvSpPr txBox="1">
            <a:spLocks noGrp="1"/>
          </p:cNvSpPr>
          <p:nvPr>
            <p:ph type="body" idx="1"/>
          </p:nvPr>
        </p:nvSpPr>
        <p:spPr>
          <a:xfrm>
            <a:off x="457200" y="250425"/>
            <a:ext cx="7620000" cy="5875800"/>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100000"/>
              </a:lnSpc>
              <a:spcBef>
                <a:spcPts val="360"/>
              </a:spcBef>
              <a:spcAft>
                <a:spcPts val="0"/>
              </a:spcAft>
              <a:buSzPts val="1800"/>
              <a:buNone/>
            </a:pPr>
            <a:r>
              <a:rPr lang="el-GR" sz="2200" dirty="0">
                <a:solidFill>
                  <a:schemeClr val="accent2"/>
                </a:solidFill>
              </a:rPr>
              <a:t>Πώς να μετρήσετε την οικονομική βιωσιμότητα;</a:t>
            </a:r>
            <a:endParaRPr sz="2200" dirty="0">
              <a:solidFill>
                <a:schemeClr val="accent2"/>
              </a:solidFill>
            </a:endParaRPr>
          </a:p>
          <a:p>
            <a:pPr marL="0" lvl="0" indent="0" algn="ctr" rtl="0">
              <a:lnSpc>
                <a:spcPct val="100000"/>
              </a:lnSpc>
              <a:spcBef>
                <a:spcPts val="360"/>
              </a:spcBef>
              <a:spcAft>
                <a:spcPts val="0"/>
              </a:spcAft>
              <a:buSzPts val="1800"/>
              <a:buNone/>
            </a:pPr>
            <a:endParaRPr sz="2200" dirty="0">
              <a:solidFill>
                <a:schemeClr val="accent2"/>
              </a:solidFill>
            </a:endParaRPr>
          </a:p>
          <a:p>
            <a:pPr marL="457200" lvl="0" indent="-342900" algn="l" rtl="0">
              <a:lnSpc>
                <a:spcPct val="100000"/>
              </a:lnSpc>
              <a:spcBef>
                <a:spcPts val="360"/>
              </a:spcBef>
              <a:spcAft>
                <a:spcPts val="0"/>
              </a:spcAft>
              <a:buSzPts val="1800"/>
              <a:buChar char="●"/>
            </a:pPr>
            <a:r>
              <a:rPr lang="el-GR" dirty="0"/>
              <a:t>Είναι ένα σύνθετο έργο που απαιτεί τη χρήση κατάλληλων δεικτών ικανών να αξιολογούν όχι μόνο την οικονομική απόδοση, αλλά και τον περιβαλλοντικό και κοινωνικό αντίκτυπο των οικονομικών δραστηριοτήτων</a:t>
            </a:r>
            <a:r>
              <a:rPr lang="en-GB" dirty="0"/>
              <a:t>.</a:t>
            </a:r>
            <a:endParaRPr dirty="0"/>
          </a:p>
          <a:p>
            <a:pPr marL="0" lvl="0" indent="0" algn="l" rtl="0">
              <a:lnSpc>
                <a:spcPct val="100000"/>
              </a:lnSpc>
              <a:spcBef>
                <a:spcPts val="360"/>
              </a:spcBef>
              <a:spcAft>
                <a:spcPts val="0"/>
              </a:spcAft>
              <a:buSzPts val="1800"/>
              <a:buNone/>
            </a:pPr>
            <a:endParaRPr dirty="0"/>
          </a:p>
          <a:p>
            <a:pPr marL="0" lvl="0" indent="0" algn="ctr" rtl="0">
              <a:lnSpc>
                <a:spcPct val="100000"/>
              </a:lnSpc>
              <a:spcBef>
                <a:spcPts val="360"/>
              </a:spcBef>
              <a:spcAft>
                <a:spcPts val="0"/>
              </a:spcAft>
              <a:buSzPts val="1800"/>
              <a:buNone/>
            </a:pPr>
            <a:r>
              <a:rPr lang="el-GR" dirty="0"/>
              <a:t>Έχουν αναπτυχθεί αρκετοί δείκτες οικονομικής βιωσιμότητας που επιδιώκουν να ενσωματώσουν νομισματικές και μη νομισματικές πτυχές</a:t>
            </a:r>
            <a:r>
              <a:rPr lang="en-GB" dirty="0"/>
              <a:t>.</a:t>
            </a:r>
            <a:endParaRPr dirty="0"/>
          </a:p>
          <a:p>
            <a:pPr marL="0" lvl="0" indent="0" algn="ctr" rtl="0">
              <a:lnSpc>
                <a:spcPct val="100000"/>
              </a:lnSpc>
              <a:spcBef>
                <a:spcPts val="360"/>
              </a:spcBef>
              <a:spcAft>
                <a:spcPts val="0"/>
              </a:spcAft>
              <a:buSzPts val="1800"/>
              <a:buNone/>
            </a:pPr>
            <a:endParaRPr dirty="0"/>
          </a:p>
          <a:p>
            <a:pPr marL="0" lvl="0" indent="0" algn="ctr" rtl="0">
              <a:lnSpc>
                <a:spcPct val="100000"/>
              </a:lnSpc>
              <a:spcBef>
                <a:spcPts val="360"/>
              </a:spcBef>
              <a:spcAft>
                <a:spcPts val="0"/>
              </a:spcAft>
              <a:buSzPts val="1800"/>
              <a:buNone/>
            </a:pPr>
            <a:r>
              <a:rPr lang="el-GR" dirty="0"/>
              <a:t>Ένας τέτοιος δείκτης είναι το πράσινο ΑΕΠ</a:t>
            </a:r>
            <a:endParaRPr u="sng" dirty="0"/>
          </a:p>
          <a:p>
            <a:pPr marL="0" lvl="0" indent="0" algn="ctr" rtl="0">
              <a:lnSpc>
                <a:spcPct val="100000"/>
              </a:lnSpc>
              <a:spcBef>
                <a:spcPts val="360"/>
              </a:spcBef>
              <a:spcAft>
                <a:spcPts val="0"/>
              </a:spcAft>
              <a:buSzPts val="1800"/>
              <a:buNone/>
            </a:pPr>
            <a:endParaRPr dirty="0"/>
          </a:p>
          <a:p>
            <a:pPr marL="0" lvl="0" indent="0" algn="ctr" rtl="0">
              <a:lnSpc>
                <a:spcPct val="100000"/>
              </a:lnSpc>
              <a:spcBef>
                <a:spcPts val="360"/>
              </a:spcBef>
              <a:spcAft>
                <a:spcPts val="0"/>
              </a:spcAft>
              <a:buSzPts val="1800"/>
              <a:buNone/>
            </a:pPr>
            <a:r>
              <a:rPr lang="el-GR" dirty="0"/>
              <a:t>αντιπροσωπεύει μια εξέλιξη του παραδοσιακού ΑΕΠ και λαμβάνει υπόψη τις αρνητικές περιβαλλοντικές επιπτώσεις των οικονομικών δραστηριοτήτων αφαιρώντας το κόστος των περιβαλλοντικών εξωτερικών επιπτώσεων από το μέτρο ΑΕΠ</a:t>
            </a:r>
            <a:endParaRPr dirty="0"/>
          </a:p>
        </p:txBody>
      </p:sp>
      <p:cxnSp>
        <p:nvCxnSpPr>
          <p:cNvPr id="187" name="Google Shape;187;g2599f582cb8_1_79"/>
          <p:cNvCxnSpPr/>
          <p:nvPr/>
        </p:nvCxnSpPr>
        <p:spPr>
          <a:xfrm>
            <a:off x="4170700" y="3300278"/>
            <a:ext cx="9600" cy="481500"/>
          </a:xfrm>
          <a:prstGeom prst="straightConnector1">
            <a:avLst/>
          </a:prstGeom>
          <a:noFill/>
          <a:ln w="19050" cap="flat" cmpd="sng">
            <a:solidFill>
              <a:schemeClr val="dk2"/>
            </a:solidFill>
            <a:prstDash val="solid"/>
            <a:round/>
            <a:headEnd type="none" w="sm" len="sm"/>
            <a:tailEnd type="triangle" w="med" len="med"/>
          </a:ln>
        </p:spPr>
      </p:cxnSp>
      <p:cxnSp>
        <p:nvCxnSpPr>
          <p:cNvPr id="188" name="Google Shape;188;g2599f582cb8_1_79"/>
          <p:cNvCxnSpPr/>
          <p:nvPr/>
        </p:nvCxnSpPr>
        <p:spPr>
          <a:xfrm flipH="1">
            <a:off x="4796366" y="3965464"/>
            <a:ext cx="1724100" cy="433500"/>
          </a:xfrm>
          <a:prstGeom prst="straightConnector1">
            <a:avLst/>
          </a:prstGeom>
          <a:noFill/>
          <a:ln w="19050" cap="flat" cmpd="sng">
            <a:solidFill>
              <a:schemeClr val="dk2"/>
            </a:solidFill>
            <a:prstDash val="solid"/>
            <a:round/>
            <a:headEnd type="none" w="sm" len="sm"/>
            <a:tailEnd type="triangle" w="med" len="med"/>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2599f582cb8_1_87"/>
          <p:cNvSpPr txBox="1">
            <a:spLocks noGrp="1"/>
          </p:cNvSpPr>
          <p:nvPr>
            <p:ph type="body" idx="1"/>
          </p:nvPr>
        </p:nvSpPr>
        <p:spPr>
          <a:xfrm>
            <a:off x="293475" y="529325"/>
            <a:ext cx="7620000" cy="586620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00000"/>
              </a:lnSpc>
              <a:spcBef>
                <a:spcPts val="360"/>
              </a:spcBef>
              <a:spcAft>
                <a:spcPts val="0"/>
              </a:spcAft>
              <a:buSzPts val="1800"/>
              <a:buNone/>
            </a:pPr>
            <a:r>
              <a:rPr lang="el-GR" dirty="0"/>
              <a:t>Το πράσινο ΑΕΠ έχει επίσης ορισμένους περιορισμούς </a:t>
            </a:r>
            <a:r>
              <a:rPr lang="en-GB" dirty="0"/>
              <a:t>:</a:t>
            </a:r>
            <a:endParaRPr dirty="0"/>
          </a:p>
          <a:p>
            <a:pPr marL="457200" lvl="0" indent="-342900" algn="l" rtl="0">
              <a:lnSpc>
                <a:spcPct val="100000"/>
              </a:lnSpc>
              <a:spcBef>
                <a:spcPts val="360"/>
              </a:spcBef>
              <a:spcAft>
                <a:spcPts val="0"/>
              </a:spcAft>
              <a:buSzPts val="1800"/>
              <a:buChar char="●"/>
            </a:pPr>
            <a:r>
              <a:rPr lang="el-GR" dirty="0"/>
              <a:t>δεν παρέχει λεπτομερείς πληροφορίες σχετικά με την κατανομή του εισοδήματος ή την ποιότητα ζωής των ανθρώπων</a:t>
            </a:r>
          </a:p>
          <a:p>
            <a:pPr marL="457200" lvl="0" indent="-342900" algn="l" rtl="0">
              <a:lnSpc>
                <a:spcPct val="100000"/>
              </a:lnSpc>
              <a:spcBef>
                <a:spcPts val="360"/>
              </a:spcBef>
              <a:spcAft>
                <a:spcPts val="0"/>
              </a:spcAft>
              <a:buSzPts val="1800"/>
              <a:buChar char="●"/>
            </a:pPr>
            <a:r>
              <a:rPr lang="el-GR" dirty="0"/>
              <a:t>επιτρέπει μια μερική όψη των περιβαλλοντικών επιπτώσεων</a:t>
            </a:r>
            <a:endParaRPr dirty="0"/>
          </a:p>
          <a:p>
            <a:pPr marL="0" lvl="0" indent="0" algn="l" rtl="0">
              <a:lnSpc>
                <a:spcPct val="100000"/>
              </a:lnSpc>
              <a:spcBef>
                <a:spcPts val="360"/>
              </a:spcBef>
              <a:spcAft>
                <a:spcPts val="0"/>
              </a:spcAft>
              <a:buSzPts val="1800"/>
              <a:buNone/>
            </a:pPr>
            <a:endParaRPr dirty="0"/>
          </a:p>
          <a:p>
            <a:pPr marL="0" lvl="0" indent="0" algn="l" rtl="0">
              <a:lnSpc>
                <a:spcPct val="100000"/>
              </a:lnSpc>
              <a:spcBef>
                <a:spcPts val="360"/>
              </a:spcBef>
              <a:spcAft>
                <a:spcPts val="0"/>
              </a:spcAft>
              <a:buSzPts val="1800"/>
              <a:buNone/>
            </a:pPr>
            <a:r>
              <a:rPr lang="el-GR" dirty="0"/>
              <a:t>Για να ξεπεραστούν αυτοί οι περιορισμοί, έχουν αναπτυχθεί ευρύτεροι δείκτες οικονομικής βιωσιμότητας που ενσωματώνουν κοινωνικές και περιβαλλοντικές πτυχές</a:t>
            </a:r>
            <a:r>
              <a:rPr lang="en-GB" dirty="0"/>
              <a:t>.</a:t>
            </a:r>
            <a:endParaRPr dirty="0"/>
          </a:p>
          <a:p>
            <a:pPr marL="0" lvl="0" indent="0" algn="ctr" rtl="0">
              <a:lnSpc>
                <a:spcPct val="100000"/>
              </a:lnSpc>
              <a:spcBef>
                <a:spcPts val="360"/>
              </a:spcBef>
              <a:spcAft>
                <a:spcPts val="0"/>
              </a:spcAft>
              <a:buSzPts val="1800"/>
              <a:buNone/>
            </a:pPr>
            <a:r>
              <a:rPr lang="el-GR" dirty="0"/>
              <a:t>Μεταξύ αυτών των δεικτών είναι ο </a:t>
            </a:r>
            <a:r>
              <a:rPr lang="el-GR" u="sng" dirty="0"/>
              <a:t>Δείκτης Ανθρώπινης Ανάπτυξης και Ευημερίας (IBSU</a:t>
            </a:r>
            <a:r>
              <a:rPr lang="el-GR" dirty="0"/>
              <a:t>)</a:t>
            </a:r>
            <a:endParaRPr u="sng" dirty="0"/>
          </a:p>
          <a:p>
            <a:pPr marL="0" lvl="0" indent="0" algn="ctr" rtl="0">
              <a:lnSpc>
                <a:spcPct val="100000"/>
              </a:lnSpc>
              <a:spcBef>
                <a:spcPts val="360"/>
              </a:spcBef>
              <a:spcAft>
                <a:spcPts val="0"/>
              </a:spcAft>
              <a:buSzPts val="1800"/>
              <a:buNone/>
            </a:pPr>
            <a:endParaRPr dirty="0"/>
          </a:p>
          <a:p>
            <a:pPr marL="0" lvl="0" indent="0" algn="ctr" rtl="0">
              <a:lnSpc>
                <a:spcPct val="100000"/>
              </a:lnSpc>
              <a:spcBef>
                <a:spcPts val="360"/>
              </a:spcBef>
              <a:spcAft>
                <a:spcPts val="0"/>
              </a:spcAft>
              <a:buSzPts val="1800"/>
              <a:buNone/>
            </a:pPr>
            <a:endParaRPr dirty="0"/>
          </a:p>
          <a:p>
            <a:pPr marL="457200" lvl="0" indent="-342900" algn="ctr" rtl="0">
              <a:lnSpc>
                <a:spcPct val="100000"/>
              </a:lnSpc>
              <a:spcBef>
                <a:spcPts val="360"/>
              </a:spcBef>
              <a:spcAft>
                <a:spcPts val="0"/>
              </a:spcAft>
              <a:buSzPts val="1800"/>
              <a:buChar char="●"/>
            </a:pPr>
            <a:r>
              <a:rPr lang="el-GR" dirty="0"/>
              <a:t>εξετάζει μια σειρά οικονομικών, κοινωνικών και περιβαλλοντικών παραγόντων για την αξιολόγηση της συνολικής ευημερίας των ανθρώπων και των κοινοτήτων</a:t>
            </a:r>
          </a:p>
          <a:p>
            <a:pPr marL="457200" lvl="0" indent="-342900" algn="ctr" rtl="0">
              <a:lnSpc>
                <a:spcPct val="100000"/>
              </a:lnSpc>
              <a:spcBef>
                <a:spcPts val="360"/>
              </a:spcBef>
              <a:spcAft>
                <a:spcPts val="0"/>
              </a:spcAft>
              <a:buSzPts val="1800"/>
              <a:buChar char="●"/>
            </a:pPr>
            <a:endParaRPr dirty="0"/>
          </a:p>
          <a:p>
            <a:pPr marL="457200" lvl="0" indent="-342900" algn="ctr" rtl="0">
              <a:lnSpc>
                <a:spcPct val="100000"/>
              </a:lnSpc>
              <a:spcBef>
                <a:spcPts val="360"/>
              </a:spcBef>
              <a:spcAft>
                <a:spcPts val="0"/>
              </a:spcAft>
              <a:buSzPts val="1800"/>
              <a:buChar char="●"/>
            </a:pPr>
            <a:r>
              <a:rPr lang="el-GR" dirty="0"/>
              <a:t>περιλαμβάνει δείκτες όπως το προσδόκιμο ζωής, την εκπαίδευση, το εισόδημα, την πρόσβαση σε ασφαλές νερό, την ατμοσφαιρική ρύπανση και άλλα.</a:t>
            </a:r>
            <a:endParaRPr dirty="0"/>
          </a:p>
        </p:txBody>
      </p:sp>
      <p:cxnSp>
        <p:nvCxnSpPr>
          <p:cNvPr id="195" name="Google Shape;195;g2599f582cb8_1_87"/>
          <p:cNvCxnSpPr/>
          <p:nvPr/>
        </p:nvCxnSpPr>
        <p:spPr>
          <a:xfrm>
            <a:off x="4043138" y="3649762"/>
            <a:ext cx="0" cy="645300"/>
          </a:xfrm>
          <a:prstGeom prst="straightConnector1">
            <a:avLst/>
          </a:prstGeom>
          <a:noFill/>
          <a:ln w="19050" cap="flat" cmpd="sng">
            <a:solidFill>
              <a:schemeClr val="dk2"/>
            </a:solidFill>
            <a:prstDash val="solid"/>
            <a:round/>
            <a:headEnd type="none" w="sm" len="sm"/>
            <a:tailEnd type="triangl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2599f582cb8_1_94"/>
          <p:cNvSpPr txBox="1">
            <a:spLocks noGrp="1"/>
          </p:cNvSpPr>
          <p:nvPr>
            <p:ph type="title"/>
          </p:nvPr>
        </p:nvSpPr>
        <p:spPr>
          <a:xfrm>
            <a:off x="2965700" y="125249"/>
            <a:ext cx="2885100" cy="6744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100000"/>
              </a:lnSpc>
              <a:spcBef>
                <a:spcPts val="0"/>
              </a:spcBef>
              <a:spcAft>
                <a:spcPts val="0"/>
              </a:spcAft>
              <a:buSzPct val="133333"/>
              <a:buNone/>
            </a:pPr>
            <a:r>
              <a:rPr lang="el-GR" sz="2700" dirty="0"/>
              <a:t>Η ατζέντα του 2030</a:t>
            </a:r>
            <a:endParaRPr sz="2700" dirty="0"/>
          </a:p>
        </p:txBody>
      </p:sp>
      <p:sp>
        <p:nvSpPr>
          <p:cNvPr id="202" name="Google Shape;202;g2599f582cb8_1_94"/>
          <p:cNvSpPr txBox="1">
            <a:spLocks noGrp="1"/>
          </p:cNvSpPr>
          <p:nvPr>
            <p:ph type="body" idx="1"/>
          </p:nvPr>
        </p:nvSpPr>
        <p:spPr>
          <a:xfrm>
            <a:off x="457200" y="934300"/>
            <a:ext cx="7620000" cy="570240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00000"/>
              </a:lnSpc>
              <a:spcBef>
                <a:spcPts val="360"/>
              </a:spcBef>
              <a:spcAft>
                <a:spcPts val="0"/>
              </a:spcAft>
              <a:buSzPts val="1800"/>
              <a:buNone/>
            </a:pPr>
            <a:r>
              <a:rPr lang="el-GR" dirty="0"/>
              <a:t>Η Ατζέντα του 2030 αντιπροσωπεύει ένα φιλόδοξο παγκόσμιο σχέδιο δράσης για την επίτευξη ενός βιώσιμου μέλλοντος για όλους</a:t>
            </a:r>
            <a:r>
              <a:rPr lang="en-GB" dirty="0"/>
              <a:t>.</a:t>
            </a:r>
            <a:br>
              <a:rPr lang="en-GB" dirty="0"/>
            </a:br>
            <a:endParaRPr dirty="0"/>
          </a:p>
          <a:p>
            <a:pPr marL="457200" lvl="0" indent="-342900" algn="l" rtl="0">
              <a:lnSpc>
                <a:spcPct val="100000"/>
              </a:lnSpc>
              <a:spcBef>
                <a:spcPts val="360"/>
              </a:spcBef>
              <a:spcAft>
                <a:spcPts val="0"/>
              </a:spcAft>
              <a:buSzPts val="1800"/>
              <a:buChar char="●"/>
            </a:pPr>
            <a:r>
              <a:rPr lang="el-GR" dirty="0"/>
              <a:t>Εγκρίθηκε από τα Ηνωμένα Έθνη το 2015 και βασίζεται σε 17 Στόχους Βιώσιμης Ανάπτυξης (</a:t>
            </a:r>
            <a:r>
              <a:rPr lang="el-GR" dirty="0" err="1"/>
              <a:t>SDGs</a:t>
            </a:r>
            <a:r>
              <a:rPr lang="el-GR" dirty="0"/>
              <a:t>) που καλύπτουν ένα ευρύ φάσμα προκλήσεων</a:t>
            </a:r>
            <a:r>
              <a:rPr lang="en-GB" dirty="0"/>
              <a:t>.</a:t>
            </a:r>
            <a:br>
              <a:rPr lang="en-GB" dirty="0"/>
            </a:br>
            <a:endParaRPr dirty="0"/>
          </a:p>
          <a:p>
            <a:pPr marL="457200" lvl="0" indent="-342900" algn="l" rtl="0">
              <a:lnSpc>
                <a:spcPct val="100000"/>
              </a:lnSpc>
              <a:spcBef>
                <a:spcPts val="0"/>
              </a:spcBef>
              <a:spcAft>
                <a:spcPts val="0"/>
              </a:spcAft>
              <a:buSzPts val="1800"/>
              <a:buChar char="●"/>
            </a:pPr>
            <a:r>
              <a:rPr lang="el-GR" dirty="0"/>
              <a:t>Αναγνωρίζει την ανάγκη για μια ολοκληρωμένη προσέγγιση για την ταυτόχρονη αντιμετώπιση κοινωνικών, οικονομικών και περιβαλλοντικών προκλήσεων</a:t>
            </a:r>
            <a:r>
              <a:rPr lang="en-GB" dirty="0"/>
              <a:t>.</a:t>
            </a:r>
            <a:br>
              <a:rPr lang="en-GB" dirty="0"/>
            </a:br>
            <a:endParaRPr dirty="0"/>
          </a:p>
          <a:p>
            <a:pPr marL="457200" lvl="0" indent="-342900" algn="l" rtl="0">
              <a:lnSpc>
                <a:spcPct val="100000"/>
              </a:lnSpc>
              <a:spcBef>
                <a:spcPts val="0"/>
              </a:spcBef>
              <a:spcAft>
                <a:spcPts val="0"/>
              </a:spcAft>
              <a:buSzPts val="1800"/>
              <a:buChar char="●"/>
            </a:pPr>
            <a:r>
              <a:rPr lang="el-GR" dirty="0"/>
              <a:t>Προωθεί μια προσέγγιση χωρίς αποκλεισμούς, με τη συμμετοχή των κυβερνήσεων, της κοινωνίας των πολιτών, του ιδιωτικού τομέα και των τοπικών κοινοτήτων στη διαδικασία υλοποίησης</a:t>
            </a:r>
            <a:r>
              <a:rPr lang="en-GB" dirty="0"/>
              <a:t>.</a:t>
            </a:r>
            <a:br>
              <a:rPr lang="en-GB" dirty="0"/>
            </a:br>
            <a:endParaRPr dirty="0"/>
          </a:p>
          <a:p>
            <a:pPr marL="457200" lvl="0" indent="-342900" algn="l" rtl="0">
              <a:lnSpc>
                <a:spcPct val="100000"/>
              </a:lnSpc>
              <a:spcBef>
                <a:spcPts val="0"/>
              </a:spcBef>
              <a:spcAft>
                <a:spcPts val="0"/>
              </a:spcAft>
              <a:buSzPts val="1800"/>
              <a:buChar char="●"/>
            </a:pPr>
            <a:r>
              <a:rPr lang="el-GR" dirty="0"/>
              <a:t>Στοχεύει στη διασφάλιση της βιωσιμότητας σε όλες της τις διαστάσεις ενθαρρύνοντας </a:t>
            </a:r>
            <a:r>
              <a:rPr lang="en-GB" dirty="0"/>
              <a:t>: </a:t>
            </a:r>
            <a:br>
              <a:rPr lang="en-GB" dirty="0"/>
            </a:br>
            <a:r>
              <a:rPr lang="en-GB" dirty="0"/>
              <a:t>- </a:t>
            </a:r>
            <a:r>
              <a:rPr lang="el-GR" dirty="0"/>
              <a:t>Διεθνής συνεργασία</a:t>
            </a:r>
            <a:br>
              <a:rPr lang="en-GB" dirty="0"/>
            </a:br>
            <a:r>
              <a:rPr lang="en-GB" dirty="0"/>
              <a:t>- </a:t>
            </a:r>
            <a:r>
              <a:rPr lang="el-GR" dirty="0"/>
              <a:t>ανταλλαγή γνώσεων</a:t>
            </a:r>
            <a:br>
              <a:rPr lang="en-GB" dirty="0"/>
            </a:br>
            <a:r>
              <a:rPr lang="en-GB" dirty="0"/>
              <a:t>- </a:t>
            </a:r>
            <a:r>
              <a:rPr lang="el-GR" dirty="0"/>
              <a:t>προώθηση βιώσιμων πολιτικών και πρακτικών</a:t>
            </a:r>
            <a:br>
              <a:rPr lang="en-GB" dirty="0"/>
            </a:br>
            <a:r>
              <a:rPr lang="en-GB" dirty="0"/>
              <a:t>- </a:t>
            </a:r>
            <a:r>
              <a:rPr lang="el-GR" dirty="0"/>
              <a:t>κινητοποίηση των αναγκαίων πόρων.</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2599f582cb8_1_106"/>
          <p:cNvSpPr txBox="1"/>
          <p:nvPr/>
        </p:nvSpPr>
        <p:spPr>
          <a:xfrm>
            <a:off x="1078775" y="221525"/>
            <a:ext cx="6106800" cy="712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200"/>
              <a:buFont typeface="Arial"/>
              <a:buNone/>
            </a:pPr>
            <a:r>
              <a:rPr lang="el-GR" sz="2200" b="1" i="0" u="none" strike="noStrike" cap="none" dirty="0">
                <a:solidFill>
                  <a:srgbClr val="000000"/>
                </a:solidFill>
                <a:latin typeface="Arial"/>
                <a:ea typeface="Arial"/>
                <a:cs typeface="Arial"/>
                <a:sym typeface="Arial"/>
              </a:rPr>
              <a:t>Οι Στόχοι Βιώσιμης Ανάπτυξης της Ατζέντας 2030 περιλαμβάνουν</a:t>
            </a:r>
            <a:r>
              <a:rPr lang="en-GB" sz="2200" b="1" i="0" u="none" strike="noStrike" cap="none" dirty="0">
                <a:solidFill>
                  <a:srgbClr val="000000"/>
                </a:solidFill>
                <a:latin typeface="Arial"/>
                <a:ea typeface="Arial"/>
                <a:cs typeface="Arial"/>
                <a:sym typeface="Arial"/>
              </a:rPr>
              <a:t>:</a:t>
            </a:r>
            <a:endParaRPr sz="22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209" name="Google Shape;209;g2599f582cb8_1_106"/>
          <p:cNvSpPr txBox="1"/>
          <p:nvPr/>
        </p:nvSpPr>
        <p:spPr>
          <a:xfrm>
            <a:off x="452700" y="1560400"/>
            <a:ext cx="3987600" cy="4382700"/>
          </a:xfrm>
          <a:prstGeom prst="rect">
            <a:avLst/>
          </a:prstGeom>
          <a:noFill/>
          <a:ln>
            <a:noFill/>
          </a:ln>
        </p:spPr>
        <p:txBody>
          <a:bodyPr spcFirstLastPara="1" wrap="square" lIns="91425" tIns="91425" rIns="91425" bIns="91425" anchor="t" anchorCtr="0">
            <a:noAutofit/>
          </a:bodyPr>
          <a:lstStyle/>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Καμία φτώχεια</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Μηδενική πείνα</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Υγεία και ευεξία</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Ποιοτική εκπαίδευση</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Ισότητα των φύλων</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Καθαρό νερό και τουαλέτες</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Καθαρή και οικονομικά προσιτή ενέργεια</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Αξιοπρεπής εργασία και βιώσιμη οικονομία</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Καινοτομία και υποδομές</a:t>
            </a:r>
            <a:endParaRPr sz="2000" b="1" i="0" u="none" strike="noStrike" cap="none" dirty="0">
              <a:solidFill>
                <a:srgbClr val="000000"/>
              </a:solidFill>
              <a:latin typeface="Arial"/>
              <a:ea typeface="Arial"/>
              <a:cs typeface="Arial"/>
              <a:sym typeface="Arial"/>
            </a:endParaRPr>
          </a:p>
        </p:txBody>
      </p:sp>
      <p:sp>
        <p:nvSpPr>
          <p:cNvPr id="210" name="Google Shape;210;g2599f582cb8_1_106"/>
          <p:cNvSpPr txBox="1"/>
          <p:nvPr/>
        </p:nvSpPr>
        <p:spPr>
          <a:xfrm>
            <a:off x="4854550" y="1531500"/>
            <a:ext cx="3891300" cy="4199700"/>
          </a:xfrm>
          <a:prstGeom prst="rect">
            <a:avLst/>
          </a:prstGeom>
          <a:noFill/>
          <a:ln>
            <a:noFill/>
          </a:ln>
        </p:spPr>
        <p:txBody>
          <a:bodyPr spcFirstLastPara="1" wrap="square" lIns="91425" tIns="91425" rIns="91425" bIns="91425" anchor="t" anchorCtr="0">
            <a:noAutofit/>
          </a:bodyPr>
          <a:lstStyle/>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Μείωση  ανισοτήτων</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Βιώσιμες πόλεις και κοινότητες</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Υπεύθυνη κατανάλωση και παραγωγή</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Καταπολέμηση της κλιματικής αλλαγής</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Υποβρύχια ζωή</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Ζωή στη Γη</a:t>
            </a: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Ειρήνη, δικαιοσύνη και ισχυροί θεσμοί</a:t>
            </a:r>
          </a:p>
          <a:p>
            <a:pPr marL="457200" marR="0" lvl="0" indent="-355600" algn="l" rtl="0">
              <a:lnSpc>
                <a:spcPct val="100000"/>
              </a:lnSpc>
              <a:spcBef>
                <a:spcPts val="0"/>
              </a:spcBef>
              <a:spcAft>
                <a:spcPts val="0"/>
              </a:spcAft>
              <a:buClr>
                <a:srgbClr val="000000"/>
              </a:buClr>
              <a:buSzPts val="2000"/>
              <a:buFont typeface="Arial"/>
              <a:buChar char="●"/>
            </a:pPr>
            <a:r>
              <a:rPr lang="el-GR" sz="2000" b="1" dirty="0"/>
              <a:t>Σ</a:t>
            </a:r>
            <a:r>
              <a:rPr lang="el-GR" sz="2000" b="1" i="0" u="none" strike="noStrike" cap="none" dirty="0">
                <a:solidFill>
                  <a:srgbClr val="000000"/>
                </a:solidFill>
                <a:latin typeface="Arial"/>
                <a:ea typeface="Arial"/>
                <a:cs typeface="Arial"/>
                <a:sym typeface="Arial"/>
              </a:rPr>
              <a:t>υνεργασίες με στόχους</a:t>
            </a:r>
            <a:endParaRPr sz="2000" b="1" i="0" u="none" strike="noStrike" cap="none" dirty="0">
              <a:solidFill>
                <a:srgbClr val="000000"/>
              </a:solidFill>
              <a:latin typeface="Arial"/>
              <a:ea typeface="Arial"/>
              <a:cs typeface="Arial"/>
              <a:sym typeface="Arial"/>
            </a:endParaRPr>
          </a:p>
        </p:txBody>
      </p:sp>
      <p:sp>
        <p:nvSpPr>
          <p:cNvPr id="211" name="Google Shape;211;g2599f582cb8_1_106"/>
          <p:cNvSpPr txBox="1"/>
          <p:nvPr/>
        </p:nvSpPr>
        <p:spPr>
          <a:xfrm>
            <a:off x="500875" y="5808100"/>
            <a:ext cx="7946400" cy="780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l-GR" sz="2000" b="1" i="0" u="none" strike="noStrike" cap="none" dirty="0">
                <a:solidFill>
                  <a:srgbClr val="000000"/>
                </a:solidFill>
                <a:latin typeface="Arial"/>
                <a:ea typeface="Arial"/>
                <a:cs typeface="Arial"/>
                <a:sym typeface="Arial"/>
              </a:rPr>
              <a:t>Ο απώτερος στόχος της Ατζέντας του 2030 είναι να δημιουργήσει έναν δίκαιο, ευημερούν και βιώσιμο κόσμο όπου κανείς δεν θα μείνει πίσω.</a:t>
            </a:r>
            <a:endParaRPr sz="2000" b="1" i="0" u="none" strike="noStrike" cap="none" dirty="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2599f582cb8_1_117"/>
          <p:cNvSpPr txBox="1">
            <a:spLocks noGrp="1"/>
          </p:cNvSpPr>
          <p:nvPr>
            <p:ph type="title"/>
          </p:nvPr>
        </p:nvSpPr>
        <p:spPr>
          <a:xfrm>
            <a:off x="457200" y="152725"/>
            <a:ext cx="6535800" cy="1371600"/>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SzPts val="990"/>
              <a:buNone/>
            </a:pPr>
            <a:r>
              <a:rPr lang="el-GR" sz="2740" dirty="0"/>
              <a:t>Κοινωνικές οικονομίες και βιωσιμότητα: αρχές και πρακτικές</a:t>
            </a:r>
            <a:endParaRPr sz="2740" dirty="0"/>
          </a:p>
        </p:txBody>
      </p:sp>
      <p:sp>
        <p:nvSpPr>
          <p:cNvPr id="218" name="Google Shape;218;g2599f582cb8_1_117"/>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150000"/>
              </a:lnSpc>
              <a:spcBef>
                <a:spcPts val="600"/>
              </a:spcBef>
              <a:spcAft>
                <a:spcPts val="0"/>
              </a:spcAft>
              <a:buSzPts val="1800"/>
              <a:buNone/>
            </a:pPr>
            <a:r>
              <a:rPr lang="el-GR" dirty="0"/>
              <a:t>Τι σημαίνει «κοινωνικές οικονομίες» </a:t>
            </a:r>
            <a:r>
              <a:rPr lang="en-GB" dirty="0"/>
              <a:t>?</a:t>
            </a:r>
            <a:endParaRPr dirty="0"/>
          </a:p>
          <a:p>
            <a:pPr marL="0" lvl="0" indent="0" algn="ctr" rtl="0">
              <a:lnSpc>
                <a:spcPct val="150000"/>
              </a:lnSpc>
              <a:spcBef>
                <a:spcPts val="600"/>
              </a:spcBef>
              <a:spcAft>
                <a:spcPts val="0"/>
              </a:spcAft>
              <a:buSzPts val="1800"/>
              <a:buNone/>
            </a:pPr>
            <a:endParaRPr dirty="0"/>
          </a:p>
          <a:p>
            <a:pPr marL="0" lvl="0" indent="0" algn="ctr" rtl="0">
              <a:lnSpc>
                <a:spcPct val="150000"/>
              </a:lnSpc>
              <a:spcBef>
                <a:spcPts val="600"/>
              </a:spcBef>
              <a:spcAft>
                <a:spcPts val="0"/>
              </a:spcAft>
              <a:buSzPts val="1800"/>
              <a:buNone/>
            </a:pPr>
            <a:endParaRPr dirty="0"/>
          </a:p>
          <a:p>
            <a:pPr marL="0" lvl="0" indent="0" algn="ctr" rtl="0">
              <a:lnSpc>
                <a:spcPct val="150000"/>
              </a:lnSpc>
              <a:spcBef>
                <a:spcPts val="600"/>
              </a:spcBef>
              <a:spcAft>
                <a:spcPts val="0"/>
              </a:spcAft>
              <a:buSzPts val="1800"/>
              <a:buNone/>
            </a:pPr>
            <a:r>
              <a:rPr lang="el-GR" dirty="0"/>
              <a:t>Οι κοινωνικές οικονομίες είναι οικονομικά μοντέλα που δίνουν έμφαση στη δημιουργία κοινωνικής αξίας και ισότητας, καθώς και στην επιδίωξη κέρδους, θέτει τους ανθρώπους, τις κοινότητες και το περιβάλλον στο επίκεντρο, προωθώντας ένα πιο περιεκτικό και βιώσιμο όραμα οικονομικής ανάπτυξης.</a:t>
            </a:r>
            <a:endParaRPr dirty="0"/>
          </a:p>
        </p:txBody>
      </p:sp>
      <p:cxnSp>
        <p:nvCxnSpPr>
          <p:cNvPr id="219" name="Google Shape;219;g2599f582cb8_1_117"/>
          <p:cNvCxnSpPr/>
          <p:nvPr/>
        </p:nvCxnSpPr>
        <p:spPr>
          <a:xfrm>
            <a:off x="4212083" y="2301900"/>
            <a:ext cx="0" cy="1127100"/>
          </a:xfrm>
          <a:prstGeom prst="straightConnector1">
            <a:avLst/>
          </a:prstGeom>
          <a:noFill/>
          <a:ln w="19050" cap="flat" cmpd="sng">
            <a:solidFill>
              <a:schemeClr val="dk2"/>
            </a:solidFill>
            <a:prstDash val="solid"/>
            <a:round/>
            <a:headEnd type="none" w="sm" len="sm"/>
            <a:tailEnd type="triangle" w="med" len="med"/>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g2599f582cb8_1_124"/>
          <p:cNvSpPr txBox="1">
            <a:spLocks noGrp="1"/>
          </p:cNvSpPr>
          <p:nvPr>
            <p:ph type="body" idx="1"/>
          </p:nvPr>
        </p:nvSpPr>
        <p:spPr>
          <a:xfrm>
            <a:off x="457200" y="529750"/>
            <a:ext cx="7620000" cy="5596500"/>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100000"/>
              </a:lnSpc>
              <a:spcBef>
                <a:spcPts val="360"/>
              </a:spcBef>
              <a:spcAft>
                <a:spcPts val="0"/>
              </a:spcAft>
              <a:buSzPts val="1800"/>
              <a:buNone/>
            </a:pPr>
            <a:r>
              <a:rPr lang="el-GR" sz="2200" dirty="0"/>
              <a:t>Οι κοινωνικές οικονομίες βασίζονται σε μια σειρά από θεμελιώδεις αρχές</a:t>
            </a:r>
            <a:r>
              <a:rPr lang="en-GB" sz="2200" dirty="0"/>
              <a:t>:</a:t>
            </a:r>
            <a:br>
              <a:rPr lang="en-GB" sz="2200" dirty="0"/>
            </a:br>
            <a:endParaRPr sz="2200" dirty="0"/>
          </a:p>
          <a:p>
            <a:pPr marL="457200" lvl="0" indent="-342900" algn="l" rtl="0">
              <a:lnSpc>
                <a:spcPct val="100000"/>
              </a:lnSpc>
              <a:spcBef>
                <a:spcPts val="360"/>
              </a:spcBef>
              <a:spcAft>
                <a:spcPts val="0"/>
              </a:spcAft>
              <a:buSzPts val="1800"/>
              <a:buChar char="●"/>
            </a:pPr>
            <a:r>
              <a:rPr lang="el-GR" dirty="0"/>
              <a:t>Κοινωνικός σκοπός: αποστολή τους είναι να δημιουργήσουν αξία για τους ανθρώπους και για την κοινωνία συνολικά, προάγοντας την κοινωνική συνοχή, τη δικαιοσύνη και την ισότητα</a:t>
            </a:r>
            <a:r>
              <a:rPr lang="en-GB" dirty="0"/>
              <a:t>.</a:t>
            </a:r>
            <a:br>
              <a:rPr lang="en-GB" dirty="0"/>
            </a:br>
            <a:endParaRPr dirty="0"/>
          </a:p>
          <a:p>
            <a:pPr marL="457200" lvl="0" indent="-342900" algn="l" rtl="0">
              <a:lnSpc>
                <a:spcPct val="100000"/>
              </a:lnSpc>
              <a:spcBef>
                <a:spcPts val="0"/>
              </a:spcBef>
              <a:spcAft>
                <a:spcPts val="0"/>
              </a:spcAft>
              <a:buSzPts val="1800"/>
              <a:buChar char="●"/>
            </a:pPr>
            <a:r>
              <a:rPr lang="el-GR" dirty="0"/>
              <a:t>Δημοκρατική συμμετοχή: τα άτομα που εμπλέκονται σε οικονομικές δραστηριότητες έχουν φωνή και μπορούν να συμβάλουν στη στρατηγική κατεύθυνση του οργανισμού</a:t>
            </a:r>
            <a:r>
              <a:rPr lang="en-GB" dirty="0"/>
              <a:t>.</a:t>
            </a:r>
            <a:br>
              <a:rPr lang="en-GB" dirty="0"/>
            </a:br>
            <a:endParaRPr dirty="0"/>
          </a:p>
          <a:p>
            <a:pPr marL="457200" lvl="0" indent="-342900" algn="l" rtl="0">
              <a:lnSpc>
                <a:spcPct val="100000"/>
              </a:lnSpc>
              <a:spcBef>
                <a:spcPts val="0"/>
              </a:spcBef>
              <a:spcAft>
                <a:spcPts val="0"/>
              </a:spcAft>
              <a:buSzPts val="1800"/>
              <a:buChar char="●"/>
            </a:pPr>
            <a:r>
              <a:rPr lang="el-GR" dirty="0"/>
              <a:t>Αλληλεγγύη και συνεργασία: οι άνθρωποι έρχονται μαζί για να συνεργαστούν και να μοιραστούν πόρους, γνώσεις και οφέλη, συνεργαζόμενοι για το κοινό καλό</a:t>
            </a:r>
            <a:r>
              <a:rPr lang="en-GB" dirty="0"/>
              <a:t>.</a:t>
            </a:r>
            <a:br>
              <a:rPr lang="en-GB" dirty="0"/>
            </a:br>
            <a:endParaRPr dirty="0"/>
          </a:p>
          <a:p>
            <a:pPr marL="457200" lvl="0" indent="-342900" algn="l" rtl="0">
              <a:lnSpc>
                <a:spcPct val="100000"/>
              </a:lnSpc>
              <a:spcBef>
                <a:spcPts val="0"/>
              </a:spcBef>
              <a:spcAft>
                <a:spcPts val="0"/>
              </a:spcAft>
              <a:buSzPts val="1800"/>
              <a:buChar char="●"/>
            </a:pPr>
            <a:r>
              <a:rPr lang="el-GR" dirty="0"/>
              <a:t>Βιωσιμότητα: η υιοθέτηση πρακτικών και πολιτικών που μειώνουν τις περιβαλλοντικές επιπτώσεις, προάγουν την κοινωνική ισότητα και διασφαλίζουν μακροπρόθεσμη οικονομική βιωσιμότητα</a:t>
            </a:r>
            <a:r>
              <a:rPr lang="en-GB" dirty="0"/>
              <a:t>.</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g2599f582cb8_1_130"/>
          <p:cNvSpPr txBox="1">
            <a:spLocks noGrp="1"/>
          </p:cNvSpPr>
          <p:nvPr>
            <p:ph type="body" idx="1"/>
          </p:nvPr>
        </p:nvSpPr>
        <p:spPr>
          <a:xfrm>
            <a:off x="187500" y="394475"/>
            <a:ext cx="7620000" cy="10986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360"/>
              </a:spcBef>
              <a:spcAft>
                <a:spcPts val="0"/>
              </a:spcAft>
              <a:buSzPts val="1800"/>
              <a:buNone/>
            </a:pPr>
            <a:r>
              <a:rPr lang="el-GR" sz="2200" dirty="0">
                <a:solidFill>
                  <a:schemeClr val="accent2"/>
                </a:solidFill>
              </a:rPr>
              <a:t>Μεθοδολογίες που χρησιμοποιούνται για την εκτίμηση κοινωνικών και περιβαλλοντικών επιπτώσεων</a:t>
            </a:r>
            <a:endParaRPr sz="2200" dirty="0">
              <a:solidFill>
                <a:schemeClr val="accent2"/>
              </a:solidFill>
            </a:endParaRPr>
          </a:p>
        </p:txBody>
      </p:sp>
      <p:sp>
        <p:nvSpPr>
          <p:cNvPr id="232" name="Google Shape;232;g2599f582cb8_1_130"/>
          <p:cNvSpPr txBox="1"/>
          <p:nvPr/>
        </p:nvSpPr>
        <p:spPr>
          <a:xfrm>
            <a:off x="385275" y="1695225"/>
            <a:ext cx="8081400" cy="4045500"/>
          </a:xfrm>
          <a:prstGeom prst="rect">
            <a:avLst/>
          </a:prstGeom>
          <a:noFill/>
          <a:ln>
            <a:noFill/>
          </a:ln>
        </p:spPr>
        <p:txBody>
          <a:bodyPr spcFirstLastPara="1" wrap="square" lIns="91425" tIns="91425" rIns="91425" bIns="91425" anchor="t" anchorCtr="0">
            <a:noAutofit/>
          </a:bodyPr>
          <a:lstStyle/>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Δείκτες κοινωνικής απόδοσης: προσδιορισμός και μέτρηση βασικών δεικτών που αντικατοπτρίζουν τον αντίκτυπο των οικονομικών δραστηριοτήτων στην κοινωνία</a:t>
            </a:r>
            <a:r>
              <a:rPr lang="en-GB" sz="2000" b="1" i="0" u="none" strike="noStrike" cap="none" dirty="0">
                <a:solidFill>
                  <a:srgbClr val="000000"/>
                </a:solidFill>
                <a:latin typeface="Arial"/>
                <a:ea typeface="Arial"/>
                <a:cs typeface="Arial"/>
                <a:sym typeface="Arial"/>
              </a:rPr>
              <a:t>.</a:t>
            </a:r>
            <a:br>
              <a:rPr lang="en-GB" sz="2000" b="1" i="0" u="none" strike="noStrike" cap="none" dirty="0">
                <a:solidFill>
                  <a:srgbClr val="000000"/>
                </a:solidFill>
                <a:latin typeface="Arial"/>
                <a:ea typeface="Arial"/>
                <a:cs typeface="Arial"/>
                <a:sym typeface="Arial"/>
              </a:rPr>
            </a:br>
            <a:endParaRPr sz="2000" b="1" i="0" u="none" strike="noStrike" cap="none" dirty="0">
              <a:solidFill>
                <a:srgbClr val="000000"/>
              </a:solidFill>
              <a:latin typeface="Arial"/>
              <a:ea typeface="Arial"/>
              <a:cs typeface="Arial"/>
              <a:sym typeface="Arial"/>
            </a:endParaRP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dirty="0">
                <a:solidFill>
                  <a:srgbClr val="000000"/>
                </a:solidFill>
                <a:latin typeface="Arial"/>
                <a:ea typeface="Arial"/>
                <a:cs typeface="Arial"/>
                <a:sym typeface="Arial"/>
              </a:rPr>
              <a:t>Ανάλυση κόστους-οφέλους: αξιολόγηση του αντίκτυπου των οικονομικών δραστηριοτήτων συγκρίνοντας το σχετικό κοινωνικό και οικονομικό κόστος και οφέλη</a:t>
            </a:r>
            <a:r>
              <a:rPr lang="en-GB" sz="2000" b="1" i="0" u="none" strike="noStrike" cap="none" dirty="0">
                <a:solidFill>
                  <a:srgbClr val="000000"/>
                </a:solidFill>
                <a:latin typeface="Arial"/>
                <a:ea typeface="Arial"/>
                <a:cs typeface="Arial"/>
                <a:sym typeface="Arial"/>
              </a:rPr>
              <a:t>.</a:t>
            </a:r>
            <a:br>
              <a:rPr lang="en-GB" sz="2000" b="1" i="0" u="none" strike="noStrike" cap="none" dirty="0">
                <a:solidFill>
                  <a:srgbClr val="000000"/>
                </a:solidFill>
                <a:latin typeface="Arial"/>
                <a:ea typeface="Arial"/>
                <a:cs typeface="Arial"/>
                <a:sym typeface="Arial"/>
              </a:rPr>
            </a:br>
            <a:endParaRPr sz="2000" b="1" i="0" u="none" strike="noStrike" cap="none" dirty="0">
              <a:solidFill>
                <a:srgbClr val="000000"/>
              </a:solidFill>
              <a:latin typeface="Arial"/>
              <a:ea typeface="Arial"/>
              <a:cs typeface="Arial"/>
              <a:sym typeface="Arial"/>
            </a:endParaRPr>
          </a:p>
          <a:p>
            <a:pPr marL="457200" marR="0" lvl="0" indent="-355600" algn="l" rtl="0">
              <a:lnSpc>
                <a:spcPct val="100000"/>
              </a:lnSpc>
              <a:spcBef>
                <a:spcPts val="0"/>
              </a:spcBef>
              <a:spcAft>
                <a:spcPts val="0"/>
              </a:spcAft>
              <a:buClr>
                <a:srgbClr val="000000"/>
              </a:buClr>
              <a:buSzPts val="2000"/>
              <a:buFont typeface="Arial"/>
              <a:buChar char="●"/>
            </a:pPr>
            <a:r>
              <a:rPr lang="el-GR" sz="2000" b="1" i="0" u="none" strike="noStrike" cap="none">
                <a:solidFill>
                  <a:srgbClr val="000000"/>
                </a:solidFill>
                <a:latin typeface="Arial"/>
                <a:ea typeface="Arial"/>
                <a:cs typeface="Arial"/>
                <a:sym typeface="Arial"/>
              </a:rPr>
              <a:t>Εκτίμηση περιβαλλοντικών επιπτώσεων: μπορεί να περιλαμβάνει εκτίμηση επιπτώσεων στο κλίμα, τη βιοποικιλότητα, τη χρήση γης, τη διαχείριση των υδάτων και άλλες σχετικές περιβαλλοντικές πτυχές</a:t>
            </a:r>
            <a:r>
              <a:rPr lang="en-GB" sz="2000" b="1" i="0" u="none" strike="noStrike" cap="none">
                <a:solidFill>
                  <a:srgbClr val="000000"/>
                </a:solidFill>
                <a:latin typeface="Arial"/>
                <a:ea typeface="Arial"/>
                <a:cs typeface="Arial"/>
                <a:sym typeface="Arial"/>
              </a:rPr>
              <a:t>.</a:t>
            </a:r>
            <a:endParaRPr sz="20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
          <p:cNvSpPr txBox="1"/>
          <p:nvPr/>
        </p:nvSpPr>
        <p:spPr>
          <a:xfrm>
            <a:off x="1425550" y="626075"/>
            <a:ext cx="5403600" cy="703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l-GR" sz="2700" b="1" i="0" u="none" strike="noStrike" cap="none" dirty="0">
                <a:solidFill>
                  <a:srgbClr val="66C0C4"/>
                </a:solidFill>
                <a:latin typeface="Arial"/>
                <a:ea typeface="Arial"/>
                <a:cs typeface="Arial"/>
                <a:sym typeface="Arial"/>
              </a:rPr>
              <a:t>Εισαγωγή</a:t>
            </a:r>
            <a:r>
              <a:rPr lang="en-GB" sz="3600" b="1" i="0" u="none" strike="noStrike" cap="none" dirty="0">
                <a:solidFill>
                  <a:srgbClr val="66C0C4"/>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sp>
        <p:nvSpPr>
          <p:cNvPr id="108" name="Google Shape;108;p2"/>
          <p:cNvSpPr txBox="1"/>
          <p:nvPr/>
        </p:nvSpPr>
        <p:spPr>
          <a:xfrm>
            <a:off x="760925" y="1685600"/>
            <a:ext cx="7715400" cy="4787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60"/>
              </a:spcBef>
              <a:spcAft>
                <a:spcPts val="0"/>
              </a:spcAft>
              <a:buClr>
                <a:schemeClr val="dk1"/>
              </a:buClr>
              <a:buSzPts val="1100"/>
              <a:buFont typeface="Arial"/>
              <a:buNone/>
            </a:pPr>
            <a:r>
              <a:rPr lang="el-GR" sz="2100" b="1" i="0" u="none" strike="noStrike" cap="none" dirty="0">
                <a:solidFill>
                  <a:schemeClr val="dk1"/>
                </a:solidFill>
                <a:latin typeface="Arial"/>
                <a:ea typeface="Arial"/>
                <a:cs typeface="Arial"/>
                <a:sym typeface="Arial"/>
              </a:rPr>
              <a:t>Η κοινωνική βιωσιμότητα είναι μια κρίσιμη προοπτική για την αντιμετώπιση των παγκόσμιων προκλήσεων που αντιμετωπίζει ο πλανήτης μας</a:t>
            </a:r>
            <a:r>
              <a:rPr lang="en-GB" sz="2100" b="1" i="0" u="none" strike="noStrike" cap="none" dirty="0">
                <a:solidFill>
                  <a:schemeClr val="dk1"/>
                </a:solidFill>
                <a:latin typeface="Arial"/>
                <a:ea typeface="Arial"/>
                <a:cs typeface="Arial"/>
                <a:sym typeface="Arial"/>
              </a:rPr>
              <a:t>:</a:t>
            </a:r>
            <a:endParaRPr sz="2100" b="1" i="0" u="none" strike="noStrike" cap="none" dirty="0">
              <a:solidFill>
                <a:schemeClr val="dk1"/>
              </a:solidFill>
              <a:latin typeface="Arial"/>
              <a:ea typeface="Arial"/>
              <a:cs typeface="Arial"/>
              <a:sym typeface="Arial"/>
            </a:endParaRPr>
          </a:p>
          <a:p>
            <a:pPr marL="457200" marR="0" lvl="0" indent="-361950" algn="l" rtl="0">
              <a:lnSpc>
                <a:spcPct val="100000"/>
              </a:lnSpc>
              <a:spcBef>
                <a:spcPts val="0"/>
              </a:spcBef>
              <a:spcAft>
                <a:spcPts val="0"/>
              </a:spcAft>
              <a:buClr>
                <a:srgbClr val="000000"/>
              </a:buClr>
              <a:buSzPts val="2100"/>
              <a:buFont typeface="Arial"/>
              <a:buChar char="●"/>
            </a:pPr>
            <a:r>
              <a:rPr lang="el-GR" sz="2100" b="1" i="0" u="none" strike="noStrike" cap="none" dirty="0">
                <a:solidFill>
                  <a:srgbClr val="000000"/>
                </a:solidFill>
                <a:latin typeface="Arial"/>
                <a:ea typeface="Arial"/>
                <a:cs typeface="Arial"/>
                <a:sym typeface="Arial"/>
              </a:rPr>
              <a:t>την επιτάχυνση της κλιματικής αλλαγής</a:t>
            </a:r>
            <a:endParaRPr lang="en-US" sz="2100" b="1" i="0" u="none" strike="noStrike" cap="none" dirty="0">
              <a:solidFill>
                <a:srgbClr val="000000"/>
              </a:solidFill>
              <a:latin typeface="Arial"/>
              <a:ea typeface="Arial"/>
              <a:cs typeface="Arial"/>
              <a:sym typeface="Arial"/>
            </a:endParaRPr>
          </a:p>
          <a:p>
            <a:pPr marL="457200" marR="0" lvl="0" indent="-361950" algn="l" rtl="0">
              <a:lnSpc>
                <a:spcPct val="100000"/>
              </a:lnSpc>
              <a:spcBef>
                <a:spcPts val="0"/>
              </a:spcBef>
              <a:spcAft>
                <a:spcPts val="0"/>
              </a:spcAft>
              <a:buClr>
                <a:srgbClr val="000000"/>
              </a:buClr>
              <a:buSzPts val="2100"/>
              <a:buFont typeface="Arial"/>
              <a:buChar char="●"/>
            </a:pPr>
            <a:r>
              <a:rPr lang="el-GR" sz="2100" b="1" i="0" u="none" strike="noStrike" cap="none" dirty="0">
                <a:solidFill>
                  <a:srgbClr val="000000"/>
                </a:solidFill>
                <a:latin typeface="Arial"/>
                <a:ea typeface="Arial"/>
                <a:cs typeface="Arial"/>
                <a:sym typeface="Arial"/>
              </a:rPr>
              <a:t>τις αυξανόμενες ανισότητες</a:t>
            </a:r>
            <a:endParaRPr lang="en-US" sz="2100" b="1" i="0" u="none" strike="noStrike" cap="none" dirty="0">
              <a:solidFill>
                <a:srgbClr val="000000"/>
              </a:solidFill>
              <a:latin typeface="Arial"/>
              <a:ea typeface="Arial"/>
              <a:cs typeface="Arial"/>
              <a:sym typeface="Arial"/>
            </a:endParaRPr>
          </a:p>
          <a:p>
            <a:pPr marL="457200" marR="0" lvl="0" indent="-361950" algn="l" rtl="0">
              <a:lnSpc>
                <a:spcPct val="100000"/>
              </a:lnSpc>
              <a:spcBef>
                <a:spcPts val="0"/>
              </a:spcBef>
              <a:spcAft>
                <a:spcPts val="0"/>
              </a:spcAft>
              <a:buClr>
                <a:srgbClr val="000000"/>
              </a:buClr>
              <a:buSzPts val="2100"/>
              <a:buFont typeface="Arial"/>
              <a:buChar char="●"/>
            </a:pPr>
            <a:r>
              <a:rPr lang="el-GR" sz="2100" b="1" dirty="0"/>
              <a:t>Την </a:t>
            </a:r>
            <a:r>
              <a:rPr lang="el-GR" sz="2100" b="1" i="0" u="none" strike="noStrike" cap="none" dirty="0">
                <a:solidFill>
                  <a:srgbClr val="000000"/>
                </a:solidFill>
                <a:latin typeface="Arial"/>
                <a:ea typeface="Arial"/>
                <a:cs typeface="Arial"/>
                <a:sym typeface="Arial"/>
              </a:rPr>
              <a:t>απώλεια της βιοποικιλότητας</a:t>
            </a:r>
            <a:endParaRPr lang="en-US" sz="2100" b="1" i="0" u="none" strike="noStrike" cap="none" dirty="0">
              <a:solidFill>
                <a:srgbClr val="000000"/>
              </a:solidFill>
              <a:latin typeface="Arial"/>
              <a:ea typeface="Arial"/>
              <a:cs typeface="Arial"/>
              <a:sym typeface="Arial"/>
            </a:endParaRPr>
          </a:p>
          <a:p>
            <a:pPr marL="457200" marR="0" lvl="0" indent="-361950" algn="l" rtl="0">
              <a:lnSpc>
                <a:spcPct val="100000"/>
              </a:lnSpc>
              <a:spcBef>
                <a:spcPts val="0"/>
              </a:spcBef>
              <a:spcAft>
                <a:spcPts val="0"/>
              </a:spcAft>
              <a:buClr>
                <a:srgbClr val="000000"/>
              </a:buClr>
              <a:buSzPts val="2100"/>
              <a:buFont typeface="Arial"/>
              <a:buChar char="●"/>
            </a:pPr>
            <a:endParaRPr sz="21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el-GR" sz="2100" b="1" i="0" u="none" strike="noStrike" cap="none" dirty="0">
                <a:solidFill>
                  <a:srgbClr val="000000"/>
                </a:solidFill>
                <a:latin typeface="Arial"/>
                <a:ea typeface="Arial"/>
                <a:cs typeface="Arial"/>
                <a:sym typeface="Arial"/>
              </a:rPr>
              <a:t>Επικεντρώνεται στον τρόπο με τον οποίο οι ανθρώπινες ενέργειες μπορούν να καθοδηγηθούν υπεύθυνα για τη διατήρηση και την αποκατάσταση της ισορροπίας μεταξύ των ανθρώπινων αναγκών και εκείνων του οικοσυστήματος στο οποίο ζούμε.</a:t>
            </a:r>
            <a:endParaRPr sz="2100" b="1" i="0" u="none" strike="noStrike" cap="none" dirty="0">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2599f582cb8_1_2"/>
          <p:cNvSpPr txBox="1">
            <a:spLocks noGrp="1"/>
          </p:cNvSpPr>
          <p:nvPr>
            <p:ph type="body" idx="1"/>
          </p:nvPr>
        </p:nvSpPr>
        <p:spPr>
          <a:xfrm>
            <a:off x="553525" y="1425525"/>
            <a:ext cx="7620000" cy="49512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360"/>
              </a:spcBef>
              <a:spcAft>
                <a:spcPts val="0"/>
              </a:spcAft>
              <a:buSzPts val="1800"/>
              <a:buNone/>
            </a:pPr>
            <a:r>
              <a:rPr lang="el-GR" dirty="0"/>
              <a:t>Συνίσταται στην προώθηση βιώσιμων πρακτικών</a:t>
            </a:r>
            <a:r>
              <a:rPr lang="en-GB" dirty="0"/>
              <a:t>:</a:t>
            </a:r>
            <a:endParaRPr dirty="0"/>
          </a:p>
          <a:p>
            <a:pPr marL="0" lvl="0" indent="0" algn="l" rtl="0">
              <a:lnSpc>
                <a:spcPct val="100000"/>
              </a:lnSpc>
              <a:spcBef>
                <a:spcPts val="360"/>
              </a:spcBef>
              <a:spcAft>
                <a:spcPts val="0"/>
              </a:spcAft>
              <a:buSzPts val="1800"/>
              <a:buNone/>
            </a:pPr>
            <a:endParaRPr dirty="0"/>
          </a:p>
          <a:p>
            <a:pPr marL="457200" lvl="0" indent="-342900" algn="l" rtl="0">
              <a:lnSpc>
                <a:spcPct val="100000"/>
              </a:lnSpc>
              <a:spcBef>
                <a:spcPts val="360"/>
              </a:spcBef>
              <a:spcAft>
                <a:spcPts val="0"/>
              </a:spcAft>
              <a:buSzPts val="1800"/>
              <a:buChar char="●"/>
            </a:pPr>
            <a:r>
              <a:rPr lang="el-GR" dirty="0"/>
              <a:t>τη μείωση των εκπομπών αερίων του θερμοκηπίου</a:t>
            </a:r>
          </a:p>
          <a:p>
            <a:pPr marL="457200" lvl="0" indent="-342900" algn="l" rtl="0">
              <a:lnSpc>
                <a:spcPct val="100000"/>
              </a:lnSpc>
              <a:spcBef>
                <a:spcPts val="360"/>
              </a:spcBef>
              <a:spcAft>
                <a:spcPts val="0"/>
              </a:spcAft>
              <a:buSzPts val="1800"/>
              <a:buChar char="●"/>
            </a:pPr>
            <a:r>
              <a:rPr lang="el-GR" dirty="0"/>
              <a:t>την υιοθέτηση των ανανεώσιμων πηγών ενέργειας</a:t>
            </a:r>
          </a:p>
          <a:p>
            <a:pPr marL="457200" lvl="0" indent="-342900" algn="l" rtl="0">
              <a:lnSpc>
                <a:spcPct val="100000"/>
              </a:lnSpc>
              <a:spcBef>
                <a:spcPts val="360"/>
              </a:spcBef>
              <a:spcAft>
                <a:spcPts val="0"/>
              </a:spcAft>
              <a:buSzPts val="1800"/>
              <a:buChar char="●"/>
            </a:pPr>
            <a:r>
              <a:rPr lang="el-GR" dirty="0"/>
              <a:t>ισότιμη πρόσβαση στο πόσιμο νερό</a:t>
            </a:r>
          </a:p>
          <a:p>
            <a:pPr marL="457200" lvl="0" indent="-342900" algn="l" rtl="0">
              <a:lnSpc>
                <a:spcPct val="100000"/>
              </a:lnSpc>
              <a:spcBef>
                <a:spcPts val="360"/>
              </a:spcBef>
              <a:spcAft>
                <a:spcPts val="0"/>
              </a:spcAft>
              <a:buSzPts val="1800"/>
              <a:buChar char="●"/>
            </a:pPr>
            <a:r>
              <a:rPr lang="el-GR" dirty="0"/>
              <a:t>την προστασία των οικοσυστημάτων</a:t>
            </a:r>
          </a:p>
          <a:p>
            <a:pPr marL="457200" lvl="0" indent="-342900" algn="l" rtl="0">
              <a:lnSpc>
                <a:spcPct val="100000"/>
              </a:lnSpc>
              <a:spcBef>
                <a:spcPts val="360"/>
              </a:spcBef>
              <a:spcAft>
                <a:spcPts val="0"/>
              </a:spcAft>
              <a:buSzPts val="1800"/>
              <a:buChar char="●"/>
            </a:pPr>
            <a:r>
              <a:rPr lang="el-GR" dirty="0"/>
              <a:t>την υιοθέτηση πολιτικών προσαρμογής στην κλιματική αλλαγή</a:t>
            </a:r>
          </a:p>
          <a:p>
            <a:pPr marL="457200" lvl="0" indent="-342900" algn="l" rtl="0">
              <a:lnSpc>
                <a:spcPct val="100000"/>
              </a:lnSpc>
              <a:spcBef>
                <a:spcPts val="360"/>
              </a:spcBef>
              <a:spcAft>
                <a:spcPts val="0"/>
              </a:spcAft>
              <a:buSzPts val="1800"/>
              <a:buChar char="●"/>
            </a:pPr>
            <a:r>
              <a:rPr lang="el-GR" dirty="0"/>
              <a:t>την ένταξη ευάλωτων κοινοτήτων στις διαδικασίες λήψης αποφάσεων</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2599f582cb8_1_8"/>
          <p:cNvSpPr txBox="1">
            <a:spLocks noGrp="1"/>
          </p:cNvSpPr>
          <p:nvPr>
            <p:ph type="body" idx="1"/>
          </p:nvPr>
        </p:nvSpPr>
        <p:spPr>
          <a:xfrm>
            <a:off x="717250" y="1569550"/>
            <a:ext cx="7620000" cy="4373700"/>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lnSpc>
                <a:spcPct val="100000"/>
              </a:lnSpc>
              <a:spcBef>
                <a:spcPts val="360"/>
              </a:spcBef>
              <a:spcAft>
                <a:spcPts val="0"/>
              </a:spcAft>
              <a:buSzPts val="1800"/>
              <a:buNone/>
            </a:pPr>
            <a:r>
              <a:rPr lang="el-GR" dirty="0"/>
              <a:t>Ένα από τα πιο πιεστικά περιβαλλοντικά προβλήματα που αντιμετωπίζουμε σήμερα είναι η κλιματική αλλαγή</a:t>
            </a:r>
            <a:r>
              <a:rPr lang="en-GB" dirty="0"/>
              <a:t>.</a:t>
            </a:r>
            <a:endParaRPr dirty="0"/>
          </a:p>
          <a:p>
            <a:pPr marL="0" lvl="0" indent="0" algn="ctr" rtl="0">
              <a:lnSpc>
                <a:spcPct val="100000"/>
              </a:lnSpc>
              <a:spcBef>
                <a:spcPts val="360"/>
              </a:spcBef>
              <a:spcAft>
                <a:spcPts val="0"/>
              </a:spcAft>
              <a:buSzPts val="1800"/>
              <a:buNone/>
            </a:pPr>
            <a:endParaRPr dirty="0"/>
          </a:p>
          <a:p>
            <a:pPr marL="0" lvl="0" indent="0" algn="l" rtl="0">
              <a:lnSpc>
                <a:spcPct val="100000"/>
              </a:lnSpc>
              <a:spcBef>
                <a:spcPts val="360"/>
              </a:spcBef>
              <a:spcAft>
                <a:spcPts val="0"/>
              </a:spcAft>
              <a:buSzPts val="1800"/>
              <a:buNone/>
            </a:pPr>
            <a:r>
              <a:rPr lang="el-GR" dirty="0"/>
              <a:t>Οι αυξανόμενες εκπομπές αερίων του θερμοκηπίου προκαλούν σημαντικές αλλαγές στο παγκόσμιο κλίμα</a:t>
            </a:r>
            <a:r>
              <a:rPr lang="en-GB" dirty="0"/>
              <a:t>:</a:t>
            </a:r>
            <a:endParaRPr dirty="0"/>
          </a:p>
          <a:p>
            <a:pPr marL="457200" lvl="0" indent="-342900" algn="l" rtl="0">
              <a:lnSpc>
                <a:spcPct val="100000"/>
              </a:lnSpc>
              <a:spcBef>
                <a:spcPts val="360"/>
              </a:spcBef>
              <a:spcAft>
                <a:spcPts val="0"/>
              </a:spcAft>
              <a:buSzPts val="1800"/>
              <a:buChar char="●"/>
            </a:pPr>
            <a:r>
              <a:rPr lang="el-GR" dirty="0"/>
              <a:t>την αύξηση των θερμοκρασιών</a:t>
            </a:r>
          </a:p>
          <a:p>
            <a:pPr marL="457200" lvl="0" indent="-342900" algn="l" rtl="0">
              <a:lnSpc>
                <a:spcPct val="100000"/>
              </a:lnSpc>
              <a:spcBef>
                <a:spcPts val="360"/>
              </a:spcBef>
              <a:spcAft>
                <a:spcPts val="0"/>
              </a:spcAft>
              <a:buSzPts val="1800"/>
              <a:buChar char="●"/>
            </a:pPr>
            <a:r>
              <a:rPr lang="el-GR" dirty="0"/>
              <a:t>το λιώσιμο των παγετώνων</a:t>
            </a:r>
          </a:p>
          <a:p>
            <a:pPr marL="457200" lvl="0" indent="-342900" algn="l" rtl="0">
              <a:lnSpc>
                <a:spcPct val="100000"/>
              </a:lnSpc>
              <a:spcBef>
                <a:spcPts val="360"/>
              </a:spcBef>
              <a:spcAft>
                <a:spcPts val="0"/>
              </a:spcAft>
              <a:buSzPts val="1800"/>
              <a:buChar char="●"/>
            </a:pPr>
            <a:r>
              <a:rPr lang="el-GR" dirty="0"/>
              <a:t>Την άνοδο της στάθμης της θάλασσας</a:t>
            </a:r>
          </a:p>
          <a:p>
            <a:pPr marL="457200" lvl="0" indent="-342900" algn="l" rtl="0">
              <a:lnSpc>
                <a:spcPct val="100000"/>
              </a:lnSpc>
              <a:spcBef>
                <a:spcPts val="360"/>
              </a:spcBef>
              <a:spcAft>
                <a:spcPts val="0"/>
              </a:spcAft>
              <a:buSzPts val="1800"/>
              <a:buChar char="●"/>
            </a:pPr>
            <a:r>
              <a:rPr lang="el-GR" dirty="0"/>
              <a:t>την αύξηση των ακραίων καιρικών φαινομένων.</a:t>
            </a:r>
            <a:r>
              <a:rPr lang="en-GB" dirty="0"/>
              <a:t>.</a:t>
            </a:r>
            <a:endParaRPr dirty="0"/>
          </a:p>
          <a:p>
            <a:pPr marL="0" lvl="0" indent="0" algn="l" rtl="0">
              <a:lnSpc>
                <a:spcPct val="100000"/>
              </a:lnSpc>
              <a:spcBef>
                <a:spcPts val="360"/>
              </a:spcBef>
              <a:spcAft>
                <a:spcPts val="0"/>
              </a:spcAft>
              <a:buSzPts val="1800"/>
              <a:buNone/>
            </a:pPr>
            <a:endParaRPr dirty="0"/>
          </a:p>
          <a:p>
            <a:pPr marL="0" lvl="0" indent="0" algn="ctr" rtl="0">
              <a:lnSpc>
                <a:spcPct val="100000"/>
              </a:lnSpc>
              <a:spcBef>
                <a:spcPts val="360"/>
              </a:spcBef>
              <a:spcAft>
                <a:spcPts val="0"/>
              </a:spcAft>
              <a:buSzPts val="1800"/>
              <a:buNone/>
            </a:pPr>
            <a:r>
              <a:rPr lang="el-GR" dirty="0"/>
              <a:t>Είναι απαραίτητο να μειωθεί το οικολογικό αποτύπωμα, δηλαδή να χρησιμοποιηθούν αποτελεσματικότερα οι πόροι, να μειωθούν τα απόβλητα, να προωθηθεί η ενεργειακή απόδοση και να υιοθετηθούν υπεύθυνες πρακτικές κατανάλωσης.</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g2599f582cb8_1_14"/>
          <p:cNvSpPr txBox="1">
            <a:spLocks noGrp="1"/>
          </p:cNvSpPr>
          <p:nvPr>
            <p:ph type="title"/>
          </p:nvPr>
        </p:nvSpPr>
        <p:spPr>
          <a:xfrm>
            <a:off x="1371600" y="520147"/>
            <a:ext cx="5791200" cy="798900"/>
          </a:xfrm>
          <a:prstGeom prst="rect">
            <a:avLst/>
          </a:prstGeom>
          <a:noFill/>
          <a:ln>
            <a:noFill/>
          </a:ln>
        </p:spPr>
        <p:txBody>
          <a:bodyPr spcFirstLastPara="1" wrap="square" lIns="91425" tIns="45700" rIns="91425" bIns="45700" anchor="b" anchorCtr="0">
            <a:normAutofit/>
          </a:bodyPr>
          <a:lstStyle/>
          <a:p>
            <a:pPr marL="0" lvl="0" indent="0" algn="ctr" rtl="0">
              <a:lnSpc>
                <a:spcPct val="100000"/>
              </a:lnSpc>
              <a:spcBef>
                <a:spcPts val="0"/>
              </a:spcBef>
              <a:spcAft>
                <a:spcPts val="0"/>
              </a:spcAft>
              <a:buSzPts val="3600"/>
              <a:buNone/>
            </a:pPr>
            <a:r>
              <a:rPr lang="el-GR" sz="2700" dirty="0"/>
              <a:t>Βιωσιμότητα</a:t>
            </a:r>
            <a:endParaRPr sz="2500" dirty="0"/>
          </a:p>
        </p:txBody>
      </p:sp>
      <p:sp>
        <p:nvSpPr>
          <p:cNvPr id="127" name="Google Shape;127;g2599f582cb8_1_14"/>
          <p:cNvSpPr txBox="1">
            <a:spLocks noGrp="1"/>
          </p:cNvSpPr>
          <p:nvPr>
            <p:ph type="body" idx="1"/>
          </p:nvPr>
        </p:nvSpPr>
        <p:spPr>
          <a:xfrm>
            <a:off x="375650" y="1541125"/>
            <a:ext cx="7946400" cy="4767900"/>
          </a:xfrm>
          <a:prstGeom prst="rect">
            <a:avLst/>
          </a:prstGeom>
          <a:noFill/>
          <a:ln>
            <a:noFill/>
          </a:ln>
        </p:spPr>
        <p:txBody>
          <a:bodyPr spcFirstLastPara="1" wrap="square" lIns="91425" tIns="45700" rIns="91425" bIns="45700" anchor="t" anchorCtr="0">
            <a:normAutofit fontScale="77500" lnSpcReduction="20000"/>
          </a:bodyPr>
          <a:lstStyle/>
          <a:p>
            <a:pPr marL="0" lvl="0" indent="0" algn="ctr" rtl="0">
              <a:lnSpc>
                <a:spcPct val="100000"/>
              </a:lnSpc>
              <a:spcBef>
                <a:spcPts val="360"/>
              </a:spcBef>
              <a:spcAft>
                <a:spcPts val="0"/>
              </a:spcAft>
              <a:buSzPct val="91081"/>
              <a:buNone/>
            </a:pPr>
            <a:r>
              <a:rPr lang="el-GR" sz="2550" dirty="0"/>
              <a:t>Η βιωσιμότητα είναι μια προσέγγιση που στοχεύει στην κάλυψη των τρεχουσών αναγκών χωρίς να διακυβεύεται η ικανότητα των μελλοντικών γενεών να καλύψουν τις δικές τους</a:t>
            </a:r>
            <a:r>
              <a:rPr lang="en-GB" sz="2550" dirty="0"/>
              <a:t>.</a:t>
            </a:r>
            <a:endParaRPr sz="2550" dirty="0"/>
          </a:p>
          <a:p>
            <a:pPr marL="0" lvl="0" indent="0" algn="ctr" rtl="0">
              <a:lnSpc>
                <a:spcPct val="100000"/>
              </a:lnSpc>
              <a:spcBef>
                <a:spcPts val="360"/>
              </a:spcBef>
              <a:spcAft>
                <a:spcPts val="0"/>
              </a:spcAft>
              <a:buSzPct val="91081"/>
              <a:buNone/>
            </a:pPr>
            <a:endParaRPr sz="2550" dirty="0"/>
          </a:p>
          <a:p>
            <a:pPr marL="0" lvl="0" indent="0" algn="ctr" rtl="0">
              <a:lnSpc>
                <a:spcPct val="100000"/>
              </a:lnSpc>
              <a:spcBef>
                <a:spcPts val="360"/>
              </a:spcBef>
              <a:spcAft>
                <a:spcPts val="0"/>
              </a:spcAft>
              <a:buSzPct val="91081"/>
              <a:buNone/>
            </a:pPr>
            <a:r>
              <a:rPr lang="el-GR" sz="2550" dirty="0"/>
              <a:t>Τι σημαίνει βιώσιμη ανάπτυξη</a:t>
            </a:r>
            <a:r>
              <a:rPr lang="en-GB" sz="2550" dirty="0"/>
              <a:t>?</a:t>
            </a:r>
            <a:endParaRPr sz="2550" dirty="0"/>
          </a:p>
          <a:p>
            <a:pPr marL="0" lvl="0" indent="0" algn="ctr" rtl="0">
              <a:lnSpc>
                <a:spcPct val="100000"/>
              </a:lnSpc>
              <a:spcBef>
                <a:spcPts val="360"/>
              </a:spcBef>
              <a:spcAft>
                <a:spcPts val="0"/>
              </a:spcAft>
              <a:buSzPct val="91081"/>
              <a:buNone/>
            </a:pPr>
            <a:endParaRPr sz="2550" dirty="0"/>
          </a:p>
          <a:p>
            <a:pPr marL="0" lvl="0" indent="0" algn="ctr" rtl="0">
              <a:lnSpc>
                <a:spcPct val="100000"/>
              </a:lnSpc>
              <a:spcBef>
                <a:spcPts val="360"/>
              </a:spcBef>
              <a:spcAft>
                <a:spcPts val="0"/>
              </a:spcAft>
              <a:buSzPct val="91081"/>
              <a:buNone/>
            </a:pPr>
            <a:r>
              <a:rPr lang="el-GR" sz="2550" dirty="0"/>
              <a:t>Εισήχθη στην Έκθεση </a:t>
            </a:r>
            <a:r>
              <a:rPr lang="el-GR" sz="2550" dirty="0" err="1"/>
              <a:t>Brundtland</a:t>
            </a:r>
            <a:r>
              <a:rPr lang="el-GR" sz="2550" dirty="0"/>
              <a:t> του 1987 ως «ανάπτυξη που ανταποκρίνεται στις ανάγκες του παρόντος χωρίς να διακυβεύεται η ικανότητα των μελλοντικών γενεών να καλύψουν τις δικές τους</a:t>
            </a:r>
            <a:r>
              <a:rPr lang="en-GB" sz="2550" i="1" dirty="0"/>
              <a:t>".</a:t>
            </a:r>
            <a:endParaRPr sz="2550" i="1" dirty="0"/>
          </a:p>
          <a:p>
            <a:pPr marL="0" lvl="0" indent="0" algn="ctr" rtl="0">
              <a:lnSpc>
                <a:spcPct val="100000"/>
              </a:lnSpc>
              <a:spcBef>
                <a:spcPts val="360"/>
              </a:spcBef>
              <a:spcAft>
                <a:spcPts val="0"/>
              </a:spcAft>
              <a:buSzPct val="91081"/>
              <a:buNone/>
            </a:pPr>
            <a:endParaRPr sz="2550" i="1" dirty="0"/>
          </a:p>
          <a:p>
            <a:pPr marL="0" lvl="0" indent="0" algn="ctr" rtl="0">
              <a:lnSpc>
                <a:spcPct val="100000"/>
              </a:lnSpc>
              <a:spcBef>
                <a:spcPts val="360"/>
              </a:spcBef>
              <a:spcAft>
                <a:spcPts val="0"/>
              </a:spcAft>
              <a:buSzPct val="91081"/>
              <a:buNone/>
            </a:pPr>
            <a:endParaRPr sz="2550" i="1" dirty="0"/>
          </a:p>
          <a:p>
            <a:pPr marL="0" lvl="0" indent="0" algn="ctr" rtl="0">
              <a:lnSpc>
                <a:spcPct val="100000"/>
              </a:lnSpc>
              <a:spcBef>
                <a:spcPts val="360"/>
              </a:spcBef>
              <a:spcAft>
                <a:spcPts val="0"/>
              </a:spcAft>
              <a:buSzPct val="91081"/>
              <a:buNone/>
            </a:pPr>
            <a:r>
              <a:rPr lang="el-GR" sz="2550" dirty="0"/>
              <a:t>Η βιωσιμότητα απαιτεί συλλογική προσπάθεια που περιλαμβάνει κυβερνήσεις, επιχειρήσεις, οργανώσεις της κοινωνίας των πολιτών και άτομα</a:t>
            </a:r>
            <a:r>
              <a:rPr lang="en-GB" sz="2550" dirty="0"/>
              <a:t>.</a:t>
            </a:r>
            <a:endParaRPr sz="2550" dirty="0"/>
          </a:p>
          <a:p>
            <a:pPr marL="0" lvl="0" indent="0" algn="ctr" rtl="0">
              <a:lnSpc>
                <a:spcPct val="100000"/>
              </a:lnSpc>
              <a:spcBef>
                <a:spcPts val="360"/>
              </a:spcBef>
              <a:spcAft>
                <a:spcPts val="0"/>
              </a:spcAft>
              <a:buSzPct val="116129"/>
              <a:buNone/>
            </a:pPr>
            <a:endParaRPr dirty="0"/>
          </a:p>
          <a:p>
            <a:pPr marL="0" lvl="0" indent="0" algn="ctr" rtl="0">
              <a:lnSpc>
                <a:spcPct val="100000"/>
              </a:lnSpc>
              <a:spcBef>
                <a:spcPts val="360"/>
              </a:spcBef>
              <a:spcAft>
                <a:spcPts val="0"/>
              </a:spcAft>
              <a:buSzPct val="116129"/>
              <a:buNone/>
            </a:pPr>
            <a:r>
              <a:rPr lang="en-GB" dirty="0"/>
              <a:t> </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g2599f582cb8_1_20"/>
          <p:cNvSpPr txBox="1">
            <a:spLocks noGrp="1"/>
          </p:cNvSpPr>
          <p:nvPr>
            <p:ph type="body" idx="1"/>
          </p:nvPr>
        </p:nvSpPr>
        <p:spPr>
          <a:xfrm>
            <a:off x="91175" y="201850"/>
            <a:ext cx="4609200" cy="63768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360"/>
              </a:spcBef>
              <a:spcAft>
                <a:spcPts val="0"/>
              </a:spcAft>
              <a:buSzPts val="1800"/>
              <a:buNone/>
            </a:pPr>
            <a:r>
              <a:rPr lang="el-GR" dirty="0"/>
              <a:t>Βασίζεται σε τρεις διασυνδεδεμένους πυλώνες</a:t>
            </a:r>
            <a:r>
              <a:rPr lang="en-GB" dirty="0"/>
              <a:t>:</a:t>
            </a:r>
            <a:endParaRPr dirty="0"/>
          </a:p>
          <a:p>
            <a:pPr marL="0" lvl="0" indent="0" algn="l" rtl="0">
              <a:lnSpc>
                <a:spcPct val="100000"/>
              </a:lnSpc>
              <a:spcBef>
                <a:spcPts val="360"/>
              </a:spcBef>
              <a:spcAft>
                <a:spcPts val="0"/>
              </a:spcAft>
              <a:buSzPts val="1800"/>
              <a:buNone/>
            </a:pPr>
            <a:r>
              <a:rPr lang="en-GB" dirty="0"/>
              <a:t> </a:t>
            </a:r>
            <a:endParaRPr dirty="0"/>
          </a:p>
          <a:p>
            <a:pPr marL="457200" lvl="0" indent="-342900" algn="l" rtl="0">
              <a:lnSpc>
                <a:spcPct val="100000"/>
              </a:lnSpc>
              <a:spcBef>
                <a:spcPts val="360"/>
              </a:spcBef>
              <a:spcAft>
                <a:spcPts val="0"/>
              </a:spcAft>
              <a:buSzPts val="1800"/>
              <a:buChar char="●"/>
            </a:pPr>
            <a:r>
              <a:rPr lang="el-GR" u="sng" dirty="0"/>
              <a:t>περιβάλλον</a:t>
            </a:r>
            <a:r>
              <a:rPr lang="en-GB" u="sng" dirty="0"/>
              <a:t> </a:t>
            </a:r>
            <a:r>
              <a:rPr lang="en-GB" dirty="0"/>
              <a:t>: </a:t>
            </a:r>
            <a:r>
              <a:rPr lang="el-GR" dirty="0"/>
              <a:t>Επικεντρώνεται στη διατήρηση των φυσικών πόρων, στην προστασία των οικοσυστημάτων και στη μείωση των περιβαλλοντικών επιπτώσεων των ανθρώπινων δραστηριοτήτων</a:t>
            </a:r>
            <a:r>
              <a:rPr lang="en-GB" dirty="0"/>
              <a:t>.</a:t>
            </a:r>
            <a:endParaRPr dirty="0"/>
          </a:p>
          <a:p>
            <a:pPr marL="457200" lvl="0" indent="0" algn="l" rtl="0">
              <a:lnSpc>
                <a:spcPct val="100000"/>
              </a:lnSpc>
              <a:spcBef>
                <a:spcPts val="360"/>
              </a:spcBef>
              <a:spcAft>
                <a:spcPts val="0"/>
              </a:spcAft>
              <a:buSzPts val="1800"/>
              <a:buNone/>
            </a:pPr>
            <a:endParaRPr dirty="0"/>
          </a:p>
          <a:p>
            <a:pPr marL="457200" lvl="0" indent="-342900" algn="l" rtl="0">
              <a:lnSpc>
                <a:spcPct val="100000"/>
              </a:lnSpc>
              <a:spcBef>
                <a:spcPts val="360"/>
              </a:spcBef>
              <a:spcAft>
                <a:spcPts val="0"/>
              </a:spcAft>
              <a:buSzPts val="1800"/>
              <a:buChar char="●"/>
            </a:pPr>
            <a:r>
              <a:rPr lang="el-GR" u="sng" dirty="0"/>
              <a:t>Οικονομία</a:t>
            </a:r>
            <a:r>
              <a:rPr lang="en-GB" u="sng" dirty="0"/>
              <a:t> </a:t>
            </a:r>
            <a:r>
              <a:rPr lang="en-GB" dirty="0"/>
              <a:t>: </a:t>
            </a:r>
            <a:r>
              <a:rPr lang="el-GR" dirty="0"/>
              <a:t>Υπονοεί ένα οικονομικό σύστημα που μπορεί να ευημερήσει μακροπρόθεσμα χωρίς να θέτει σε κίνδυνο το περιβάλλον ή την κοινωνική ευημερία</a:t>
            </a:r>
            <a:r>
              <a:rPr lang="en-GB" dirty="0"/>
              <a:t>.</a:t>
            </a:r>
            <a:endParaRPr dirty="0"/>
          </a:p>
          <a:p>
            <a:pPr marL="457200" lvl="0" indent="0" algn="l" rtl="0">
              <a:lnSpc>
                <a:spcPct val="100000"/>
              </a:lnSpc>
              <a:spcBef>
                <a:spcPts val="360"/>
              </a:spcBef>
              <a:spcAft>
                <a:spcPts val="0"/>
              </a:spcAft>
              <a:buSzPts val="1800"/>
              <a:buNone/>
            </a:pPr>
            <a:endParaRPr dirty="0"/>
          </a:p>
          <a:p>
            <a:pPr marL="457200" lvl="0" indent="-342900" algn="l" rtl="0">
              <a:lnSpc>
                <a:spcPct val="100000"/>
              </a:lnSpc>
              <a:spcBef>
                <a:spcPts val="360"/>
              </a:spcBef>
              <a:spcAft>
                <a:spcPts val="0"/>
              </a:spcAft>
              <a:buSzPts val="1800"/>
              <a:buChar char="●"/>
            </a:pPr>
            <a:r>
              <a:rPr lang="el-GR" u="sng" dirty="0"/>
              <a:t>Κοινωνία</a:t>
            </a:r>
            <a:r>
              <a:rPr lang="en-GB" u="sng" dirty="0"/>
              <a:t> </a:t>
            </a:r>
            <a:r>
              <a:rPr lang="en-GB" dirty="0"/>
              <a:t>: </a:t>
            </a:r>
            <a:r>
              <a:rPr lang="el-GR" dirty="0"/>
              <a:t>αφορά την ισότητα, την κοινωνική ένταξη και την ευημερία των ανθρώπων</a:t>
            </a:r>
            <a:r>
              <a:rPr lang="en-GB" dirty="0"/>
              <a:t>.</a:t>
            </a:r>
            <a:endParaRPr dirty="0"/>
          </a:p>
        </p:txBody>
      </p:sp>
      <p:pic>
        <p:nvPicPr>
          <p:cNvPr id="134" name="Google Shape;134;g2599f582cb8_1_20"/>
          <p:cNvPicPr preferRelativeResize="0"/>
          <p:nvPr/>
        </p:nvPicPr>
        <p:blipFill rotWithShape="1">
          <a:blip r:embed="rId3">
            <a:alphaModFix/>
          </a:blip>
          <a:srcRect/>
          <a:stretch/>
        </p:blipFill>
        <p:spPr>
          <a:xfrm>
            <a:off x="5180250" y="1963225"/>
            <a:ext cx="3352800" cy="35718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g2599f582cb8_1_30"/>
          <p:cNvSpPr txBox="1">
            <a:spLocks noGrp="1"/>
          </p:cNvSpPr>
          <p:nvPr>
            <p:ph type="body" idx="1"/>
          </p:nvPr>
        </p:nvSpPr>
        <p:spPr>
          <a:xfrm>
            <a:off x="467650" y="327075"/>
            <a:ext cx="7620000" cy="5914500"/>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lnSpc>
                <a:spcPct val="100000"/>
              </a:lnSpc>
              <a:spcBef>
                <a:spcPts val="360"/>
              </a:spcBef>
              <a:spcAft>
                <a:spcPts val="0"/>
              </a:spcAft>
              <a:buSzPts val="1800"/>
              <a:buNone/>
            </a:pPr>
            <a:r>
              <a:rPr lang="el-GR" sz="2300" dirty="0"/>
              <a:t>Οδηγίες για την επιδίωξη της βιωσιμότητας</a:t>
            </a:r>
            <a:endParaRPr lang="en-US" sz="2300" dirty="0"/>
          </a:p>
          <a:p>
            <a:pPr marL="0" lvl="0" indent="0" algn="ctr" rtl="0">
              <a:lnSpc>
                <a:spcPct val="100000"/>
              </a:lnSpc>
              <a:spcBef>
                <a:spcPts val="360"/>
              </a:spcBef>
              <a:spcAft>
                <a:spcPts val="0"/>
              </a:spcAft>
              <a:buSzPts val="1800"/>
              <a:buNone/>
            </a:pPr>
            <a:endParaRPr lang="en-GB" sz="2300" dirty="0"/>
          </a:p>
          <a:p>
            <a:pPr marL="457200" lvl="0" indent="-342900" algn="l" rtl="0">
              <a:lnSpc>
                <a:spcPct val="100000"/>
              </a:lnSpc>
              <a:spcBef>
                <a:spcPts val="360"/>
              </a:spcBef>
              <a:spcAft>
                <a:spcPts val="0"/>
              </a:spcAft>
              <a:buSzPts val="1800"/>
              <a:buChar char="●"/>
            </a:pPr>
            <a:r>
              <a:rPr lang="el-GR" u="sng" dirty="0"/>
              <a:t>Προφύλαξη</a:t>
            </a:r>
            <a:r>
              <a:rPr lang="en-GB" u="sng" dirty="0"/>
              <a:t> </a:t>
            </a:r>
            <a:r>
              <a:rPr lang="en-GB" dirty="0"/>
              <a:t>: </a:t>
            </a:r>
            <a:r>
              <a:rPr lang="el-GR" dirty="0"/>
              <a:t>Λήψη προληπτικών μέτρων για την αποφυγή αρνητικών επιπτώσεων στο περιβάλλον και την κοινωνία, ακόμη και αν δεν υπάρχει πλήρης επιστημονική βεβαιότητα</a:t>
            </a:r>
            <a:r>
              <a:rPr lang="en-GB" dirty="0"/>
              <a:t>.</a:t>
            </a:r>
            <a:br>
              <a:rPr lang="en-GB" dirty="0"/>
            </a:br>
            <a:endParaRPr dirty="0"/>
          </a:p>
          <a:p>
            <a:pPr marL="457200" lvl="0" indent="-342900" algn="l" rtl="0">
              <a:lnSpc>
                <a:spcPct val="100000"/>
              </a:lnSpc>
              <a:spcBef>
                <a:spcPts val="0"/>
              </a:spcBef>
              <a:spcAft>
                <a:spcPts val="0"/>
              </a:spcAft>
              <a:buSzPts val="1800"/>
              <a:buChar char="●"/>
            </a:pPr>
            <a:r>
              <a:rPr lang="el-GR" u="sng" dirty="0"/>
              <a:t>Ευθύνη</a:t>
            </a:r>
            <a:r>
              <a:rPr lang="en-GB" u="sng" dirty="0"/>
              <a:t> </a:t>
            </a:r>
            <a:r>
              <a:rPr lang="en-GB" dirty="0"/>
              <a:t>: </a:t>
            </a:r>
            <a:r>
              <a:rPr lang="el-GR" dirty="0"/>
              <a:t>Οι οργανισμοί και τα άτομα πρέπει να αναλάβουν την ευθύνη για τις ενέργειές τους και τις επιπτώσεις που προκαλούν στο περιβάλλον και την κοινωνία</a:t>
            </a:r>
            <a:r>
              <a:rPr lang="en-GB" dirty="0"/>
              <a:t>.</a:t>
            </a:r>
            <a:br>
              <a:rPr lang="en-GB" dirty="0"/>
            </a:br>
            <a:endParaRPr dirty="0"/>
          </a:p>
          <a:p>
            <a:pPr marL="457200" lvl="0" indent="-342900" algn="l" rtl="0">
              <a:lnSpc>
                <a:spcPct val="100000"/>
              </a:lnSpc>
              <a:spcBef>
                <a:spcPts val="0"/>
              </a:spcBef>
              <a:spcAft>
                <a:spcPts val="0"/>
              </a:spcAft>
              <a:buSzPts val="1800"/>
              <a:buChar char="●"/>
            </a:pPr>
            <a:r>
              <a:rPr lang="en-GB" dirty="0"/>
              <a:t> </a:t>
            </a:r>
            <a:r>
              <a:rPr lang="el-GR" u="sng" dirty="0"/>
              <a:t>Συμμετοχή</a:t>
            </a:r>
            <a:r>
              <a:rPr lang="en-GB" u="sng" dirty="0"/>
              <a:t> </a:t>
            </a:r>
            <a:r>
              <a:rPr lang="en-GB" dirty="0"/>
              <a:t>: </a:t>
            </a:r>
            <a:r>
              <a:rPr lang="el-GR" dirty="0"/>
              <a:t>Συμμετοχή όλων των ενδιαφερομένων, συμπεριλαμβανομένων των πολιτών, στον σχεδιασμό και τη λήψη αποφάσεων για να εξασφαλιστεί μεγαλύτερη ένταξη και υποστήριξη</a:t>
            </a:r>
            <a:r>
              <a:rPr lang="en-GB" dirty="0"/>
              <a:t>.</a:t>
            </a:r>
            <a:br>
              <a:rPr lang="en-GB" dirty="0"/>
            </a:br>
            <a:endParaRPr dirty="0"/>
          </a:p>
          <a:p>
            <a:pPr marL="457200" lvl="0" indent="-342900" algn="l" rtl="0">
              <a:lnSpc>
                <a:spcPct val="100000"/>
              </a:lnSpc>
              <a:spcBef>
                <a:spcPts val="0"/>
              </a:spcBef>
              <a:spcAft>
                <a:spcPts val="0"/>
              </a:spcAft>
              <a:buSzPts val="1800"/>
              <a:buChar char="●"/>
            </a:pPr>
            <a:r>
              <a:rPr lang="el-GR" u="sng" dirty="0"/>
              <a:t>Ενσωμάτωση</a:t>
            </a:r>
            <a:r>
              <a:rPr lang="en-GB" u="sng" dirty="0"/>
              <a:t> </a:t>
            </a:r>
            <a:r>
              <a:rPr lang="en-GB" dirty="0"/>
              <a:t>: </a:t>
            </a:r>
            <a:r>
              <a:rPr lang="el-GR" dirty="0"/>
              <a:t>Ενσωμάτωση των αρχών της βιωσιμότητας σε όλες τις πτυχές των ανθρώπινων δραστηριοτήτων, συμπεριλαμβανομένων των διαδικασιών λήψης αποφάσεων, του σχεδιασμού προϊόντων, των επιχειρηματικών μοντέλων και των πολιτικών</a:t>
            </a:r>
            <a:r>
              <a:rPr lang="en-GB" dirty="0"/>
              <a:t>.</a:t>
            </a:r>
            <a:endParaRPr dirty="0"/>
          </a:p>
          <a:p>
            <a:pPr marL="0" lvl="0" indent="0" algn="l" rtl="0">
              <a:lnSpc>
                <a:spcPct val="100000"/>
              </a:lnSpc>
              <a:spcBef>
                <a:spcPts val="360"/>
              </a:spcBef>
              <a:spcAft>
                <a:spcPts val="0"/>
              </a:spcAft>
              <a:buSzPts val="1800"/>
              <a:buNone/>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g2599f582cb8_1_36"/>
          <p:cNvSpPr txBox="1">
            <a:spLocks noGrp="1"/>
          </p:cNvSpPr>
          <p:nvPr>
            <p:ph type="body" idx="1"/>
          </p:nvPr>
        </p:nvSpPr>
        <p:spPr>
          <a:xfrm>
            <a:off x="553525" y="549025"/>
            <a:ext cx="7633800" cy="60204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360"/>
              </a:spcBef>
              <a:spcAft>
                <a:spcPts val="0"/>
              </a:spcAft>
              <a:buSzPts val="1800"/>
              <a:buNone/>
            </a:pPr>
            <a:r>
              <a:rPr lang="el-GR" sz="2300" dirty="0"/>
              <a:t>Τομείς όπου οι βιώσιμες πρακτικές οδηγούν στην αλλαγή και δημιουργούν νέες ευκαιρίες</a:t>
            </a:r>
            <a:endParaRPr sz="2300" dirty="0"/>
          </a:p>
          <a:p>
            <a:pPr marL="0" lvl="0" indent="0" algn="ctr" rtl="0">
              <a:lnSpc>
                <a:spcPct val="100000"/>
              </a:lnSpc>
              <a:spcBef>
                <a:spcPts val="360"/>
              </a:spcBef>
              <a:spcAft>
                <a:spcPts val="0"/>
              </a:spcAft>
              <a:buSzPts val="1800"/>
              <a:buNone/>
            </a:pPr>
            <a:endParaRPr sz="2300" dirty="0"/>
          </a:p>
          <a:p>
            <a:pPr marL="457200" lvl="0" indent="-342900" algn="l" rtl="0">
              <a:lnSpc>
                <a:spcPct val="100000"/>
              </a:lnSpc>
              <a:spcBef>
                <a:spcPts val="360"/>
              </a:spcBef>
              <a:spcAft>
                <a:spcPts val="0"/>
              </a:spcAft>
              <a:buSzPts val="1800"/>
              <a:buChar char="●"/>
            </a:pPr>
            <a:r>
              <a:rPr lang="el-GR" dirty="0"/>
              <a:t>Τομέας ενέργειας: ηλιακή, αιολική, υδροηλεκτρική και γεωθερμική ενέργεια</a:t>
            </a:r>
            <a:br>
              <a:rPr lang="en-GB" dirty="0"/>
            </a:br>
            <a:endParaRPr dirty="0"/>
          </a:p>
          <a:p>
            <a:pPr marL="457200" lvl="0" indent="-355600" algn="l" rtl="0">
              <a:lnSpc>
                <a:spcPct val="100000"/>
              </a:lnSpc>
              <a:spcBef>
                <a:spcPts val="360"/>
              </a:spcBef>
              <a:spcAft>
                <a:spcPts val="0"/>
              </a:spcAft>
              <a:buSzPts val="2000"/>
              <a:buChar char="●"/>
            </a:pPr>
            <a:r>
              <a:rPr lang="el-GR" dirty="0"/>
              <a:t>Γεωργικός τομέας: βιολογική γεωργία, διατήρηση του εδάφους, διαχείριση των υδάτων και μείωση της χρήσης φυτοφαρμάκων</a:t>
            </a:r>
          </a:p>
          <a:p>
            <a:pPr marL="457200" lvl="0" indent="-355600" algn="l" rtl="0">
              <a:lnSpc>
                <a:spcPct val="100000"/>
              </a:lnSpc>
              <a:spcBef>
                <a:spcPts val="360"/>
              </a:spcBef>
              <a:spcAft>
                <a:spcPts val="0"/>
              </a:spcAft>
              <a:buSzPts val="2000"/>
              <a:buChar char="●"/>
            </a:pPr>
            <a:endParaRPr dirty="0"/>
          </a:p>
          <a:p>
            <a:pPr marL="457200" lvl="0" indent="-355600" algn="l" rtl="0">
              <a:lnSpc>
                <a:spcPct val="100000"/>
              </a:lnSpc>
              <a:spcBef>
                <a:spcPts val="360"/>
              </a:spcBef>
              <a:spcAft>
                <a:spcPts val="0"/>
              </a:spcAft>
              <a:buSzPts val="2000"/>
              <a:buChar char="●"/>
            </a:pPr>
            <a:r>
              <a:rPr lang="el-GR" dirty="0"/>
              <a:t>Οικοδομικός τομέας: χρήση φιλικών προς το περιβάλλον υλικών (μείωση κατανάλωσης ενέργειας και προώθηση του εσωτερικού αέρα</a:t>
            </a:r>
            <a:r>
              <a:rPr lang="en-GB" dirty="0"/>
              <a:t>)</a:t>
            </a:r>
            <a:endParaRPr dirty="0"/>
          </a:p>
          <a:p>
            <a:pPr marL="457200" lvl="0" indent="0" algn="l" rtl="0">
              <a:lnSpc>
                <a:spcPct val="100000"/>
              </a:lnSpc>
              <a:spcBef>
                <a:spcPts val="360"/>
              </a:spcBef>
              <a:spcAft>
                <a:spcPts val="0"/>
              </a:spcAft>
              <a:buSzPts val="1800"/>
              <a:buNone/>
            </a:pPr>
            <a:endParaRPr dirty="0"/>
          </a:p>
          <a:p>
            <a:pPr marL="457200" lvl="0" indent="-355600" algn="l" rtl="0">
              <a:lnSpc>
                <a:spcPct val="100000"/>
              </a:lnSpc>
              <a:spcBef>
                <a:spcPts val="360"/>
              </a:spcBef>
              <a:spcAft>
                <a:spcPts val="0"/>
              </a:spcAft>
              <a:buSzPts val="2000"/>
              <a:buChar char="●"/>
            </a:pPr>
            <a:r>
              <a:rPr lang="el-GR" dirty="0"/>
              <a:t>Τομέας μεταφορών: χρήση των μεταφορών, δημόσια μέσα μεταφοράς, ηλεκτρικά οχήματα, ποδήλατα και κοινές λύσεις κινητικότητας</a:t>
            </a:r>
            <a:endParaRPr dirty="0"/>
          </a:p>
        </p:txBody>
      </p:sp>
      <p:pic>
        <p:nvPicPr>
          <p:cNvPr id="147" name="Google Shape;147;g2599f582cb8_1_36"/>
          <p:cNvPicPr preferRelativeResize="0"/>
          <p:nvPr/>
        </p:nvPicPr>
        <p:blipFill rotWithShape="1">
          <a:blip r:embed="rId3">
            <a:alphaModFix/>
          </a:blip>
          <a:srcRect/>
          <a:stretch/>
        </p:blipFill>
        <p:spPr>
          <a:xfrm>
            <a:off x="7791904" y="1883600"/>
            <a:ext cx="1008800" cy="1030275"/>
          </a:xfrm>
          <a:prstGeom prst="rect">
            <a:avLst/>
          </a:prstGeom>
          <a:noFill/>
          <a:ln>
            <a:noFill/>
          </a:ln>
        </p:spPr>
      </p:pic>
      <p:pic>
        <p:nvPicPr>
          <p:cNvPr id="148" name="Google Shape;148;g2599f582cb8_1_36"/>
          <p:cNvPicPr preferRelativeResize="0"/>
          <p:nvPr/>
        </p:nvPicPr>
        <p:blipFill rotWithShape="1">
          <a:blip r:embed="rId4">
            <a:alphaModFix/>
          </a:blip>
          <a:srcRect/>
          <a:stretch/>
        </p:blipFill>
        <p:spPr>
          <a:xfrm>
            <a:off x="7791904" y="2913851"/>
            <a:ext cx="1162067" cy="1030275"/>
          </a:xfrm>
          <a:prstGeom prst="rect">
            <a:avLst/>
          </a:prstGeom>
          <a:noFill/>
          <a:ln>
            <a:noFill/>
          </a:ln>
        </p:spPr>
      </p:pic>
      <p:pic>
        <p:nvPicPr>
          <p:cNvPr id="149" name="Google Shape;149;g2599f582cb8_1_36"/>
          <p:cNvPicPr preferRelativeResize="0"/>
          <p:nvPr/>
        </p:nvPicPr>
        <p:blipFill rotWithShape="1">
          <a:blip r:embed="rId5">
            <a:alphaModFix/>
          </a:blip>
          <a:srcRect/>
          <a:stretch/>
        </p:blipFill>
        <p:spPr>
          <a:xfrm>
            <a:off x="7846415" y="4226500"/>
            <a:ext cx="1053043" cy="1030275"/>
          </a:xfrm>
          <a:prstGeom prst="rect">
            <a:avLst/>
          </a:prstGeom>
          <a:noFill/>
          <a:ln>
            <a:noFill/>
          </a:ln>
        </p:spPr>
      </p:pic>
      <p:pic>
        <p:nvPicPr>
          <p:cNvPr id="150" name="Google Shape;150;g2599f582cb8_1_36"/>
          <p:cNvPicPr preferRelativeResize="0"/>
          <p:nvPr/>
        </p:nvPicPr>
        <p:blipFill rotWithShape="1">
          <a:blip r:embed="rId6">
            <a:alphaModFix/>
          </a:blip>
          <a:srcRect/>
          <a:stretch/>
        </p:blipFill>
        <p:spPr>
          <a:xfrm>
            <a:off x="7710564" y="5376250"/>
            <a:ext cx="1090140" cy="1073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2599f582cb8_1_50"/>
          <p:cNvSpPr txBox="1">
            <a:spLocks noGrp="1"/>
          </p:cNvSpPr>
          <p:nvPr>
            <p:ph type="body" idx="1"/>
          </p:nvPr>
        </p:nvSpPr>
        <p:spPr>
          <a:xfrm>
            <a:off x="563150" y="1348050"/>
            <a:ext cx="7620000" cy="43737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360"/>
              </a:spcBef>
              <a:spcAft>
                <a:spcPts val="0"/>
              </a:spcAft>
              <a:buSzPts val="1800"/>
              <a:buNone/>
            </a:pPr>
            <a:r>
              <a:rPr lang="el-GR" dirty="0"/>
              <a:t>Η βιωσιμότητα στον κοινωνικό τομέα είναι το κλειδί για να διασφαλιστεί ότι οι οργανισμοί μπορούν να συνεχίσουν να διαδραματίζουν το ρόλο τους μακροπρόθεσμα και να αντιμετωπίζουν αποτελεσματικά τις κοινωνικές προκλήσεις</a:t>
            </a:r>
            <a:r>
              <a:rPr lang="en-GB" dirty="0"/>
              <a:t>.</a:t>
            </a:r>
            <a:endParaRPr dirty="0"/>
          </a:p>
          <a:p>
            <a:pPr marL="0" lvl="0" indent="0" algn="l" rtl="0">
              <a:lnSpc>
                <a:spcPct val="100000"/>
              </a:lnSpc>
              <a:spcBef>
                <a:spcPts val="360"/>
              </a:spcBef>
              <a:spcAft>
                <a:spcPts val="0"/>
              </a:spcAft>
              <a:buSzPts val="1800"/>
              <a:buNone/>
            </a:pPr>
            <a:endParaRPr dirty="0"/>
          </a:p>
          <a:p>
            <a:pPr marL="457200" lvl="0" indent="-342900" algn="l" rtl="0">
              <a:lnSpc>
                <a:spcPct val="100000"/>
              </a:lnSpc>
              <a:spcBef>
                <a:spcPts val="360"/>
              </a:spcBef>
              <a:spcAft>
                <a:spcPts val="0"/>
              </a:spcAft>
              <a:buSzPts val="1800"/>
              <a:buChar char="●"/>
            </a:pPr>
            <a:r>
              <a:rPr lang="el-GR" dirty="0"/>
              <a:t>Η οικονομική βιωσιμότητα              είναι απαραίτητη για τη διασφάλιση της επιχειρηματικής σταθερότητας και συνέχειας</a:t>
            </a:r>
          </a:p>
          <a:p>
            <a:pPr marL="457200" lvl="0" indent="-342900" algn="l" rtl="0">
              <a:lnSpc>
                <a:spcPct val="100000"/>
              </a:lnSpc>
              <a:spcBef>
                <a:spcPts val="360"/>
              </a:spcBef>
              <a:spcAft>
                <a:spcPts val="0"/>
              </a:spcAft>
              <a:buSzPts val="1800"/>
              <a:buChar char="●"/>
            </a:pPr>
            <a:endParaRPr lang="el-GR" dirty="0"/>
          </a:p>
          <a:p>
            <a:pPr marL="457200" lvl="0" indent="-342900" algn="l" rtl="0">
              <a:lnSpc>
                <a:spcPct val="100000"/>
              </a:lnSpc>
              <a:spcBef>
                <a:spcPts val="360"/>
              </a:spcBef>
              <a:spcAft>
                <a:spcPts val="0"/>
              </a:spcAft>
              <a:buSzPts val="1800"/>
              <a:buChar char="●"/>
            </a:pPr>
            <a:r>
              <a:rPr lang="el-GR" dirty="0"/>
              <a:t>Η περιβαλλοντική βιωσιμότητα               επικεντρώνεται στην υπεύθυνη διαχείριση των φυσικών πόρων και στον μετριασμό των περιβαλλοντικών επιπτώσεων</a:t>
            </a:r>
            <a:r>
              <a:rPr lang="en-GB" dirty="0"/>
              <a:t>.</a:t>
            </a:r>
            <a:endParaRPr dirty="0"/>
          </a:p>
        </p:txBody>
      </p:sp>
      <p:cxnSp>
        <p:nvCxnSpPr>
          <p:cNvPr id="157" name="Google Shape;157;g2599f582cb8_1_50"/>
          <p:cNvCxnSpPr/>
          <p:nvPr/>
        </p:nvCxnSpPr>
        <p:spPr>
          <a:xfrm>
            <a:off x="4331023" y="3252671"/>
            <a:ext cx="943800" cy="0"/>
          </a:xfrm>
          <a:prstGeom prst="straightConnector1">
            <a:avLst/>
          </a:prstGeom>
          <a:noFill/>
          <a:ln w="19050" cap="flat" cmpd="sng">
            <a:solidFill>
              <a:schemeClr val="dk2"/>
            </a:solidFill>
            <a:prstDash val="solid"/>
            <a:round/>
            <a:headEnd type="none" w="sm" len="sm"/>
            <a:tailEnd type="triangle" w="med" len="med"/>
          </a:ln>
        </p:spPr>
      </p:cxnSp>
      <p:cxnSp>
        <p:nvCxnSpPr>
          <p:cNvPr id="158" name="Google Shape;158;g2599f582cb8_1_50"/>
          <p:cNvCxnSpPr/>
          <p:nvPr/>
        </p:nvCxnSpPr>
        <p:spPr>
          <a:xfrm>
            <a:off x="4961299" y="4582239"/>
            <a:ext cx="888000" cy="1800"/>
          </a:xfrm>
          <a:prstGeom prst="straightConnector1">
            <a:avLst/>
          </a:prstGeom>
          <a:noFill/>
          <a:ln w="19050" cap="flat" cmpd="sng">
            <a:solidFill>
              <a:schemeClr val="dk2"/>
            </a:solidFill>
            <a:prstDash val="solid"/>
            <a:round/>
            <a:headEnd type="none" w="sm" len="sm"/>
            <a:tailEnd type="triangle" w="med" len="med"/>
          </a:ln>
        </p:spPr>
      </p:cxnSp>
    </p:spTree>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1559</Words>
  <Application>Microsoft Office PowerPoint</Application>
  <PresentationFormat>Προβολή στην οθόνη (4:3)</PresentationFormat>
  <Paragraphs>175</Paragraphs>
  <Slides>19</Slides>
  <Notes>19</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19</vt:i4>
      </vt:variant>
    </vt:vector>
  </HeadingPairs>
  <TitlesOfParts>
    <vt:vector size="23" baseType="lpstr">
      <vt:lpstr>Arial</vt:lpstr>
      <vt:lpstr>Calibri</vt:lpstr>
      <vt:lpstr>Arial Black</vt:lpstr>
      <vt:lpstr>Základné</vt:lpstr>
      <vt:lpstr>ΒΙΩΣΙΜΟΤΗΤΑ ΚΑΙ ΚΟΙΝΩΝΙΚΗ ΟΙΚΟΝΟΜΙΑ</vt:lpstr>
      <vt:lpstr>Παρουσίαση του PowerPoint</vt:lpstr>
      <vt:lpstr>Παρουσίαση του PowerPoint</vt:lpstr>
      <vt:lpstr>Παρουσίαση του PowerPoint</vt:lpstr>
      <vt:lpstr>Βιωσιμότητα</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 Οικονομική θεωρία και βιωσιμότητα</vt:lpstr>
      <vt:lpstr>Παρουσίαση του PowerPoint</vt:lpstr>
      <vt:lpstr>Παρουσίαση του PowerPoint</vt:lpstr>
      <vt:lpstr>Η ατζέντα του 2030</vt:lpstr>
      <vt:lpstr>Παρουσίαση του PowerPoint</vt:lpstr>
      <vt:lpstr>Κοινωνικές οικονομίες και βιωσιμότητα: αρχές και πρακτικές</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ΒΙΩΣΙΜΟΤΗΤΑ ΚΑΙ ΚΟΙΝΩΝΙΚΗ ΟΙΚΟΝΟΜΙΑ</dc:title>
  <dc:creator>Zuzana Palková</dc:creator>
  <cp:lastModifiedBy>Konstantinos Dimitropoulos</cp:lastModifiedBy>
  <cp:revision>10</cp:revision>
  <dcterms:created xsi:type="dcterms:W3CDTF">2019-02-10T21:49:04Z</dcterms:created>
  <dcterms:modified xsi:type="dcterms:W3CDTF">2023-09-25T08:19:06Z</dcterms:modified>
</cp:coreProperties>
</file>