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6858000" cx="9144000"/>
  <p:notesSz cx="7315200" cy="9601200"/>
  <p:embeddedFontLst>
    <p:embeddedFont>
      <p:font typeface="Arial Black"/>
      <p:regular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26" roundtripDataSignature="AMtx7mh7L/wqDgAizlRYTCkJDkke6thlc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customschemas.google.com/relationships/presentationmetadata" Target="metadata"/><Relationship Id="rId25" Type="http://schemas.openxmlformats.org/officeDocument/2006/relationships/font" Target="fonts/ArialBlack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1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4143587" y="1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1:notes"/>
          <p:cNvSpPr txBox="1"/>
          <p:nvPr>
            <p:ph idx="1" type="body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5" name="Google Shape;95;p1:notes"/>
          <p:cNvSpPr txBox="1"/>
          <p:nvPr>
            <p:ph idx="12" type="sldNum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599f582cb8_1_58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1" name="Google Shape;161;g2599f582cb8_1_58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2" name="Google Shape;162;g2599f582cb8_1_58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599f582cb8_1_66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g2599f582cb8_1_66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0" name="Google Shape;170;g2599f582cb8_1_66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599f582cb8_1_72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g2599f582cb8_1_72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6" name="Google Shape;176;g2599f582cb8_1_72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599f582cb8_1_79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Google Shape;183;g2599f582cb8_1_79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4" name="Google Shape;184;g2599f582cb8_1_79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599f582cb8_1_87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1" name="Google Shape;191;g2599f582cb8_1_87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2" name="Google Shape;192;g2599f582cb8_1_87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599f582cb8_1_94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g2599f582cb8_1_94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9" name="Google Shape;199;g2599f582cb8_1_94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599f582cb8_1_106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5" name="Google Shape;205;g2599f582cb8_1_106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6" name="Google Shape;206;g2599f582cb8_1_106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599f582cb8_1_117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g2599f582cb8_1_117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5" name="Google Shape;215;g2599f582cb8_1_117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599f582cb8_1_124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2" name="Google Shape;222;g2599f582cb8_1_124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3" name="Google Shape;223;g2599f582cb8_1_124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599f582cb8_1_130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" name="Google Shape;228;g2599f582cb8_1_130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9" name="Google Shape;229;g2599f582cb8_1_130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 txBox="1"/>
          <p:nvPr>
            <p:ph idx="1" type="body"/>
          </p:nvPr>
        </p:nvSpPr>
        <p:spPr>
          <a:xfrm>
            <a:off x="731521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5" name="Google Shape;105;p2:notes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599f582cb8_1_2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" name="Google Shape;111;g2599f582cb8_1_2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2" name="Google Shape;112;g2599f582cb8_1_2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599f582cb8_1_8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g2599f582cb8_1_8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8" name="Google Shape;118;g2599f582cb8_1_8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599f582cb8_1_14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" name="Google Shape;123;g2599f582cb8_1_14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4" name="Google Shape;124;g2599f582cb8_1_14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599f582cb8_1_20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" name="Google Shape;130;g2599f582cb8_1_20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1" name="Google Shape;131;g2599f582cb8_1_20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599f582cb8_1_30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g2599f582cb8_1_30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8" name="Google Shape;138;g2599f582cb8_1_30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599f582cb8_1_36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g2599f582cb8_1_36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4" name="Google Shape;144;g2599f582cb8_1_36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599f582cb8_1_50:notes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Google Shape;153;g2599f582cb8_1_50:notes"/>
          <p:cNvSpPr txBox="1"/>
          <p:nvPr>
            <p:ph idx="1" type="body"/>
          </p:nvPr>
        </p:nvSpPr>
        <p:spPr>
          <a:xfrm>
            <a:off x="731521" y="4560570"/>
            <a:ext cx="5852100" cy="43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4" name="Google Shape;154;g2599f582cb8_1_50:notes"/>
          <p:cNvSpPr txBox="1"/>
          <p:nvPr>
            <p:ph idx="12" type="sldNum"/>
          </p:nvPr>
        </p:nvSpPr>
        <p:spPr>
          <a:xfrm>
            <a:off x="4143587" y="9119474"/>
            <a:ext cx="31698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Úvodná snímka" showMasterSp="0" type="title">
  <p:cSld name="TITL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ctrTitle"/>
          </p:nvPr>
        </p:nvSpPr>
        <p:spPr>
          <a:xfrm>
            <a:off x="457200" y="1626915"/>
            <a:ext cx="7772400" cy="31736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8F98"/>
              </a:buClr>
              <a:buSzPts val="6000"/>
              <a:buFont typeface="Arial Black"/>
              <a:buNone/>
              <a:defRPr sz="6000" cap="none">
                <a:solidFill>
                  <a:srgbClr val="398F9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" type="subTitle"/>
          </p:nvPr>
        </p:nvSpPr>
        <p:spPr>
          <a:xfrm>
            <a:off x="457200" y="4800600"/>
            <a:ext cx="6858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b="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1" name="Google Shape;21;p5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5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rgbClr val="4A9B8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5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Logo&#10;&#10;Description automatically generated" id="26" name="Google Shape;26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98575" y="107926"/>
            <a:ext cx="1286662" cy="12866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dpis a zvislý text" type="vertTx">
  <p:cSld name="VERTICAL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4"/>
          <p:cNvSpPr txBox="1"/>
          <p:nvPr>
            <p:ph idx="1" type="body"/>
          </p:nvPr>
        </p:nvSpPr>
        <p:spPr>
          <a:xfrm rot="5400000">
            <a:off x="2080419" y="129382"/>
            <a:ext cx="4373563" cy="76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14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4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4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vislý nadpis a text" type="vertTitleAndTx">
  <p:cSld name="VERTICAL_TITLE_AND_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 txBox="1"/>
          <p:nvPr>
            <p:ph type="title"/>
          </p:nvPr>
        </p:nvSpPr>
        <p:spPr>
          <a:xfrm rot="5400000">
            <a:off x="5157391" y="2596754"/>
            <a:ext cx="5001419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5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5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5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5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va obsahy" type="twoObj">
  <p:cSld name="TWO_OBJECTS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" type="body"/>
          </p:nvPr>
        </p:nvSpPr>
        <p:spPr>
          <a:xfrm>
            <a:off x="1630680" y="1574800"/>
            <a:ext cx="329184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30" name="Google Shape;30;p6"/>
          <p:cNvSpPr txBox="1"/>
          <p:nvPr>
            <p:ph idx="2" type="body"/>
          </p:nvPr>
        </p:nvSpPr>
        <p:spPr>
          <a:xfrm>
            <a:off x="5090160" y="1574800"/>
            <a:ext cx="329184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31" name="Google Shape;31;p6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dpis a obsah" type="obj">
  <p:cSld name="OBJEC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3600"/>
              <a:buFont typeface="Arial"/>
              <a:buNone/>
              <a:defRPr b="1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" type="body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7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7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lavička sekcie" type="secHead">
  <p:cSld name="SECTION_HEADER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/>
          <p:nvPr>
            <p:ph type="title"/>
          </p:nvPr>
        </p:nvSpPr>
        <p:spPr>
          <a:xfrm>
            <a:off x="457200" y="1447800"/>
            <a:ext cx="7772400" cy="43211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8F98"/>
              </a:buClr>
              <a:buSzPts val="7200"/>
              <a:buFont typeface="Arial Black"/>
              <a:buNone/>
              <a:defRPr b="0" sz="7200" cap="none">
                <a:solidFill>
                  <a:srgbClr val="398F9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" type="body"/>
          </p:nvPr>
        </p:nvSpPr>
        <p:spPr>
          <a:xfrm>
            <a:off x="457200" y="228601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b="0" sz="2000" cap="non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8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5" name="Google Shape;45;p8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ovnanie" type="twoTxTwoObj">
  <p:cSld name="TWO_OBJECTS_WITH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" type="body"/>
          </p:nvPr>
        </p:nvSpPr>
        <p:spPr>
          <a:xfrm>
            <a:off x="1627632" y="1572768"/>
            <a:ext cx="3291840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sz="180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9"/>
          <p:cNvSpPr txBox="1"/>
          <p:nvPr>
            <p:ph idx="2" type="body"/>
          </p:nvPr>
        </p:nvSpPr>
        <p:spPr>
          <a:xfrm>
            <a:off x="1627632" y="2259366"/>
            <a:ext cx="3291840" cy="38404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0" name="Google Shape;50;p9"/>
          <p:cNvSpPr txBox="1"/>
          <p:nvPr>
            <p:ph idx="3" type="body"/>
          </p:nvPr>
        </p:nvSpPr>
        <p:spPr>
          <a:xfrm>
            <a:off x="5093208" y="1572768"/>
            <a:ext cx="3291840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0" sz="1800" cap="none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1" name="Google Shape;51;p9"/>
          <p:cNvSpPr txBox="1"/>
          <p:nvPr>
            <p:ph idx="4" type="body"/>
          </p:nvPr>
        </p:nvSpPr>
        <p:spPr>
          <a:xfrm>
            <a:off x="5093208" y="2259366"/>
            <a:ext cx="3291840" cy="38404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2" name="Google Shape;52;p9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n nadpis" type="titleOnly">
  <p:cSld name="TITLE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3600"/>
              <a:buFont typeface="Arial Black"/>
              <a:buNone/>
              <a:defRPr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0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0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ázdna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1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sah s popisom" type="objTx">
  <p:cSld name="OBJECT_WITH_CAPTION_TEX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2"/>
          <p:cNvSpPr txBox="1"/>
          <p:nvPr>
            <p:ph idx="1" type="body"/>
          </p:nvPr>
        </p:nvSpPr>
        <p:spPr>
          <a:xfrm>
            <a:off x="3575050" y="1600200"/>
            <a:ext cx="5111750" cy="44805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Char char="•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/>
        </p:txBody>
      </p:sp>
      <p:sp>
        <p:nvSpPr>
          <p:cNvPr id="66" name="Google Shape;66;p12"/>
          <p:cNvSpPr txBox="1"/>
          <p:nvPr>
            <p:ph idx="2" type="body"/>
          </p:nvPr>
        </p:nvSpPr>
        <p:spPr>
          <a:xfrm>
            <a:off x="457200" y="1600200"/>
            <a:ext cx="3008313" cy="44805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7" name="Google Shape;67;p12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2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2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0" name="Google Shape;70;p12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800"/>
              <a:buFont typeface="Arial Black"/>
              <a:buNone/>
              <a:defRPr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rázok s popisom" showMasterSp="0" type="picTx">
  <p:cSld name="PICTURE_WITH_CAPTION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3"/>
          <p:cNvSpPr/>
          <p:nvPr>
            <p:ph idx="2" type="pic"/>
          </p:nvPr>
        </p:nvSpPr>
        <p:spPr>
          <a:xfrm>
            <a:off x="-1" y="0"/>
            <a:ext cx="9000877" cy="4846320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74" name="Google Shape;74;p13"/>
          <p:cNvSpPr txBox="1"/>
          <p:nvPr>
            <p:ph idx="1" type="body"/>
          </p:nvPr>
        </p:nvSpPr>
        <p:spPr>
          <a:xfrm>
            <a:off x="457200" y="5715000"/>
            <a:ext cx="8153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5" name="Google Shape;75;p13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8" name="Google Shape;78;p13"/>
          <p:cNvSpPr txBox="1"/>
          <p:nvPr>
            <p:ph type="title"/>
          </p:nvPr>
        </p:nvSpPr>
        <p:spPr>
          <a:xfrm>
            <a:off x="457200" y="4953000"/>
            <a:ext cx="8153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2400"/>
              <a:buFont typeface="Arial Black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C0C4"/>
              </a:buClr>
              <a:buSzPts val="3600"/>
              <a:buFont typeface="Arial Black"/>
              <a:buNone/>
              <a:defRPr b="0" i="0" sz="3600" u="none" cap="none" strike="noStrike">
                <a:solidFill>
                  <a:srgbClr val="66C0C4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4"/>
          <p:cNvSpPr txBox="1"/>
          <p:nvPr>
            <p:ph idx="1" type="body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4"/>
          <p:cNvSpPr txBox="1"/>
          <p:nvPr>
            <p:ph idx="10" type="dt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4"/>
          <p:cNvSpPr txBox="1"/>
          <p:nvPr>
            <p:ph idx="11" type="ftr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4"/>
          <p:cNvSpPr txBox="1"/>
          <p:nvPr>
            <p:ph idx="12" type="sldNum"/>
          </p:nvPr>
        </p:nvSpPr>
        <p:spPr>
          <a:xfrm rot="-5400000">
            <a:off x="8227377" y="5885497"/>
            <a:ext cx="13157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5" name="Google Shape;15;p4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rgbClr val="C6E4D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4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rgbClr val="4A9B8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Logo&#10;&#10;Description automatically generated" id="17" name="Google Shape;17;p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7308304" y="-1"/>
            <a:ext cx="1576933" cy="1576933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5" Type="http://schemas.openxmlformats.org/officeDocument/2006/relationships/image" Target="../media/image7.png"/><Relationship Id="rId6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"/>
          <p:cNvSpPr txBox="1"/>
          <p:nvPr>
            <p:ph type="ctrTitle"/>
          </p:nvPr>
        </p:nvSpPr>
        <p:spPr>
          <a:xfrm>
            <a:off x="357158" y="2786058"/>
            <a:ext cx="8072494" cy="129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98F98"/>
              </a:buClr>
              <a:buSzPts val="4000"/>
              <a:buFont typeface="Calibri"/>
              <a:buNone/>
            </a:pPr>
            <a:r>
              <a:rPr lang="en-GB" sz="4000">
                <a:latin typeface="Calibri"/>
                <a:ea typeface="Calibri"/>
                <a:cs typeface="Calibri"/>
                <a:sym typeface="Calibri"/>
              </a:rPr>
              <a:t>SUSTAINABILITY AND SOCIAL ECONOMICS</a:t>
            </a:r>
            <a:endParaRPr/>
          </a:p>
        </p:txBody>
      </p:sp>
      <p:sp>
        <p:nvSpPr>
          <p:cNvPr id="98" name="Google Shape;98;p1"/>
          <p:cNvSpPr txBox="1"/>
          <p:nvPr>
            <p:ph idx="1" type="subTitle"/>
          </p:nvPr>
        </p:nvSpPr>
        <p:spPr>
          <a:xfrm>
            <a:off x="642910" y="4000504"/>
            <a:ext cx="72831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-GB"/>
              <a:t> </a:t>
            </a:r>
            <a:endParaRPr/>
          </a:p>
        </p:txBody>
      </p:sp>
      <p:pic>
        <p:nvPicPr>
          <p:cNvPr id="99" name="Google Shape;9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2844" y="285728"/>
            <a:ext cx="1928826" cy="54971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"/>
          <p:cNvSpPr/>
          <p:nvPr/>
        </p:nvSpPr>
        <p:spPr>
          <a:xfrm>
            <a:off x="214282" y="785795"/>
            <a:ext cx="3637638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GB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ERASMUS + ERASMUS CODES</a:t>
            </a:r>
            <a:endParaRPr b="0" i="0" sz="105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"/>
          <p:cNvSpPr txBox="1"/>
          <p:nvPr/>
        </p:nvSpPr>
        <p:spPr>
          <a:xfrm>
            <a:off x="3404275" y="4210500"/>
            <a:ext cx="37167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t/>
            </a:r>
            <a:endParaRPr b="0" i="0" sz="2700" u="none" cap="none" strike="noStrike">
              <a:solidFill>
                <a:srgbClr val="398F98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02" name="Google Shape;102;p1"/>
          <p:cNvSpPr txBox="1"/>
          <p:nvPr/>
        </p:nvSpPr>
        <p:spPr>
          <a:xfrm>
            <a:off x="1002000" y="1570525"/>
            <a:ext cx="6564900" cy="10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Improving young people's skills and competences in social entrepreneurship through virtual reality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599f582cb8_1_58"/>
          <p:cNvSpPr txBox="1"/>
          <p:nvPr>
            <p:ph idx="1" type="body"/>
          </p:nvPr>
        </p:nvSpPr>
        <p:spPr>
          <a:xfrm>
            <a:off x="1873100" y="355950"/>
            <a:ext cx="5158200" cy="7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2300"/>
              <a:t>Sustainability in the social sector</a:t>
            </a:r>
            <a:endParaRPr sz="2500"/>
          </a:p>
        </p:txBody>
      </p:sp>
      <p:sp>
        <p:nvSpPr>
          <p:cNvPr id="165" name="Google Shape;165;g2599f582cb8_1_58"/>
          <p:cNvSpPr txBox="1"/>
          <p:nvPr/>
        </p:nvSpPr>
        <p:spPr>
          <a:xfrm>
            <a:off x="308250" y="1569975"/>
            <a:ext cx="4016700" cy="4546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Challenges:</a:t>
            </a:r>
            <a:endParaRPr b="1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1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dependence on </a:t>
            </a:r>
            <a:b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external financing</a:t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scarcity of resources</a:t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competition with other organizations</a:t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complexity of social challenges</a:t>
            </a:r>
            <a:endParaRPr b="1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changes in the social and economic context.</a:t>
            </a:r>
            <a:br>
              <a:rPr b="1" i="0" lang="en-GB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g2599f582cb8_1_58"/>
          <p:cNvSpPr txBox="1"/>
          <p:nvPr/>
        </p:nvSpPr>
        <p:spPr>
          <a:xfrm>
            <a:off x="4604100" y="1570100"/>
            <a:ext cx="4180200" cy="45462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Opportunity:</a:t>
            </a:r>
            <a:endParaRPr b="1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1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</a:pPr>
            <a:r>
              <a:rPr b="1" i="0" lang="en-GB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diversification of funding sources</a:t>
            </a:r>
            <a:endParaRPr b="1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1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</a:pPr>
            <a:r>
              <a:rPr b="1" i="0" lang="en-GB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development of social business models</a:t>
            </a:r>
            <a:br>
              <a:rPr b="1" i="0" lang="en-GB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1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</a:pPr>
            <a:r>
              <a:rPr b="1" i="0" lang="en-GB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collaboration between organizations</a:t>
            </a:r>
            <a:br>
              <a:rPr b="1" i="0" lang="en-GB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1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</a:pPr>
            <a:r>
              <a:rPr b="1" i="0" lang="en-GB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use of digital technologies</a:t>
            </a:r>
            <a:br>
              <a:rPr b="1" i="0" lang="en-GB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1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●"/>
            </a:pPr>
            <a:r>
              <a:rPr b="1" i="0" lang="en-GB" sz="1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active community involvement</a:t>
            </a:r>
            <a:endParaRPr b="1" i="0" sz="1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599f582cb8_1_66"/>
          <p:cNvSpPr txBox="1"/>
          <p:nvPr>
            <p:ph idx="1" type="body"/>
          </p:nvPr>
        </p:nvSpPr>
        <p:spPr>
          <a:xfrm>
            <a:off x="457200" y="1194375"/>
            <a:ext cx="7620000" cy="49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2200" u="sng"/>
              <a:t>S</a:t>
            </a:r>
            <a:r>
              <a:rPr lang="en-GB" sz="2200" u="sng"/>
              <a:t>trategies </a:t>
            </a:r>
            <a:r>
              <a:rPr lang="en-GB" sz="2200"/>
              <a:t>that social organizations can adopt to promote sustainability:</a:t>
            </a:r>
            <a:endParaRPr sz="22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develop a diversified financing strategy, seeking stable and long-term sources of financing;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adopt responsible practices in terms of use of resources, waste management, reduction of emissions and promotion of sustainable behaviors within the organizations and in the communities in which they operate;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collaborate and network with other social organisations, the private sector and local institutions.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599f582cb8_1_72"/>
          <p:cNvSpPr txBox="1"/>
          <p:nvPr>
            <p:ph type="title"/>
          </p:nvPr>
        </p:nvSpPr>
        <p:spPr>
          <a:xfrm>
            <a:off x="1247025" y="202271"/>
            <a:ext cx="5791200" cy="62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33333"/>
              <a:buNone/>
            </a:pPr>
            <a:r>
              <a:rPr lang="en-GB" sz="3000"/>
              <a:t>Economic theory and sustainability</a:t>
            </a:r>
            <a:endParaRPr sz="3000"/>
          </a:p>
        </p:txBody>
      </p:sp>
      <p:sp>
        <p:nvSpPr>
          <p:cNvPr id="179" name="Google Shape;179;g2599f582cb8_1_72"/>
          <p:cNvSpPr txBox="1"/>
          <p:nvPr>
            <p:ph idx="1" type="body"/>
          </p:nvPr>
        </p:nvSpPr>
        <p:spPr>
          <a:xfrm>
            <a:off x="505375" y="953575"/>
            <a:ext cx="8230800" cy="57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/>
              <a:t>The traditional economic model is based on the idea </a:t>
            </a:r>
            <a:br>
              <a:rPr lang="en-GB"/>
            </a:br>
            <a:r>
              <a:rPr lang="en-GB"/>
              <a:t>that progress is mainly measured by the growth rate of gross domestic product (GDP).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u="sng"/>
              <a:t>Criticality </a:t>
            </a:r>
            <a:r>
              <a:rPr lang="en-GB"/>
              <a:t>: This measure does not take into account the negative impacts on the environment and society generated by resource-intensive production and consumption.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/>
              <a:t>To address these critical issues, several alternative economic approaches have emerged that put sustainability at the center such as:</a:t>
            </a:r>
            <a:endParaRPr/>
          </a:p>
          <a:p>
            <a:pPr indent="-355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The circular economy (it proposes a system in which materials are used efficiently and cyclically, minimizing waste and the production of waste);</a:t>
            </a:r>
            <a:endParaRPr/>
          </a:p>
          <a:p>
            <a:pPr indent="0" lvl="0" marL="45720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55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The green economy (focuses on the adoption of sustainable practices and technologies to mitigate the environmental impact of economic activities).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cxnSp>
        <p:nvCxnSpPr>
          <p:cNvPr id="180" name="Google Shape;180;g2599f582cb8_1_72"/>
          <p:cNvCxnSpPr/>
          <p:nvPr/>
        </p:nvCxnSpPr>
        <p:spPr>
          <a:xfrm>
            <a:off x="4277500" y="1859025"/>
            <a:ext cx="8700" cy="452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599f582cb8_1_79"/>
          <p:cNvSpPr txBox="1"/>
          <p:nvPr>
            <p:ph idx="1" type="body"/>
          </p:nvPr>
        </p:nvSpPr>
        <p:spPr>
          <a:xfrm>
            <a:off x="457200" y="250425"/>
            <a:ext cx="7620000" cy="58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2200">
                <a:solidFill>
                  <a:schemeClr val="accent2"/>
                </a:solidFill>
              </a:rPr>
              <a:t>How to measure economic sustainability?</a:t>
            </a:r>
            <a:endParaRPr sz="2200">
              <a:solidFill>
                <a:schemeClr val="accent2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>
              <a:solidFill>
                <a:schemeClr val="accent2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It is a complex task that requires the use of appropriate indicators capable of evaluating not only the economic efficiency, but also the environmental and social impact of economic activities.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/>
              <a:t>Several indicators of economic sustainability have been developed </a:t>
            </a:r>
            <a:br>
              <a:rPr lang="en-GB"/>
            </a:br>
            <a:r>
              <a:rPr lang="en-GB"/>
              <a:t>which seek to integrate </a:t>
            </a:r>
            <a:br>
              <a:rPr lang="en-GB"/>
            </a:br>
            <a:r>
              <a:rPr lang="en-GB"/>
              <a:t>monetary and non-monetary aspects.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/>
              <a:t>One such indicator is </a:t>
            </a:r>
            <a:r>
              <a:rPr lang="en-GB" u="sng"/>
              <a:t>green GDP</a:t>
            </a:r>
            <a:endParaRPr u="sng"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/>
              <a:t>represents an evolution of traditional GDP and takes into account the negative environmental impacts of economic activities by subtracting the costs of environmental externalities from the </a:t>
            </a:r>
            <a:br>
              <a:rPr lang="en-GB"/>
            </a:br>
            <a:r>
              <a:rPr lang="en-GB"/>
              <a:t>GDP measure.</a:t>
            </a:r>
            <a:endParaRPr/>
          </a:p>
        </p:txBody>
      </p:sp>
      <p:cxnSp>
        <p:nvCxnSpPr>
          <p:cNvPr id="187" name="Google Shape;187;g2599f582cb8_1_79"/>
          <p:cNvCxnSpPr/>
          <p:nvPr/>
        </p:nvCxnSpPr>
        <p:spPr>
          <a:xfrm>
            <a:off x="4170700" y="3879700"/>
            <a:ext cx="9600" cy="4815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88" name="Google Shape;188;g2599f582cb8_1_79"/>
          <p:cNvCxnSpPr/>
          <p:nvPr/>
        </p:nvCxnSpPr>
        <p:spPr>
          <a:xfrm flipH="1">
            <a:off x="3709950" y="4581100"/>
            <a:ext cx="1724100" cy="4335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599f582cb8_1_87"/>
          <p:cNvSpPr txBox="1"/>
          <p:nvPr>
            <p:ph idx="1" type="body"/>
          </p:nvPr>
        </p:nvSpPr>
        <p:spPr>
          <a:xfrm>
            <a:off x="293475" y="529325"/>
            <a:ext cx="7620000" cy="586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/>
              <a:t>Green GDP also has some limitations: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it does not provide detailed information on people's income distribution or quality of life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allows a partial view of the environmental impact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/>
              <a:t>To overcome these limitations, broader indicators of economic sustainability have been developed that integrate social and environmental aspects.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/>
              <a:t>Among these indicators is </a:t>
            </a:r>
            <a:br>
              <a:rPr lang="en-GB"/>
            </a:br>
            <a:r>
              <a:rPr lang="en-GB" u="sng"/>
              <a:t>the Human Development and Welfare Index (IBSU)</a:t>
            </a:r>
            <a:endParaRPr u="sng"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42900" lvl="0" marL="45720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considers a range of economic, social and environmental factors to assess the overall well-being of people and communities</a:t>
            </a:r>
            <a:endParaRPr/>
          </a:p>
          <a:p>
            <a:pPr indent="0" lvl="0" marL="45720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42900" lvl="0" marL="45720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includes indicators such as life expectancy, education, income, access to safe water, air pollution and more.</a:t>
            </a:r>
            <a:endParaRPr/>
          </a:p>
        </p:txBody>
      </p:sp>
      <p:cxnSp>
        <p:nvCxnSpPr>
          <p:cNvPr id="195" name="Google Shape;195;g2599f582cb8_1_87"/>
          <p:cNvCxnSpPr/>
          <p:nvPr/>
        </p:nvCxnSpPr>
        <p:spPr>
          <a:xfrm>
            <a:off x="4006925" y="3486800"/>
            <a:ext cx="0" cy="6453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599f582cb8_1_94"/>
          <p:cNvSpPr txBox="1"/>
          <p:nvPr>
            <p:ph type="title"/>
          </p:nvPr>
        </p:nvSpPr>
        <p:spPr>
          <a:xfrm>
            <a:off x="2965700" y="125249"/>
            <a:ext cx="2885100" cy="67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33333"/>
              <a:buNone/>
            </a:pPr>
            <a:r>
              <a:rPr lang="en-GB" sz="2700"/>
              <a:t>The 2030 Agenda</a:t>
            </a:r>
            <a:endParaRPr sz="2700"/>
          </a:p>
        </p:txBody>
      </p:sp>
      <p:sp>
        <p:nvSpPr>
          <p:cNvPr id="202" name="Google Shape;202;g2599f582cb8_1_94"/>
          <p:cNvSpPr txBox="1"/>
          <p:nvPr>
            <p:ph idx="1" type="body"/>
          </p:nvPr>
        </p:nvSpPr>
        <p:spPr>
          <a:xfrm>
            <a:off x="457200" y="934300"/>
            <a:ext cx="7620000" cy="57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/>
              <a:t>The 2030 Agenda represents an ambitious global action plan to achieve a sustainable future for all.</a:t>
            </a:r>
            <a:br>
              <a:rPr lang="en-GB"/>
            </a:b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It was adopted by the United Nations in 2015 and is based on 17 Sustainable Development Goals (SDGs) covering a wide range of challenges.</a:t>
            </a:r>
            <a:br>
              <a:rPr lang="en-GB"/>
            </a:b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It recognizes the need for an integrated approach to addressing social, economic and environmental challenges simultaneously.</a:t>
            </a:r>
            <a:br>
              <a:rPr lang="en-GB"/>
            </a:b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It promotes an inclusive approach, involving governments, civil society, the private sector and local communities in the implementation process.</a:t>
            </a:r>
            <a:br>
              <a:rPr lang="en-GB"/>
            </a:b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It aims to ensure sustainability in all its dimensions by encouraging: </a:t>
            </a:r>
            <a:br>
              <a:rPr lang="en-GB"/>
            </a:br>
            <a:r>
              <a:rPr lang="en-GB"/>
              <a:t>- international cooperation </a:t>
            </a:r>
            <a:br>
              <a:rPr lang="en-GB"/>
            </a:br>
            <a:r>
              <a:rPr lang="en-GB"/>
              <a:t>- knowledge sharing </a:t>
            </a:r>
            <a:br>
              <a:rPr lang="en-GB"/>
            </a:br>
            <a:r>
              <a:rPr lang="en-GB"/>
              <a:t>- promotion of sustainable policies and practices </a:t>
            </a:r>
            <a:br>
              <a:rPr lang="en-GB"/>
            </a:br>
            <a:r>
              <a:rPr lang="en-GB"/>
              <a:t>- mobilization of necessary resources.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599f582cb8_1_106"/>
          <p:cNvSpPr txBox="1"/>
          <p:nvPr/>
        </p:nvSpPr>
        <p:spPr>
          <a:xfrm>
            <a:off x="1078775" y="221525"/>
            <a:ext cx="6106800" cy="7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en-GB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Sustainable Development Goals of the 2030 Agenda include:</a:t>
            </a:r>
            <a:endParaRPr b="1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g2599f582cb8_1_106"/>
          <p:cNvSpPr txBox="1"/>
          <p:nvPr/>
        </p:nvSpPr>
        <p:spPr>
          <a:xfrm>
            <a:off x="452700" y="1560400"/>
            <a:ext cx="3987600" cy="43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Poverty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Zero hunger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Health and wellness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Quality education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Gender equality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Clean water and toilets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Clean and affordable energy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Decent work and sustainable economy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Innovation and infrastructure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g2599f582cb8_1_106"/>
          <p:cNvSpPr txBox="1"/>
          <p:nvPr/>
        </p:nvSpPr>
        <p:spPr>
          <a:xfrm>
            <a:off x="4854550" y="1531500"/>
            <a:ext cx="3891300" cy="41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Reduce inequalities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Sustainable cities and communities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Responsible consumption and production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Fight against climate change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Underwater life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Life on Earth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Peace, justice and strong institutions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Goal partnerships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g2599f582cb8_1_106"/>
          <p:cNvSpPr txBox="1"/>
          <p:nvPr/>
        </p:nvSpPr>
        <p:spPr>
          <a:xfrm>
            <a:off x="500875" y="5808100"/>
            <a:ext cx="79464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ultimate goal of the 2030 Agenda is to create a fair, prosperous and sustainable world where no one is left behind.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599f582cb8_1_117"/>
          <p:cNvSpPr txBox="1"/>
          <p:nvPr>
            <p:ph type="title"/>
          </p:nvPr>
        </p:nvSpPr>
        <p:spPr>
          <a:xfrm>
            <a:off x="457200" y="152725"/>
            <a:ext cx="65358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2740"/>
              <a:t>Social economies and sustainability: principles and practices</a:t>
            </a:r>
            <a:endParaRPr sz="2740"/>
          </a:p>
        </p:txBody>
      </p:sp>
      <p:sp>
        <p:nvSpPr>
          <p:cNvPr id="218" name="Google Shape;218;g2599f582cb8_1_117"/>
          <p:cNvSpPr txBox="1"/>
          <p:nvPr>
            <p:ph idx="1" type="body"/>
          </p:nvPr>
        </p:nvSpPr>
        <p:spPr>
          <a:xfrm>
            <a:off x="457200" y="175260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/>
              <a:t>What is meant by "social economies"?</a:t>
            </a:r>
            <a:endParaRPr/>
          </a:p>
          <a:p>
            <a:pPr indent="0" lvl="0" marL="0" rtl="0" algn="ctr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/>
              <a:t>Social economies are economic models that emphasize the creation of social value and equity, as well as the pursuit of profit; put people, communities and the environment at the centre, promoting a more inclusive and sustainable vision of economic development.</a:t>
            </a:r>
            <a:endParaRPr/>
          </a:p>
          <a:p>
            <a:pPr indent="0" lvl="0" marL="0" rtl="0" algn="ctr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cxnSp>
        <p:nvCxnSpPr>
          <p:cNvPr id="219" name="Google Shape;219;g2599f582cb8_1_117"/>
          <p:cNvCxnSpPr/>
          <p:nvPr/>
        </p:nvCxnSpPr>
        <p:spPr>
          <a:xfrm>
            <a:off x="4257350" y="2051625"/>
            <a:ext cx="0" cy="11271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2599f582cb8_1_124"/>
          <p:cNvSpPr txBox="1"/>
          <p:nvPr>
            <p:ph idx="1" type="body"/>
          </p:nvPr>
        </p:nvSpPr>
        <p:spPr>
          <a:xfrm>
            <a:off x="457200" y="529750"/>
            <a:ext cx="7620000" cy="559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2200"/>
              <a:t>Social economies are based on a number of fundamental principles:</a:t>
            </a:r>
            <a:br>
              <a:rPr lang="en-GB" sz="2200"/>
            </a:br>
            <a:endParaRPr sz="2200"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Social purpose: their mission is to create value for people and for society as a whole, promoting social cohesion, justice and equity.</a:t>
            </a:r>
            <a:br>
              <a:rPr lang="en-GB"/>
            </a:b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Democratic participation: people involved in economic activities have a voice and can contribute to the strategic direction of the organization.</a:t>
            </a:r>
            <a:br>
              <a:rPr lang="en-GB"/>
            </a:b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Solidarity and cooperation: people come together to collaborate and share resources, knowledge and benefits, working together for the common good.</a:t>
            </a:r>
            <a:br>
              <a:rPr lang="en-GB"/>
            </a:b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Sustainability: the adoption of practices and policies that reduce environmental impact, promote social equity and ensure long-term economic sustainability.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599f582cb8_1_130"/>
          <p:cNvSpPr txBox="1"/>
          <p:nvPr>
            <p:ph idx="1" type="body"/>
          </p:nvPr>
        </p:nvSpPr>
        <p:spPr>
          <a:xfrm>
            <a:off x="187500" y="394475"/>
            <a:ext cx="7620000" cy="109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2200">
                <a:solidFill>
                  <a:schemeClr val="accent2"/>
                </a:solidFill>
              </a:rPr>
              <a:t>Methodologies used for social and environmental impact assessment</a:t>
            </a:r>
            <a:endParaRPr sz="2200">
              <a:solidFill>
                <a:schemeClr val="accent2"/>
              </a:solidFill>
            </a:endParaRPr>
          </a:p>
        </p:txBody>
      </p:sp>
      <p:sp>
        <p:nvSpPr>
          <p:cNvPr id="232" name="Google Shape;232;g2599f582cb8_1_130"/>
          <p:cNvSpPr txBox="1"/>
          <p:nvPr/>
        </p:nvSpPr>
        <p:spPr>
          <a:xfrm>
            <a:off x="385275" y="1695225"/>
            <a:ext cx="8081400" cy="40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Social performance indicators: identification and measurement of key indicators that reflect the impact of economic activities on society.</a:t>
            </a:r>
            <a:b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Cost-benefit analysis: evaluating the impact of economic activities by comparing the associated social and economic costs and benefits.</a:t>
            </a:r>
            <a:b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b="1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Environmental impact assessment: may include impact assessment on climate, biodiversity, land use, water management and other relevant environmental aspects.</a:t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"/>
          <p:cNvSpPr txBox="1"/>
          <p:nvPr/>
        </p:nvSpPr>
        <p:spPr>
          <a:xfrm>
            <a:off x="1425550" y="626075"/>
            <a:ext cx="5403600" cy="7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GB" sz="2700" u="none" cap="none" strike="noStrike">
                <a:solidFill>
                  <a:srgbClr val="66C0C4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  <a:r>
              <a:rPr b="1" i="0" lang="en-GB" sz="3600" u="none" cap="none" strike="noStrike">
                <a:solidFill>
                  <a:srgbClr val="66C0C4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"/>
          <p:cNvSpPr txBox="1"/>
          <p:nvPr/>
        </p:nvSpPr>
        <p:spPr>
          <a:xfrm>
            <a:off x="760925" y="1685600"/>
            <a:ext cx="7715400" cy="47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-GB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Social sustainability is a crucial perspective to address the global challenges our planet is facing:</a:t>
            </a:r>
            <a:endParaRPr b="1" i="0" sz="2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●"/>
            </a:pPr>
            <a:r>
              <a:rPr b="1" i="0" lang="en-GB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acceleration of climate change</a:t>
            </a:r>
            <a:endParaRPr b="1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●"/>
            </a:pPr>
            <a:r>
              <a:rPr b="1" i="0" lang="en-GB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growing inequalities</a:t>
            </a:r>
            <a:endParaRPr b="1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19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Char char="●"/>
            </a:pPr>
            <a:r>
              <a:rPr b="1" i="0" lang="en-GB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loss of biodiversity</a:t>
            </a:r>
            <a:endParaRPr b="1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en-GB" sz="2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It focuses on how human actions can be responsibly guided to preserve and restore the balance between human needs and those of the ecosystem in which we live.</a:t>
            </a:r>
            <a:endParaRPr b="1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t/>
            </a:r>
            <a:endParaRPr b="1" i="0" sz="2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599f582cb8_1_2"/>
          <p:cNvSpPr txBox="1"/>
          <p:nvPr>
            <p:ph idx="1" type="body"/>
          </p:nvPr>
        </p:nvSpPr>
        <p:spPr>
          <a:xfrm>
            <a:off x="553525" y="1425525"/>
            <a:ext cx="7620000" cy="49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/>
              <a:t>It consists in promoting sustainable practices: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the reduction of greenhouse gas emissions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the adoption of renewable energies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equitable access to drinking water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the protection of ecosystems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the adoption of climate change adaptation policies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the inclusion of vulnerable communities in decision-making processes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599f582cb8_1_8"/>
          <p:cNvSpPr txBox="1"/>
          <p:nvPr>
            <p:ph idx="1" type="body"/>
          </p:nvPr>
        </p:nvSpPr>
        <p:spPr>
          <a:xfrm>
            <a:off x="717250" y="156955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/>
              <a:t>One of the most pressing environmental problems we face today is </a:t>
            </a:r>
            <a:r>
              <a:rPr lang="en-GB" u="sng"/>
              <a:t>climate change</a:t>
            </a:r>
            <a:r>
              <a:rPr lang="en-GB"/>
              <a:t>.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/>
              <a:t>Rising greenhouse gas emissions are causing significant changes in global climate: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the increase in temperatures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the melting of glaciers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sea level rise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the increase in extreme weather events.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/>
              <a:t>It is necessary to reduce the ecological footprint, i.e. use resources more efficiently, reduce waste, promote energy efficiency and adopt responsible consumption practices.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599f582cb8_1_14"/>
          <p:cNvSpPr txBox="1"/>
          <p:nvPr>
            <p:ph type="title"/>
          </p:nvPr>
        </p:nvSpPr>
        <p:spPr>
          <a:xfrm>
            <a:off x="1371600" y="520147"/>
            <a:ext cx="57912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 sz="2700"/>
              <a:t>Sustainability</a:t>
            </a:r>
            <a:endParaRPr sz="2500"/>
          </a:p>
        </p:txBody>
      </p:sp>
      <p:sp>
        <p:nvSpPr>
          <p:cNvPr id="127" name="Google Shape;127;g2599f582cb8_1_14"/>
          <p:cNvSpPr txBox="1"/>
          <p:nvPr>
            <p:ph idx="1" type="body"/>
          </p:nvPr>
        </p:nvSpPr>
        <p:spPr>
          <a:xfrm>
            <a:off x="375650" y="1541125"/>
            <a:ext cx="7946400" cy="476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1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r>
              <a:rPr lang="en-GB" sz="2550"/>
              <a:t>Sustainability is an approach that aims to meet current needs without compromising the ability of future generations to meet their own.</a:t>
            </a:r>
            <a:endParaRPr sz="2550"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r>
              <a:t/>
            </a:r>
            <a:endParaRPr sz="2550"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r>
              <a:rPr lang="en-GB" sz="2550"/>
              <a:t>What is meant by sustainable development?</a:t>
            </a:r>
            <a:endParaRPr sz="2550"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r>
              <a:t/>
            </a:r>
            <a:endParaRPr sz="2550"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r>
              <a:rPr lang="en-GB" sz="2550"/>
              <a:t>It was introduced in the 1987 Brundtland Report as </a:t>
            </a:r>
            <a:r>
              <a:rPr i="1" lang="en-GB" sz="2550"/>
              <a:t>"development that meets the needs of the present </a:t>
            </a:r>
            <a:br>
              <a:rPr i="1" lang="en-GB" sz="2550"/>
            </a:br>
            <a:r>
              <a:rPr i="1" lang="en-GB" sz="2550"/>
              <a:t>without compromising the ability of future</a:t>
            </a:r>
            <a:br>
              <a:rPr i="1" lang="en-GB" sz="2550"/>
            </a:br>
            <a:r>
              <a:rPr i="1" lang="en-GB" sz="2550"/>
              <a:t> generations to meet their own".</a:t>
            </a:r>
            <a:endParaRPr i="1" sz="2550"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r>
              <a:t/>
            </a:r>
            <a:endParaRPr i="1" sz="2550"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r>
              <a:t/>
            </a:r>
            <a:endParaRPr i="1" sz="2550"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91081"/>
              <a:buNone/>
            </a:pPr>
            <a:r>
              <a:rPr lang="en-GB" sz="2550"/>
              <a:t>Sustainability requires a collective effort involving governments, businesses, civil society organizations and individuals.</a:t>
            </a:r>
            <a:endParaRPr sz="2550"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16129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116129"/>
              <a:buNone/>
            </a:pPr>
            <a:r>
              <a:rPr lang="en-GB"/>
              <a:t>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599f582cb8_1_20"/>
          <p:cNvSpPr txBox="1"/>
          <p:nvPr>
            <p:ph idx="1" type="body"/>
          </p:nvPr>
        </p:nvSpPr>
        <p:spPr>
          <a:xfrm>
            <a:off x="91175" y="201850"/>
            <a:ext cx="4609200" cy="63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/>
              <a:t>It is based on three interconnected pillars: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/>
              <a:t> 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u="sng"/>
              <a:t>Environment </a:t>
            </a:r>
            <a:r>
              <a:rPr lang="en-GB"/>
              <a:t>: Focuses on conserving natural resources, protecting ecosystems, and reducing the environmental impact of human activities.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u="sng"/>
              <a:t>Economy </a:t>
            </a:r>
            <a:r>
              <a:rPr lang="en-GB"/>
              <a:t>: Implies an economic system that can prosper over the long term without compromising the environment or social welfare.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u="sng"/>
              <a:t>Society </a:t>
            </a:r>
            <a:r>
              <a:rPr lang="en-GB"/>
              <a:t>: concerns equity, social inclusion and the well-being of people.</a:t>
            </a:r>
            <a:endParaRPr/>
          </a:p>
        </p:txBody>
      </p:sp>
      <p:pic>
        <p:nvPicPr>
          <p:cNvPr id="134" name="Google Shape;134;g2599f582cb8_1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80250" y="1963225"/>
            <a:ext cx="3352800" cy="357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599f582cb8_1_30"/>
          <p:cNvSpPr txBox="1"/>
          <p:nvPr>
            <p:ph idx="1" type="body"/>
          </p:nvPr>
        </p:nvSpPr>
        <p:spPr>
          <a:xfrm>
            <a:off x="467650" y="327075"/>
            <a:ext cx="7620000" cy="59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2300"/>
              <a:t>Guidelines for pursuing sustainability</a:t>
            </a:r>
            <a:endParaRPr sz="23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300"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 u="sng"/>
              <a:t>Precaution </a:t>
            </a:r>
            <a:r>
              <a:rPr lang="en-GB"/>
              <a:t>: Take preventive measures to avoid negative impacts on the environment and society, even in the absence of complete scientific certainty.</a:t>
            </a:r>
            <a:br>
              <a:rPr lang="en-GB"/>
            </a:b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u="sng"/>
              <a:t>Responsibility </a:t>
            </a:r>
            <a:r>
              <a:rPr lang="en-GB"/>
              <a:t>: Organizations and individuals must take responsibility for their actions and the impacts they generate on the environment and society.</a:t>
            </a:r>
            <a:br>
              <a:rPr lang="en-GB"/>
            </a:b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 </a:t>
            </a:r>
            <a:r>
              <a:rPr lang="en-GB" u="sng"/>
              <a:t>Participation </a:t>
            </a:r>
            <a:r>
              <a:rPr lang="en-GB"/>
              <a:t>: Involve all stakeholders, including citizens, in planning and decision-making to ensure greater inclusion and support.</a:t>
            </a:r>
            <a:br>
              <a:rPr lang="en-GB"/>
            </a:b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u="sng"/>
              <a:t>Integration </a:t>
            </a:r>
            <a:r>
              <a:rPr lang="en-GB"/>
              <a:t>: Integrate the principles of sustainability into all aspects of human activities, including decision-making processes, product design, business models and policies.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599f582cb8_1_36"/>
          <p:cNvSpPr txBox="1"/>
          <p:nvPr>
            <p:ph idx="1" type="body"/>
          </p:nvPr>
        </p:nvSpPr>
        <p:spPr>
          <a:xfrm>
            <a:off x="553525" y="549025"/>
            <a:ext cx="7633800" cy="60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 sz="2300"/>
              <a:t>Areas where sustainable practices are </a:t>
            </a:r>
            <a:br>
              <a:rPr lang="en-GB" sz="2300"/>
            </a:br>
            <a:r>
              <a:rPr lang="en-GB" sz="2300"/>
              <a:t>driving change and creating </a:t>
            </a:r>
            <a:br>
              <a:rPr lang="en-GB" sz="2300"/>
            </a:br>
            <a:r>
              <a:rPr lang="en-GB" sz="2300"/>
              <a:t>new opportunities</a:t>
            </a:r>
            <a:endParaRPr sz="2300"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300"/>
          </a:p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300"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Energy sector: solar, wind, hydroelectric</a:t>
            </a:r>
            <a:br>
              <a:rPr lang="en-GB"/>
            </a:br>
            <a:r>
              <a:rPr lang="en-GB"/>
              <a:t> and geothermal energy</a:t>
            </a:r>
            <a:br>
              <a:rPr lang="en-GB"/>
            </a:br>
            <a:endParaRPr/>
          </a:p>
          <a:p>
            <a:pPr indent="-355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Agricultural sector: organic farming, </a:t>
            </a:r>
            <a:br>
              <a:rPr lang="en-GB"/>
            </a:br>
            <a:r>
              <a:rPr lang="en-GB"/>
              <a:t>soil conservation, water management</a:t>
            </a:r>
            <a:br>
              <a:rPr lang="en-GB"/>
            </a:br>
            <a:r>
              <a:rPr lang="en-GB"/>
              <a:t> and reduction of pesticide use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55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Building sector: use of environmentally </a:t>
            </a:r>
            <a:br>
              <a:rPr lang="en-GB"/>
            </a:br>
            <a:r>
              <a:rPr lang="en-GB"/>
              <a:t>friendly materials (reduce energy </a:t>
            </a:r>
            <a:br>
              <a:rPr lang="en-GB"/>
            </a:br>
            <a:r>
              <a:rPr lang="en-GB"/>
              <a:t>consumption and promote indoor air)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55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  <a:buChar char="●"/>
            </a:pPr>
            <a:r>
              <a:rPr lang="en-GB"/>
              <a:t>Transport sector: use of transport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/>
              <a:t>public transport, electric vehicles, </a:t>
            </a:r>
            <a:br>
              <a:rPr lang="en-GB"/>
            </a:br>
            <a:r>
              <a:rPr lang="en-GB"/>
              <a:t>bicycles and shared mobility solutions</a:t>
            </a:r>
            <a:endParaRPr/>
          </a:p>
        </p:txBody>
      </p:sp>
      <p:pic>
        <p:nvPicPr>
          <p:cNvPr id="147" name="Google Shape;147;g2599f582cb8_1_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60250" y="1823800"/>
            <a:ext cx="1008800" cy="103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g2599f582cb8_1_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98500" y="2913875"/>
            <a:ext cx="1162067" cy="103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g2599f582cb8_1_3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943499" y="4407662"/>
            <a:ext cx="1053043" cy="103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g2599f582cb8_1_3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870438" y="5495725"/>
            <a:ext cx="1090140" cy="107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599f582cb8_1_50"/>
          <p:cNvSpPr txBox="1"/>
          <p:nvPr>
            <p:ph idx="1" type="body"/>
          </p:nvPr>
        </p:nvSpPr>
        <p:spPr>
          <a:xfrm>
            <a:off x="563150" y="1348050"/>
            <a:ext cx="7620000" cy="43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en-GB"/>
              <a:t>Sustainability in the social sector is key to ensuring that organizations can continue to play their role in the long term and effectively address societal challenges.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Financial sustainability                is necessary to ensure business stability and continuity</a:t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Environmental sustainability               focuses on the responsible management of natural resources and the mitigation of environmental impacts.</a:t>
            </a:r>
            <a:endParaRPr/>
          </a:p>
        </p:txBody>
      </p:sp>
      <p:cxnSp>
        <p:nvCxnSpPr>
          <p:cNvPr id="157" name="Google Shape;157;g2599f582cb8_1_50"/>
          <p:cNvCxnSpPr/>
          <p:nvPr/>
        </p:nvCxnSpPr>
        <p:spPr>
          <a:xfrm>
            <a:off x="4022825" y="2872425"/>
            <a:ext cx="943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58" name="Google Shape;158;g2599f582cb8_1_50"/>
          <p:cNvCxnSpPr/>
          <p:nvPr/>
        </p:nvCxnSpPr>
        <p:spPr>
          <a:xfrm>
            <a:off x="4653925" y="3894175"/>
            <a:ext cx="888000" cy="18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Základné">
  <a:themeElements>
    <a:clrScheme name="Blue Green">
      <a:dk1>
        <a:srgbClr val="000000"/>
      </a:dk1>
      <a:lt1>
        <a:srgbClr val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tív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2019-02-10T21:49:04Z</dcterms:created>
  <dc:creator>Zuzana Palková</dc:creator>
</cp:coreProperties>
</file>