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0"/>
  </p:notesMasterIdLst>
  <p:sldIdLst>
    <p:sldId id="329" r:id="rId2"/>
    <p:sldId id="257"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8" r:id="rId57"/>
    <p:sldId id="320" r:id="rId58"/>
    <p:sldId id="321" r:id="rId59"/>
  </p:sldIdLst>
  <p:sldSz cx="9144000" cy="6858000" type="screen4x3"/>
  <p:notesSz cx="7315200" cy="9601200"/>
  <p:embeddedFontLst>
    <p:embeddedFont>
      <p:font typeface="Arial Black" panose="020B0A04020102020204" pitchFamily="34" charset="0"/>
      <p:regular r:id="rId61"/>
      <p:bold r:id="rId62"/>
    </p:embeddedFont>
    <p:embeddedFont>
      <p:font typeface="Calibri" panose="020F0502020204030204" pitchFamily="34"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7"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1083"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3.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6.fntdata"/><Relationship Id="rId5" Type="http://schemas.openxmlformats.org/officeDocument/2006/relationships/slide" Target="slides/slide4.xml"/><Relationship Id="rId61" Type="http://schemas.openxmlformats.org/officeDocument/2006/relationships/font" Target="fonts/font1.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4.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customschemas.google.com/relationships/presentationmetadata" Target="meta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2.fntdata"/><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10</a:t>
            </a:fld>
            <a:endParaRPr/>
          </a:p>
        </p:txBody>
      </p:sp>
    </p:spTree>
    <p:extLst>
      <p:ext uri="{BB962C8B-B14F-4D97-AF65-F5344CB8AC3E}">
        <p14:creationId xmlns:p14="http://schemas.microsoft.com/office/powerpoint/2010/main" val="1938645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11</a:t>
            </a:fld>
            <a:endParaRPr/>
          </a:p>
        </p:txBody>
      </p:sp>
    </p:spTree>
    <p:extLst>
      <p:ext uri="{BB962C8B-B14F-4D97-AF65-F5344CB8AC3E}">
        <p14:creationId xmlns:p14="http://schemas.microsoft.com/office/powerpoint/2010/main" val="3293062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Tree>
    <p:extLst>
      <p:ext uri="{BB962C8B-B14F-4D97-AF65-F5344CB8AC3E}">
        <p14:creationId xmlns:p14="http://schemas.microsoft.com/office/powerpoint/2010/main" val="3785504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13</a:t>
            </a:fld>
            <a:endParaRPr/>
          </a:p>
        </p:txBody>
      </p:sp>
    </p:spTree>
    <p:extLst>
      <p:ext uri="{BB962C8B-B14F-4D97-AF65-F5344CB8AC3E}">
        <p14:creationId xmlns:p14="http://schemas.microsoft.com/office/powerpoint/2010/main" val="330223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14</a:t>
            </a:fld>
            <a:endParaRPr/>
          </a:p>
        </p:txBody>
      </p:sp>
    </p:spTree>
    <p:extLst>
      <p:ext uri="{BB962C8B-B14F-4D97-AF65-F5344CB8AC3E}">
        <p14:creationId xmlns:p14="http://schemas.microsoft.com/office/powerpoint/2010/main" val="3700061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15</a:t>
            </a:fld>
            <a:endParaRPr/>
          </a:p>
        </p:txBody>
      </p:sp>
    </p:spTree>
    <p:extLst>
      <p:ext uri="{BB962C8B-B14F-4D97-AF65-F5344CB8AC3E}">
        <p14:creationId xmlns:p14="http://schemas.microsoft.com/office/powerpoint/2010/main" val="19916505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3011767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17</a:t>
            </a:fld>
            <a:endParaRPr/>
          </a:p>
        </p:txBody>
      </p:sp>
    </p:spTree>
    <p:extLst>
      <p:ext uri="{BB962C8B-B14F-4D97-AF65-F5344CB8AC3E}">
        <p14:creationId xmlns:p14="http://schemas.microsoft.com/office/powerpoint/2010/main" val="3629580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1885956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3299714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20</a:t>
            </a:fld>
            <a:endParaRPr/>
          </a:p>
        </p:txBody>
      </p:sp>
    </p:spTree>
    <p:extLst>
      <p:ext uri="{BB962C8B-B14F-4D97-AF65-F5344CB8AC3E}">
        <p14:creationId xmlns:p14="http://schemas.microsoft.com/office/powerpoint/2010/main" val="2081809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1309643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14265233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17487938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24</a:t>
            </a:fld>
            <a:endParaRPr/>
          </a:p>
        </p:txBody>
      </p:sp>
    </p:spTree>
    <p:extLst>
      <p:ext uri="{BB962C8B-B14F-4D97-AF65-F5344CB8AC3E}">
        <p14:creationId xmlns:p14="http://schemas.microsoft.com/office/powerpoint/2010/main" val="39268561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25</a:t>
            </a:fld>
            <a:endParaRPr/>
          </a:p>
        </p:txBody>
      </p:sp>
    </p:spTree>
    <p:extLst>
      <p:ext uri="{BB962C8B-B14F-4D97-AF65-F5344CB8AC3E}">
        <p14:creationId xmlns:p14="http://schemas.microsoft.com/office/powerpoint/2010/main" val="37343094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26</a:t>
            </a:fld>
            <a:endParaRPr/>
          </a:p>
        </p:txBody>
      </p:sp>
    </p:spTree>
    <p:extLst>
      <p:ext uri="{BB962C8B-B14F-4D97-AF65-F5344CB8AC3E}">
        <p14:creationId xmlns:p14="http://schemas.microsoft.com/office/powerpoint/2010/main" val="2766128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27</a:t>
            </a:fld>
            <a:endParaRPr/>
          </a:p>
        </p:txBody>
      </p:sp>
    </p:spTree>
    <p:extLst>
      <p:ext uri="{BB962C8B-B14F-4D97-AF65-F5344CB8AC3E}">
        <p14:creationId xmlns:p14="http://schemas.microsoft.com/office/powerpoint/2010/main" val="4129792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28</a:t>
            </a:fld>
            <a:endParaRPr/>
          </a:p>
        </p:txBody>
      </p:sp>
    </p:spTree>
    <p:extLst>
      <p:ext uri="{BB962C8B-B14F-4D97-AF65-F5344CB8AC3E}">
        <p14:creationId xmlns:p14="http://schemas.microsoft.com/office/powerpoint/2010/main" val="19244929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29</a:t>
            </a:fld>
            <a:endParaRPr/>
          </a:p>
        </p:txBody>
      </p:sp>
    </p:spTree>
    <p:extLst>
      <p:ext uri="{BB962C8B-B14F-4D97-AF65-F5344CB8AC3E}">
        <p14:creationId xmlns:p14="http://schemas.microsoft.com/office/powerpoint/2010/main" val="4098484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a:t>
            </a:fld>
            <a:endParaRPr/>
          </a:p>
        </p:txBody>
      </p:sp>
    </p:spTree>
    <p:extLst>
      <p:ext uri="{BB962C8B-B14F-4D97-AF65-F5344CB8AC3E}">
        <p14:creationId xmlns:p14="http://schemas.microsoft.com/office/powerpoint/2010/main" val="234370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30</a:t>
            </a:fld>
            <a:endParaRPr/>
          </a:p>
        </p:txBody>
      </p:sp>
    </p:spTree>
    <p:extLst>
      <p:ext uri="{BB962C8B-B14F-4D97-AF65-F5344CB8AC3E}">
        <p14:creationId xmlns:p14="http://schemas.microsoft.com/office/powerpoint/2010/main" val="14417682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31</a:t>
            </a:fld>
            <a:endParaRPr/>
          </a:p>
        </p:txBody>
      </p:sp>
    </p:spTree>
    <p:extLst>
      <p:ext uri="{BB962C8B-B14F-4D97-AF65-F5344CB8AC3E}">
        <p14:creationId xmlns:p14="http://schemas.microsoft.com/office/powerpoint/2010/main" val="15784235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32</a:t>
            </a:fld>
            <a:endParaRPr/>
          </a:p>
        </p:txBody>
      </p:sp>
    </p:spTree>
    <p:extLst>
      <p:ext uri="{BB962C8B-B14F-4D97-AF65-F5344CB8AC3E}">
        <p14:creationId xmlns:p14="http://schemas.microsoft.com/office/powerpoint/2010/main" val="2100121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33</a:t>
            </a:fld>
            <a:endParaRPr/>
          </a:p>
        </p:txBody>
      </p:sp>
    </p:spTree>
    <p:extLst>
      <p:ext uri="{BB962C8B-B14F-4D97-AF65-F5344CB8AC3E}">
        <p14:creationId xmlns:p14="http://schemas.microsoft.com/office/powerpoint/2010/main" val="24946910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34</a:t>
            </a:fld>
            <a:endParaRPr/>
          </a:p>
        </p:txBody>
      </p:sp>
    </p:spTree>
    <p:extLst>
      <p:ext uri="{BB962C8B-B14F-4D97-AF65-F5344CB8AC3E}">
        <p14:creationId xmlns:p14="http://schemas.microsoft.com/office/powerpoint/2010/main" val="24341661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35</a:t>
            </a:fld>
            <a:endParaRPr/>
          </a:p>
        </p:txBody>
      </p:sp>
    </p:spTree>
    <p:extLst>
      <p:ext uri="{BB962C8B-B14F-4D97-AF65-F5344CB8AC3E}">
        <p14:creationId xmlns:p14="http://schemas.microsoft.com/office/powerpoint/2010/main" val="13747866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36</a:t>
            </a:fld>
            <a:endParaRPr/>
          </a:p>
        </p:txBody>
      </p:sp>
    </p:spTree>
    <p:extLst>
      <p:ext uri="{BB962C8B-B14F-4D97-AF65-F5344CB8AC3E}">
        <p14:creationId xmlns:p14="http://schemas.microsoft.com/office/powerpoint/2010/main" val="41718502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37</a:t>
            </a:fld>
            <a:endParaRPr/>
          </a:p>
        </p:txBody>
      </p:sp>
    </p:spTree>
    <p:extLst>
      <p:ext uri="{BB962C8B-B14F-4D97-AF65-F5344CB8AC3E}">
        <p14:creationId xmlns:p14="http://schemas.microsoft.com/office/powerpoint/2010/main" val="36283956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38</a:t>
            </a:fld>
            <a:endParaRPr/>
          </a:p>
        </p:txBody>
      </p:sp>
    </p:spTree>
    <p:extLst>
      <p:ext uri="{BB962C8B-B14F-4D97-AF65-F5344CB8AC3E}">
        <p14:creationId xmlns:p14="http://schemas.microsoft.com/office/powerpoint/2010/main" val="28864625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39</a:t>
            </a:fld>
            <a:endParaRPr/>
          </a:p>
        </p:txBody>
      </p:sp>
    </p:spTree>
    <p:extLst>
      <p:ext uri="{BB962C8B-B14F-4D97-AF65-F5344CB8AC3E}">
        <p14:creationId xmlns:p14="http://schemas.microsoft.com/office/powerpoint/2010/main" val="3963298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a:t>
            </a:fld>
            <a:endParaRPr/>
          </a:p>
        </p:txBody>
      </p:sp>
    </p:spTree>
    <p:extLst>
      <p:ext uri="{BB962C8B-B14F-4D97-AF65-F5344CB8AC3E}">
        <p14:creationId xmlns:p14="http://schemas.microsoft.com/office/powerpoint/2010/main" val="6914362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40</a:t>
            </a:fld>
            <a:endParaRPr/>
          </a:p>
        </p:txBody>
      </p:sp>
    </p:spTree>
    <p:extLst>
      <p:ext uri="{BB962C8B-B14F-4D97-AF65-F5344CB8AC3E}">
        <p14:creationId xmlns:p14="http://schemas.microsoft.com/office/powerpoint/2010/main" val="17854321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41</a:t>
            </a:fld>
            <a:endParaRPr/>
          </a:p>
        </p:txBody>
      </p:sp>
    </p:spTree>
    <p:extLst>
      <p:ext uri="{BB962C8B-B14F-4D97-AF65-F5344CB8AC3E}">
        <p14:creationId xmlns:p14="http://schemas.microsoft.com/office/powerpoint/2010/main" val="17630504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42</a:t>
            </a:fld>
            <a:endParaRPr/>
          </a:p>
        </p:txBody>
      </p:sp>
    </p:spTree>
    <p:extLst>
      <p:ext uri="{BB962C8B-B14F-4D97-AF65-F5344CB8AC3E}">
        <p14:creationId xmlns:p14="http://schemas.microsoft.com/office/powerpoint/2010/main" val="39992014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43</a:t>
            </a:fld>
            <a:endParaRPr/>
          </a:p>
        </p:txBody>
      </p:sp>
    </p:spTree>
    <p:extLst>
      <p:ext uri="{BB962C8B-B14F-4D97-AF65-F5344CB8AC3E}">
        <p14:creationId xmlns:p14="http://schemas.microsoft.com/office/powerpoint/2010/main" val="9054538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44</a:t>
            </a:fld>
            <a:endParaRPr/>
          </a:p>
        </p:txBody>
      </p:sp>
    </p:spTree>
    <p:extLst>
      <p:ext uri="{BB962C8B-B14F-4D97-AF65-F5344CB8AC3E}">
        <p14:creationId xmlns:p14="http://schemas.microsoft.com/office/powerpoint/2010/main" val="10091517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45</a:t>
            </a:fld>
            <a:endParaRPr/>
          </a:p>
        </p:txBody>
      </p:sp>
    </p:spTree>
    <p:extLst>
      <p:ext uri="{BB962C8B-B14F-4D97-AF65-F5344CB8AC3E}">
        <p14:creationId xmlns:p14="http://schemas.microsoft.com/office/powerpoint/2010/main" val="23843195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46</a:t>
            </a:fld>
            <a:endParaRPr/>
          </a:p>
        </p:txBody>
      </p:sp>
    </p:spTree>
    <p:extLst>
      <p:ext uri="{BB962C8B-B14F-4D97-AF65-F5344CB8AC3E}">
        <p14:creationId xmlns:p14="http://schemas.microsoft.com/office/powerpoint/2010/main" val="10133486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47</a:t>
            </a:fld>
            <a:endParaRPr/>
          </a:p>
        </p:txBody>
      </p:sp>
    </p:spTree>
    <p:extLst>
      <p:ext uri="{BB962C8B-B14F-4D97-AF65-F5344CB8AC3E}">
        <p14:creationId xmlns:p14="http://schemas.microsoft.com/office/powerpoint/2010/main" val="14806478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48</a:t>
            </a:fld>
            <a:endParaRPr/>
          </a:p>
        </p:txBody>
      </p:sp>
    </p:spTree>
    <p:extLst>
      <p:ext uri="{BB962C8B-B14F-4D97-AF65-F5344CB8AC3E}">
        <p14:creationId xmlns:p14="http://schemas.microsoft.com/office/powerpoint/2010/main" val="293866647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49</a:t>
            </a:fld>
            <a:endParaRPr/>
          </a:p>
        </p:txBody>
      </p:sp>
    </p:spTree>
    <p:extLst>
      <p:ext uri="{BB962C8B-B14F-4D97-AF65-F5344CB8AC3E}">
        <p14:creationId xmlns:p14="http://schemas.microsoft.com/office/powerpoint/2010/main" val="1751320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a:t>
            </a:fld>
            <a:endParaRPr/>
          </a:p>
        </p:txBody>
      </p:sp>
    </p:spTree>
    <p:extLst>
      <p:ext uri="{BB962C8B-B14F-4D97-AF65-F5344CB8AC3E}">
        <p14:creationId xmlns:p14="http://schemas.microsoft.com/office/powerpoint/2010/main" val="113463353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50</a:t>
            </a:fld>
            <a:endParaRPr/>
          </a:p>
        </p:txBody>
      </p:sp>
    </p:spTree>
    <p:extLst>
      <p:ext uri="{BB962C8B-B14F-4D97-AF65-F5344CB8AC3E}">
        <p14:creationId xmlns:p14="http://schemas.microsoft.com/office/powerpoint/2010/main" val="24662610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51</a:t>
            </a:fld>
            <a:endParaRPr/>
          </a:p>
        </p:txBody>
      </p:sp>
    </p:spTree>
    <p:extLst>
      <p:ext uri="{BB962C8B-B14F-4D97-AF65-F5344CB8AC3E}">
        <p14:creationId xmlns:p14="http://schemas.microsoft.com/office/powerpoint/2010/main" val="28146284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52</a:t>
            </a:fld>
            <a:endParaRPr/>
          </a:p>
        </p:txBody>
      </p:sp>
    </p:spTree>
    <p:extLst>
      <p:ext uri="{BB962C8B-B14F-4D97-AF65-F5344CB8AC3E}">
        <p14:creationId xmlns:p14="http://schemas.microsoft.com/office/powerpoint/2010/main" val="322675069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53</a:t>
            </a:fld>
            <a:endParaRPr/>
          </a:p>
        </p:txBody>
      </p:sp>
    </p:spTree>
    <p:extLst>
      <p:ext uri="{BB962C8B-B14F-4D97-AF65-F5344CB8AC3E}">
        <p14:creationId xmlns:p14="http://schemas.microsoft.com/office/powerpoint/2010/main" val="2953437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54</a:t>
            </a:fld>
            <a:endParaRPr/>
          </a:p>
        </p:txBody>
      </p:sp>
    </p:spTree>
    <p:extLst>
      <p:ext uri="{BB962C8B-B14F-4D97-AF65-F5344CB8AC3E}">
        <p14:creationId xmlns:p14="http://schemas.microsoft.com/office/powerpoint/2010/main" val="25827876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55</a:t>
            </a:fld>
            <a:endParaRPr/>
          </a:p>
        </p:txBody>
      </p:sp>
    </p:spTree>
    <p:extLst>
      <p:ext uri="{BB962C8B-B14F-4D97-AF65-F5344CB8AC3E}">
        <p14:creationId xmlns:p14="http://schemas.microsoft.com/office/powerpoint/2010/main" val="16471116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56</a:t>
            </a:fld>
            <a:endParaRPr/>
          </a:p>
        </p:txBody>
      </p:sp>
    </p:spTree>
    <p:extLst>
      <p:ext uri="{BB962C8B-B14F-4D97-AF65-F5344CB8AC3E}">
        <p14:creationId xmlns:p14="http://schemas.microsoft.com/office/powerpoint/2010/main" val="424045014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57</a:t>
            </a:fld>
            <a:endParaRPr/>
          </a:p>
        </p:txBody>
      </p:sp>
    </p:spTree>
    <p:extLst>
      <p:ext uri="{BB962C8B-B14F-4D97-AF65-F5344CB8AC3E}">
        <p14:creationId xmlns:p14="http://schemas.microsoft.com/office/powerpoint/2010/main" val="4056682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58</a:t>
            </a:fld>
            <a:endParaRPr/>
          </a:p>
        </p:txBody>
      </p:sp>
    </p:spTree>
    <p:extLst>
      <p:ext uri="{BB962C8B-B14F-4D97-AF65-F5344CB8AC3E}">
        <p14:creationId xmlns:p14="http://schemas.microsoft.com/office/powerpoint/2010/main" val="3562325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a:t>
            </a:fld>
            <a:endParaRPr/>
          </a:p>
        </p:txBody>
      </p:sp>
    </p:spTree>
    <p:extLst>
      <p:ext uri="{BB962C8B-B14F-4D97-AF65-F5344CB8AC3E}">
        <p14:creationId xmlns:p14="http://schemas.microsoft.com/office/powerpoint/2010/main" val="3092258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spTree>
    <p:extLst>
      <p:ext uri="{BB962C8B-B14F-4D97-AF65-F5344CB8AC3E}">
        <p14:creationId xmlns:p14="http://schemas.microsoft.com/office/powerpoint/2010/main" val="2547153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8</a:t>
            </a:fld>
            <a:endParaRPr/>
          </a:p>
        </p:txBody>
      </p:sp>
    </p:spTree>
    <p:extLst>
      <p:ext uri="{BB962C8B-B14F-4D97-AF65-F5344CB8AC3E}">
        <p14:creationId xmlns:p14="http://schemas.microsoft.com/office/powerpoint/2010/main" val="2022392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9</a:t>
            </a:fld>
            <a:endParaRPr/>
          </a:p>
        </p:txBody>
      </p:sp>
    </p:spTree>
    <p:extLst>
      <p:ext uri="{BB962C8B-B14F-4D97-AF65-F5344CB8AC3E}">
        <p14:creationId xmlns:p14="http://schemas.microsoft.com/office/powerpoint/2010/main" val="24423312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2">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34.xml"/><Relationship Id="rId3" Type="http://schemas.openxmlformats.org/officeDocument/2006/relationships/slide" Target="slide3.xml"/><Relationship Id="rId7" Type="http://schemas.openxmlformats.org/officeDocument/2006/relationships/slide" Target="slide2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9.xml"/><Relationship Id="rId9" Type="http://schemas.openxmlformats.org/officeDocument/2006/relationships/slide" Target="slide5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netbasequid.com/blog/market-research-steps/" TargetMode="External"/><Relationship Id="rId7" Type="http://schemas.openxmlformats.org/officeDocument/2006/relationships/hyperlink" Target="https://www.smashingmagazine.com/2010/01/color-theory-for-designers-part-1-the-meaning-of-color/"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hyperlink" Target="https://www.heurio.co/dieter-rams-10-principles-of-good-design" TargetMode="External"/><Relationship Id="rId5" Type="http://schemas.openxmlformats.org/officeDocument/2006/relationships/hyperlink" Target="https://neilpatel.com/what-is-content-marketing/" TargetMode="External"/><Relationship Id="rId4" Type="http://schemas.openxmlformats.org/officeDocument/2006/relationships/hyperlink" Target="https://books.forbes.com/blog/how-to-build-a-digital-brand-that-las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4000" dirty="0">
                <a:latin typeface="Calibri"/>
                <a:ea typeface="Calibri"/>
                <a:cs typeface="Calibri"/>
                <a:sym typeface="Calibri"/>
              </a:rPr>
              <a:t>ZÁKLADY SOCIÁLNYCH MÉDIÍ</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Zlepšenie zručností a kompetencií mladých ľudí v oblasti sociálneho podnikania prostredníctvom virtuálnej reality - </a:t>
            </a:r>
            <a:r>
              <a:rPr lang="en-IE" sz="1200" b="1" dirty="0">
                <a:solidFill>
                  <a:schemeClr val="accent6">
                    <a:lumMod val="75000"/>
                  </a:schemeClr>
                </a:solidFill>
                <a:latin typeface="Calibri"/>
                <a:cs typeface="Calibri"/>
              </a:rPr>
              <a:t>ERASMUS + 2021-1-RO01-KA220-YOU-000029869</a:t>
            </a:r>
            <a:endParaRPr lang="en-US" sz="1200" b="1" dirty="0">
              <a:solidFill>
                <a:schemeClr val="accent6">
                  <a:lumMod val="75000"/>
                </a:schemeClr>
              </a:solidFill>
              <a:latin typeface="Calibri"/>
              <a:cs typeface="Calibri"/>
            </a:endParaRPr>
          </a:p>
        </p:txBody>
      </p:sp>
      <p:sp>
        <p:nvSpPr>
          <p:cNvPr id="101" name="Google Shape;101;p1"/>
          <p:cNvSpPr/>
          <p:nvPr/>
        </p:nvSpPr>
        <p:spPr>
          <a:xfrm>
            <a:off x="500034" y="6286520"/>
            <a:ext cx="810177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a:solidFill>
                  <a:srgbClr val="ABD7C9"/>
                </a:solidFill>
              </a:rPr>
              <a:t>Asociatia Centrul de Training European - CTE</a:t>
            </a:r>
            <a:endParaRPr sz="1400" b="0" i="0" u="none" strike="noStrike" cap="none">
              <a:solidFill>
                <a:srgbClr val="000000"/>
              </a:solidFill>
              <a:latin typeface="Arial"/>
              <a:ea typeface="Arial"/>
              <a:cs typeface="Arial"/>
              <a:sym typeface="Arial"/>
            </a:endParaRPr>
          </a:p>
        </p:txBody>
      </p:sp>
      <p:sp>
        <p:nvSpPr>
          <p:cNvPr id="102" name="Google Shape;102;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3" name="Google Shape;103;p1"/>
          <p:cNvSpPr txBox="1">
            <a:spLocks noGrp="1"/>
          </p:cNvSpPr>
          <p:nvPr>
            <p:ph type="ctrTitle"/>
          </p:nvPr>
        </p:nvSpPr>
        <p:spPr>
          <a:xfrm>
            <a:off x="759951" y="3725955"/>
            <a:ext cx="7326600" cy="43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3000" dirty="0">
                <a:latin typeface="Calibri"/>
                <a:ea typeface="Calibri"/>
                <a:cs typeface="Calibri"/>
                <a:sym typeface="Calibri"/>
              </a:rPr>
              <a:t>Pokročilé</a:t>
            </a:r>
            <a:endParaRPr sz="5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Sociálne médiá v číslach</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dirty="0"/>
              <a:t>Priemerný Američan strávi na svojom mobilnom zariadení 5 hodín a 24 minút denne.</a:t>
            </a:r>
          </a:p>
          <a:p>
            <a:pPr algn="just"/>
            <a:endParaRPr lang="en-US" sz="3000" dirty="0"/>
          </a:p>
          <a:p>
            <a:pPr algn="just"/>
            <a:endParaRPr lang="en-US" sz="3000" dirty="0"/>
          </a:p>
          <a:p>
            <a:pPr marL="457200" indent="-457200" algn="just">
              <a:buFont typeface="Wingdings" panose="05000000000000000000" pitchFamily="2" charset="2"/>
              <a:buChar char="Ø"/>
            </a:pPr>
            <a:r>
              <a:rPr lang="en-US" sz="3000" dirty="0"/>
              <a:t>Američania kontrolujú svoje telefóny v priemere 96-krát denne, teda raz za desať minút.</a:t>
            </a:r>
          </a:p>
        </p:txBody>
      </p:sp>
    </p:spTree>
    <p:extLst>
      <p:ext uri="{BB962C8B-B14F-4D97-AF65-F5344CB8AC3E}">
        <p14:creationId xmlns:p14="http://schemas.microsoft.com/office/powerpoint/2010/main" val="858724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Sociálne médiá v číslach</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dirty="0"/>
              <a:t>Na celom svete je približne 6,92 miliardy používateľov smartfónov. To je 86,29 % svetovej populácie v roku 2023.</a:t>
            </a:r>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dirty="0"/>
              <a:t>Od roku 2022 pochádza 59,16 % návštevnosti webových stránok z mobilných zariadení.</a:t>
            </a:r>
          </a:p>
        </p:txBody>
      </p:sp>
    </p:spTree>
    <p:extLst>
      <p:ext uri="{BB962C8B-B14F-4D97-AF65-F5344CB8AC3E}">
        <p14:creationId xmlns:p14="http://schemas.microsoft.com/office/powerpoint/2010/main" val="486115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Typy sociálnych médií</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Sociálne siete</a:t>
            </a:r>
            <a:r>
              <a:rPr lang="en-US" sz="3000" dirty="0"/>
              <a:t>: Tieto platformy umožňujú používateľom spojiť sa s priateľmi, rodinou a inými používateľmi a zdieľať informácie, ako sú fotografie, videá a aktualizácie. Príkladmi sú Facebook, LinkedIn a </a:t>
            </a:r>
            <a:r>
              <a:rPr lang="en-US" sz="3000" dirty="0" err="1"/>
              <a:t>MySpace</a:t>
            </a:r>
            <a:r>
              <a:rPr lang="en-US" sz="3000" dirty="0"/>
              <a:t>.</a:t>
            </a:r>
          </a:p>
        </p:txBody>
      </p:sp>
    </p:spTree>
    <p:extLst>
      <p:ext uri="{BB962C8B-B14F-4D97-AF65-F5344CB8AC3E}">
        <p14:creationId xmlns:p14="http://schemas.microsoft.com/office/powerpoint/2010/main" val="1605206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Typy sociálnych médií</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145650"/>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Mikroblogovacie platformy: </a:t>
            </a:r>
            <a:r>
              <a:rPr lang="en-US" sz="3000" dirty="0"/>
              <a:t>Tieto platformy umožňujú používateľom zdieľať so svojimi sledovateľmi krátky obsah, napríklad textové aktualizácie alebo obrázky. Príkladom sú Twitter a Tumblr.</a:t>
            </a:r>
          </a:p>
        </p:txBody>
      </p:sp>
    </p:spTree>
    <p:extLst>
      <p:ext uri="{BB962C8B-B14F-4D97-AF65-F5344CB8AC3E}">
        <p14:creationId xmlns:p14="http://schemas.microsoft.com/office/powerpoint/2010/main" val="1115969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Typy sociálnych médií</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28671"/>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Platformy na zdieľanie obrázkov: </a:t>
            </a:r>
            <a:r>
              <a:rPr lang="en-US" sz="3000" dirty="0"/>
              <a:t>Tieto platformy umožňujú používateľom zdieľať obrázky, často so sprievodným textom alebo hashtagmi. Príkladmi sú Instagram a Pinterest.</a:t>
            </a:r>
          </a:p>
        </p:txBody>
      </p:sp>
    </p:spTree>
    <p:extLst>
      <p:ext uri="{BB962C8B-B14F-4D97-AF65-F5344CB8AC3E}">
        <p14:creationId xmlns:p14="http://schemas.microsoft.com/office/powerpoint/2010/main" val="1455517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Typy sociálnych médií</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Diskusné fóra a nástenky: </a:t>
            </a:r>
            <a:r>
              <a:rPr lang="en-US" sz="3000" dirty="0"/>
              <a:t>Tieto platformy umožňujú používateľom zverejňovať otázky, komentáre a diskusie na rôzne témy. Príkladom sú Reddit a Quora.</a:t>
            </a:r>
          </a:p>
        </p:txBody>
      </p:sp>
    </p:spTree>
    <p:extLst>
      <p:ext uri="{BB962C8B-B14F-4D97-AF65-F5344CB8AC3E}">
        <p14:creationId xmlns:p14="http://schemas.microsoft.com/office/powerpoint/2010/main" val="7677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Typy sociálnych médií</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Platformy na hodnotenie a odporúčanie: </a:t>
            </a:r>
            <a:r>
              <a:rPr lang="en-US" sz="3000" dirty="0"/>
              <a:t>Tieto platformy umožňujú používateľom zdieľať svoje názory a odporúčania na produkty, služby a podniky. Príkladmi sú Yelp a TripAdvisor.</a:t>
            </a:r>
          </a:p>
        </p:txBody>
      </p:sp>
    </p:spTree>
    <p:extLst>
      <p:ext uri="{BB962C8B-B14F-4D97-AF65-F5344CB8AC3E}">
        <p14:creationId xmlns:p14="http://schemas.microsoft.com/office/powerpoint/2010/main" val="2928467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Sociálne médiá - nevýhody</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2365106"/>
            <a:ext cx="7779895" cy="2400657"/>
          </a:xfrm>
          <a:prstGeom prst="rect">
            <a:avLst/>
          </a:prstGeom>
          <a:noFill/>
        </p:spPr>
        <p:txBody>
          <a:bodyPr wrap="square" rtlCol="0">
            <a:spAutoFit/>
          </a:bodyPr>
          <a:lstStyle/>
          <a:p>
            <a:pPr algn="just"/>
            <a:r>
              <a:rPr lang="en-US" sz="3000" dirty="0"/>
              <a:t>Používanie sociálnych médií na prieskum trhu má síce mnoho výhod, ale treba mať na pamäti aj niektoré potenciálne nevýhody. Tu je niekoľko z nich, ktoré treba zvážiť:</a:t>
            </a:r>
          </a:p>
          <a:p>
            <a:pPr algn="just"/>
            <a:endParaRPr lang="en-US" sz="3000" dirty="0"/>
          </a:p>
        </p:txBody>
      </p:sp>
    </p:spTree>
    <p:extLst>
      <p:ext uri="{BB962C8B-B14F-4D97-AF65-F5344CB8AC3E}">
        <p14:creationId xmlns:p14="http://schemas.microsoft.com/office/powerpoint/2010/main" val="3271641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Sociálne médiá - nevýhody</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Neobjektívna vzorka</a:t>
            </a:r>
            <a:r>
              <a:rPr lang="en-US" sz="3000" dirty="0"/>
              <a:t>: Jednou z potenciálnych nevýhod výskumu sociálnych médií je, že vzorka nemusí byť reprezentatívna pre celú populáciu. Ľudia, ktorí používajú sociálne médiá, môžu mať iné vlastnosti, názory a správanie ako tí, ktorí sociálne médiá nepoužívajú, čo môže viesť k neobjektívnej vzorke.</a:t>
            </a:r>
          </a:p>
        </p:txBody>
      </p:sp>
    </p:spTree>
    <p:extLst>
      <p:ext uri="{BB962C8B-B14F-4D97-AF65-F5344CB8AC3E}">
        <p14:creationId xmlns:p14="http://schemas.microsoft.com/office/powerpoint/2010/main" val="1981456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Sociálne médiá - nevýhody</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Obavy o ochranu súkromia: </a:t>
            </a:r>
            <a:r>
              <a:rPr lang="en-US" sz="3000" dirty="0"/>
              <a:t>Výskum sociálnych médií môže u niektorých jednotlivcov vyvolávať aj obavy o ochranu súkromia. Výskumníci musia dbať na ochranu súkromia účastníkov a zabezpečiť, aby boli všetky zozbierané údaje anonymizované a použité v súlade s etickými usmerneniami.</a:t>
            </a:r>
          </a:p>
        </p:txBody>
      </p:sp>
    </p:spTree>
    <p:extLst>
      <p:ext uri="{BB962C8B-B14F-4D97-AF65-F5344CB8AC3E}">
        <p14:creationId xmlns:p14="http://schemas.microsoft.com/office/powerpoint/2010/main" val="4128536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sym typeface="Arial Black"/>
              </a:rPr>
              <a:t>OBSAH</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9" y="2143593"/>
            <a:ext cx="7779895" cy="3539430"/>
          </a:xfrm>
          <a:prstGeom prst="rect">
            <a:avLst/>
          </a:prstGeom>
          <a:noFill/>
        </p:spPr>
        <p:txBody>
          <a:bodyPr wrap="square" rtlCol="0">
            <a:spAutoFit/>
          </a:bodyPr>
          <a:lstStyle/>
          <a:p>
            <a:pPr marL="514350" indent="-514350">
              <a:buFont typeface="+mj-lt"/>
              <a:buAutoNum type="arabicPeriod"/>
            </a:pPr>
            <a:r>
              <a:rPr lang="en-US" sz="3200" dirty="0">
                <a:hlinkClick r:id="rId3" action="ppaction://hlinksldjump"/>
              </a:rPr>
              <a:t>Zásady sociálnych médií</a:t>
            </a:r>
            <a:endParaRPr lang="en-US" sz="3200" dirty="0"/>
          </a:p>
          <a:p>
            <a:pPr marL="514350" indent="-514350">
              <a:buFont typeface="+mj-lt"/>
              <a:buAutoNum type="arabicPeriod"/>
            </a:pPr>
            <a:r>
              <a:rPr lang="en-US" sz="3200" dirty="0">
                <a:hlinkClick r:id="rId4" action="ppaction://hlinksldjump"/>
              </a:rPr>
              <a:t>Sociálne médiá v číslach</a:t>
            </a:r>
            <a:endParaRPr lang="en-US" sz="3200" dirty="0"/>
          </a:p>
          <a:p>
            <a:pPr marL="514350" indent="-514350">
              <a:buFont typeface="+mj-lt"/>
              <a:buAutoNum type="arabicPeriod"/>
            </a:pPr>
            <a:r>
              <a:rPr lang="en-US" sz="3200" dirty="0">
                <a:hlinkClick r:id="rId5" action="ppaction://hlinksldjump"/>
              </a:rPr>
              <a:t>Typy sociálnych médií</a:t>
            </a:r>
            <a:endParaRPr lang="en-US" sz="3200" dirty="0"/>
          </a:p>
          <a:p>
            <a:pPr marL="514350" indent="-514350">
              <a:buFont typeface="+mj-lt"/>
              <a:buAutoNum type="arabicPeriod"/>
            </a:pPr>
            <a:r>
              <a:rPr lang="en-US" sz="3200" dirty="0">
                <a:hlinkClick r:id="rId6" action="ppaction://hlinksldjump"/>
              </a:rPr>
              <a:t>Sociálne médiá - nevýhody</a:t>
            </a:r>
            <a:endParaRPr lang="en-US" sz="3200" dirty="0"/>
          </a:p>
          <a:p>
            <a:pPr marL="514350" indent="-514350">
              <a:buFont typeface="+mj-lt"/>
              <a:buAutoNum type="arabicPeriod"/>
            </a:pPr>
            <a:r>
              <a:rPr lang="en-US" sz="3200" dirty="0">
                <a:hlinkClick r:id="rId7" action="ppaction://hlinksldjump"/>
              </a:rPr>
              <a:t>Ako môžete budovať svoju značku?</a:t>
            </a:r>
            <a:endParaRPr lang="en-US" sz="3200" dirty="0"/>
          </a:p>
          <a:p>
            <a:pPr marL="514350" indent="-514350">
              <a:buFont typeface="+mj-lt"/>
              <a:buAutoNum type="arabicPeriod"/>
            </a:pPr>
            <a:r>
              <a:rPr lang="en-US" sz="3200" dirty="0">
                <a:hlinkClick r:id="rId8" action="ppaction://hlinksldjump"/>
              </a:rPr>
              <a:t>Copywriting</a:t>
            </a:r>
            <a:endParaRPr lang="en-US" sz="3200" dirty="0"/>
          </a:p>
          <a:p>
            <a:pPr marL="514350" indent="-514350">
              <a:buFont typeface="+mj-lt"/>
              <a:buAutoNum type="arabicPeriod"/>
            </a:pPr>
            <a:r>
              <a:rPr lang="en-US" sz="3200" dirty="0">
                <a:hlinkClick r:id="rId9" action="ppaction://hlinksldjump"/>
              </a:rPr>
              <a:t>Osvedčené postupy pre meranie sociálnych médií</a:t>
            </a: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Sociálne médiá - nevýhody</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Obmedzená kontrola: </a:t>
            </a:r>
            <a:r>
              <a:rPr lang="en-US" sz="3000" dirty="0"/>
              <a:t>Výskum sociálnych médií môže byť náročný aj preto, že výskumníci majú obmedzenú kontrolu nad procesom zberu údajov. Príspevky, komentáre a iné formy obsahu sociálnych médií možno kedykoľvek vymazať alebo upraviť, čo môže sťažovať zber spoľahlivých údajov.</a:t>
            </a:r>
          </a:p>
        </p:txBody>
      </p:sp>
    </p:spTree>
    <p:extLst>
      <p:ext uri="{BB962C8B-B14F-4D97-AF65-F5344CB8AC3E}">
        <p14:creationId xmlns:p14="http://schemas.microsoft.com/office/powerpoint/2010/main" val="4258109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Sociálne médiá - nevýhody</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Žiadna záruka presnosti: </a:t>
            </a:r>
            <a:r>
              <a:rPr lang="en-US" sz="3000" dirty="0"/>
              <a:t>Ďalšou potenciálnou nevýhodou výskumu sociálnych médií je, že neexistuje záruka presnosti. Ľudia nemusia na sociálnych médiách vždy poskytovať pravdivé alebo presné informácie, prípadne môžu zverejňovať príspevky spôsobom, ktorý má za cieľ ovplyvniť ostatných.</a:t>
            </a:r>
          </a:p>
        </p:txBody>
      </p:sp>
    </p:spTree>
    <p:extLst>
      <p:ext uri="{BB962C8B-B14F-4D97-AF65-F5344CB8AC3E}">
        <p14:creationId xmlns:p14="http://schemas.microsoft.com/office/powerpoint/2010/main" val="2745141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r>
              <a:rPr lang="en-US" sz="4000" dirty="0">
                <a:solidFill>
                  <a:srgbClr val="398F98"/>
                </a:solidFill>
                <a:latin typeface="Calibri"/>
                <a:cs typeface="Calibri"/>
              </a:rPr>
              <a:t>Sociálne médiá - nevýhody</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Nesprávna interpretácia údajov: </a:t>
            </a:r>
            <a:r>
              <a:rPr lang="en-US" sz="3000" dirty="0"/>
              <a:t>V neposlednom rade existuje riziko nesprávnej interpretácie údajov zo sociálnych médií. Keďže údaje zo sociálnych médií sú často neštruktúrované a ich analýza môže byť náročná, výskumníci musia byť opatrní, aby nevyvodili závery, ktoré nie sú podložené údajmi.</a:t>
            </a:r>
          </a:p>
        </p:txBody>
      </p:sp>
    </p:spTree>
    <p:extLst>
      <p:ext uri="{BB962C8B-B14F-4D97-AF65-F5344CB8AC3E}">
        <p14:creationId xmlns:p14="http://schemas.microsoft.com/office/powerpoint/2010/main" val="1125974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Ako môžete budovať svoju značku?</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28671"/>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Definujte svoju značku: </a:t>
            </a:r>
            <a:r>
              <a:rPr lang="en-US" sz="3000" dirty="0"/>
              <a:t>Začnite definovaním identity svojej značky vrátane poslania, hodnôt a osobnosti. To vám pomôže vytvoriť jasné a konzistentné posolstvo značky.</a:t>
            </a:r>
          </a:p>
        </p:txBody>
      </p:sp>
    </p:spTree>
    <p:extLst>
      <p:ext uri="{BB962C8B-B14F-4D97-AF65-F5344CB8AC3E}">
        <p14:creationId xmlns:p14="http://schemas.microsoft.com/office/powerpoint/2010/main" val="30023061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Ako môžete budovať svoju značku?</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182226"/>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Vytvorte si vizuálnu identitu</a:t>
            </a:r>
            <a:r>
              <a:rPr lang="en-US" sz="3000" dirty="0"/>
              <a:t>: Vaša vizuálna identita vrátane loga, farieb a typografie by mala byť v súlade s identitou vašej značky a mala by vám pomôcť odlíšiť sa od konkurencie.</a:t>
            </a:r>
          </a:p>
        </p:txBody>
      </p:sp>
    </p:spTree>
    <p:extLst>
      <p:ext uri="{BB962C8B-B14F-4D97-AF65-F5344CB8AC3E}">
        <p14:creationId xmlns:p14="http://schemas.microsoft.com/office/powerpoint/2010/main" val="19526250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Ako môžete budovať svoju značku?</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34845"/>
            <a:ext cx="7779895" cy="4832092"/>
          </a:xfrm>
          <a:prstGeom prst="rect">
            <a:avLst/>
          </a:prstGeom>
          <a:noFill/>
        </p:spPr>
        <p:txBody>
          <a:bodyPr wrap="square" rtlCol="0">
            <a:spAutoFit/>
          </a:bodyPr>
          <a:lstStyle/>
          <a:p>
            <a:pPr marL="457200" indent="-457200" algn="just">
              <a:buFont typeface="Wingdings" panose="05000000000000000000" pitchFamily="2" charset="2"/>
              <a:buChar char="Ø"/>
            </a:pPr>
            <a:r>
              <a:rPr lang="en-US" sz="2800" b="1" dirty="0"/>
              <a:t>Vytvorenie hlasu značky: </a:t>
            </a:r>
            <a:r>
              <a:rPr lang="en-US" sz="2800" dirty="0"/>
              <a:t>Hlas vašej značky by mal byť konzistentný vo všetkých kanáloch a mal by pomáhať komunikovať osobnosť a hodnoty vašej značky.</a:t>
            </a:r>
          </a:p>
          <a:p>
            <a:pPr marL="457200" indent="-457200" algn="just">
              <a:buFont typeface="Wingdings" panose="05000000000000000000" pitchFamily="2" charset="2"/>
              <a:buChar char="Ø"/>
            </a:pPr>
            <a:endParaRPr lang="en-US" sz="2800" dirty="0"/>
          </a:p>
          <a:p>
            <a:pPr marL="457200" indent="-457200" algn="just">
              <a:buFont typeface="Wingdings" panose="05000000000000000000" pitchFamily="2" charset="2"/>
              <a:buChar char="Ø"/>
            </a:pPr>
            <a:r>
              <a:rPr lang="en-US" sz="2800" b="1" dirty="0"/>
              <a:t>Vybudujte komunitu značky</a:t>
            </a:r>
            <a:r>
              <a:rPr lang="en-US" sz="2800" dirty="0"/>
              <a:t>: Zapojte sa do komunikácie so svojimi zákazníkmi a vybudujte komunitu okolo svojej značky. To možno dosiahnuť prostredníctvom sociálnych médií, podujatí a iných foriem zapojenia zákazníkov.</a:t>
            </a:r>
          </a:p>
        </p:txBody>
      </p:sp>
    </p:spTree>
    <p:extLst>
      <p:ext uri="{BB962C8B-B14F-4D97-AF65-F5344CB8AC3E}">
        <p14:creationId xmlns:p14="http://schemas.microsoft.com/office/powerpoint/2010/main" val="3454727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Ako môžete budovať svoju značku?</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Monitorujte a merajte svoju značku: </a:t>
            </a:r>
            <a:r>
              <a:rPr lang="en-US" sz="3000" dirty="0"/>
              <a:t>Pravidelne monitorujte a merajte výkonnosť svojej značky, aby ste sa uistili, že rezonuje s cieľovou skupinou a spĺňa vaše obchodné ciele. Využívajte tieto údaje na prijímanie informovaných rozhodnutí o stratégii budovania značky.</a:t>
            </a:r>
          </a:p>
        </p:txBody>
      </p:sp>
    </p:spTree>
    <p:extLst>
      <p:ext uri="{BB962C8B-B14F-4D97-AF65-F5344CB8AC3E}">
        <p14:creationId xmlns:p14="http://schemas.microsoft.com/office/powerpoint/2010/main" val="3089350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Povedomie o značke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2400657"/>
          </a:xfrm>
          <a:prstGeom prst="rect">
            <a:avLst/>
          </a:prstGeom>
          <a:noFill/>
        </p:spPr>
        <p:txBody>
          <a:bodyPr wrap="square" rtlCol="0">
            <a:spAutoFit/>
          </a:bodyPr>
          <a:lstStyle/>
          <a:p>
            <a:pPr algn="just"/>
            <a:r>
              <a:rPr lang="en-US" sz="3000" dirty="0"/>
              <a:t>Povedomie o značke sa vzťahuje na rozsah, v akom je značka rozpoznaná a známa potenciálnym zákazníkom. Je to dôležitý aspekt budovania značky, pretože môže ovplyvniť správanie zákazníkov a ovplyvniť výkonnosť podniku.</a:t>
            </a:r>
          </a:p>
        </p:txBody>
      </p:sp>
    </p:spTree>
    <p:extLst>
      <p:ext uri="{BB962C8B-B14F-4D97-AF65-F5344CB8AC3E}">
        <p14:creationId xmlns:p14="http://schemas.microsoft.com/office/powerpoint/2010/main" val="10358668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Povedomie o značke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3785652"/>
          </a:xfrm>
          <a:prstGeom prst="rect">
            <a:avLst/>
          </a:prstGeom>
          <a:noFill/>
        </p:spPr>
        <p:txBody>
          <a:bodyPr wrap="square" rtlCol="0">
            <a:spAutoFit/>
          </a:bodyPr>
          <a:lstStyle/>
          <a:p>
            <a:pPr algn="just"/>
            <a:r>
              <a:rPr lang="en-US" sz="3000" dirty="0"/>
              <a:t>Budovanie povedomia o značke si vyžaduje strategický a konzistentný prístup, ktorý sa zameriava na vytvorenie silného a zapamätateľného imidžu značky, ktorý rezonuje u zákazníkov. To môže zahŕňať prvky, ako je charakteristické logo, konzistentná vizuálna identita a silné posolstvo značky, ktoré vašu značku odlišuje od konkurencie.</a:t>
            </a:r>
          </a:p>
        </p:txBody>
      </p:sp>
    </p:spTree>
    <p:extLst>
      <p:ext uri="{BB962C8B-B14F-4D97-AF65-F5344CB8AC3E}">
        <p14:creationId xmlns:p14="http://schemas.microsoft.com/office/powerpoint/2010/main" val="16862752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Povedomie o značke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4247317"/>
          </a:xfrm>
          <a:prstGeom prst="rect">
            <a:avLst/>
          </a:prstGeom>
          <a:noFill/>
        </p:spPr>
        <p:txBody>
          <a:bodyPr wrap="square" rtlCol="0">
            <a:spAutoFit/>
          </a:bodyPr>
          <a:lstStyle/>
          <a:p>
            <a:pPr algn="just"/>
            <a:r>
              <a:rPr lang="en-US" sz="3000" dirty="0"/>
              <a:t>Sociálne médiá môžu byť silným nástrojom na budovanie povedomia o značke, pretože umožňujú značkám osloviť široké publikum a prezentovať svoje produkty a služby zábavným a pútavým spôsobom. Vytváraním a zdieľaním obsahu, ktorý je relevantný a zaujímavý pre vaše cieľové publikum, môžete zvýšiť viditeľnosť svojej značky a vytvoriť rozruch okolo svojich produktov alebo služieb.</a:t>
            </a:r>
          </a:p>
        </p:txBody>
      </p:sp>
    </p:spTree>
    <p:extLst>
      <p:ext uri="{BB962C8B-B14F-4D97-AF65-F5344CB8AC3E}">
        <p14:creationId xmlns:p14="http://schemas.microsoft.com/office/powerpoint/2010/main" val="3452630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Zásady sociálnych médií</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723869"/>
            <a:ext cx="7779895" cy="3323987"/>
          </a:xfrm>
          <a:prstGeom prst="rect">
            <a:avLst/>
          </a:prstGeom>
          <a:noFill/>
        </p:spPr>
        <p:txBody>
          <a:bodyPr wrap="square" rtlCol="0">
            <a:spAutoFit/>
          </a:bodyPr>
          <a:lstStyle/>
          <a:p>
            <a:pPr algn="just"/>
            <a:r>
              <a:rPr lang="en-US" sz="3000" dirty="0"/>
              <a:t>Marketingové a komunikačné úsilie v sociálnych médiách sa točí okolo spôsobov, ako sa podniky môžu spojiť so svojím publikom, budovať povedomie o značke a dosahovať obchodné výsledky. Na dosiahnutie úspešného výsledku v sociálnych médiách môžu podniky dodržiavať niektoré zásady:</a:t>
            </a:r>
          </a:p>
        </p:txBody>
      </p:sp>
    </p:spTree>
    <p:extLst>
      <p:ext uri="{BB962C8B-B14F-4D97-AF65-F5344CB8AC3E}">
        <p14:creationId xmlns:p14="http://schemas.microsoft.com/office/powerpoint/2010/main" val="3781373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Povedomie o značke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3785652"/>
          </a:xfrm>
          <a:prstGeom prst="rect">
            <a:avLst/>
          </a:prstGeom>
          <a:noFill/>
        </p:spPr>
        <p:txBody>
          <a:bodyPr wrap="square" rtlCol="0">
            <a:spAutoFit/>
          </a:bodyPr>
          <a:lstStyle/>
          <a:p>
            <a:pPr algn="just"/>
            <a:r>
              <a:rPr lang="en-US" sz="3000" dirty="0"/>
              <a:t>Medzi najznámejšie stratégie budovania povedomia o značke patria:</a:t>
            </a:r>
          </a:p>
          <a:p>
            <a:pPr algn="just"/>
            <a:endParaRPr lang="en-US" sz="3000" dirty="0"/>
          </a:p>
          <a:p>
            <a:pPr marL="457200" indent="-457200" algn="just">
              <a:buFont typeface="Wingdings" panose="05000000000000000000" pitchFamily="2" charset="2"/>
              <a:buChar char="Ø"/>
            </a:pPr>
            <a:r>
              <a:rPr lang="en-US" sz="3000" b="1" dirty="0"/>
              <a:t>Reklama</a:t>
            </a:r>
            <a:r>
              <a:rPr lang="en-US" sz="3000" dirty="0"/>
              <a:t>: Reklama môže byť účinným spôsobom budovania povedomia o značke, pretože vám umožňuje osloviť veľké publikum a cielene a efektívne propagovať posolstvo vašej značky.</a:t>
            </a:r>
          </a:p>
        </p:txBody>
      </p:sp>
    </p:spTree>
    <p:extLst>
      <p:ext uri="{BB962C8B-B14F-4D97-AF65-F5344CB8AC3E}">
        <p14:creationId xmlns:p14="http://schemas.microsoft.com/office/powerpoint/2010/main" val="40252209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r>
              <a:rPr lang="en-US" sz="4000" dirty="0">
                <a:solidFill>
                  <a:srgbClr val="398F98"/>
                </a:solidFill>
                <a:latin typeface="Calibri"/>
                <a:cs typeface="Calibri"/>
              </a:rPr>
              <a:t>Povedomie o značke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432418"/>
            <a:ext cx="7779895" cy="5293757"/>
          </a:xfrm>
          <a:prstGeom prst="rect">
            <a:avLst/>
          </a:prstGeom>
          <a:noFill/>
        </p:spPr>
        <p:txBody>
          <a:bodyPr wrap="square" rtlCol="0">
            <a:spAutoFit/>
          </a:bodyPr>
          <a:lstStyle/>
          <a:p>
            <a:pPr marL="457200" indent="-457200" algn="just">
              <a:buFont typeface="Wingdings" panose="05000000000000000000" pitchFamily="2" charset="2"/>
              <a:buChar char="Ø"/>
            </a:pPr>
            <a:r>
              <a:rPr lang="en-US" sz="2600" b="1" dirty="0"/>
              <a:t>Marketing ovplyvňovania</a:t>
            </a:r>
            <a:r>
              <a:rPr lang="en-US" sz="2600" dirty="0"/>
              <a:t>: Spolupráca s influencermi môže byť skvelým spôsobom, ako osloviť nové publikum a budovať povedomie o značke, pretože influenceri môžu pomôcť propagovať vaše produkty alebo služby svojim sledovateľom.</a:t>
            </a:r>
          </a:p>
          <a:p>
            <a:pPr marL="457200" indent="-457200" algn="just">
              <a:buFont typeface="Wingdings" panose="05000000000000000000" pitchFamily="2" charset="2"/>
              <a:buChar char="Ø"/>
            </a:pPr>
            <a:endParaRPr lang="en-US" sz="2600" dirty="0"/>
          </a:p>
          <a:p>
            <a:pPr marL="457200" indent="-457200" algn="just">
              <a:buFont typeface="Wingdings" panose="05000000000000000000" pitchFamily="2" charset="2"/>
              <a:buChar char="Ø"/>
            </a:pPr>
            <a:r>
              <a:rPr lang="en-US" sz="2600" b="1" dirty="0"/>
              <a:t>Podujatia a sponzorstvo</a:t>
            </a:r>
            <a:r>
              <a:rPr lang="en-US" sz="2600" dirty="0"/>
              <a:t>: Hosťovanie podujatí alebo sponzorovanie aktivít, ktoré sú v súlade s hodnotami vašej značky, môže byť skvelým spôsobom budovania povedomia o značke a vytvárania pozitívnych asociácií s vašou značkou.</a:t>
            </a:r>
          </a:p>
        </p:txBody>
      </p:sp>
    </p:spTree>
    <p:extLst>
      <p:ext uri="{BB962C8B-B14F-4D97-AF65-F5344CB8AC3E}">
        <p14:creationId xmlns:p14="http://schemas.microsoft.com/office/powerpoint/2010/main" val="2509880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r>
              <a:rPr lang="en-US" sz="4000" dirty="0">
                <a:solidFill>
                  <a:srgbClr val="398F98"/>
                </a:solidFill>
                <a:latin typeface="Calibri"/>
                <a:cs typeface="Calibri"/>
              </a:rPr>
              <a:t>Povedomie o značke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81058"/>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Vzťahy s verejnosťou: </a:t>
            </a:r>
            <a:r>
              <a:rPr lang="en-US" sz="3000" dirty="0"/>
              <a:t>Vzťahy s verejnosťou môžu byť silným nástrojom na budovanie povedomia o značke, pretože vám umožňujú vytvárať pozitívne mediálne pokrytie a propagovať posolstvo vašej značky širšiemu publiku.</a:t>
            </a:r>
          </a:p>
        </p:txBody>
      </p:sp>
    </p:spTree>
    <p:extLst>
      <p:ext uri="{BB962C8B-B14F-4D97-AF65-F5344CB8AC3E}">
        <p14:creationId xmlns:p14="http://schemas.microsoft.com/office/powerpoint/2010/main" val="13765616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r>
              <a:rPr lang="en-US" sz="4000" dirty="0">
                <a:solidFill>
                  <a:srgbClr val="398F98"/>
                </a:solidFill>
                <a:latin typeface="Calibri"/>
                <a:cs typeface="Calibri"/>
              </a:rPr>
              <a:t>Povedomie o značke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356361"/>
            <a:ext cx="7779895" cy="5262979"/>
          </a:xfrm>
          <a:prstGeom prst="rect">
            <a:avLst/>
          </a:prstGeom>
          <a:noFill/>
        </p:spPr>
        <p:txBody>
          <a:bodyPr wrap="square" rtlCol="0">
            <a:spAutoFit/>
          </a:bodyPr>
          <a:lstStyle/>
          <a:p>
            <a:pPr marL="457200" indent="-457200" algn="just">
              <a:buFont typeface="Wingdings" panose="05000000000000000000" pitchFamily="2" charset="2"/>
              <a:buChar char="ü"/>
            </a:pPr>
            <a:r>
              <a:rPr lang="en-US" sz="2800" dirty="0"/>
              <a:t>Zavedením komplexnej stratégie budovania značky, ktorá sa zameriava na budovanie povedomia o značke, môžete vytvoriť silnú a zapamätateľnú značku, ktorá bude rezonovať so zákazníkmi a podporovať obchodný rast.</a:t>
            </a:r>
          </a:p>
          <a:p>
            <a:pPr algn="just"/>
            <a:endParaRPr lang="en-US" sz="2800" dirty="0"/>
          </a:p>
          <a:p>
            <a:pPr marL="457200" indent="-457200" algn="just">
              <a:buFont typeface="Wingdings" panose="05000000000000000000" pitchFamily="2" charset="2"/>
              <a:buChar char="ü"/>
            </a:pPr>
            <a:r>
              <a:rPr lang="en-US" sz="2800" dirty="0"/>
              <a:t>Dodržiavaním týchto zásad budovania značky a prijatím týchto krokov môžete vybudovať silnú a zapamätateľnú značku, ktorá bude rezonovať s vašou cieľovou skupinou a podporí rast vášho podnikania.</a:t>
            </a:r>
          </a:p>
        </p:txBody>
      </p:sp>
    </p:spTree>
    <p:extLst>
      <p:ext uri="{BB962C8B-B14F-4D97-AF65-F5344CB8AC3E}">
        <p14:creationId xmlns:p14="http://schemas.microsoft.com/office/powerpoint/2010/main" val="23416095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407921"/>
            <a:ext cx="7779895" cy="2400657"/>
          </a:xfrm>
          <a:prstGeom prst="rect">
            <a:avLst/>
          </a:prstGeom>
          <a:noFill/>
        </p:spPr>
        <p:txBody>
          <a:bodyPr wrap="square" rtlCol="0">
            <a:spAutoFit/>
          </a:bodyPr>
          <a:lstStyle/>
          <a:p>
            <a:pPr algn="just"/>
            <a:r>
              <a:rPr lang="en-US" sz="3000" dirty="0"/>
              <a:t>Copywriting je umenie a veda o písaní presvedčivého a pútavého textu, známeho aj ako "copy", s cieľom predať produkt alebo službu, propagovať značku alebo ovplyvniť cieľovú skupinu, aby podnikla požadovanú akciu.</a:t>
            </a:r>
          </a:p>
        </p:txBody>
      </p:sp>
    </p:spTree>
    <p:extLst>
      <p:ext uri="{BB962C8B-B14F-4D97-AF65-F5344CB8AC3E}">
        <p14:creationId xmlns:p14="http://schemas.microsoft.com/office/powerpoint/2010/main" val="29415865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401205"/>
          </a:xfrm>
          <a:prstGeom prst="rect">
            <a:avLst/>
          </a:prstGeom>
          <a:noFill/>
        </p:spPr>
        <p:txBody>
          <a:bodyPr wrap="square" rtlCol="0">
            <a:spAutoFit/>
          </a:bodyPr>
          <a:lstStyle/>
          <a:p>
            <a:pPr algn="just"/>
            <a:r>
              <a:rPr lang="en-US" sz="2800" dirty="0"/>
              <a:t>Copywriting sa používa v rôznych formách reklamy a marketingu, ako sú príspevky v sociálnych médiách, obsah webových stránok, e-mailové kampane, scenáre videí, tlačové reklamy a ďalšie. Hlavným cieľom copywritingu je nadviazať kontakt s cieľovou skupinou, vybudovať si dôveru a presvedčiť ju, aby vykonala určitú akciu, napríklad uskutočnila nákup, prihlásila sa na odber noviniek alebo sledovala značku na sociálnych sieťach.</a:t>
            </a:r>
          </a:p>
        </p:txBody>
      </p:sp>
    </p:spTree>
    <p:extLst>
      <p:ext uri="{BB962C8B-B14F-4D97-AF65-F5344CB8AC3E}">
        <p14:creationId xmlns:p14="http://schemas.microsoft.com/office/powerpoint/2010/main" val="21976323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708981"/>
          </a:xfrm>
          <a:prstGeom prst="rect">
            <a:avLst/>
          </a:prstGeom>
          <a:noFill/>
        </p:spPr>
        <p:txBody>
          <a:bodyPr wrap="square" rtlCol="0">
            <a:spAutoFit/>
          </a:bodyPr>
          <a:lstStyle/>
          <a:p>
            <a:pPr algn="just"/>
            <a:r>
              <a:rPr lang="en-US" sz="3000" dirty="0"/>
              <a:t>Efektívny copywriting si vyžaduje hlboké pochopenie cieľového publika, ako aj hodnôt značky, jej komunikácie a tónu hlasu. Zahŕňa tiež používanie techník, ako je rozprávanie príbehov, humor, emocionálny apel a presvedčivý jazyk, aby zaujal pozornosť čitateľa a udržal ho v pozornosti. Celkovo je copywriting kľúčovým prvkom úspešných marketingových a reklamných kampaní.</a:t>
            </a:r>
          </a:p>
        </p:txBody>
      </p:sp>
    </p:spTree>
    <p:extLst>
      <p:ext uri="{BB962C8B-B14F-4D97-AF65-F5344CB8AC3E}">
        <p14:creationId xmlns:p14="http://schemas.microsoft.com/office/powerpoint/2010/main" val="7239697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2225041"/>
            <a:ext cx="7779895" cy="1938992"/>
          </a:xfrm>
          <a:prstGeom prst="rect">
            <a:avLst/>
          </a:prstGeom>
          <a:noFill/>
        </p:spPr>
        <p:txBody>
          <a:bodyPr wrap="square" rtlCol="0">
            <a:spAutoFit/>
          </a:bodyPr>
          <a:lstStyle/>
          <a:p>
            <a:pPr algn="just"/>
            <a:r>
              <a:rPr lang="en-US" sz="3000" dirty="0"/>
              <a:t>Copywriting je pre značku mimoriadne dôležitý. V skutočnosti sa často hovorí, že "obsah je kráľ", a to platí najmä v oblasti brandingu a marketingu.</a:t>
            </a:r>
          </a:p>
        </p:txBody>
      </p:sp>
    </p:spTree>
    <p:extLst>
      <p:ext uri="{BB962C8B-B14F-4D97-AF65-F5344CB8AC3E}">
        <p14:creationId xmlns:p14="http://schemas.microsoft.com/office/powerpoint/2010/main" val="14359069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708981"/>
          </a:xfrm>
          <a:prstGeom prst="rect">
            <a:avLst/>
          </a:prstGeom>
          <a:noFill/>
        </p:spPr>
        <p:txBody>
          <a:bodyPr wrap="square" rtlCol="0">
            <a:spAutoFit/>
          </a:bodyPr>
          <a:lstStyle/>
          <a:p>
            <a:pPr algn="just"/>
            <a:r>
              <a:rPr lang="en-US" sz="3000" dirty="0"/>
              <a:t>Hlavné dôvody, prečo je copywriting pre značku dôležitý:</a:t>
            </a:r>
          </a:p>
          <a:p>
            <a:pPr algn="just"/>
            <a:endParaRPr lang="en-US" sz="3000" dirty="0"/>
          </a:p>
          <a:p>
            <a:pPr marL="457200" indent="-457200" algn="just">
              <a:buFont typeface="Wingdings" panose="05000000000000000000" pitchFamily="2" charset="2"/>
              <a:buChar char="Ø"/>
            </a:pPr>
            <a:r>
              <a:rPr lang="en-US" sz="3000" b="1" dirty="0"/>
              <a:t>Posielanie správ o značke</a:t>
            </a:r>
            <a:r>
              <a:rPr lang="en-US" sz="3000" dirty="0"/>
              <a:t>: Copywriting vám umožní jasne, stručne a presvedčivo komunikovať posolstvo vašej značky cieľovej skupine. Vaša kópia by mala odrážať hodnoty, osobnosť a tón hlasu vašej značky a pomôcť vytvoriť spojenie s vaším publikom.</a:t>
            </a:r>
          </a:p>
        </p:txBody>
      </p:sp>
    </p:spTree>
    <p:extLst>
      <p:ext uri="{BB962C8B-B14F-4D97-AF65-F5344CB8AC3E}">
        <p14:creationId xmlns:p14="http://schemas.microsoft.com/office/powerpoint/2010/main" val="32055563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Diferenciácia</a:t>
            </a:r>
            <a:r>
              <a:rPr lang="en-US" sz="3000" dirty="0"/>
              <a:t>: Účinný copywriting môže pomôcť odlíšiť vašu značku od konkurencie tým, že zdôrazní, čím je vaša značka jedinečná a výnimočná. Môže pomôcť vytvoriť osobitnú identitu značky a zvýšiť jej rozpoznateľnosť.</a:t>
            </a:r>
          </a:p>
        </p:txBody>
      </p:sp>
    </p:spTree>
    <p:extLst>
      <p:ext uri="{BB962C8B-B14F-4D97-AF65-F5344CB8AC3E}">
        <p14:creationId xmlns:p14="http://schemas.microsoft.com/office/powerpoint/2010/main" val="3861954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Zásady sociálnych médií</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Najprv počúvajte</a:t>
            </a:r>
            <a:r>
              <a:rPr lang="en-US" sz="3000" dirty="0"/>
              <a:t>: Predtým, ako sa vrhnete do sociálnych médií, je dôležité počúvať, čo hovoria vaši zákazníci. Monitorovaním kanálov sociálnych médií na zmienky o vašej značke alebo odvetví môžete získať cenné informácie o názoroch, preferenciách a potrebách vašich zákazníkov.</a:t>
            </a:r>
          </a:p>
        </p:txBody>
      </p:sp>
    </p:spTree>
    <p:extLst>
      <p:ext uri="{BB962C8B-B14F-4D97-AF65-F5344CB8AC3E}">
        <p14:creationId xmlns:p14="http://schemas.microsoft.com/office/powerpoint/2010/main" val="12403265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Prevody: </a:t>
            </a:r>
            <a:r>
              <a:rPr lang="en-US" sz="3000" dirty="0"/>
              <a:t>Copywriting môže pomôcť presvedčiť vaše publikum, aby vykonalo požadovanú akciu, ako napríklad nákup, prihlásenie sa na odber noviniek alebo sledovanie vašej značky na sociálnych sieťach. Dobrá kópia môže byť rozdielom medzi tým, či potenciálny zákazník prejde okolo vášho príspevku alebo klikne na vašu webovú stránku.</a:t>
            </a:r>
          </a:p>
        </p:txBody>
      </p:sp>
    </p:spTree>
    <p:extLst>
      <p:ext uri="{BB962C8B-B14F-4D97-AF65-F5344CB8AC3E}">
        <p14:creationId xmlns:p14="http://schemas.microsoft.com/office/powerpoint/2010/main" val="8304427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SEO: </a:t>
            </a:r>
            <a:r>
              <a:rPr lang="en-US" sz="3000" dirty="0"/>
              <a:t>Copywriting zohráva dôležitú úlohu pri optimalizácii pre vyhľadávače (SEO), pretože pomáha zabezpečiť, aby bol obsah vašej webovej stránky a sociálnych médií viditeľný a ľahko nájditeľný vyhľadávačmi.</a:t>
            </a:r>
          </a:p>
        </p:txBody>
      </p:sp>
    </p:spTree>
    <p:extLst>
      <p:ext uri="{BB962C8B-B14F-4D97-AF65-F5344CB8AC3E}">
        <p14:creationId xmlns:p14="http://schemas.microsoft.com/office/powerpoint/2010/main" val="2759679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14145"/>
            <a:ext cx="7779895" cy="4247317"/>
          </a:xfrm>
          <a:prstGeom prst="rect">
            <a:avLst/>
          </a:prstGeom>
          <a:noFill/>
        </p:spPr>
        <p:txBody>
          <a:bodyPr wrap="square" rtlCol="0">
            <a:spAutoFit/>
          </a:bodyPr>
          <a:lstStyle/>
          <a:p>
            <a:pPr algn="just"/>
            <a:r>
              <a:rPr lang="en-US" sz="3000" dirty="0"/>
              <a:t>Celkovo je copywriting kľúčovým prvkom budovania značky a marketingu, pretože pomáha vytvoriť silnú identitu značky, odlíšiť vašu značku od konkurencie, podporiť konverzie a zlepšiť vaše úsilie v oblasti SEO.</a:t>
            </a:r>
          </a:p>
          <a:p>
            <a:pPr algn="just"/>
            <a:endParaRPr lang="en-US" sz="3000" dirty="0"/>
          </a:p>
          <a:p>
            <a:pPr algn="just"/>
            <a:r>
              <a:rPr lang="en-US" sz="3000" dirty="0"/>
              <a:t>Medzi najdôležitejšie vlastnosti dobrého obsahu sociálnych médií môžeme zaradiť:</a:t>
            </a:r>
          </a:p>
        </p:txBody>
      </p:sp>
    </p:spTree>
    <p:extLst>
      <p:ext uri="{BB962C8B-B14F-4D97-AF65-F5344CB8AC3E}">
        <p14:creationId xmlns:p14="http://schemas.microsoft.com/office/powerpoint/2010/main" val="20324502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14145"/>
            <a:ext cx="7779895"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Relevantné</a:t>
            </a:r>
            <a:r>
              <a:rPr lang="en-US" sz="3000" dirty="0"/>
              <a:t>: Dobrý obsah sociálnych médií je relevantný pre publikum, ktorému je určený. Mal by sa týkať ich potrieb, záujmov a bolestí.</a:t>
            </a:r>
          </a:p>
          <a:p>
            <a:pPr marL="457200" indent="-457200" algn="just">
              <a:buFont typeface="Wingdings" panose="05000000000000000000" pitchFamily="2" charset="2"/>
              <a:buChar char="Ø"/>
            </a:pPr>
            <a:r>
              <a:rPr lang="en-US" sz="3000" b="1" dirty="0"/>
              <a:t>Pútavé</a:t>
            </a:r>
            <a:r>
              <a:rPr lang="en-US" sz="3000" dirty="0"/>
              <a:t>: Dobrý obsah sociálnych médií je pútavý a podporuje interakciu s publikom. Mal by byť navrhnutý tak, aby vyvolal reakciu, napríklad komentáre, lajky alebo zdieľania.</a:t>
            </a:r>
          </a:p>
        </p:txBody>
      </p:sp>
    </p:spTree>
    <p:extLst>
      <p:ext uri="{BB962C8B-B14F-4D97-AF65-F5344CB8AC3E}">
        <p14:creationId xmlns:p14="http://schemas.microsoft.com/office/powerpoint/2010/main" val="42911367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456945"/>
            <a:ext cx="7779895" cy="5170646"/>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Autentické: </a:t>
            </a:r>
            <a:r>
              <a:rPr lang="en-US" sz="3000" dirty="0"/>
              <a:t>Dobrý obsah sociálnych médií je autentický a odráža hlas a hodnoty značky. Mal by byť pravdivý, transparentný a konzistentný s posolstvom značky.</a:t>
            </a:r>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a:t>Vizuál: </a:t>
            </a:r>
            <a:r>
              <a:rPr lang="en-US" sz="3000" dirty="0"/>
              <a:t>Dobrý obsah sociálnych médií je vizuálny a príťažlivý. Mal by byť navrhnutý tak, aby upútal pozornosť publika a jasne a výstižne sprostredkoval posolstvo.</a:t>
            </a:r>
          </a:p>
        </p:txBody>
      </p:sp>
    </p:spTree>
    <p:extLst>
      <p:ext uri="{BB962C8B-B14F-4D97-AF65-F5344CB8AC3E}">
        <p14:creationId xmlns:p14="http://schemas.microsoft.com/office/powerpoint/2010/main" val="42427928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685545"/>
            <a:ext cx="7779895" cy="4832092"/>
          </a:xfrm>
          <a:prstGeom prst="rect">
            <a:avLst/>
          </a:prstGeom>
          <a:noFill/>
        </p:spPr>
        <p:txBody>
          <a:bodyPr wrap="square" rtlCol="0">
            <a:spAutoFit/>
          </a:bodyPr>
          <a:lstStyle/>
          <a:p>
            <a:pPr marL="457200" indent="-457200" algn="just">
              <a:buFont typeface="Wingdings" panose="05000000000000000000" pitchFamily="2" charset="2"/>
              <a:buChar char="Ø"/>
            </a:pPr>
            <a:r>
              <a:rPr lang="en-US" sz="2800" b="1" dirty="0"/>
              <a:t>Včas: </a:t>
            </a:r>
            <a:r>
              <a:rPr lang="en-US" sz="2800" dirty="0"/>
              <a:t>Dobrý obsah sociálnych médií je aktuálny a relevantný pre aktuálne udalosti alebo trendy. Mal by sa pravidelne aktualizovať, aby publikum bolo stále zapojené a informované.</a:t>
            </a:r>
          </a:p>
          <a:p>
            <a:pPr algn="just"/>
            <a:endParaRPr lang="en-US" sz="2800" dirty="0"/>
          </a:p>
          <a:p>
            <a:pPr marL="457200" indent="-457200" algn="just">
              <a:buFont typeface="Wingdings" panose="05000000000000000000" pitchFamily="2" charset="2"/>
              <a:buChar char="Ø"/>
            </a:pPr>
            <a:r>
              <a:rPr lang="en-US" sz="2800" b="1" dirty="0"/>
              <a:t>Zdieľateľné: </a:t>
            </a:r>
            <a:r>
              <a:rPr lang="en-US" sz="2800" dirty="0"/>
              <a:t>Dobrý obsah sociálnych médií je zdieľateľný a podnecuje publikum, aby ho zdieľalo so svojimi nasledovníkmi. Mal by byť navrhnutý tak, aby sa dal ľahko zdieľať na viacerých platformách.</a:t>
            </a:r>
          </a:p>
        </p:txBody>
      </p:sp>
    </p:spTree>
    <p:extLst>
      <p:ext uri="{BB962C8B-B14F-4D97-AF65-F5344CB8AC3E}">
        <p14:creationId xmlns:p14="http://schemas.microsoft.com/office/powerpoint/2010/main" val="22261122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380489"/>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Dôsledný: </a:t>
            </a:r>
            <a:r>
              <a:rPr lang="en-US" sz="3000" dirty="0"/>
              <a:t>Dobrý obsah sociálnych médií je konzistentný, pokiaľ ide o značku, posolstvo a tón hlasu. Mal by byť navrhnutý tak, aby zachovával identitu a dobré meno značky.</a:t>
            </a:r>
          </a:p>
        </p:txBody>
      </p:sp>
    </p:spTree>
    <p:extLst>
      <p:ext uri="{BB962C8B-B14F-4D97-AF65-F5344CB8AC3E}">
        <p14:creationId xmlns:p14="http://schemas.microsoft.com/office/powerpoint/2010/main" val="4430727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Dobré príklady</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3046351"/>
            <a:ext cx="7779895" cy="2862322"/>
          </a:xfrm>
          <a:prstGeom prst="rect">
            <a:avLst/>
          </a:prstGeom>
          <a:noFill/>
        </p:spPr>
        <p:txBody>
          <a:bodyPr wrap="square" rtlCol="0">
            <a:spAutoFit/>
          </a:bodyPr>
          <a:lstStyle/>
          <a:p>
            <a:pPr algn="just"/>
            <a:r>
              <a:rPr lang="en-US" sz="3000" b="1" dirty="0"/>
              <a:t>Apple: </a:t>
            </a:r>
            <a:r>
              <a:rPr lang="en-US" sz="3000" dirty="0"/>
              <a:t>"Think Different" - ikonický slogan spoločnosti Apple z konca 90. rokov je príkladom silného copywritingu, ktorý inšpiruje a motivuje. Je krátky, zapamätateľný a vystihuje podstatu identity značky Apple.</a:t>
            </a:r>
          </a:p>
        </p:txBody>
      </p:sp>
      <p:pic>
        <p:nvPicPr>
          <p:cNvPr id="4" name="Picture 3">
            <a:extLst>
              <a:ext uri="{FF2B5EF4-FFF2-40B4-BE49-F238E27FC236}">
                <a16:creationId xmlns:a16="http://schemas.microsoft.com/office/drawing/2014/main" id="{92FFE276-1C05-2160-0D24-4EA3D927B2A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1707" y="1551814"/>
            <a:ext cx="671830" cy="828675"/>
          </a:xfrm>
          <a:prstGeom prst="rect">
            <a:avLst/>
          </a:prstGeom>
          <a:noFill/>
          <a:ln>
            <a:noFill/>
          </a:ln>
        </p:spPr>
      </p:pic>
    </p:spTree>
    <p:extLst>
      <p:ext uri="{BB962C8B-B14F-4D97-AF65-F5344CB8AC3E}">
        <p14:creationId xmlns:p14="http://schemas.microsoft.com/office/powerpoint/2010/main" val="6176249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Dobré príklady</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844359"/>
            <a:ext cx="7779895" cy="2862322"/>
          </a:xfrm>
          <a:prstGeom prst="rect">
            <a:avLst/>
          </a:prstGeom>
          <a:noFill/>
        </p:spPr>
        <p:txBody>
          <a:bodyPr wrap="square" rtlCol="0">
            <a:spAutoFit/>
          </a:bodyPr>
          <a:lstStyle/>
          <a:p>
            <a:pPr algn="just"/>
            <a:r>
              <a:rPr lang="en-US" sz="3000" b="1" dirty="0"/>
              <a:t>Mailchimp: </a:t>
            </a:r>
            <a:r>
              <a:rPr lang="en-US" sz="3000" dirty="0"/>
              <a:t>"Send Better Email" - slogan spoločnosti Mailchimp je príkladom toho, ako sa copywriting môže zamerať na výhody produktu alebo služby. Je jasný, stručný a apeluje na túžbu cieľového publika po kvalitnom e-mailovom marketingu.</a:t>
            </a:r>
          </a:p>
        </p:txBody>
      </p:sp>
      <p:pic>
        <p:nvPicPr>
          <p:cNvPr id="5" name="Picture 4">
            <a:extLst>
              <a:ext uri="{FF2B5EF4-FFF2-40B4-BE49-F238E27FC236}">
                <a16:creationId xmlns:a16="http://schemas.microsoft.com/office/drawing/2014/main" id="{2564B1E3-7D14-5669-3631-816D5E7E491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23107" y="1642046"/>
            <a:ext cx="1695450" cy="940435"/>
          </a:xfrm>
          <a:prstGeom prst="rect">
            <a:avLst/>
          </a:prstGeom>
          <a:noFill/>
          <a:ln>
            <a:noFill/>
          </a:ln>
        </p:spPr>
      </p:pic>
    </p:spTree>
    <p:extLst>
      <p:ext uri="{BB962C8B-B14F-4D97-AF65-F5344CB8AC3E}">
        <p14:creationId xmlns:p14="http://schemas.microsoft.com/office/powerpoint/2010/main" val="42548671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Majte na pamäti!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573343"/>
            <a:ext cx="7779895" cy="4708981"/>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a:t>Pomocou týchto stratégií môžete vytvoriť silnú a účinnú marketingovú stratégiu obsahu pre sociálne médiá, ktorá pomôže budovať vašu značku a zapojiť vaše cieľové publikum.</a:t>
            </a:r>
          </a:p>
          <a:p>
            <a:pPr algn="just"/>
            <a:endParaRPr lang="en-US" sz="3000" dirty="0"/>
          </a:p>
          <a:p>
            <a:pPr marL="457200" indent="-457200" algn="just">
              <a:buFont typeface="Wingdings" panose="05000000000000000000" pitchFamily="2" charset="2"/>
              <a:buChar char="ü"/>
            </a:pPr>
            <a:r>
              <a:rPr lang="en-US" sz="3000" dirty="0"/>
              <a:t>Pomocou týchto tipov a trikov môžete vytvárať úspešný obsah na sociálnych sieťach, ktorý pomôže budovať vašu značku, zaujať vaše publikum a podporiť obchodný rast.</a:t>
            </a:r>
          </a:p>
        </p:txBody>
      </p:sp>
    </p:spTree>
    <p:extLst>
      <p:ext uri="{BB962C8B-B14F-4D97-AF65-F5344CB8AC3E}">
        <p14:creationId xmlns:p14="http://schemas.microsoft.com/office/powerpoint/2010/main" val="2499119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Zásady sociálnych médií</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Buďte autentickí: </a:t>
            </a:r>
            <a:r>
              <a:rPr lang="en-US" sz="3000" dirty="0"/>
              <a:t>Sociálne médiá sú o budovaní vzťahov a dôvery s publikom. Aby ste to dosiahli, je dôležité, aby ste boli v komunikácii autentickí a transparentní. To znamená byť úprimný, pokiaľ ide o hodnoty, ciele a výzvy vašej značky.</a:t>
            </a:r>
          </a:p>
        </p:txBody>
      </p:sp>
    </p:spTree>
    <p:extLst>
      <p:ext uri="{BB962C8B-B14F-4D97-AF65-F5344CB8AC3E}">
        <p14:creationId xmlns:p14="http://schemas.microsoft.com/office/powerpoint/2010/main" val="15783323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Osvedčené postupy (metriky)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Stanovte si jasné ciele</a:t>
            </a:r>
            <a:r>
              <a:rPr lang="en-US" sz="3000" dirty="0"/>
              <a:t>: Pred sledovaním metrík sociálnych médií je dôležité stanoviť si jasné ciele stratégie sociálnych médií. Tieto ciele by mali byť konkrétne, merateľné, dosiahnuteľné, relevantné a časovo ohraničené (SMART). Napríklad môžete chcieť zvýšiť počet sledovateľov sociálnych médií o 10 % v nasledujúcich šiestich mesiacoch.</a:t>
            </a:r>
          </a:p>
        </p:txBody>
      </p:sp>
    </p:spTree>
    <p:extLst>
      <p:ext uri="{BB962C8B-B14F-4D97-AF65-F5344CB8AC3E}">
        <p14:creationId xmlns:p14="http://schemas.microsoft.com/office/powerpoint/2010/main" val="32124682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Osvedčené postupy (metriky)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Vyberte si správne metriky: </a:t>
            </a:r>
            <a:r>
              <a:rPr lang="en-US" sz="3000" dirty="0"/>
              <a:t>Vyberte si metriky, ktoré sú v súlade s vašimi cieľmi a merajú účinnosť vašej stratégie sociálnych médií. Vyberte si kombináciu kvantitatívnych a kvalitatívnych metrík, ako je miera zapojenia, dosah a analýza nálad.</a:t>
            </a:r>
          </a:p>
        </p:txBody>
      </p:sp>
    </p:spTree>
    <p:extLst>
      <p:ext uri="{BB962C8B-B14F-4D97-AF65-F5344CB8AC3E}">
        <p14:creationId xmlns:p14="http://schemas.microsoft.com/office/powerpoint/2010/main" val="6916227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Osvedčené postupy (metriky)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Používajte analytické nástroje: </a:t>
            </a:r>
            <a:r>
              <a:rPr lang="en-US" sz="3000" dirty="0"/>
              <a:t>Existuje mnoho analytických nástrojov pre sociálne médiá, ktoré vám pomôžu sledovať a analyzovať vaše metriky sociálnych médií. Pomocou týchto nástrojov získate prehľad o demografii vášho publika, úrovni zapojenia a výkonnosti obsahu.</a:t>
            </a:r>
          </a:p>
        </p:txBody>
      </p:sp>
    </p:spTree>
    <p:extLst>
      <p:ext uri="{BB962C8B-B14F-4D97-AF65-F5344CB8AC3E}">
        <p14:creationId xmlns:p14="http://schemas.microsoft.com/office/powerpoint/2010/main" val="38872167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Osvedčené postupy (metriky)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Dôsledne sledujte metriky</a:t>
            </a:r>
            <a:r>
              <a:rPr lang="en-US" sz="3000" dirty="0"/>
              <a:t>: Pravidelne sledujte metriky sociálnych médií, aby ste mohli merať pokrok a identifikovať oblasti, ktoré je potrebné zlepšiť. Nastavte si pravidelný plán sledovania metrík a dodržiavajte ho.</a:t>
            </a:r>
          </a:p>
        </p:txBody>
      </p:sp>
    </p:spTree>
    <p:extLst>
      <p:ext uri="{BB962C8B-B14F-4D97-AF65-F5344CB8AC3E}">
        <p14:creationId xmlns:p14="http://schemas.microsoft.com/office/powerpoint/2010/main" val="31460438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Osvedčené postupy (metriky)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Porovnanie s konkurenciou: </a:t>
            </a:r>
            <a:r>
              <a:rPr lang="en-US" sz="3000" dirty="0"/>
              <a:t>Porovnajte svoje metriky sociálnych médií s metrikami konkurencie a zistite, ako si stojíte. Pomocou týchto informácií identifikujte oblasti, v ktorých môžete zlepšiť svoju stratégiu sociálnych médií.</a:t>
            </a:r>
          </a:p>
        </p:txBody>
      </p:sp>
    </p:spTree>
    <p:extLst>
      <p:ext uri="{BB962C8B-B14F-4D97-AF65-F5344CB8AC3E}">
        <p14:creationId xmlns:p14="http://schemas.microsoft.com/office/powerpoint/2010/main" val="23792063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r>
              <a:rPr lang="en-US" sz="4000" dirty="0">
                <a:solidFill>
                  <a:srgbClr val="398F98"/>
                </a:solidFill>
                <a:latin typeface="Calibri"/>
                <a:cs typeface="Calibri"/>
              </a:rPr>
              <a:t>Osvedčené postupy (metriky) </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Upravte svoju stratégiu na základe údajov: </a:t>
            </a:r>
            <a:r>
              <a:rPr lang="en-US" sz="3000" dirty="0"/>
              <a:t>Využívajte poznatky získané z meraní sociálnych médií na prijímanie rozhodnutí o stratégii sociálnych médií založených na údajoch. Upravte svoju stratégiu na základe toho, čo funguje a čo nie.</a:t>
            </a:r>
          </a:p>
        </p:txBody>
      </p:sp>
    </p:spTree>
    <p:extLst>
      <p:ext uri="{BB962C8B-B14F-4D97-AF65-F5344CB8AC3E}">
        <p14:creationId xmlns:p14="http://schemas.microsoft.com/office/powerpoint/2010/main" val="25095235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2254912" y="2721114"/>
            <a:ext cx="5906124" cy="707886"/>
          </a:xfrm>
          <a:prstGeom prst="rect">
            <a:avLst/>
          </a:prstGeom>
          <a:noFill/>
        </p:spPr>
        <p:txBody>
          <a:bodyPr wrap="square" rtlCol="0">
            <a:spAutoFit/>
          </a:bodyPr>
          <a:lstStyle/>
          <a:p>
            <a:r>
              <a:rPr lang="en-US" sz="4000" dirty="0">
                <a:solidFill>
                  <a:srgbClr val="398F98"/>
                </a:solidFill>
                <a:latin typeface="Calibri"/>
                <a:cs typeface="Calibri"/>
              </a:rPr>
              <a:t>Koniec vzdelávacej jednotky</a:t>
            </a:r>
          </a:p>
        </p:txBody>
      </p:sp>
    </p:spTree>
    <p:extLst>
      <p:ext uri="{BB962C8B-B14F-4D97-AF65-F5344CB8AC3E}">
        <p14:creationId xmlns:p14="http://schemas.microsoft.com/office/powerpoint/2010/main" val="41206609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Oznámenie o autorských právach</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just">
              <a:buFont typeface="Wingdings" panose="05000000000000000000" pitchFamily="2" charset="2"/>
              <a:buChar char="Ø"/>
            </a:pPr>
            <a:r>
              <a:rPr lang="en-US" dirty="0"/>
              <a:t>Copyright © Členovia projektu </a:t>
            </a:r>
            <a:r>
              <a:rPr lang="en-US" i="1" dirty="0"/>
              <a:t>Zvyšovanie zručností a kompetencií mladých ľudí v sociálnom podnikaní prostredníctvom virtuálnej reality, </a:t>
            </a:r>
            <a:r>
              <a:rPr lang="en-US" dirty="0"/>
              <a:t>2021, kde nájdete podrobnosti o projekte ENTREREALITY </a:t>
            </a:r>
            <a:r>
              <a:rPr lang="en-US" dirty="0">
                <a:hlinkClick r:id="rId3"/>
              </a:rPr>
              <a:t>https://projectentreality.eu/index.php/en/ </a:t>
            </a:r>
            <a:r>
              <a:rPr lang="en-US" dirty="0"/>
              <a:t>a o spolupráci.</a:t>
            </a:r>
          </a:p>
          <a:p>
            <a:pPr algn="just"/>
            <a:endParaRPr lang="en-US" dirty="0"/>
          </a:p>
          <a:p>
            <a:pPr marL="457200" indent="-457200" algn="just">
              <a:buFont typeface="Wingdings" panose="05000000000000000000" pitchFamily="2" charset="2"/>
              <a:buChar char="Ø"/>
            </a:pPr>
            <a:r>
              <a:rPr lang="en-US" dirty="0"/>
              <a:t> Dielo sa musí priradiť tak, že sa ku skopírovaným prvkom pripojí nasledujúci odkaz: "Copyright © Members of the </a:t>
            </a:r>
            <a:r>
              <a:rPr lang="en-US" dirty="0" err="1"/>
              <a:t>Entrereality </a:t>
            </a:r>
            <a:r>
              <a:rPr lang="en-US" dirty="0"/>
              <a:t>Project, 2021".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Použitie tejto prezentácie spôsobom a/alebo na účely, ktoré nie sú uvedené v licencii, si vyžaduje predchádzajúci písomný súhlas držiteľov autorských práv. Informácie obsiahnuté v tejto prezentácii predstavujú názory držiteľov autorských práv ku dňu ich zverejnenia</a:t>
            </a:r>
          </a:p>
        </p:txBody>
      </p:sp>
    </p:spTree>
    <p:extLst>
      <p:ext uri="{BB962C8B-B14F-4D97-AF65-F5344CB8AC3E}">
        <p14:creationId xmlns:p14="http://schemas.microsoft.com/office/powerpoint/2010/main" val="22592506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Odkazy</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185761"/>
          </a:xfrm>
          <a:prstGeom prst="rect">
            <a:avLst/>
          </a:prstGeom>
          <a:noFill/>
        </p:spPr>
        <p:txBody>
          <a:bodyPr wrap="square" rtlCol="0">
            <a:spAutoFit/>
          </a:bodyPr>
          <a:lstStyle/>
          <a:p>
            <a:pPr marL="285750" indent="-285750" algn="just">
              <a:buFont typeface="Arial" panose="020B0604020202020204" pitchFamily="34" charset="0"/>
              <a:buChar char="•"/>
            </a:pPr>
            <a:r>
              <a:rPr lang="en-US" dirty="0" err="1"/>
              <a:t>Zippia</a:t>
            </a:r>
            <a:r>
              <a:rPr lang="en-US" dirty="0"/>
              <a:t>. "20 životne dôležitých štatistík používania smartfónov [2023]: 2023: fakty, údaje a trendy v používaní mobilných telefónov v USA". Zippia.com. Apríl 3, 2023, https://www.zippia.com/advice/smartphone-usage-statistics/ </a:t>
            </a:r>
          </a:p>
          <a:p>
            <a:pPr marL="285750" indent="-285750" algn="just">
              <a:buFont typeface="Arial" panose="020B0604020202020204" pitchFamily="34" charset="0"/>
              <a:buChar char="•"/>
            </a:pPr>
            <a:r>
              <a:rPr lang="en-US" dirty="0" err="1"/>
              <a:t>aresh</a:t>
            </a:r>
            <a:r>
              <a:rPr lang="en-US" dirty="0"/>
              <a:t>, K. M., Nunan, D., Pearson, D. F. B. (2019). Marketingový výskum: An Applied Approach. Pearson Education Limited</a:t>
            </a:r>
          </a:p>
          <a:p>
            <a:pPr marL="285750" indent="-285750" algn="just">
              <a:buFont typeface="Arial" panose="020B0604020202020204" pitchFamily="34" charset="0"/>
              <a:buChar char="•"/>
            </a:pPr>
            <a:r>
              <a:rPr lang="en-US" dirty="0" err="1"/>
              <a:t>Doerr</a:t>
            </a:r>
            <a:r>
              <a:rPr lang="en-US" dirty="0"/>
              <a:t>, J. (2018). Meranie toho, na čom záleží: OKR: OKR: Jednoduchá myšlienka, ktorá poháňa 10-násobný rast. Penguin Books Ltd.</a:t>
            </a:r>
          </a:p>
          <a:p>
            <a:pPr marL="285750" indent="-285750" algn="just">
              <a:buFont typeface="Arial" panose="020B0604020202020204" pitchFamily="34" charset="0"/>
              <a:buChar char="•"/>
            </a:pPr>
            <a:r>
              <a:rPr lang="en-US" dirty="0"/>
              <a:t>Wheeler, A. (2012). Navrhovanie identity značky: A.: An Essential Guide for the Whole Branding Team. John Wiley &amp; Sons</a:t>
            </a:r>
          </a:p>
          <a:p>
            <a:pPr marL="285750" indent="-285750" algn="just">
              <a:buFont typeface="Arial" panose="020B0604020202020204" pitchFamily="34" charset="0"/>
              <a:buChar char="•"/>
            </a:pPr>
            <a:r>
              <a:rPr lang="en-US" dirty="0"/>
              <a:t>Kotler, P., </a:t>
            </a:r>
            <a:r>
              <a:rPr lang="en-US" dirty="0" err="1"/>
              <a:t>Kartajaya</a:t>
            </a:r>
            <a:r>
              <a:rPr lang="en-US" dirty="0"/>
              <a:t>, H., Iwan (2017). Marketing 4.0: Marketing: prechod od tradičného k digitálnemu. John Wiley &amp; Sons</a:t>
            </a:r>
          </a:p>
          <a:p>
            <a:pPr marL="285750" indent="-285750" algn="just">
              <a:buFont typeface="Arial" panose="020B0604020202020204" pitchFamily="34" charset="0"/>
              <a:buChar char="•"/>
            </a:pPr>
            <a:r>
              <a:rPr lang="en-US" dirty="0" err="1"/>
              <a:t>Reibstein</a:t>
            </a:r>
            <a:r>
              <a:rPr lang="en-US" dirty="0"/>
              <a:t>, D. (2021). Kľúčové marketingové metriky. Viac ako 50 metrík, ktoré potrebuje poznať každý manažér, Paperback. Pearson Education Limited</a:t>
            </a:r>
          </a:p>
          <a:p>
            <a:pPr marL="285750" indent="-285750" algn="just">
              <a:buFont typeface="Arial" panose="020B0604020202020204" pitchFamily="34" charset="0"/>
              <a:buChar char="•"/>
            </a:pPr>
            <a:r>
              <a:rPr lang="en-US" dirty="0">
                <a:hlinkClick r:id="rId3"/>
              </a:rPr>
              <a:t>https://netbasequid.com/blog/market-research-steps/   </a:t>
            </a:r>
          </a:p>
          <a:p>
            <a:pPr marL="285750" indent="-285750" algn="just">
              <a:buFont typeface="Arial" panose="020B0604020202020204" pitchFamily="34" charset="0"/>
              <a:buChar char="•"/>
            </a:pPr>
            <a:r>
              <a:rPr lang="en-US" dirty="0">
                <a:hlinkClick r:id="rId4"/>
              </a:rPr>
              <a:t>https://books.forbes.com/blog/how-to-build-a-digital-brand-that-lasts/  </a:t>
            </a:r>
          </a:p>
          <a:p>
            <a:pPr marL="285750" indent="-285750" algn="just">
              <a:buFont typeface="Arial" panose="020B0604020202020204" pitchFamily="34" charset="0"/>
              <a:buChar char="•"/>
            </a:pPr>
            <a:r>
              <a:rPr lang="en-US" dirty="0">
                <a:hlinkClick r:id="rId5"/>
              </a:rPr>
              <a:t>https://neilpatel.com/what-is-content-marketing/  </a:t>
            </a:r>
          </a:p>
          <a:p>
            <a:pPr marL="285750" indent="-285750" algn="just">
              <a:buFont typeface="Arial" panose="020B0604020202020204" pitchFamily="34" charset="0"/>
              <a:buChar char="•"/>
            </a:pPr>
            <a:r>
              <a:rPr lang="en-US" dirty="0">
                <a:hlinkClick r:id="rId6"/>
              </a:rPr>
              <a:t>https://www.heurio.co/dieter-rams-10-principles-of-good-design  </a:t>
            </a:r>
          </a:p>
          <a:p>
            <a:pPr marL="285750" indent="-285750" algn="just">
              <a:buFont typeface="Arial" panose="020B0604020202020204" pitchFamily="34" charset="0"/>
              <a:buChar char="•"/>
            </a:pPr>
            <a:r>
              <a:rPr lang="en-US" dirty="0">
                <a:hlinkClick r:id="rId7"/>
              </a:rPr>
              <a:t>https://www.smashingmagazine.com/2010/01/color-theory-for-designers-part-1-the-meaning-of-color/  </a:t>
            </a:r>
          </a:p>
          <a:p>
            <a:pPr algn="just"/>
            <a:endParaRPr lang="en-US" dirty="0"/>
          </a:p>
        </p:txBody>
      </p:sp>
    </p:spTree>
    <p:extLst>
      <p:ext uri="{BB962C8B-B14F-4D97-AF65-F5344CB8AC3E}">
        <p14:creationId xmlns:p14="http://schemas.microsoft.com/office/powerpoint/2010/main" val="1907757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Zásady sociálnych médií</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Poskytnite hodnotu: </a:t>
            </a:r>
            <a:r>
              <a:rPr lang="en-US" sz="3000" dirty="0"/>
              <a:t>Váš obsah na sociálnych sieťach by mal poskytovať hodnotu pre vaše publikum. Môže ísť o vzdelávací obsah, zábavný obsah alebo obsah, ktorý rieši problém vašich zákazníkov. Poskytovaním hodnoty si môžete u svojho publika vybudovať dôveru a lojalitu.</a:t>
            </a:r>
          </a:p>
        </p:txBody>
      </p:sp>
    </p:spTree>
    <p:extLst>
      <p:ext uri="{BB962C8B-B14F-4D97-AF65-F5344CB8AC3E}">
        <p14:creationId xmlns:p14="http://schemas.microsoft.com/office/powerpoint/2010/main" val="1787207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Zásady sociálnych médií</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Zapojte svoje publikum: </a:t>
            </a:r>
            <a:r>
              <a:rPr lang="en-US" sz="3000" dirty="0"/>
              <a:t>Sociálne médiá sú obojsmernou konverzáciou. Ak chcete efektívne využívať sociálne médiá, je dôležité, aby ste sa zapojili do komunikácie so svojím publikom tým, že budete reagovať na komentáre a správy, žiadať o spätnú väzbu a oceňovať jeho podporu.</a:t>
            </a:r>
          </a:p>
        </p:txBody>
      </p:sp>
    </p:spTree>
    <p:extLst>
      <p:ext uri="{BB962C8B-B14F-4D97-AF65-F5344CB8AC3E}">
        <p14:creationId xmlns:p14="http://schemas.microsoft.com/office/powerpoint/2010/main" val="2022044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Zásady sociálnych médií</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Merajte svoje výsledky: </a:t>
            </a:r>
            <a:r>
              <a:rPr lang="en-US" sz="3000" dirty="0"/>
              <a:t>Aby ste zistili účinnosť svojho úsilia v sociálnych médiách, je dôležité merať výsledky. To môže zahŕňať sledovanie ukazovateľov, ako je miera zapojenia, dosah a konverzie. Meraním výsledkov môžete identifikovať oblasti, ktoré je potrebné zlepšiť, a podľa toho upraviť svoju stratégiu.</a:t>
            </a:r>
          </a:p>
        </p:txBody>
      </p:sp>
    </p:spTree>
    <p:extLst>
      <p:ext uri="{BB962C8B-B14F-4D97-AF65-F5344CB8AC3E}">
        <p14:creationId xmlns:p14="http://schemas.microsoft.com/office/powerpoint/2010/main" val="2057464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r>
              <a:rPr lang="en-US" sz="4000" dirty="0">
                <a:solidFill>
                  <a:srgbClr val="398F98"/>
                </a:solidFill>
                <a:latin typeface="Calibri"/>
                <a:cs typeface="Calibri"/>
              </a:rPr>
              <a:t>Sociálne médiá v číslach</a:t>
            </a:r>
          </a:p>
          <a:p>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59861"/>
            <a:ext cx="7779895" cy="3323987"/>
          </a:xfrm>
          <a:prstGeom prst="rect">
            <a:avLst/>
          </a:prstGeom>
          <a:noFill/>
        </p:spPr>
        <p:txBody>
          <a:bodyPr wrap="square" rtlCol="0">
            <a:spAutoFit/>
          </a:bodyPr>
          <a:lstStyle/>
          <a:p>
            <a:pPr algn="just"/>
            <a:r>
              <a:rPr lang="en-US" sz="3000" dirty="0"/>
              <a:t>Najnovšie štatistiky prinášajú niekoľko zaujímavých faktov, ktoré pomáhajú pochopiť nový ekosystém a silu zariadení a platforiem. Podľa štúdie zippia.com:</a:t>
            </a:r>
          </a:p>
          <a:p>
            <a:pPr algn="just"/>
            <a:endParaRPr lang="en-US" sz="3000" dirty="0"/>
          </a:p>
          <a:p>
            <a:pPr marL="457200" indent="-457200" algn="just">
              <a:buFont typeface="Wingdings" panose="05000000000000000000" pitchFamily="2" charset="2"/>
              <a:buChar char="Ø"/>
            </a:pPr>
            <a:r>
              <a:rPr lang="en-US" sz="3000" dirty="0"/>
              <a:t>V roku 2023 </a:t>
            </a:r>
            <a:r>
              <a:rPr lang="en-US" sz="3000" dirty="0" err="1"/>
              <a:t>vlastn</a:t>
            </a:r>
            <a:r>
              <a:rPr lang="sk-SK" sz="3000" dirty="0"/>
              <a:t>í</a:t>
            </a:r>
            <a:r>
              <a:rPr lang="en-US" sz="3000" dirty="0"/>
              <a:t> smartfón 81,6 % Američanov, </a:t>
            </a:r>
            <a:r>
              <a:rPr lang="en-US" sz="3000" dirty="0" err="1"/>
              <a:t>teda</a:t>
            </a:r>
            <a:r>
              <a:rPr lang="en-US" sz="3000" dirty="0"/>
              <a:t> 270 miliónov ľudí.</a:t>
            </a:r>
          </a:p>
        </p:txBody>
      </p:sp>
    </p:spTree>
    <p:extLst>
      <p:ext uri="{BB962C8B-B14F-4D97-AF65-F5344CB8AC3E}">
        <p14:creationId xmlns:p14="http://schemas.microsoft.com/office/powerpoint/2010/main" val="1591853494"/>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1527</TotalTime>
  <Words>2903</Words>
  <Application>Microsoft Office PowerPoint</Application>
  <PresentationFormat>Prezentácia na obrazovke (4:3)</PresentationFormat>
  <Paragraphs>223</Paragraphs>
  <Slides>58</Slides>
  <Notes>58</Notes>
  <HiddenSlides>0</HiddenSlides>
  <MMClips>0</MMClips>
  <ScaleCrop>false</ScaleCrop>
  <HeadingPairs>
    <vt:vector size="6" baseType="variant">
      <vt:variant>
        <vt:lpstr>Použité písma</vt:lpstr>
      </vt:variant>
      <vt:variant>
        <vt:i4>4</vt:i4>
      </vt:variant>
      <vt:variant>
        <vt:lpstr>Motív</vt:lpstr>
      </vt:variant>
      <vt:variant>
        <vt:i4>1</vt:i4>
      </vt:variant>
      <vt:variant>
        <vt:lpstr>Nadpisy snímok</vt:lpstr>
      </vt:variant>
      <vt:variant>
        <vt:i4>58</vt:i4>
      </vt:variant>
    </vt:vector>
  </HeadingPairs>
  <TitlesOfParts>
    <vt:vector size="63" baseType="lpstr">
      <vt:lpstr>Arial Black</vt:lpstr>
      <vt:lpstr>Arial</vt:lpstr>
      <vt:lpstr>Calibri</vt:lpstr>
      <vt:lpstr>Wingdings</vt:lpstr>
      <vt:lpstr>Základné</vt:lpstr>
      <vt:lpstr>ZÁKLADY SOCIÁLNYCH MÉDIÍ</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keywords>, docId:60C94BA34816CA46D4B2091B8E50EDA3</cp:keywords>
  <cp:lastModifiedBy>Zuzana Palková</cp:lastModifiedBy>
  <cp:revision>27</cp:revision>
  <dcterms:created xsi:type="dcterms:W3CDTF">2019-02-10T21:49:04Z</dcterms:created>
  <dcterms:modified xsi:type="dcterms:W3CDTF">2023-06-28T07:04:55Z</dcterms:modified>
</cp:coreProperties>
</file>