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9"/>
  </p:notesMasterIdLst>
  <p:sldIdLst>
    <p:sldId id="256" r:id="rId2"/>
    <p:sldId id="257" r:id="rId3"/>
    <p:sldId id="262" r:id="rId4"/>
    <p:sldId id="263" r:id="rId5"/>
    <p:sldId id="265" r:id="rId6"/>
    <p:sldId id="266" r:id="rId7"/>
    <p:sldId id="267" r:id="rId8"/>
    <p:sldId id="268" r:id="rId9"/>
    <p:sldId id="269" r:id="rId10"/>
    <p:sldId id="270" r:id="rId11"/>
    <p:sldId id="271" r:id="rId12"/>
    <p:sldId id="274" r:id="rId13"/>
    <p:sldId id="273" r:id="rId14"/>
    <p:sldId id="272" r:id="rId15"/>
    <p:sldId id="275" r:id="rId16"/>
    <p:sldId id="276" r:id="rId17"/>
    <p:sldId id="277" r:id="rId18"/>
    <p:sldId id="279" r:id="rId19"/>
    <p:sldId id="281" r:id="rId20"/>
    <p:sldId id="282" r:id="rId21"/>
    <p:sldId id="283" r:id="rId22"/>
    <p:sldId id="284" r:id="rId23"/>
    <p:sldId id="285" r:id="rId24"/>
    <p:sldId id="286" r:id="rId25"/>
    <p:sldId id="287" r:id="rId26"/>
    <p:sldId id="288" r:id="rId27"/>
    <p:sldId id="289" r:id="rId28"/>
    <p:sldId id="290" r:id="rId29"/>
    <p:sldId id="292" r:id="rId30"/>
    <p:sldId id="291" r:id="rId31"/>
    <p:sldId id="293" r:id="rId32"/>
    <p:sldId id="294" r:id="rId33"/>
    <p:sldId id="295" r:id="rId34"/>
    <p:sldId id="297" r:id="rId35"/>
    <p:sldId id="296" r:id="rId36"/>
    <p:sldId id="298" r:id="rId37"/>
    <p:sldId id="299" r:id="rId38"/>
    <p:sldId id="300" r:id="rId39"/>
    <p:sldId id="301" r:id="rId40"/>
    <p:sldId id="302" r:id="rId41"/>
    <p:sldId id="303" r:id="rId42"/>
    <p:sldId id="304" r:id="rId43"/>
    <p:sldId id="305" r:id="rId44"/>
    <p:sldId id="307" r:id="rId45"/>
    <p:sldId id="308" r:id="rId46"/>
    <p:sldId id="309" r:id="rId47"/>
    <p:sldId id="310" r:id="rId48"/>
    <p:sldId id="311" r:id="rId49"/>
    <p:sldId id="312" r:id="rId50"/>
    <p:sldId id="313" r:id="rId51"/>
    <p:sldId id="314" r:id="rId52"/>
    <p:sldId id="315" r:id="rId53"/>
    <p:sldId id="316" r:id="rId54"/>
    <p:sldId id="317" r:id="rId55"/>
    <p:sldId id="318" r:id="rId56"/>
    <p:sldId id="320" r:id="rId57"/>
    <p:sldId id="321" r:id="rId58"/>
  </p:sldIdLst>
  <p:sldSz cx="9144000" cy="6858000" type="screen4x3"/>
  <p:notesSz cx="7315200" cy="9601200"/>
  <p:embeddedFontLst>
    <p:embeddedFont>
      <p:font typeface="Arial Black" panose="020B0A04020102020204" pitchFamily="34" charset="0"/>
      <p:regular r:id="rId60"/>
      <p:bold r:id="rId61"/>
    </p:embeddedFont>
    <p:embeddedFont>
      <p:font typeface="Calibri" panose="020F0502020204030204" pitchFamily="34" charset="0"/>
      <p:regular r:id="rId62"/>
      <p:bold r:id="rId63"/>
      <p:italic r:id="rId64"/>
      <p:boldItalic r:id="rId6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70" roundtripDataSignature="AMtx7mizSp6IC6PHl5ypQOO6wkBDRJY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1083" y="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4.fntdata"/><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5.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3.fntdata"/><Relationship Id="rId7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1.fntdata"/><Relationship Id="rId65" Type="http://schemas.openxmlformats.org/officeDocument/2006/relationships/font" Target="fonts/font6.fntdata"/><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10</a:t>
            </a:fld>
            <a:endParaRPr/>
          </a:p>
        </p:txBody>
      </p:sp>
    </p:spTree>
    <p:extLst>
      <p:ext uri="{BB962C8B-B14F-4D97-AF65-F5344CB8AC3E}">
        <p14:creationId xmlns:p14="http://schemas.microsoft.com/office/powerpoint/2010/main" val="2700445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11</a:t>
            </a:fld>
            <a:endParaRPr/>
          </a:p>
        </p:txBody>
      </p:sp>
    </p:spTree>
    <p:extLst>
      <p:ext uri="{BB962C8B-B14F-4D97-AF65-F5344CB8AC3E}">
        <p14:creationId xmlns:p14="http://schemas.microsoft.com/office/powerpoint/2010/main" val="3594497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12</a:t>
            </a:fld>
            <a:endParaRPr/>
          </a:p>
        </p:txBody>
      </p:sp>
    </p:spTree>
    <p:extLst>
      <p:ext uri="{BB962C8B-B14F-4D97-AF65-F5344CB8AC3E}">
        <p14:creationId xmlns:p14="http://schemas.microsoft.com/office/powerpoint/2010/main" val="22032348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13</a:t>
            </a:fld>
            <a:endParaRPr/>
          </a:p>
        </p:txBody>
      </p:sp>
    </p:spTree>
    <p:extLst>
      <p:ext uri="{BB962C8B-B14F-4D97-AF65-F5344CB8AC3E}">
        <p14:creationId xmlns:p14="http://schemas.microsoft.com/office/powerpoint/2010/main" val="397084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14</a:t>
            </a:fld>
            <a:endParaRPr/>
          </a:p>
        </p:txBody>
      </p:sp>
    </p:spTree>
    <p:extLst>
      <p:ext uri="{BB962C8B-B14F-4D97-AF65-F5344CB8AC3E}">
        <p14:creationId xmlns:p14="http://schemas.microsoft.com/office/powerpoint/2010/main" val="24855242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15</a:t>
            </a:fld>
            <a:endParaRPr/>
          </a:p>
        </p:txBody>
      </p:sp>
    </p:spTree>
    <p:extLst>
      <p:ext uri="{BB962C8B-B14F-4D97-AF65-F5344CB8AC3E}">
        <p14:creationId xmlns:p14="http://schemas.microsoft.com/office/powerpoint/2010/main" val="20999913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16</a:t>
            </a:fld>
            <a:endParaRPr/>
          </a:p>
        </p:txBody>
      </p:sp>
    </p:spTree>
    <p:extLst>
      <p:ext uri="{BB962C8B-B14F-4D97-AF65-F5344CB8AC3E}">
        <p14:creationId xmlns:p14="http://schemas.microsoft.com/office/powerpoint/2010/main" val="12568247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17</a:t>
            </a:fld>
            <a:endParaRPr/>
          </a:p>
        </p:txBody>
      </p:sp>
    </p:spTree>
    <p:extLst>
      <p:ext uri="{BB962C8B-B14F-4D97-AF65-F5344CB8AC3E}">
        <p14:creationId xmlns:p14="http://schemas.microsoft.com/office/powerpoint/2010/main" val="40635059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18</a:t>
            </a:fld>
            <a:endParaRPr/>
          </a:p>
        </p:txBody>
      </p:sp>
    </p:spTree>
    <p:extLst>
      <p:ext uri="{BB962C8B-B14F-4D97-AF65-F5344CB8AC3E}">
        <p14:creationId xmlns:p14="http://schemas.microsoft.com/office/powerpoint/2010/main" val="9396197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19</a:t>
            </a:fld>
            <a:endParaRPr/>
          </a:p>
        </p:txBody>
      </p:sp>
    </p:spTree>
    <p:extLst>
      <p:ext uri="{BB962C8B-B14F-4D97-AF65-F5344CB8AC3E}">
        <p14:creationId xmlns:p14="http://schemas.microsoft.com/office/powerpoint/2010/main" val="330414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20</a:t>
            </a:fld>
            <a:endParaRPr/>
          </a:p>
        </p:txBody>
      </p:sp>
    </p:spTree>
    <p:extLst>
      <p:ext uri="{BB962C8B-B14F-4D97-AF65-F5344CB8AC3E}">
        <p14:creationId xmlns:p14="http://schemas.microsoft.com/office/powerpoint/2010/main" val="39811652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21</a:t>
            </a:fld>
            <a:endParaRPr/>
          </a:p>
        </p:txBody>
      </p:sp>
    </p:spTree>
    <p:extLst>
      <p:ext uri="{BB962C8B-B14F-4D97-AF65-F5344CB8AC3E}">
        <p14:creationId xmlns:p14="http://schemas.microsoft.com/office/powerpoint/2010/main" val="11836818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22</a:t>
            </a:fld>
            <a:endParaRPr/>
          </a:p>
        </p:txBody>
      </p:sp>
    </p:spTree>
    <p:extLst>
      <p:ext uri="{BB962C8B-B14F-4D97-AF65-F5344CB8AC3E}">
        <p14:creationId xmlns:p14="http://schemas.microsoft.com/office/powerpoint/2010/main" val="28796333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23</a:t>
            </a:fld>
            <a:endParaRPr/>
          </a:p>
        </p:txBody>
      </p:sp>
    </p:spTree>
    <p:extLst>
      <p:ext uri="{BB962C8B-B14F-4D97-AF65-F5344CB8AC3E}">
        <p14:creationId xmlns:p14="http://schemas.microsoft.com/office/powerpoint/2010/main" val="21301332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24</a:t>
            </a:fld>
            <a:endParaRPr/>
          </a:p>
        </p:txBody>
      </p:sp>
    </p:spTree>
    <p:extLst>
      <p:ext uri="{BB962C8B-B14F-4D97-AF65-F5344CB8AC3E}">
        <p14:creationId xmlns:p14="http://schemas.microsoft.com/office/powerpoint/2010/main" val="42659952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25</a:t>
            </a:fld>
            <a:endParaRPr/>
          </a:p>
        </p:txBody>
      </p:sp>
    </p:spTree>
    <p:extLst>
      <p:ext uri="{BB962C8B-B14F-4D97-AF65-F5344CB8AC3E}">
        <p14:creationId xmlns:p14="http://schemas.microsoft.com/office/powerpoint/2010/main" val="25917863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26</a:t>
            </a:fld>
            <a:endParaRPr/>
          </a:p>
        </p:txBody>
      </p:sp>
    </p:spTree>
    <p:extLst>
      <p:ext uri="{BB962C8B-B14F-4D97-AF65-F5344CB8AC3E}">
        <p14:creationId xmlns:p14="http://schemas.microsoft.com/office/powerpoint/2010/main" val="6515494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27</a:t>
            </a:fld>
            <a:endParaRPr/>
          </a:p>
        </p:txBody>
      </p:sp>
    </p:spTree>
    <p:extLst>
      <p:ext uri="{BB962C8B-B14F-4D97-AF65-F5344CB8AC3E}">
        <p14:creationId xmlns:p14="http://schemas.microsoft.com/office/powerpoint/2010/main" val="1921170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28</a:t>
            </a:fld>
            <a:endParaRPr/>
          </a:p>
        </p:txBody>
      </p:sp>
    </p:spTree>
    <p:extLst>
      <p:ext uri="{BB962C8B-B14F-4D97-AF65-F5344CB8AC3E}">
        <p14:creationId xmlns:p14="http://schemas.microsoft.com/office/powerpoint/2010/main" val="21147353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29</a:t>
            </a:fld>
            <a:endParaRPr/>
          </a:p>
        </p:txBody>
      </p:sp>
    </p:spTree>
    <p:extLst>
      <p:ext uri="{BB962C8B-B14F-4D97-AF65-F5344CB8AC3E}">
        <p14:creationId xmlns:p14="http://schemas.microsoft.com/office/powerpoint/2010/main" val="2877360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a:t>
            </a:fld>
            <a:endParaRPr/>
          </a:p>
        </p:txBody>
      </p:sp>
    </p:spTree>
    <p:extLst>
      <p:ext uri="{BB962C8B-B14F-4D97-AF65-F5344CB8AC3E}">
        <p14:creationId xmlns:p14="http://schemas.microsoft.com/office/powerpoint/2010/main" val="23437004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30</a:t>
            </a:fld>
            <a:endParaRPr/>
          </a:p>
        </p:txBody>
      </p:sp>
    </p:spTree>
    <p:extLst>
      <p:ext uri="{BB962C8B-B14F-4D97-AF65-F5344CB8AC3E}">
        <p14:creationId xmlns:p14="http://schemas.microsoft.com/office/powerpoint/2010/main" val="42652179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31</a:t>
            </a:fld>
            <a:endParaRPr/>
          </a:p>
        </p:txBody>
      </p:sp>
    </p:spTree>
    <p:extLst>
      <p:ext uri="{BB962C8B-B14F-4D97-AF65-F5344CB8AC3E}">
        <p14:creationId xmlns:p14="http://schemas.microsoft.com/office/powerpoint/2010/main" val="25171505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32</a:t>
            </a:fld>
            <a:endParaRPr/>
          </a:p>
        </p:txBody>
      </p:sp>
    </p:spTree>
    <p:extLst>
      <p:ext uri="{BB962C8B-B14F-4D97-AF65-F5344CB8AC3E}">
        <p14:creationId xmlns:p14="http://schemas.microsoft.com/office/powerpoint/2010/main" val="13094043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33</a:t>
            </a:fld>
            <a:endParaRPr/>
          </a:p>
        </p:txBody>
      </p:sp>
    </p:spTree>
    <p:extLst>
      <p:ext uri="{BB962C8B-B14F-4D97-AF65-F5344CB8AC3E}">
        <p14:creationId xmlns:p14="http://schemas.microsoft.com/office/powerpoint/2010/main" val="33209537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34</a:t>
            </a:fld>
            <a:endParaRPr/>
          </a:p>
        </p:txBody>
      </p:sp>
    </p:spTree>
    <p:extLst>
      <p:ext uri="{BB962C8B-B14F-4D97-AF65-F5344CB8AC3E}">
        <p14:creationId xmlns:p14="http://schemas.microsoft.com/office/powerpoint/2010/main" val="31337214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35</a:t>
            </a:fld>
            <a:endParaRPr/>
          </a:p>
        </p:txBody>
      </p:sp>
    </p:spTree>
    <p:extLst>
      <p:ext uri="{BB962C8B-B14F-4D97-AF65-F5344CB8AC3E}">
        <p14:creationId xmlns:p14="http://schemas.microsoft.com/office/powerpoint/2010/main" val="11415111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36</a:t>
            </a:fld>
            <a:endParaRPr/>
          </a:p>
        </p:txBody>
      </p:sp>
    </p:spTree>
    <p:extLst>
      <p:ext uri="{BB962C8B-B14F-4D97-AF65-F5344CB8AC3E}">
        <p14:creationId xmlns:p14="http://schemas.microsoft.com/office/powerpoint/2010/main" val="29430802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37</a:t>
            </a:fld>
            <a:endParaRPr/>
          </a:p>
        </p:txBody>
      </p:sp>
    </p:spTree>
    <p:extLst>
      <p:ext uri="{BB962C8B-B14F-4D97-AF65-F5344CB8AC3E}">
        <p14:creationId xmlns:p14="http://schemas.microsoft.com/office/powerpoint/2010/main" val="20643636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38</a:t>
            </a:fld>
            <a:endParaRPr/>
          </a:p>
        </p:txBody>
      </p:sp>
    </p:spTree>
    <p:extLst>
      <p:ext uri="{BB962C8B-B14F-4D97-AF65-F5344CB8AC3E}">
        <p14:creationId xmlns:p14="http://schemas.microsoft.com/office/powerpoint/2010/main" val="19408558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39</a:t>
            </a:fld>
            <a:endParaRPr/>
          </a:p>
        </p:txBody>
      </p:sp>
    </p:spTree>
    <p:extLst>
      <p:ext uri="{BB962C8B-B14F-4D97-AF65-F5344CB8AC3E}">
        <p14:creationId xmlns:p14="http://schemas.microsoft.com/office/powerpoint/2010/main" val="2863988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a:t>
            </a:fld>
            <a:endParaRPr/>
          </a:p>
        </p:txBody>
      </p:sp>
    </p:spTree>
    <p:extLst>
      <p:ext uri="{BB962C8B-B14F-4D97-AF65-F5344CB8AC3E}">
        <p14:creationId xmlns:p14="http://schemas.microsoft.com/office/powerpoint/2010/main" val="29802091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40</a:t>
            </a:fld>
            <a:endParaRPr/>
          </a:p>
        </p:txBody>
      </p:sp>
    </p:spTree>
    <p:extLst>
      <p:ext uri="{BB962C8B-B14F-4D97-AF65-F5344CB8AC3E}">
        <p14:creationId xmlns:p14="http://schemas.microsoft.com/office/powerpoint/2010/main" val="42559279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41</a:t>
            </a:fld>
            <a:endParaRPr/>
          </a:p>
        </p:txBody>
      </p:sp>
    </p:spTree>
    <p:extLst>
      <p:ext uri="{BB962C8B-B14F-4D97-AF65-F5344CB8AC3E}">
        <p14:creationId xmlns:p14="http://schemas.microsoft.com/office/powerpoint/2010/main" val="11140798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42</a:t>
            </a:fld>
            <a:endParaRPr/>
          </a:p>
        </p:txBody>
      </p:sp>
    </p:spTree>
    <p:extLst>
      <p:ext uri="{BB962C8B-B14F-4D97-AF65-F5344CB8AC3E}">
        <p14:creationId xmlns:p14="http://schemas.microsoft.com/office/powerpoint/2010/main" val="2299797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43</a:t>
            </a:fld>
            <a:endParaRPr/>
          </a:p>
        </p:txBody>
      </p:sp>
    </p:spTree>
    <p:extLst>
      <p:ext uri="{BB962C8B-B14F-4D97-AF65-F5344CB8AC3E}">
        <p14:creationId xmlns:p14="http://schemas.microsoft.com/office/powerpoint/2010/main" val="16786114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44</a:t>
            </a:fld>
            <a:endParaRPr/>
          </a:p>
        </p:txBody>
      </p:sp>
    </p:spTree>
    <p:extLst>
      <p:ext uri="{BB962C8B-B14F-4D97-AF65-F5344CB8AC3E}">
        <p14:creationId xmlns:p14="http://schemas.microsoft.com/office/powerpoint/2010/main" val="16036029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45</a:t>
            </a:fld>
            <a:endParaRPr/>
          </a:p>
        </p:txBody>
      </p:sp>
    </p:spTree>
    <p:extLst>
      <p:ext uri="{BB962C8B-B14F-4D97-AF65-F5344CB8AC3E}">
        <p14:creationId xmlns:p14="http://schemas.microsoft.com/office/powerpoint/2010/main" val="349638548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46</a:t>
            </a:fld>
            <a:endParaRPr/>
          </a:p>
        </p:txBody>
      </p:sp>
    </p:spTree>
    <p:extLst>
      <p:ext uri="{BB962C8B-B14F-4D97-AF65-F5344CB8AC3E}">
        <p14:creationId xmlns:p14="http://schemas.microsoft.com/office/powerpoint/2010/main" val="33158082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47</a:t>
            </a:fld>
            <a:endParaRPr/>
          </a:p>
        </p:txBody>
      </p:sp>
    </p:spTree>
    <p:extLst>
      <p:ext uri="{BB962C8B-B14F-4D97-AF65-F5344CB8AC3E}">
        <p14:creationId xmlns:p14="http://schemas.microsoft.com/office/powerpoint/2010/main" val="70650179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48</a:t>
            </a:fld>
            <a:endParaRPr/>
          </a:p>
        </p:txBody>
      </p:sp>
    </p:spTree>
    <p:extLst>
      <p:ext uri="{BB962C8B-B14F-4D97-AF65-F5344CB8AC3E}">
        <p14:creationId xmlns:p14="http://schemas.microsoft.com/office/powerpoint/2010/main" val="422878568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49</a:t>
            </a:fld>
            <a:endParaRPr/>
          </a:p>
        </p:txBody>
      </p:sp>
    </p:spTree>
    <p:extLst>
      <p:ext uri="{BB962C8B-B14F-4D97-AF65-F5344CB8AC3E}">
        <p14:creationId xmlns:p14="http://schemas.microsoft.com/office/powerpoint/2010/main" val="2925211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a:t>
            </a:fld>
            <a:endParaRPr/>
          </a:p>
        </p:txBody>
      </p:sp>
    </p:spTree>
    <p:extLst>
      <p:ext uri="{BB962C8B-B14F-4D97-AF65-F5344CB8AC3E}">
        <p14:creationId xmlns:p14="http://schemas.microsoft.com/office/powerpoint/2010/main" val="20629669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50</a:t>
            </a:fld>
            <a:endParaRPr/>
          </a:p>
        </p:txBody>
      </p:sp>
    </p:spTree>
    <p:extLst>
      <p:ext uri="{BB962C8B-B14F-4D97-AF65-F5344CB8AC3E}">
        <p14:creationId xmlns:p14="http://schemas.microsoft.com/office/powerpoint/2010/main" val="267465683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51</a:t>
            </a:fld>
            <a:endParaRPr/>
          </a:p>
        </p:txBody>
      </p:sp>
    </p:spTree>
    <p:extLst>
      <p:ext uri="{BB962C8B-B14F-4D97-AF65-F5344CB8AC3E}">
        <p14:creationId xmlns:p14="http://schemas.microsoft.com/office/powerpoint/2010/main" val="73799825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52</a:t>
            </a:fld>
            <a:endParaRPr/>
          </a:p>
        </p:txBody>
      </p:sp>
    </p:spTree>
    <p:extLst>
      <p:ext uri="{BB962C8B-B14F-4D97-AF65-F5344CB8AC3E}">
        <p14:creationId xmlns:p14="http://schemas.microsoft.com/office/powerpoint/2010/main" val="143845209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53</a:t>
            </a:fld>
            <a:endParaRPr/>
          </a:p>
        </p:txBody>
      </p:sp>
    </p:spTree>
    <p:extLst>
      <p:ext uri="{BB962C8B-B14F-4D97-AF65-F5344CB8AC3E}">
        <p14:creationId xmlns:p14="http://schemas.microsoft.com/office/powerpoint/2010/main" val="348315006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54</a:t>
            </a:fld>
            <a:endParaRPr/>
          </a:p>
        </p:txBody>
      </p:sp>
    </p:spTree>
    <p:extLst>
      <p:ext uri="{BB962C8B-B14F-4D97-AF65-F5344CB8AC3E}">
        <p14:creationId xmlns:p14="http://schemas.microsoft.com/office/powerpoint/2010/main" val="235251106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55</a:t>
            </a:fld>
            <a:endParaRPr/>
          </a:p>
        </p:txBody>
      </p:sp>
    </p:spTree>
    <p:extLst>
      <p:ext uri="{BB962C8B-B14F-4D97-AF65-F5344CB8AC3E}">
        <p14:creationId xmlns:p14="http://schemas.microsoft.com/office/powerpoint/2010/main" val="424045014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56</a:t>
            </a:fld>
            <a:endParaRPr/>
          </a:p>
        </p:txBody>
      </p:sp>
    </p:spTree>
    <p:extLst>
      <p:ext uri="{BB962C8B-B14F-4D97-AF65-F5344CB8AC3E}">
        <p14:creationId xmlns:p14="http://schemas.microsoft.com/office/powerpoint/2010/main" val="40566822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57</a:t>
            </a:fld>
            <a:endParaRPr/>
          </a:p>
        </p:txBody>
      </p:sp>
    </p:spTree>
    <p:extLst>
      <p:ext uri="{BB962C8B-B14F-4D97-AF65-F5344CB8AC3E}">
        <p14:creationId xmlns:p14="http://schemas.microsoft.com/office/powerpoint/2010/main" val="3562325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6</a:t>
            </a:fld>
            <a:endParaRPr/>
          </a:p>
        </p:txBody>
      </p:sp>
    </p:spTree>
    <p:extLst>
      <p:ext uri="{BB962C8B-B14F-4D97-AF65-F5344CB8AC3E}">
        <p14:creationId xmlns:p14="http://schemas.microsoft.com/office/powerpoint/2010/main" val="2677799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7</a:t>
            </a:fld>
            <a:endParaRPr/>
          </a:p>
        </p:txBody>
      </p:sp>
    </p:spTree>
    <p:extLst>
      <p:ext uri="{BB962C8B-B14F-4D97-AF65-F5344CB8AC3E}">
        <p14:creationId xmlns:p14="http://schemas.microsoft.com/office/powerpoint/2010/main" val="1743269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8</a:t>
            </a:fld>
            <a:endParaRPr/>
          </a:p>
        </p:txBody>
      </p:sp>
    </p:spTree>
    <p:extLst>
      <p:ext uri="{BB962C8B-B14F-4D97-AF65-F5344CB8AC3E}">
        <p14:creationId xmlns:p14="http://schemas.microsoft.com/office/powerpoint/2010/main" val="397773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9</a:t>
            </a:fld>
            <a:endParaRPr/>
          </a:p>
        </p:txBody>
      </p:sp>
    </p:spTree>
    <p:extLst>
      <p:ext uri="{BB962C8B-B14F-4D97-AF65-F5344CB8AC3E}">
        <p14:creationId xmlns:p14="http://schemas.microsoft.com/office/powerpoint/2010/main" val="12059385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9" name="Google Shape;89;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0" name="Google Shape;30;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1" name="Google Shape;31;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Hlavička sekcie" type="secHead">
  <p:cSld name="SECTION_HEADER">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457200" y="1447800"/>
            <a:ext cx="7772400" cy="432117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7200"/>
              <a:buFont typeface="Arial Black"/>
              <a:buNone/>
              <a:defRPr sz="7200" b="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457200" y="228601"/>
            <a:ext cx="7772400" cy="1066800"/>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chemeClr val="dk2"/>
              </a:buClr>
              <a:buSzPts val="2000"/>
              <a:buNone/>
              <a:defRPr sz="2000" b="0" cap="none">
                <a:solidFill>
                  <a:schemeClr val="dk2"/>
                </a:solidFill>
                <a:latin typeface="Arial Black"/>
                <a:ea typeface="Arial Black"/>
                <a:cs typeface="Arial Black"/>
                <a:sym typeface="Arial Black"/>
              </a:defRPr>
            </a:lvl1pPr>
            <a:lvl2pPr marL="914400" lvl="1" indent="-228600" algn="l">
              <a:lnSpc>
                <a:spcPct val="100000"/>
              </a:lnSpc>
              <a:spcBef>
                <a:spcPts val="600"/>
              </a:spcBef>
              <a:spcAft>
                <a:spcPts val="0"/>
              </a:spcAft>
              <a:buSzPts val="1800"/>
              <a:buNone/>
              <a:defRPr sz="1800">
                <a:solidFill>
                  <a:srgbClr val="888888"/>
                </a:solidFill>
              </a:defRPr>
            </a:lvl2pPr>
            <a:lvl3pPr marL="1371600" lvl="2" indent="-228600" algn="l">
              <a:lnSpc>
                <a:spcPct val="100000"/>
              </a:lnSpc>
              <a:spcBef>
                <a:spcPts val="320"/>
              </a:spcBef>
              <a:spcAft>
                <a:spcPts val="0"/>
              </a:spcAft>
              <a:buSzPts val="1600"/>
              <a:buNone/>
              <a:defRPr sz="1600">
                <a:solidFill>
                  <a:srgbClr val="888888"/>
                </a:solidFill>
              </a:defRPr>
            </a:lvl3pPr>
            <a:lvl4pPr marL="1828800" lvl="3" indent="-228600" algn="l">
              <a:lnSpc>
                <a:spcPct val="100000"/>
              </a:lnSpc>
              <a:spcBef>
                <a:spcPts val="280"/>
              </a:spcBef>
              <a:spcAft>
                <a:spcPts val="0"/>
              </a:spcAft>
              <a:buSzPts val="1400"/>
              <a:buNone/>
              <a:defRPr sz="1400">
                <a:solidFill>
                  <a:srgbClr val="888888"/>
                </a:solidFill>
              </a:defRPr>
            </a:lvl4pPr>
            <a:lvl5pPr marL="2286000" lvl="4" indent="-228600" algn="l">
              <a:lnSpc>
                <a:spcPct val="100000"/>
              </a:lnSpc>
              <a:spcBef>
                <a:spcPts val="280"/>
              </a:spcBef>
              <a:spcAft>
                <a:spcPts val="0"/>
              </a:spcAft>
              <a:buSzPts val="1400"/>
              <a:buNone/>
              <a:defRPr sz="1400">
                <a:solidFill>
                  <a:srgbClr val="888888"/>
                </a:solidFill>
              </a:defRPr>
            </a:lvl5pPr>
            <a:lvl6pPr marL="2743200" lvl="5" indent="-228600" algn="l">
              <a:lnSpc>
                <a:spcPct val="100000"/>
              </a:lnSpc>
              <a:spcBef>
                <a:spcPts val="280"/>
              </a:spcBef>
              <a:spcAft>
                <a:spcPts val="0"/>
              </a:spcAft>
              <a:buSzPts val="1400"/>
              <a:buNone/>
              <a:defRPr sz="1400">
                <a:solidFill>
                  <a:srgbClr val="888888"/>
                </a:solidFill>
              </a:defRPr>
            </a:lvl6pPr>
            <a:lvl7pPr marL="3200400" lvl="6" indent="-228600" algn="l">
              <a:lnSpc>
                <a:spcPct val="100000"/>
              </a:lnSpc>
              <a:spcBef>
                <a:spcPts val="280"/>
              </a:spcBef>
              <a:spcAft>
                <a:spcPts val="0"/>
              </a:spcAft>
              <a:buSzPts val="1400"/>
              <a:buNone/>
              <a:defRPr sz="1400">
                <a:solidFill>
                  <a:srgbClr val="888888"/>
                </a:solidFill>
              </a:defRPr>
            </a:lvl7pPr>
            <a:lvl8pPr marL="3657600" lvl="7" indent="-228600" algn="l">
              <a:lnSpc>
                <a:spcPct val="100000"/>
              </a:lnSpc>
              <a:spcBef>
                <a:spcPts val="280"/>
              </a:spcBef>
              <a:spcAft>
                <a:spcPts val="0"/>
              </a:spcAft>
              <a:buSzPts val="1400"/>
              <a:buNone/>
              <a:defRPr sz="1400">
                <a:solidFill>
                  <a:srgbClr val="888888"/>
                </a:solidFill>
              </a:defRPr>
            </a:lvl8pPr>
            <a:lvl9pPr marL="4114800" lvl="8" indent="-228600" algn="l">
              <a:lnSpc>
                <a:spcPct val="100000"/>
              </a:lnSpc>
              <a:spcBef>
                <a:spcPts val="280"/>
              </a:spcBef>
              <a:spcAft>
                <a:spcPts val="0"/>
              </a:spcAft>
              <a:buSzPts val="1400"/>
              <a:buNone/>
              <a:defRPr sz="1400">
                <a:solidFill>
                  <a:srgbClr val="888888"/>
                </a:solidFill>
              </a:defRPr>
            </a:lvl9pPr>
          </a:lstStyle>
          <a:p>
            <a:endParaRPr/>
          </a:p>
        </p:txBody>
      </p:sp>
      <p:sp>
        <p:nvSpPr>
          <p:cNvPr id="43" name="Google Shape;43;p8"/>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8"/>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45" name="Google Shape;45;p8"/>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orovnanie" type="twoTxTwoObj">
  <p:cSld name="TWO_OBJECTS_WITH_TEXT">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
          <p:cNvSpPr txBox="1">
            <a:spLocks noGrp="1"/>
          </p:cNvSpPr>
          <p:nvPr>
            <p:ph type="body" idx="1"/>
          </p:nvPr>
        </p:nvSpPr>
        <p:spPr>
          <a:xfrm>
            <a:off x="1627632"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49" name="Google Shape;49;p9"/>
          <p:cNvSpPr txBox="1">
            <a:spLocks noGrp="1"/>
          </p:cNvSpPr>
          <p:nvPr>
            <p:ph type="body" idx="2"/>
          </p:nvPr>
        </p:nvSpPr>
        <p:spPr>
          <a:xfrm>
            <a:off x="1627632"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0" name="Google Shape;50;p9"/>
          <p:cNvSpPr txBox="1">
            <a:spLocks noGrp="1"/>
          </p:cNvSpPr>
          <p:nvPr>
            <p:ph type="body" idx="3"/>
          </p:nvPr>
        </p:nvSpPr>
        <p:spPr>
          <a:xfrm>
            <a:off x="5093208"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51" name="Google Shape;51;p9"/>
          <p:cNvSpPr txBox="1">
            <a:spLocks noGrp="1"/>
          </p:cNvSpPr>
          <p:nvPr>
            <p:ph type="body" idx="4"/>
          </p:nvPr>
        </p:nvSpPr>
        <p:spPr>
          <a:xfrm>
            <a:off x="5093208"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2" name="Google Shape;52;p9"/>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9"/>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rázdna" type="blank">
  <p:cSld name="BLANK">
    <p:spTree>
      <p:nvGrpSpPr>
        <p:cNvPr id="1" name="Shape 60"/>
        <p:cNvGrpSpPr/>
        <p:nvPr/>
      </p:nvGrpSpPr>
      <p:grpSpPr>
        <a:xfrm>
          <a:off x="0" y="0"/>
          <a:ext cx="0" cy="0"/>
          <a:chOff x="0" y="0"/>
          <a:chExt cx="0" cy="0"/>
        </a:xfrm>
      </p:grpSpPr>
      <p:sp>
        <p:nvSpPr>
          <p:cNvPr id="61" name="Google Shape;61;p11"/>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1"/>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66" name="Google Shape;66;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67" name="Google Shape;67;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0" name="Google Shape;70;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13"/>
          <p:cNvSpPr>
            <a:spLocks noGrp="1"/>
          </p:cNvSpPr>
          <p:nvPr>
            <p:ph type="pic" idx="2"/>
          </p:nvPr>
        </p:nvSpPr>
        <p:spPr>
          <a:xfrm>
            <a:off x="-1" y="0"/>
            <a:ext cx="9000877" cy="4846320"/>
          </a:xfrm>
          <a:prstGeom prst="rect">
            <a:avLst/>
          </a:prstGeom>
          <a:solidFill>
            <a:srgbClr val="BFBFBF"/>
          </a:solidFill>
          <a:ln>
            <a:noFill/>
          </a:ln>
        </p:spPr>
      </p:sp>
      <p:sp>
        <p:nvSpPr>
          <p:cNvPr id="74" name="Google Shape;74;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75" name="Google Shape;75;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78" name="Google Shape;78;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3" name="Google Shape;83;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2">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4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19.xml"/><Relationship Id="rId5" Type="http://schemas.openxmlformats.org/officeDocument/2006/relationships/slide" Target="slide16.xml"/><Relationship Id="rId4" Type="http://schemas.openxmlformats.org/officeDocument/2006/relationships/slide" Target="slide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projectentreality.eu/index.php/en/" TargetMode="External"/><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netbasequid.com/blog/market-research-steps/" TargetMode="External"/><Relationship Id="rId7" Type="http://schemas.openxmlformats.org/officeDocument/2006/relationships/hyperlink" Target="https://www.smashingmagazine.com/2010/01/color-theory-for-designers-part-1-the-meaning-of-color/"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hyperlink" Target="https://www.heurio.co/dieter-rams-10-principles-of-good-design" TargetMode="External"/><Relationship Id="rId5" Type="http://schemas.openxmlformats.org/officeDocument/2006/relationships/hyperlink" Target="https://neilpatel.com/what-is-content-marketing/" TargetMode="External"/><Relationship Id="rId4" Type="http://schemas.openxmlformats.org/officeDocument/2006/relationships/hyperlink" Target="https://books.forbes.com/blog/how-to-build-a-digital-brand-that-last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12972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4000" dirty="0">
                <a:latin typeface="Calibri"/>
                <a:ea typeface="Calibri"/>
                <a:cs typeface="Calibri"/>
                <a:sym typeface="Calibri"/>
              </a:rPr>
              <a:t>ZÁKLADY SOCIÁLNYCH MÉDIÍ</a:t>
            </a:r>
            <a:endParaRPr dirty="0"/>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a:solidFill>
                  <a:srgbClr val="398F98"/>
                </a:solidFill>
                <a:latin typeface="Calibri"/>
                <a:cs typeface="Calibri"/>
              </a:rPr>
              <a:t>Zvyšovanie zručností a kompetencií mladých ľudí v oblasti sociálneho podnikania prostredníctvom virtuálnej reality - </a:t>
            </a:r>
            <a:r>
              <a:rPr lang="en-IE" sz="1200" b="1" dirty="0">
                <a:solidFill>
                  <a:schemeClr val="accent6">
                    <a:lumMod val="75000"/>
                  </a:schemeClr>
                </a:solidFill>
                <a:latin typeface="Calibri"/>
                <a:cs typeface="Calibri"/>
              </a:rPr>
              <a:t>ERASMUS + 2021-1-RO01-KA220-YOU-000029869</a:t>
            </a:r>
            <a:endParaRPr lang="en-US" sz="1200" b="1" dirty="0">
              <a:solidFill>
                <a:schemeClr val="accent6">
                  <a:lumMod val="75000"/>
                </a:schemeClr>
              </a:solidFill>
              <a:latin typeface="Calibri"/>
              <a:cs typeface="Calibri"/>
            </a:endParaRPr>
          </a:p>
        </p:txBody>
      </p:sp>
      <p:sp>
        <p:nvSpPr>
          <p:cNvPr id="101" name="Google Shape;101;p1"/>
          <p:cNvSpPr/>
          <p:nvPr/>
        </p:nvSpPr>
        <p:spPr>
          <a:xfrm>
            <a:off x="500034" y="6286520"/>
            <a:ext cx="810177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a:solidFill>
                  <a:srgbClr val="ABD7C9"/>
                </a:solidFill>
              </a:rPr>
              <a:t>Asociatia Centrul de Training European - CTE</a:t>
            </a:r>
            <a:endParaRPr sz="1400" b="0" i="0" u="none" strike="noStrike" cap="none">
              <a:solidFill>
                <a:srgbClr val="000000"/>
              </a:solidFill>
              <a:latin typeface="Arial"/>
              <a:ea typeface="Arial"/>
              <a:cs typeface="Arial"/>
              <a:sym typeface="Arial"/>
            </a:endParaRPr>
          </a:p>
        </p:txBody>
      </p:sp>
      <p:sp>
        <p:nvSpPr>
          <p:cNvPr id="102" name="Google Shape;102;p1"/>
          <p:cNvSpPr txBox="1"/>
          <p:nvPr/>
        </p:nvSpPr>
        <p:spPr>
          <a:xfrm>
            <a:off x="3404275" y="4210500"/>
            <a:ext cx="3716700" cy="600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398F98"/>
              </a:solidFill>
              <a:latin typeface="Arial Black"/>
              <a:ea typeface="Arial Black"/>
              <a:cs typeface="Arial Black"/>
              <a:sym typeface="Arial Black"/>
            </a:endParaRPr>
          </a:p>
        </p:txBody>
      </p:sp>
      <p:sp>
        <p:nvSpPr>
          <p:cNvPr id="103" name="Google Shape;103;p1"/>
          <p:cNvSpPr txBox="1">
            <a:spLocks noGrp="1"/>
          </p:cNvSpPr>
          <p:nvPr>
            <p:ph type="ctrTitle"/>
          </p:nvPr>
        </p:nvSpPr>
        <p:spPr>
          <a:xfrm>
            <a:off x="759951" y="3725955"/>
            <a:ext cx="7326600" cy="4314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3000" dirty="0">
                <a:latin typeface="Calibri"/>
                <a:ea typeface="Calibri"/>
                <a:cs typeface="Calibri"/>
                <a:sym typeface="Calibri"/>
              </a:rPr>
              <a:t>Úvod</a:t>
            </a:r>
            <a:endParaRPr sz="5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Prieskum trhu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657375"/>
            <a:ext cx="8027233" cy="5170646"/>
          </a:xfrm>
          <a:prstGeom prst="rect">
            <a:avLst/>
          </a:prstGeom>
          <a:noFill/>
        </p:spPr>
        <p:txBody>
          <a:bodyPr wrap="square" rtlCol="0">
            <a:spAutoFit/>
          </a:bodyPr>
          <a:lstStyle/>
          <a:p>
            <a:pPr algn="just"/>
            <a:r>
              <a:rPr lang="en-US" sz="3000" dirty="0"/>
              <a:t>4. </a:t>
            </a:r>
            <a:r>
              <a:rPr lang="en-US" sz="3000" b="1" dirty="0"/>
              <a:t>Analyzujte údaje</a:t>
            </a:r>
            <a:r>
              <a:rPr lang="en-US" sz="3000" dirty="0"/>
              <a:t>: Po zozbieraní údajov je ďalším krokom ich analýza. To zahŕňa usporiadanie a zhrnutie údajov, ako aj identifikáciu vzorcov a vzťahov.</a:t>
            </a:r>
          </a:p>
          <a:p>
            <a:pPr algn="just"/>
            <a:r>
              <a:rPr lang="en-US" sz="3000" dirty="0"/>
              <a:t>5. </a:t>
            </a:r>
            <a:r>
              <a:rPr lang="en-US" sz="3000" b="1" dirty="0"/>
              <a:t>Interpretujte zistenia</a:t>
            </a:r>
            <a:r>
              <a:rPr lang="en-US" sz="3000" dirty="0"/>
              <a:t>: Po analýze údajov je ďalším krokom interpretácia zistení. To zahŕňa vyvodenie záverov z údajov a vypracovanie odporúčaní na základe týchto záverov.</a:t>
            </a:r>
          </a:p>
        </p:txBody>
      </p:sp>
    </p:spTree>
    <p:extLst>
      <p:ext uri="{BB962C8B-B14F-4D97-AF65-F5344CB8AC3E}">
        <p14:creationId xmlns:p14="http://schemas.microsoft.com/office/powerpoint/2010/main" val="30329701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Prieskum trhu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657375"/>
            <a:ext cx="8027233" cy="4708981"/>
          </a:xfrm>
          <a:prstGeom prst="rect">
            <a:avLst/>
          </a:prstGeom>
          <a:noFill/>
        </p:spPr>
        <p:txBody>
          <a:bodyPr wrap="square" rtlCol="0">
            <a:spAutoFit/>
          </a:bodyPr>
          <a:lstStyle/>
          <a:p>
            <a:pPr marL="514350" indent="-514350" algn="just">
              <a:buAutoNum type="arabicPeriod" startAt="6"/>
            </a:pPr>
            <a:r>
              <a:rPr lang="en-US" sz="3000" b="1" dirty="0"/>
              <a:t>Podajte správu o zisteniach</a:t>
            </a:r>
            <a:r>
              <a:rPr lang="en-US" sz="3000" dirty="0"/>
              <a:t>: Posledným krokom v procese prieskumu trhu je správa o zisteniach. Ide o prezentáciu výsledkov prieskumu jasným a stručným spôsobom s použitím tabuliek, grafov a iných vizuálnych pomôcok, ktoré pomôžu pri sprostredkovaní zistení.</a:t>
            </a:r>
          </a:p>
          <a:p>
            <a:pPr algn="just"/>
            <a:endParaRPr lang="en-US" sz="3000" dirty="0"/>
          </a:p>
          <a:p>
            <a:pPr algn="just"/>
            <a:r>
              <a:rPr lang="en-US" sz="3000" dirty="0"/>
              <a:t>7. </a:t>
            </a:r>
            <a:r>
              <a:rPr lang="en-US" sz="3000" b="1" dirty="0"/>
              <a:t>Implementujte zistenia a primerane upravte marketingové ciele.</a:t>
            </a:r>
          </a:p>
        </p:txBody>
      </p:sp>
    </p:spTree>
    <p:extLst>
      <p:ext uri="{BB962C8B-B14F-4D97-AF65-F5344CB8AC3E}">
        <p14:creationId xmlns:p14="http://schemas.microsoft.com/office/powerpoint/2010/main" val="3890300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Prieskum trhu </a:t>
            </a:r>
          </a:p>
        </p:txBody>
      </p:sp>
      <p:pic>
        <p:nvPicPr>
          <p:cNvPr id="4" name="Picture 3" descr="The 7 Key Steps of the Market Research Process">
            <a:extLst>
              <a:ext uri="{FF2B5EF4-FFF2-40B4-BE49-F238E27FC236}">
                <a16:creationId xmlns:a16="http://schemas.microsoft.com/office/drawing/2014/main" id="{F71CC85E-DAD8-3CBD-DF63-68F336FC894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4478" y="2115756"/>
            <a:ext cx="7407689" cy="3876364"/>
          </a:xfrm>
          <a:prstGeom prst="rect">
            <a:avLst/>
          </a:prstGeom>
          <a:noFill/>
          <a:ln>
            <a:noFill/>
          </a:ln>
        </p:spPr>
      </p:pic>
    </p:spTree>
    <p:extLst>
      <p:ext uri="{BB962C8B-B14F-4D97-AF65-F5344CB8AC3E}">
        <p14:creationId xmlns:p14="http://schemas.microsoft.com/office/powerpoint/2010/main" val="2435218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Prieskum trhu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657375"/>
            <a:ext cx="8027233" cy="3785652"/>
          </a:xfrm>
          <a:prstGeom prst="rect">
            <a:avLst/>
          </a:prstGeom>
          <a:noFill/>
        </p:spPr>
        <p:txBody>
          <a:bodyPr wrap="square" rtlCol="0">
            <a:spAutoFit/>
          </a:bodyPr>
          <a:lstStyle/>
          <a:p>
            <a:pPr algn="just"/>
            <a:r>
              <a:rPr lang="en-US" sz="3000" dirty="0"/>
              <a:t>Sociálne médiá poskytujú celý rad príležitostí na realizáciu prieskumu trhu. Využívaním platforiem sociálnych médií na získavanie informácií o preferenciách, názoroch a správaní zákazníkov môžu podniky získať cenné poznatky, ktoré môžu byť podkladom pre ich marketingové stratégie a pomôcť im udržať si náskok pred konkurenciou.</a:t>
            </a:r>
          </a:p>
        </p:txBody>
      </p:sp>
    </p:spTree>
    <p:extLst>
      <p:ext uri="{BB962C8B-B14F-4D97-AF65-F5344CB8AC3E}">
        <p14:creationId xmlns:p14="http://schemas.microsoft.com/office/powerpoint/2010/main" val="3253573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Majte na pamäti!</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84192"/>
            <a:ext cx="8027233" cy="2862322"/>
          </a:xfrm>
          <a:prstGeom prst="rect">
            <a:avLst/>
          </a:prstGeom>
          <a:noFill/>
        </p:spPr>
        <p:txBody>
          <a:bodyPr wrap="square" rtlCol="0">
            <a:spAutoFit/>
          </a:bodyPr>
          <a:lstStyle/>
          <a:p>
            <a:pPr marL="457200" indent="-457200" algn="just">
              <a:buFont typeface="Wingdings" panose="05000000000000000000" pitchFamily="2" charset="2"/>
              <a:buChar char="ü"/>
            </a:pPr>
            <a:r>
              <a:rPr lang="en-US" sz="3000" dirty="0"/>
              <a:t>Na základe týchto krokov môžu podniky získať cenné informácie o svojom trhu, zákazníkoch a konkurencii a využiť ich na prijímanie informovaných rozhodnutí o svojich produktoch, službách a marketingových stratégiách.</a:t>
            </a:r>
          </a:p>
        </p:txBody>
      </p:sp>
    </p:spTree>
    <p:extLst>
      <p:ext uri="{BB962C8B-B14F-4D97-AF65-F5344CB8AC3E}">
        <p14:creationId xmlns:p14="http://schemas.microsoft.com/office/powerpoint/2010/main" val="3853002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Majte na pamäti!</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997839"/>
            <a:ext cx="8027233" cy="2862322"/>
          </a:xfrm>
          <a:prstGeom prst="rect">
            <a:avLst/>
          </a:prstGeom>
          <a:noFill/>
        </p:spPr>
        <p:txBody>
          <a:bodyPr wrap="square" rtlCol="0">
            <a:spAutoFit/>
          </a:bodyPr>
          <a:lstStyle/>
          <a:p>
            <a:pPr marL="457200" indent="-457200" algn="just">
              <a:buFont typeface="Wingdings" panose="05000000000000000000" pitchFamily="2" charset="2"/>
              <a:buChar char="ü"/>
            </a:pPr>
            <a:r>
              <a:rPr lang="en-US" sz="3000" dirty="0"/>
              <a:t>Pomocou kombinácie metód výskumu sociálnych médií a tradičných metód výskumu môžu podniky získať komplexnejšie poznatky o svojej cieľovej skupine a prijímať informovanejšie rozhodnutia.</a:t>
            </a:r>
          </a:p>
        </p:txBody>
      </p:sp>
    </p:spTree>
    <p:extLst>
      <p:ext uri="{BB962C8B-B14F-4D97-AF65-F5344CB8AC3E}">
        <p14:creationId xmlns:p14="http://schemas.microsoft.com/office/powerpoint/2010/main" val="2343888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Značkovanie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997839"/>
            <a:ext cx="8027233" cy="4247317"/>
          </a:xfrm>
          <a:prstGeom prst="rect">
            <a:avLst/>
          </a:prstGeom>
          <a:noFill/>
        </p:spPr>
        <p:txBody>
          <a:bodyPr wrap="square" rtlCol="0">
            <a:spAutoFit/>
          </a:bodyPr>
          <a:lstStyle/>
          <a:p>
            <a:pPr algn="just"/>
            <a:r>
              <a:rPr lang="en-US" sz="3000" dirty="0"/>
              <a:t>Keď sa povie marketing, myslí sa aj na budovanie značky. Značka je jedinečná identita, ktorá v mysliach spotrebiteľov odlišuje spoločnosť, výrobok alebo službu od konkurencie. Značka nie je len logo, názov alebo slogan, ale skôr kombinácia hmotných a nehmotných prvkov, ktoré vytvárajú vnímanie hodnoty a odlišujú ju od ostatných ponúk.</a:t>
            </a:r>
          </a:p>
        </p:txBody>
      </p:sp>
    </p:spTree>
    <p:extLst>
      <p:ext uri="{BB962C8B-B14F-4D97-AF65-F5344CB8AC3E}">
        <p14:creationId xmlns:p14="http://schemas.microsoft.com/office/powerpoint/2010/main" val="1904829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Značkovanie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559217"/>
            <a:ext cx="8027233" cy="4708981"/>
          </a:xfrm>
          <a:prstGeom prst="rect">
            <a:avLst/>
          </a:prstGeom>
          <a:noFill/>
        </p:spPr>
        <p:txBody>
          <a:bodyPr wrap="square" rtlCol="0">
            <a:spAutoFit/>
          </a:bodyPr>
          <a:lstStyle/>
          <a:p>
            <a:pPr algn="just"/>
            <a:r>
              <a:rPr lang="en-US" sz="3000" dirty="0"/>
              <a:t>Vo väčšine prípadov sa značka skladá z viacerých kľúčových prvkov, ako sú:</a:t>
            </a:r>
          </a:p>
          <a:p>
            <a:pPr algn="just"/>
            <a:endParaRPr lang="en-US" sz="3000" dirty="0"/>
          </a:p>
          <a:p>
            <a:pPr marL="457200" indent="-457200" algn="just">
              <a:buFont typeface="Wingdings" panose="05000000000000000000" pitchFamily="2" charset="2"/>
              <a:buChar char="Ø"/>
            </a:pPr>
            <a:r>
              <a:rPr lang="en-US" sz="3000" b="1" dirty="0"/>
              <a:t>Identita </a:t>
            </a:r>
            <a:r>
              <a:rPr lang="en-US" sz="3000" dirty="0"/>
              <a:t>- zahŕňa vizuálne zložky značky, ako je logo, paleta farieb, typografia a obrázky.</a:t>
            </a:r>
          </a:p>
          <a:p>
            <a:pPr marL="457200" indent="-457200" algn="just">
              <a:buFont typeface="Wingdings" panose="05000000000000000000" pitchFamily="2" charset="2"/>
              <a:buChar char="Ø"/>
            </a:pPr>
            <a:r>
              <a:rPr lang="en-US" sz="3000" b="1" dirty="0"/>
              <a:t>Posolstvo </a:t>
            </a:r>
            <a:r>
              <a:rPr lang="en-US" sz="3000" dirty="0"/>
              <a:t>- zahŕňa jazyk a posolstvo používané na komunikáciu hodnôt, účelu a jedinečnej predajnej ponuky značky.</a:t>
            </a:r>
          </a:p>
        </p:txBody>
      </p:sp>
    </p:spTree>
    <p:extLst>
      <p:ext uri="{BB962C8B-B14F-4D97-AF65-F5344CB8AC3E}">
        <p14:creationId xmlns:p14="http://schemas.microsoft.com/office/powerpoint/2010/main" val="89018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Značkovanie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Osobnosť </a:t>
            </a:r>
            <a:r>
              <a:rPr lang="en-US" sz="3000" dirty="0"/>
              <a:t>- ide o osobnosť alebo charakter značky, vrátane jej tónu hlasu, správania a postoja.</a:t>
            </a:r>
          </a:p>
          <a:p>
            <a:pPr algn="just"/>
            <a:endParaRPr lang="en-US" sz="3000" dirty="0"/>
          </a:p>
          <a:p>
            <a:pPr marL="457200" indent="-457200" algn="just">
              <a:buFont typeface="Wingdings" panose="05000000000000000000" pitchFamily="2" charset="2"/>
              <a:buChar char="Ø"/>
            </a:pPr>
            <a:r>
              <a:rPr lang="en-US" sz="3000" b="1" dirty="0"/>
              <a:t>Skúsenosť </a:t>
            </a:r>
            <a:r>
              <a:rPr lang="en-US" sz="3000" dirty="0"/>
              <a:t>- zahŕňa celkovú skúsenosť zákazníka so značkou vrátane zákazníckeho servisu, používateľskej skúsenosti a kvality výrobku alebo služby.</a:t>
            </a:r>
          </a:p>
        </p:txBody>
      </p:sp>
    </p:spTree>
    <p:extLst>
      <p:ext uri="{BB962C8B-B14F-4D97-AF65-F5344CB8AC3E}">
        <p14:creationId xmlns:p14="http://schemas.microsoft.com/office/powerpoint/2010/main" val="10716494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Logo a farebná téma</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1938992"/>
          </a:xfrm>
          <a:prstGeom prst="rect">
            <a:avLst/>
          </a:prstGeom>
          <a:noFill/>
        </p:spPr>
        <p:txBody>
          <a:bodyPr wrap="square" rtlCol="0">
            <a:spAutoFit/>
          </a:bodyPr>
          <a:lstStyle/>
          <a:p>
            <a:pPr algn="just"/>
            <a:r>
              <a:rPr lang="en-US" sz="3000" dirty="0"/>
              <a:t>Logá a farby sú dôležitou súčasťou vizuálnej identity značky a zohrávajú kľúčovú úlohu pri vytváraní zapamätateľnej a rozpoznateľnej značky.</a:t>
            </a:r>
          </a:p>
        </p:txBody>
      </p:sp>
      <p:pic>
        <p:nvPicPr>
          <p:cNvPr id="4" name="Picture 3" descr="The 7 Types of Logos And How to Use Them - 99designs">
            <a:extLst>
              <a:ext uri="{FF2B5EF4-FFF2-40B4-BE49-F238E27FC236}">
                <a16:creationId xmlns:a16="http://schemas.microsoft.com/office/drawing/2014/main" id="{226219C6-9EB4-6C59-CAA9-9C77098473B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2457" y="3421410"/>
            <a:ext cx="4879086" cy="2744890"/>
          </a:xfrm>
          <a:prstGeom prst="rect">
            <a:avLst/>
          </a:prstGeom>
          <a:noFill/>
          <a:ln>
            <a:noFill/>
          </a:ln>
        </p:spPr>
      </p:pic>
    </p:spTree>
    <p:extLst>
      <p:ext uri="{BB962C8B-B14F-4D97-AF65-F5344CB8AC3E}">
        <p14:creationId xmlns:p14="http://schemas.microsoft.com/office/powerpoint/2010/main" val="4072050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sym typeface="Arial Black"/>
              </a:rPr>
              <a:t>OBSAH</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9" y="2143593"/>
            <a:ext cx="7779895" cy="3046988"/>
          </a:xfrm>
          <a:prstGeom prst="rect">
            <a:avLst/>
          </a:prstGeom>
          <a:noFill/>
        </p:spPr>
        <p:txBody>
          <a:bodyPr wrap="square" rtlCol="0">
            <a:spAutoFit/>
          </a:bodyPr>
          <a:lstStyle/>
          <a:p>
            <a:pPr marL="514350" indent="-514350">
              <a:buFont typeface="+mj-lt"/>
              <a:buAutoNum type="arabicPeriod"/>
            </a:pPr>
            <a:r>
              <a:rPr lang="en-US" sz="3200" dirty="0">
                <a:hlinkClick r:id="rId3" action="ppaction://hlinksldjump"/>
              </a:rPr>
              <a:t>Úvod do sociálnych médií</a:t>
            </a:r>
            <a:endParaRPr lang="en-US" sz="3200" dirty="0"/>
          </a:p>
          <a:p>
            <a:pPr marL="514350" indent="-514350">
              <a:buFont typeface="+mj-lt"/>
              <a:buAutoNum type="arabicPeriod"/>
            </a:pPr>
            <a:r>
              <a:rPr lang="en-US" sz="3200" dirty="0">
                <a:hlinkClick r:id="rId4" action="ppaction://hlinksldjump"/>
              </a:rPr>
              <a:t>Prieskum trhu</a:t>
            </a:r>
            <a:endParaRPr lang="en-US" sz="3200" dirty="0"/>
          </a:p>
          <a:p>
            <a:pPr marL="514350" indent="-514350">
              <a:buFont typeface="+mj-lt"/>
              <a:buAutoNum type="arabicPeriod"/>
            </a:pPr>
            <a:r>
              <a:rPr lang="en-US" sz="3200" dirty="0">
                <a:hlinkClick r:id="rId5" action="ppaction://hlinksldjump"/>
              </a:rPr>
              <a:t>Značkovanie</a:t>
            </a:r>
            <a:endParaRPr lang="en-US" sz="3200" dirty="0"/>
          </a:p>
          <a:p>
            <a:pPr marL="514350" indent="-514350">
              <a:buFont typeface="+mj-lt"/>
              <a:buAutoNum type="arabicPeriod"/>
            </a:pPr>
            <a:r>
              <a:rPr lang="en-US" sz="3200" dirty="0">
                <a:hlinkClick r:id="rId6" action="ppaction://hlinksldjump"/>
              </a:rPr>
              <a:t>Marketing obsahu, grafický dizajn a copywriting</a:t>
            </a:r>
            <a:endParaRPr lang="en-US" sz="3200" dirty="0"/>
          </a:p>
          <a:p>
            <a:pPr marL="514350" indent="-514350">
              <a:buFont typeface="+mj-lt"/>
              <a:buAutoNum type="arabicPeriod"/>
            </a:pPr>
            <a:r>
              <a:rPr lang="en-US" sz="3200" dirty="0">
                <a:hlinkClick r:id="rId7" action="ppaction://hlinksldjump"/>
              </a:rPr>
              <a:t>Metriky a výkonnosť</a:t>
            </a:r>
            <a:endParaRPr lang="en-US"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Logo a farebná téma</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3785652"/>
          </a:xfrm>
          <a:prstGeom prst="rect">
            <a:avLst/>
          </a:prstGeom>
          <a:noFill/>
        </p:spPr>
        <p:txBody>
          <a:bodyPr wrap="square" rtlCol="0">
            <a:spAutoFit/>
          </a:bodyPr>
          <a:lstStyle/>
          <a:p>
            <a:pPr algn="just"/>
            <a:r>
              <a:rPr lang="en-US" sz="3000" dirty="0"/>
              <a:t>Logo je </a:t>
            </a:r>
            <a:r>
              <a:rPr lang="en-US" sz="3000" b="1" dirty="0"/>
              <a:t>grafický prvok, </a:t>
            </a:r>
            <a:r>
              <a:rPr lang="en-US" sz="3000" dirty="0"/>
              <a:t>ktorý reprezentuje značku a často pozostáva zo symbolu alebo ikony spolu s názvom spoločnosti alebo sloganom. Logá môžu mať rôzne podoby, od jednoduchých a minimalistických návrhov až po zložité a komplikované. Najúčinnejšie logá sú tie, ktoré sú jednoduché, ľahko zapamätateľné a okamžite rozpoznateľné.</a:t>
            </a:r>
          </a:p>
        </p:txBody>
      </p:sp>
    </p:spTree>
    <p:extLst>
      <p:ext uri="{BB962C8B-B14F-4D97-AF65-F5344CB8AC3E}">
        <p14:creationId xmlns:p14="http://schemas.microsoft.com/office/powerpoint/2010/main" val="3081470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Logo a farebná téma</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4247317"/>
          </a:xfrm>
          <a:prstGeom prst="rect">
            <a:avLst/>
          </a:prstGeom>
          <a:noFill/>
        </p:spPr>
        <p:txBody>
          <a:bodyPr wrap="square" rtlCol="0">
            <a:spAutoFit/>
          </a:bodyPr>
          <a:lstStyle/>
          <a:p>
            <a:pPr algn="just"/>
            <a:r>
              <a:rPr lang="en-US" sz="3000" dirty="0"/>
              <a:t>Druhý kľúčový prvok vizuálnej identity značky predstavujú </a:t>
            </a:r>
            <a:r>
              <a:rPr lang="en-US" sz="3000" b="1" dirty="0"/>
              <a:t>farby, ktoré </a:t>
            </a:r>
            <a:r>
              <a:rPr lang="en-US" sz="3000" dirty="0"/>
              <a:t>tiež zohrávajú dôležitú úlohu. Rôzne farby môžu vyvolávať rôzne emócie a vyjadrovať rôzne významy, čo môže ovplyvniť to, ako zákazníci vnímajú značku. Napríklad modrá farba sa často spája s dôverou a stabilitou, zatiaľ čo červená s vášňou a vzrušením.</a:t>
            </a:r>
          </a:p>
        </p:txBody>
      </p:sp>
    </p:spTree>
    <p:extLst>
      <p:ext uri="{BB962C8B-B14F-4D97-AF65-F5344CB8AC3E}">
        <p14:creationId xmlns:p14="http://schemas.microsoft.com/office/powerpoint/2010/main" val="21926079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Logo a farebná téma</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3785652"/>
          </a:xfrm>
          <a:prstGeom prst="rect">
            <a:avLst/>
          </a:prstGeom>
          <a:noFill/>
        </p:spPr>
        <p:txBody>
          <a:bodyPr wrap="square" rtlCol="0">
            <a:spAutoFit/>
          </a:bodyPr>
          <a:lstStyle/>
          <a:p>
            <a:pPr algn="just"/>
            <a:r>
              <a:rPr lang="en-US" sz="3000" dirty="0"/>
              <a:t>Pri výbere farieb pre značku je dôležité zohľadniť psychológiu farieb a to, ako môže cieľová skupina vnímať rôzne farby. Je tiež dôležité zabezpečiť, aby bola farebná paleta vašej značky konzistentná vo všetkých styčných bodoch vrátane webovej stránky, profilov v sociálnych médiách, marketingových materiálov a obalov produktov.</a:t>
            </a:r>
          </a:p>
        </p:txBody>
      </p:sp>
    </p:spTree>
    <p:extLst>
      <p:ext uri="{BB962C8B-B14F-4D97-AF65-F5344CB8AC3E}">
        <p14:creationId xmlns:p14="http://schemas.microsoft.com/office/powerpoint/2010/main" val="42629225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Logo a farebná téma</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61847"/>
            <a:ext cx="8027233" cy="2862322"/>
          </a:xfrm>
          <a:prstGeom prst="rect">
            <a:avLst/>
          </a:prstGeom>
          <a:noFill/>
        </p:spPr>
        <p:txBody>
          <a:bodyPr wrap="square" rtlCol="0">
            <a:spAutoFit/>
          </a:bodyPr>
          <a:lstStyle/>
          <a:p>
            <a:pPr algn="just"/>
            <a:r>
              <a:rPr lang="en-US" sz="3000" dirty="0"/>
              <a:t>Okrem loga a farieb patria medzi ďalšie vizuálne prvky, ktoré prispievajú k vizuálnej identite značky, </a:t>
            </a:r>
            <a:r>
              <a:rPr lang="en-US" sz="3000" b="1" dirty="0"/>
              <a:t>typografia, obrázky a grafické prvky</a:t>
            </a:r>
            <a:r>
              <a:rPr lang="en-US" sz="3000" dirty="0"/>
              <a:t>. Všetky tieto prvky by mali byť konzistentné a spolupracovať na vytvorení uceleného a zapamätateľného imidžu značky.</a:t>
            </a:r>
          </a:p>
        </p:txBody>
      </p:sp>
    </p:spTree>
    <p:extLst>
      <p:ext uri="{BB962C8B-B14F-4D97-AF65-F5344CB8AC3E}">
        <p14:creationId xmlns:p14="http://schemas.microsoft.com/office/powerpoint/2010/main" val="10093870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61847"/>
            <a:ext cx="8027233" cy="2862322"/>
          </a:xfrm>
          <a:prstGeom prst="rect">
            <a:avLst/>
          </a:prstGeom>
          <a:noFill/>
        </p:spPr>
        <p:txBody>
          <a:bodyPr wrap="square" rtlCol="0">
            <a:spAutoFit/>
          </a:bodyPr>
          <a:lstStyle/>
          <a:p>
            <a:pPr algn="just"/>
            <a:r>
              <a:rPr lang="en-US" sz="3000" dirty="0"/>
              <a:t>Obsahový marketing je strategický marketingový prístup, ktorý sa zameriava na vytváranie a šírenie hodnotného, relevantného a konzistentného obsahu s cieľom prilákať a udržať si jasne definované publikum - a v konečnom dôsledku podporiť ziskové konanie zákazníkov.</a:t>
            </a:r>
          </a:p>
        </p:txBody>
      </p:sp>
    </p:spTree>
    <p:extLst>
      <p:ext uri="{BB962C8B-B14F-4D97-AF65-F5344CB8AC3E}">
        <p14:creationId xmlns:p14="http://schemas.microsoft.com/office/powerpoint/2010/main" val="1096229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61847"/>
            <a:ext cx="8027233" cy="3785652"/>
          </a:xfrm>
          <a:prstGeom prst="rect">
            <a:avLst/>
          </a:prstGeom>
          <a:noFill/>
        </p:spPr>
        <p:txBody>
          <a:bodyPr wrap="square" rtlCol="0">
            <a:spAutoFit/>
          </a:bodyPr>
          <a:lstStyle/>
          <a:p>
            <a:pPr algn="just"/>
            <a:r>
              <a:rPr lang="en-US" sz="3000" dirty="0"/>
              <a:t>Cieľom marketingu obsahu je vytvárať obsah, ktorý je pre vaše cieľové publikum užitočný, informatívny alebo zábavný, a nie len priamo propagovať vaše produkty alebo služby. Poskytovaním hodnotného obsahu si môžete u svojho publika vybudovať dôveru a dôveryhodnosť, čo môže viesť k zvýšeniu angažovanosti, lojality a v konečnom dôsledku aj predaja.</a:t>
            </a:r>
          </a:p>
        </p:txBody>
      </p:sp>
    </p:spTree>
    <p:extLst>
      <p:ext uri="{BB962C8B-B14F-4D97-AF65-F5344CB8AC3E}">
        <p14:creationId xmlns:p14="http://schemas.microsoft.com/office/powerpoint/2010/main" val="1449282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61847"/>
            <a:ext cx="8027233" cy="3323987"/>
          </a:xfrm>
          <a:prstGeom prst="rect">
            <a:avLst/>
          </a:prstGeom>
          <a:noFill/>
        </p:spPr>
        <p:txBody>
          <a:bodyPr wrap="square" rtlCol="0">
            <a:spAutoFit/>
          </a:bodyPr>
          <a:lstStyle/>
          <a:p>
            <a:pPr algn="just"/>
            <a:r>
              <a:rPr lang="en-US" sz="3000" dirty="0"/>
              <a:t>Medzi bežné typy obsahu používané v obsahovom marketingu patria:</a:t>
            </a:r>
          </a:p>
          <a:p>
            <a:pPr algn="just"/>
            <a:endParaRPr lang="en-US" sz="3000" dirty="0"/>
          </a:p>
          <a:p>
            <a:pPr marL="457200" indent="-457200" algn="just">
              <a:buFont typeface="Wingdings" panose="05000000000000000000" pitchFamily="2" charset="2"/>
              <a:buChar char="Ø"/>
            </a:pPr>
            <a:r>
              <a:rPr lang="en-US" sz="3000" b="1" dirty="0"/>
              <a:t>Príspevky na blogu</a:t>
            </a:r>
            <a:r>
              <a:rPr lang="en-US" sz="3000" dirty="0"/>
              <a:t>: Pravidelné príspevky na blogu môžu pomôcť vytvoriť vašu značku ako autoritu vo vašom odvetví a poskytnúť užitočné informácie vášmu cieľovému publiku.</a:t>
            </a:r>
          </a:p>
        </p:txBody>
      </p:sp>
    </p:spTree>
    <p:extLst>
      <p:ext uri="{BB962C8B-B14F-4D97-AF65-F5344CB8AC3E}">
        <p14:creationId xmlns:p14="http://schemas.microsoft.com/office/powerpoint/2010/main" val="24242017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888111"/>
            <a:ext cx="8027233"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Obsah sociálnych médií</a:t>
            </a:r>
            <a:r>
              <a:rPr lang="en-US" sz="3000" dirty="0"/>
              <a:t>: Platformy sociálnych médií môžu byť účinným spôsobom šírenia obsahu a komunikácie s publikom.</a:t>
            </a:r>
          </a:p>
          <a:p>
            <a:pPr marL="457200" indent="-457200" algn="just">
              <a:buFont typeface="Wingdings" panose="05000000000000000000" pitchFamily="2" charset="2"/>
              <a:buChar char="Ø"/>
            </a:pPr>
            <a:endParaRPr lang="en-US" sz="3000" dirty="0"/>
          </a:p>
          <a:p>
            <a:pPr marL="457200" indent="-457200" algn="just">
              <a:buFont typeface="Wingdings" panose="05000000000000000000" pitchFamily="2" charset="2"/>
              <a:buChar char="Ø"/>
            </a:pPr>
            <a:r>
              <a:rPr lang="en-US" sz="3000" b="1" dirty="0"/>
              <a:t>Obsah videa</a:t>
            </a:r>
            <a:r>
              <a:rPr lang="en-US" sz="3000" dirty="0"/>
              <a:t>: Videá sú veľmi pútavou formou obsahu, ktorú možno použiť na vzdelávanie, zábavu alebo inšpiráciu publika.</a:t>
            </a:r>
          </a:p>
        </p:txBody>
      </p:sp>
    </p:spTree>
    <p:extLst>
      <p:ext uri="{BB962C8B-B14F-4D97-AF65-F5344CB8AC3E}">
        <p14:creationId xmlns:p14="http://schemas.microsoft.com/office/powerpoint/2010/main" val="14084047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05231"/>
            <a:ext cx="8027233" cy="4708981"/>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Infografiky: </a:t>
            </a:r>
            <a:r>
              <a:rPr lang="en-US" sz="3000" dirty="0"/>
              <a:t>Infografiky sú vizuálne znázornenia údajov alebo informácií, ktoré možno použiť na sprostredkovanie zložitých myšlienok alebo štatistík v ľahko stráviteľnom formáte.</a:t>
            </a:r>
          </a:p>
          <a:p>
            <a:pPr algn="just"/>
            <a:endParaRPr lang="en-US" sz="3000" dirty="0"/>
          </a:p>
          <a:p>
            <a:pPr marL="457200" indent="-457200" algn="just">
              <a:buFont typeface="Wingdings" panose="05000000000000000000" pitchFamily="2" charset="2"/>
              <a:buChar char="Ø"/>
            </a:pPr>
            <a:r>
              <a:rPr lang="en-US" sz="3000" b="1" dirty="0"/>
              <a:t>E-knihy a biele knihy: </a:t>
            </a:r>
            <a:r>
              <a:rPr lang="en-US" sz="3000" dirty="0"/>
              <a:t>Tieto dlhšie obsahy sa môžu použiť na poskytnutie podrobnejších informácií o konkrétnej téme alebo probléme.</a:t>
            </a:r>
          </a:p>
        </p:txBody>
      </p:sp>
    </p:spTree>
    <p:extLst>
      <p:ext uri="{BB962C8B-B14F-4D97-AF65-F5344CB8AC3E}">
        <p14:creationId xmlns:p14="http://schemas.microsoft.com/office/powerpoint/2010/main" val="2401817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05231"/>
            <a:ext cx="8027233" cy="3785652"/>
          </a:xfrm>
          <a:prstGeom prst="rect">
            <a:avLst/>
          </a:prstGeom>
          <a:noFill/>
        </p:spPr>
        <p:txBody>
          <a:bodyPr wrap="square" rtlCol="0">
            <a:spAutoFit/>
          </a:bodyPr>
          <a:lstStyle/>
          <a:p>
            <a:pPr algn="just"/>
            <a:r>
              <a:rPr lang="en-US" sz="3000" dirty="0"/>
              <a:t>Efektívny marketing obsahu si vyžaduje strategický a konzistentný prístup, ako aj hlboké pochopenie cieľového publika a jeho potrieb a záujmov. Vytváraním vysokokvalitného obsahu, ktorý rezonuje s vaším publikom a propaguje posolstvo vašej značky jemným a účinným spôsobom, si môžete vybudovať verných sledovateľov a podporiť obchodný rast.</a:t>
            </a:r>
          </a:p>
        </p:txBody>
      </p:sp>
    </p:spTree>
    <p:extLst>
      <p:ext uri="{BB962C8B-B14F-4D97-AF65-F5344CB8AC3E}">
        <p14:creationId xmlns:p14="http://schemas.microsoft.com/office/powerpoint/2010/main" val="4259148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Úvod</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723869"/>
            <a:ext cx="7779895" cy="4247317"/>
          </a:xfrm>
          <a:prstGeom prst="rect">
            <a:avLst/>
          </a:prstGeom>
          <a:noFill/>
        </p:spPr>
        <p:txBody>
          <a:bodyPr wrap="square" rtlCol="0">
            <a:spAutoFit/>
          </a:bodyPr>
          <a:lstStyle/>
          <a:p>
            <a:pPr algn="just"/>
            <a:r>
              <a:rPr lang="en-US" sz="3000" dirty="0"/>
              <a:t>Sociálne médiá sa v poslednom desaťročí stali viac ekosystémom </a:t>
            </a:r>
            <a:r>
              <a:rPr lang="en-US" sz="3000" dirty="0" err="1"/>
              <a:t>zameraným na </a:t>
            </a:r>
            <a:r>
              <a:rPr lang="en-US" sz="3000" dirty="0"/>
              <a:t>skúsenosti spotrebiteľov. </a:t>
            </a:r>
          </a:p>
          <a:p>
            <a:pPr algn="just"/>
            <a:endParaRPr lang="en-US" sz="3000" dirty="0"/>
          </a:p>
          <a:p>
            <a:pPr algn="just"/>
            <a:r>
              <a:rPr lang="en-US" sz="3000" dirty="0"/>
              <a:t>Sociálne médiá sú v súčasnosti jedným z najdôležitejších prvkov marketingovej stratégie, pretože používanie zariadení, internetu, sietí a sociálnych platforiem sa neustále zvyšuje.</a:t>
            </a:r>
          </a:p>
        </p:txBody>
      </p:sp>
    </p:spTree>
    <p:extLst>
      <p:ext uri="{BB962C8B-B14F-4D97-AF65-F5344CB8AC3E}">
        <p14:creationId xmlns:p14="http://schemas.microsoft.com/office/powerpoint/2010/main" val="37813739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440055"/>
            <a:ext cx="8293009" cy="5632311"/>
          </a:xfrm>
          <a:prstGeom prst="rect">
            <a:avLst/>
          </a:prstGeom>
          <a:noFill/>
        </p:spPr>
        <p:txBody>
          <a:bodyPr wrap="square" rtlCol="0">
            <a:spAutoFit/>
          </a:bodyPr>
          <a:lstStyle/>
          <a:p>
            <a:pPr algn="just"/>
            <a:r>
              <a:rPr lang="en-US" sz="3000" dirty="0"/>
              <a:t>Marketing obsahu môže byť silným nástrojom na budovanie vašej značky a zapojenie cieľového publika v sociálnych médiách. </a:t>
            </a:r>
          </a:p>
          <a:p>
            <a:pPr algn="just"/>
            <a:r>
              <a:rPr lang="en-US" sz="3000" dirty="0"/>
              <a:t>Tipy na vytvorenie efektívneho marketingu obsahu pre sociálne médiá:</a:t>
            </a:r>
          </a:p>
          <a:p>
            <a:pPr marL="457200" indent="-457200" algn="just">
              <a:buFont typeface="Wingdings" panose="05000000000000000000" pitchFamily="2" charset="2"/>
              <a:buChar char="Ø"/>
            </a:pPr>
            <a:r>
              <a:rPr lang="en-US" sz="3000" b="1" dirty="0"/>
              <a:t>Poznajte svoje publikum</a:t>
            </a:r>
            <a:r>
              <a:rPr lang="en-US" sz="3000" dirty="0"/>
              <a:t>: Ak chcete vytvoriť obsah, ktorý bude mať odozvu u vašej cieľovej skupiny, musíte poznať jej potreby, záujmy a preferencie. Používajte analytické nástroje sociálnych médií, aby ste získali prehľad o demografii, správaní a preferenciách svojho publika.</a:t>
            </a:r>
          </a:p>
          <a:p>
            <a:pPr algn="just"/>
            <a:endParaRPr lang="en-US" sz="3000" dirty="0"/>
          </a:p>
        </p:txBody>
      </p:sp>
    </p:spTree>
    <p:extLst>
      <p:ext uri="{BB962C8B-B14F-4D97-AF65-F5344CB8AC3E}">
        <p14:creationId xmlns:p14="http://schemas.microsoft.com/office/powerpoint/2010/main" val="11941864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308735"/>
            <a:ext cx="8293009"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Vytvorte stratégiu obsahu</a:t>
            </a:r>
            <a:r>
              <a:rPr lang="en-US" sz="3000" dirty="0"/>
              <a:t>: Vypracujte stratégiu obsahu, ktorá načrtne vaše ciele, cieľovú skupinu, kľúčové posolstvá a témy obsahu. Pomôže vám to zostať sústredení a konzistentní pri tvorbe obsahu.</a:t>
            </a:r>
          </a:p>
        </p:txBody>
      </p:sp>
    </p:spTree>
    <p:extLst>
      <p:ext uri="{BB962C8B-B14F-4D97-AF65-F5344CB8AC3E}">
        <p14:creationId xmlns:p14="http://schemas.microsoft.com/office/powerpoint/2010/main" val="2781032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263015"/>
            <a:ext cx="8293009"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Používajte vizuálny obsah</a:t>
            </a:r>
            <a:r>
              <a:rPr lang="en-US" sz="3000" dirty="0"/>
              <a:t>: Platformy sociálnych médií sú veľmi vizuálne, preto je dôležité, aby ste vo svojom obsahu používali vysokokvalitné obrázky, videá a grafiku. Vizuálny obsah býva pútavejší a zdieľanejší ako textový obsah.</a:t>
            </a:r>
          </a:p>
        </p:txBody>
      </p:sp>
    </p:spTree>
    <p:extLst>
      <p:ext uri="{BB962C8B-B14F-4D97-AF65-F5344CB8AC3E}">
        <p14:creationId xmlns:p14="http://schemas.microsoft.com/office/powerpoint/2010/main" val="20198200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263015"/>
            <a:ext cx="8293009" cy="286232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Vytvárajte zdieľateľný obsah: </a:t>
            </a:r>
            <a:r>
              <a:rPr lang="en-US" sz="3000" dirty="0"/>
              <a:t>Aby ste zvýšili dosah svojho obsahu, uľahčite svojim sledovateľom jeho zdieľanie v ich vlastných sieťach. Zahrňte na svoje webové stránky tlačidlá na zdieľanie v sociálnych sieťach a povzbudzujte svojich sledovateľov, aby zdieľali váš obsah v sociálnych médiách.</a:t>
            </a:r>
          </a:p>
        </p:txBody>
      </p:sp>
    </p:spTree>
    <p:extLst>
      <p:ext uri="{BB962C8B-B14F-4D97-AF65-F5344CB8AC3E}">
        <p14:creationId xmlns:p14="http://schemas.microsoft.com/office/powerpoint/2010/main" val="11320851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25271"/>
            <a:ext cx="8293009"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Zapojte svoje publikum: </a:t>
            </a:r>
            <a:r>
              <a:rPr lang="en-US" sz="3000" dirty="0"/>
              <a:t>Sociálne médiá sú obojsmernou konverzáciou, preto je dôležité, aby ste sa zapojili do komunikácie so svojím publikom tým, že budete reagovať na komentáre a správy a zúčastňovať sa na relevantných konverzáciách.</a:t>
            </a:r>
          </a:p>
        </p:txBody>
      </p:sp>
    </p:spTree>
    <p:extLst>
      <p:ext uri="{BB962C8B-B14F-4D97-AF65-F5344CB8AC3E}">
        <p14:creationId xmlns:p14="http://schemas.microsoft.com/office/powerpoint/2010/main" val="41550404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750951"/>
            <a:ext cx="8293009" cy="3785652"/>
          </a:xfrm>
          <a:prstGeom prst="rect">
            <a:avLst/>
          </a:prstGeom>
          <a:noFill/>
        </p:spPr>
        <p:txBody>
          <a:bodyPr wrap="square" rtlCol="0">
            <a:spAutoFit/>
          </a:bodyPr>
          <a:lstStyle/>
          <a:p>
            <a:pPr algn="just"/>
            <a:endParaRPr lang="en-US" sz="3000" dirty="0"/>
          </a:p>
          <a:p>
            <a:pPr marL="457200" indent="-457200" algn="just">
              <a:buFont typeface="Wingdings" panose="05000000000000000000" pitchFamily="2" charset="2"/>
              <a:buChar char="Ø"/>
            </a:pPr>
            <a:r>
              <a:rPr lang="en-US" sz="3000" b="1" dirty="0"/>
              <a:t>Sledujte svoje výsledky</a:t>
            </a:r>
            <a:r>
              <a:rPr lang="en-US" sz="3000" dirty="0"/>
              <a:t>: Pomocou analytických nástrojov sociálnych médií sledujte výkonnosť svojho obsahu a podľa potreby upravte svoju stratégiu. Sledujte metriky, ako je miera zapojenia, dosah a konverzie, aby ste mohli merať účinnosť svojho marketingového úsilia v oblasti obsahu.</a:t>
            </a:r>
          </a:p>
        </p:txBody>
      </p:sp>
    </p:spTree>
    <p:extLst>
      <p:ext uri="{BB962C8B-B14F-4D97-AF65-F5344CB8AC3E}">
        <p14:creationId xmlns:p14="http://schemas.microsoft.com/office/powerpoint/2010/main" val="30813013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750951"/>
            <a:ext cx="8293009" cy="4247317"/>
          </a:xfrm>
          <a:prstGeom prst="rect">
            <a:avLst/>
          </a:prstGeom>
          <a:noFill/>
        </p:spPr>
        <p:txBody>
          <a:bodyPr wrap="square" rtlCol="0">
            <a:spAutoFit/>
          </a:bodyPr>
          <a:lstStyle/>
          <a:p>
            <a:pPr algn="just"/>
            <a:r>
              <a:rPr lang="en-US" sz="3000" dirty="0"/>
              <a:t>Vytváranie úspešného obsahu na sociálnych sieťach si vyžaduje starostlivé plánovanie, kreativitu a pochopenie cieľového publika. Úspech v sociálnych médiách je výsledkom neustáleho experimentovania, učenia sa od svojho publika a prispôsobovania svojho prístupu. Buďte otvorení spätnej väzbe, zostaňte konzistentní a neustále zlepšujte svoj obsah, aby ste maximalizovali svoj vplyv na sociálne médiá.</a:t>
            </a:r>
          </a:p>
        </p:txBody>
      </p:sp>
    </p:spTree>
    <p:extLst>
      <p:ext uri="{BB962C8B-B14F-4D97-AF65-F5344CB8AC3E}">
        <p14:creationId xmlns:p14="http://schemas.microsoft.com/office/powerpoint/2010/main" val="31017882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750951"/>
            <a:ext cx="8293009" cy="4708981"/>
          </a:xfrm>
          <a:prstGeom prst="rect">
            <a:avLst/>
          </a:prstGeom>
          <a:noFill/>
        </p:spPr>
        <p:txBody>
          <a:bodyPr wrap="square" rtlCol="0">
            <a:spAutoFit/>
          </a:bodyPr>
          <a:lstStyle/>
          <a:p>
            <a:pPr algn="just"/>
            <a:r>
              <a:rPr lang="en-US" sz="3000" dirty="0"/>
              <a:t>Svoju firmu môžete na sociálnych sieťach propagovať tak, že sa budete snažiť vytvárať čo najlepší obsah, pričom zohľadníte nasledujúce zásady:</a:t>
            </a:r>
          </a:p>
          <a:p>
            <a:pPr algn="just"/>
            <a:endParaRPr lang="en-US" sz="3000" dirty="0"/>
          </a:p>
          <a:p>
            <a:pPr marL="457200" indent="-457200" algn="just">
              <a:buFont typeface="Wingdings" panose="05000000000000000000" pitchFamily="2" charset="2"/>
              <a:buChar char="Ø"/>
            </a:pPr>
            <a:r>
              <a:rPr lang="en-US" sz="3000" b="1" dirty="0"/>
              <a:t>Používajte titulky, ktoré upútajú pozornosť</a:t>
            </a:r>
            <a:r>
              <a:rPr lang="en-US" sz="3000" dirty="0"/>
              <a:t>: Titulok je často to prvé, čo ľudia vidia, preto je dôležité, aby bol presvedčivý a pútavý. Používajte silné slová, čísla a zaujímavé fakty alebo štatistiky, aby vaše titulky vynikli.</a:t>
            </a:r>
          </a:p>
        </p:txBody>
      </p:sp>
    </p:spTree>
    <p:extLst>
      <p:ext uri="{BB962C8B-B14F-4D97-AF65-F5344CB8AC3E}">
        <p14:creationId xmlns:p14="http://schemas.microsoft.com/office/powerpoint/2010/main" val="20566123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Používajte pútavé vizuály</a:t>
            </a:r>
            <a:r>
              <a:rPr lang="en-US" sz="3000" dirty="0"/>
              <a:t>: Ako som už spomínal, vizuálna stránka je na sociálnych sieťach dôležitá, preto sa uistite, že vaše obrázky, videá a grafika sú kvalitné a pútavé. Používajte farby, písma a ďalšie prvky dizajnu, aby bol váš obsah vizuálne príťažlivý.</a:t>
            </a:r>
          </a:p>
        </p:txBody>
      </p:sp>
    </p:spTree>
    <p:extLst>
      <p:ext uri="{BB962C8B-B14F-4D97-AF65-F5344CB8AC3E}">
        <p14:creationId xmlns:p14="http://schemas.microsoft.com/office/powerpoint/2010/main" val="17350126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Buďte struční: </a:t>
            </a:r>
            <a:r>
              <a:rPr lang="en-US" sz="3000" dirty="0"/>
              <a:t>Sociálne médiá sú o krátkom obsahu, ktorý sa dá ľahko zhltnúť, takže svoje príspevky zverejňujte stručne a jasne. Používajte odrážky alebo očíslované zoznamy, aby ste obsah rozdelili a uľahčili jeho čítanie.</a:t>
            </a:r>
          </a:p>
        </p:txBody>
      </p:sp>
    </p:spTree>
    <p:extLst>
      <p:ext uri="{BB962C8B-B14F-4D97-AF65-F5344CB8AC3E}">
        <p14:creationId xmlns:p14="http://schemas.microsoft.com/office/powerpoint/2010/main" val="2148933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Úvod</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248525"/>
            <a:ext cx="7779895" cy="3323987"/>
          </a:xfrm>
          <a:prstGeom prst="rect">
            <a:avLst/>
          </a:prstGeom>
          <a:noFill/>
        </p:spPr>
        <p:txBody>
          <a:bodyPr wrap="square" rtlCol="0">
            <a:spAutoFit/>
          </a:bodyPr>
          <a:lstStyle/>
          <a:p>
            <a:pPr algn="just"/>
            <a:r>
              <a:rPr lang="en-US" sz="3000" dirty="0"/>
              <a:t>Nárast interaktívnych digitálnych médií sa aktívne podieľal na vývoji spolupráce medzi spoločnosťou a spotrebiteľom z pasívneho modelu Web 1.0 na interaktívny model Web 2.0, kde sú spotrebitelia súčasne iniciátormi a príjemcami výmeny informácií. </a:t>
            </a:r>
          </a:p>
        </p:txBody>
      </p:sp>
    </p:spTree>
    <p:extLst>
      <p:ext uri="{BB962C8B-B14F-4D97-AF65-F5344CB8AC3E}">
        <p14:creationId xmlns:p14="http://schemas.microsoft.com/office/powerpoint/2010/main" val="11529554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Používajte hashtagy: </a:t>
            </a:r>
            <a:r>
              <a:rPr lang="en-US" sz="3000" dirty="0"/>
              <a:t>Hashtagy sú účinným nástrojom na zvýšenie dosahu vášho obsahu a pomáhajú ľuďom nájsť vaše príspevky. Používajte vo svojich príspevkoch relevantné hashtagy, aby ľudia ľahšie objavili váš obsah.</a:t>
            </a:r>
          </a:p>
        </p:txBody>
      </p:sp>
    </p:spTree>
    <p:extLst>
      <p:ext uri="{BB962C8B-B14F-4D97-AF65-F5344CB8AC3E}">
        <p14:creationId xmlns:p14="http://schemas.microsoft.com/office/powerpoint/2010/main" val="1439221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240065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Používajte jednotný hlas a tón: </a:t>
            </a:r>
            <a:r>
              <a:rPr lang="en-US" sz="3000" dirty="0"/>
              <a:t>Hlas a tón vašej značky by mal byť konzistentný na všetkých platformách sociálnych médií. Používajte tón, ktorý rezonuje s vašou cieľovou skupinou a odráža osobnosť vašej značky.</a:t>
            </a:r>
          </a:p>
        </p:txBody>
      </p:sp>
    </p:spTree>
    <p:extLst>
      <p:ext uri="{BB962C8B-B14F-4D97-AF65-F5344CB8AC3E}">
        <p14:creationId xmlns:p14="http://schemas.microsoft.com/office/powerpoint/2010/main" val="6353000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Zapojte svoje publikum: </a:t>
            </a:r>
            <a:r>
              <a:rPr lang="en-US" sz="3000" dirty="0"/>
              <a:t>Sociálne médiá sú obojsmernou konverzáciou, preto je dôležité, aby ste so svojím publikom komunikovali a reagovali na komentáre, správy a zmienky. Kladte otázky, reagujte na spätnú väzbu a zapájajte sa do relevantných konverzácií, aby ste si vybudovali angažovanosť a dôveru svojich sledovateľov.</a:t>
            </a:r>
          </a:p>
        </p:txBody>
      </p:sp>
    </p:spTree>
    <p:extLst>
      <p:ext uri="{BB962C8B-B14F-4D97-AF65-F5344CB8AC3E}">
        <p14:creationId xmlns:p14="http://schemas.microsoft.com/office/powerpoint/2010/main" val="29313858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Obsahový marketing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Experimentujte a testujte: </a:t>
            </a:r>
            <a:r>
              <a:rPr lang="en-US" sz="3000" dirty="0"/>
              <a:t>Sociálne médiá sa neustále vyvíjajú, preto je dôležité experimentovať s rôznymi typmi obsahu a formátmi, aby ste zistili, čo najlepšie vyhovuje vášmu publiku. Testujte rôzne titulky, vizuály a formáty, aby ste zistili, čo u vašich sledovateľov vyvolá odozvu.</a:t>
            </a:r>
          </a:p>
        </p:txBody>
      </p:sp>
    </p:spTree>
    <p:extLst>
      <p:ext uri="{BB962C8B-B14F-4D97-AF65-F5344CB8AC3E}">
        <p14:creationId xmlns:p14="http://schemas.microsoft.com/office/powerpoint/2010/main" val="20380818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Metriky a výkonnosť</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317879"/>
            <a:ext cx="8293009" cy="1938992"/>
          </a:xfrm>
          <a:prstGeom prst="rect">
            <a:avLst/>
          </a:prstGeom>
          <a:noFill/>
        </p:spPr>
        <p:txBody>
          <a:bodyPr wrap="square" rtlCol="0">
            <a:spAutoFit/>
          </a:bodyPr>
          <a:lstStyle/>
          <a:p>
            <a:pPr algn="just"/>
            <a:r>
              <a:rPr lang="en-US" sz="3000" dirty="0"/>
              <a:t>Sledovanie marketingovej výkonnosti je pre podniky nevyhnutné na určenie účinnosti ich marketingového úsilia a identifikáciu oblastí, ktoré je potrebné zlepšiť. </a:t>
            </a:r>
          </a:p>
        </p:txBody>
      </p:sp>
    </p:spTree>
    <p:extLst>
      <p:ext uri="{BB962C8B-B14F-4D97-AF65-F5344CB8AC3E}">
        <p14:creationId xmlns:p14="http://schemas.microsoft.com/office/powerpoint/2010/main" val="25361100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Metriky a výkonnosť</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888111"/>
            <a:ext cx="8293009" cy="4708981"/>
          </a:xfrm>
          <a:prstGeom prst="rect">
            <a:avLst/>
          </a:prstGeom>
          <a:noFill/>
        </p:spPr>
        <p:txBody>
          <a:bodyPr wrap="square" rtlCol="0">
            <a:spAutoFit/>
          </a:bodyPr>
          <a:lstStyle/>
          <a:p>
            <a:pPr algn="just"/>
            <a:r>
              <a:rPr lang="en-US" sz="3000" dirty="0"/>
              <a:t>Spôsoby sledovania marketingovej výkonnosti:</a:t>
            </a:r>
          </a:p>
          <a:p>
            <a:pPr algn="just"/>
            <a:endParaRPr lang="en-US" sz="3000" dirty="0"/>
          </a:p>
          <a:p>
            <a:pPr marL="457200" indent="-457200" algn="just">
              <a:buFont typeface="Wingdings" panose="05000000000000000000" pitchFamily="2" charset="2"/>
              <a:buChar char="Ø"/>
            </a:pPr>
            <a:r>
              <a:rPr lang="en-US" sz="3000" b="1" dirty="0"/>
              <a:t>Stanovte si konkrétne ciele a metriky</a:t>
            </a:r>
            <a:r>
              <a:rPr lang="en-US" sz="3000" dirty="0"/>
              <a:t>: Určite si konkrétne ciele, ktoré chcete dosiahnuť pomocou svojich marketingových aktivít, napríklad zvýšenie návštevnosti webových stránok, generovanie potenciálnych zákazníkov alebo zvýšenie predaja. Stanovte merateľné ukazovatele, ktoré vám pomôžu sledovať pokrok pri dosahovaní týchto cieľov, napríklad návštevníkov webových stránok, mieru konverzie alebo príjmy.</a:t>
            </a:r>
          </a:p>
        </p:txBody>
      </p:sp>
    </p:spTree>
    <p:extLst>
      <p:ext uri="{BB962C8B-B14F-4D97-AF65-F5344CB8AC3E}">
        <p14:creationId xmlns:p14="http://schemas.microsoft.com/office/powerpoint/2010/main" val="29867764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Metriky a výkonnosť</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888111"/>
            <a:ext cx="8293009"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Používajte analytické nástroje</a:t>
            </a:r>
            <a:r>
              <a:rPr lang="en-US" sz="3000" dirty="0"/>
              <a:t>: Využívajte analytické nástroje, ako je Google Analytics alebo platformy na analýzu sociálnych médií, na sledovanie ukazovateľov, ako je návštevnosť webových stránok, miera prekliku, zapojenie a miera konverzie. Tieto nástroje poskytujú cenné informácie o správaní používateľov, demografických údajoch a preferenciách, ktoré vám pomôžu optimalizovať vašu marketingovú stratégiu.</a:t>
            </a:r>
          </a:p>
        </p:txBody>
      </p:sp>
    </p:spTree>
    <p:extLst>
      <p:ext uri="{BB962C8B-B14F-4D97-AF65-F5344CB8AC3E}">
        <p14:creationId xmlns:p14="http://schemas.microsoft.com/office/powerpoint/2010/main" val="17531353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Metriky a výkonnosť</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Vykonávajte prieskumy medzi zákazníkmi: </a:t>
            </a:r>
            <a:r>
              <a:rPr lang="en-US" sz="3000" dirty="0"/>
              <a:t>Zbierajte spätnú väzbu od zákazníkov prostredníctvom prieskumov alebo fokusových skupín, aby ste získali informácie o ich preferenciách, názoroch a skúsenostiach s vašou značkou. Túto spätnú väzbu využite na zlepšenie marketingových správ, cielenia a taktiky.</a:t>
            </a:r>
          </a:p>
        </p:txBody>
      </p:sp>
    </p:spTree>
    <p:extLst>
      <p:ext uri="{BB962C8B-B14F-4D97-AF65-F5344CB8AC3E}">
        <p14:creationId xmlns:p14="http://schemas.microsoft.com/office/powerpoint/2010/main" val="8712050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Metriky a výkonnosť</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Monitorovanie zapojenia do sociálnych médií: </a:t>
            </a:r>
            <a:r>
              <a:rPr lang="en-US" sz="3000" dirty="0"/>
              <a:t>Monitorovanie ukazovateľov zapojenia, ako sú lajky, zdieľania, komentáre a zmienky na sociálnych médiách, aby ste mohli posúdiť účinnosť svojej stratégie sociálnych médií. Analyzujte, ktoré príspevky majú dobrú výkonnosť, a identifikujte príležitosti na zlepšenie zapojenia a dosahu.</a:t>
            </a:r>
          </a:p>
        </p:txBody>
      </p:sp>
    </p:spTree>
    <p:extLst>
      <p:ext uri="{BB962C8B-B14F-4D97-AF65-F5344CB8AC3E}">
        <p14:creationId xmlns:p14="http://schemas.microsoft.com/office/powerpoint/2010/main" val="3978265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Metriky a výkonnosť</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785652"/>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Sledovanie návratnosti investícií: </a:t>
            </a:r>
            <a:r>
              <a:rPr lang="en-US" sz="3000" dirty="0"/>
              <a:t>Meranie návratnosti investícií (ROI) do vašich marketingových aktivít porovnaním nákladov na marketingové aktivity s dosiahnutými príjmami. To vám pomôže určiť, ktoré marketingové taktiky prinášajú najvyššiu návratnosť investícií, a prijímať rozhodnutia založené na údajoch o tom, kam prideliť zdroje.</a:t>
            </a:r>
          </a:p>
        </p:txBody>
      </p:sp>
    </p:spTree>
    <p:extLst>
      <p:ext uri="{BB962C8B-B14F-4D97-AF65-F5344CB8AC3E}">
        <p14:creationId xmlns:p14="http://schemas.microsoft.com/office/powerpoint/2010/main" val="989633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Majte na pamäti!</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687354"/>
            <a:ext cx="8027233" cy="4401205"/>
          </a:xfrm>
          <a:prstGeom prst="rect">
            <a:avLst/>
          </a:prstGeom>
          <a:noFill/>
        </p:spPr>
        <p:txBody>
          <a:bodyPr wrap="square" rtlCol="0">
            <a:spAutoFit/>
          </a:bodyPr>
          <a:lstStyle/>
          <a:p>
            <a:pPr marL="457200" indent="-457200" algn="just">
              <a:buFont typeface="Wingdings" panose="05000000000000000000" pitchFamily="2" charset="2"/>
              <a:buChar char="ü"/>
            </a:pPr>
            <a:r>
              <a:rPr lang="en-US" sz="2800" dirty="0"/>
              <a:t>Sociálne médiá môžu zohrávať kľúčovú úlohu v celkovej marketingovej stratégii podniku.</a:t>
            </a:r>
          </a:p>
          <a:p>
            <a:pPr marL="457200" indent="-457200" algn="just">
              <a:buFont typeface="Wingdings" panose="05000000000000000000" pitchFamily="2" charset="2"/>
              <a:buChar char="ü"/>
            </a:pPr>
            <a:endParaRPr lang="en-US" sz="2800" dirty="0"/>
          </a:p>
          <a:p>
            <a:pPr marL="457200" indent="-457200" algn="just">
              <a:buFont typeface="Wingdings" panose="05000000000000000000" pitchFamily="2" charset="2"/>
              <a:buChar char="ü"/>
            </a:pPr>
            <a:r>
              <a:rPr lang="en-US" sz="2800" dirty="0"/>
              <a:t>Typ platformy sociálnych médií, ktorú si vyberiete pre svoju značku, bude závisieť od vašich cieľov, cieľovej skupiny a typu obsahu, ktorý chcete zdieľať. Je dôležité vybrať si platformy, ktoré sú v súlade s posolstvom a hodnotami vašej značky a ktoré vám umožnia nadviazať kontakt s publikom.</a:t>
            </a:r>
          </a:p>
        </p:txBody>
      </p:sp>
    </p:spTree>
    <p:extLst>
      <p:ext uri="{BB962C8B-B14F-4D97-AF65-F5344CB8AC3E}">
        <p14:creationId xmlns:p14="http://schemas.microsoft.com/office/powerpoint/2010/main" val="30568301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Príklady analytických nástrojov </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424731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Služba Google Analytics: </a:t>
            </a:r>
            <a:r>
              <a:rPr lang="en-US" sz="3000" dirty="0"/>
              <a:t>Google Analytics je bezplatný nástroj poskytovaný spoločnosťou Google, ktorý pomáha podnikom sledovať návštevnosť webových stránok, správanie používateľov a ďalšie ukazovatele. Umožňuje podnikom sledovať počet návštevníkov, navštívené stránky, mieru odmietnutia a mieru konverzie. Môže tiež poskytnúť cenné informácie o demografii používateľov, akvizičných kanáloch a ďalších užitočných údajoch.</a:t>
            </a:r>
          </a:p>
        </p:txBody>
      </p:sp>
    </p:spTree>
    <p:extLst>
      <p:ext uri="{BB962C8B-B14F-4D97-AF65-F5344CB8AC3E}">
        <p14:creationId xmlns:p14="http://schemas.microsoft.com/office/powerpoint/2010/main" val="20499148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Príklady analytických nástrojov </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Adobe Analytics: </a:t>
            </a:r>
            <a:r>
              <a:rPr lang="en-US" sz="3000" dirty="0"/>
              <a:t>Adobe Analytics je platený analytický nástroj, ktorý podnikom poskytuje pokročilé funkcie na sledovanie správania používateľov, výkonnosti webových stránok a segmentácie zákazníkov. Ponúka analýzu v reálnom čase, prispôsobiteľné informačné panely a možnosti prediktívnej analýzy.</a:t>
            </a:r>
          </a:p>
        </p:txBody>
      </p:sp>
    </p:spTree>
    <p:extLst>
      <p:ext uri="{BB962C8B-B14F-4D97-AF65-F5344CB8AC3E}">
        <p14:creationId xmlns:p14="http://schemas.microsoft.com/office/powerpoint/2010/main" val="20670740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Príklady analytických nástrojov </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Hootsuite Insights: </a:t>
            </a:r>
            <a:r>
              <a:rPr lang="en-US" sz="3000" dirty="0"/>
              <a:t>Hootsuite Insights je analytický nástroj pre sociálne médiá, ktorý pomáha podnikom monitorovať a analyzovať zapojenie, nálady a trendy v sociálnych médiách. Umožňuje podnikom sledovať zmienky, zapojenie a sledovateľov na platformách sociálnych médií, ako sú Twitter, Facebook a Instagram.</a:t>
            </a:r>
          </a:p>
        </p:txBody>
      </p:sp>
    </p:spTree>
    <p:extLst>
      <p:ext uri="{BB962C8B-B14F-4D97-AF65-F5344CB8AC3E}">
        <p14:creationId xmlns:p14="http://schemas.microsoft.com/office/powerpoint/2010/main" val="32183167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Príklady analytických nástrojov </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SEMrush: </a:t>
            </a:r>
            <a:r>
              <a:rPr lang="en-US" sz="3000" dirty="0"/>
              <a:t>SEMrush je platený analytický nástroj, ktorý poskytuje podnikom prehľad o optimalizácii pre vyhľadávače (SEO), reklame platenej za kliknutie (PPC) a marketingu v sociálnych médiách. Ponúka funkcie, ako je prieskum kľúčových slov, audit stránok a analýza konkurencie.</a:t>
            </a:r>
          </a:p>
        </p:txBody>
      </p:sp>
    </p:spTree>
    <p:extLst>
      <p:ext uri="{BB962C8B-B14F-4D97-AF65-F5344CB8AC3E}">
        <p14:creationId xmlns:p14="http://schemas.microsoft.com/office/powerpoint/2010/main" val="18260507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Príklady analytických nástrojov </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just">
              <a:buFont typeface="Wingdings" panose="05000000000000000000" pitchFamily="2" charset="2"/>
              <a:buChar char="Ø"/>
            </a:pPr>
            <a:r>
              <a:rPr lang="en-US" sz="3000" b="1" dirty="0"/>
              <a:t>Hotjar: </a:t>
            </a:r>
            <a:r>
              <a:rPr lang="en-US" sz="3000" dirty="0"/>
              <a:t>Hotjar je platený nástroj, ktorý poskytuje podnikom prehľad o správaní používateľov na ich webových stránkach prostredníctvom heatmapy, mapy kliknutí a záznamov používateľov. Podnikom môže pomôcť pochopiť, ako používatelia interagujú s ich webovou stránkou, a identifikovať oblasti, ktoré je potrebné zlepšiť.</a:t>
            </a:r>
          </a:p>
        </p:txBody>
      </p:sp>
    </p:spTree>
    <p:extLst>
      <p:ext uri="{BB962C8B-B14F-4D97-AF65-F5344CB8AC3E}">
        <p14:creationId xmlns:p14="http://schemas.microsoft.com/office/powerpoint/2010/main" val="34466847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2254912" y="2721114"/>
            <a:ext cx="5906124" cy="707886"/>
          </a:xfrm>
          <a:prstGeom prst="rect">
            <a:avLst/>
          </a:prstGeom>
          <a:noFill/>
        </p:spPr>
        <p:txBody>
          <a:bodyPr wrap="square" rtlCol="0">
            <a:spAutoFit/>
          </a:bodyPr>
          <a:lstStyle/>
          <a:p>
            <a:r>
              <a:rPr lang="en-US" sz="4000" dirty="0">
                <a:solidFill>
                  <a:srgbClr val="398F98"/>
                </a:solidFill>
                <a:latin typeface="Calibri"/>
                <a:cs typeface="Calibri"/>
              </a:rPr>
              <a:t>Koniec vzdelávacej jednotky</a:t>
            </a:r>
          </a:p>
        </p:txBody>
      </p:sp>
    </p:spTree>
    <p:extLst>
      <p:ext uri="{BB962C8B-B14F-4D97-AF65-F5344CB8AC3E}">
        <p14:creationId xmlns:p14="http://schemas.microsoft.com/office/powerpoint/2010/main" val="41206609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Oznámenie o autorských právach</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2246769"/>
          </a:xfrm>
          <a:prstGeom prst="rect">
            <a:avLst/>
          </a:prstGeom>
          <a:noFill/>
        </p:spPr>
        <p:txBody>
          <a:bodyPr wrap="square" rtlCol="0">
            <a:spAutoFit/>
          </a:bodyPr>
          <a:lstStyle/>
          <a:p>
            <a:pPr marL="457200" indent="-457200" algn="just">
              <a:buFont typeface="Wingdings" panose="05000000000000000000" pitchFamily="2" charset="2"/>
              <a:buChar char="Ø"/>
            </a:pPr>
            <a:r>
              <a:rPr lang="en-US" dirty="0"/>
              <a:t>Copyright © Členovia projektu </a:t>
            </a:r>
            <a:r>
              <a:rPr lang="en-US" i="1" dirty="0"/>
              <a:t>Zvyšovanie zručností a kompetencií mladých ľudí v sociálnom podnikaní prostredníctvom virtuálnej reality, </a:t>
            </a:r>
            <a:r>
              <a:rPr lang="en-US" dirty="0"/>
              <a:t>2021, kde nájdete podrobnosti o projekte ENTREREALITY </a:t>
            </a:r>
            <a:r>
              <a:rPr lang="en-US" dirty="0">
                <a:hlinkClick r:id="rId3"/>
              </a:rPr>
              <a:t>https://projectentreality.eu/index.php/en/ </a:t>
            </a:r>
            <a:r>
              <a:rPr lang="en-US" dirty="0"/>
              <a:t>a o spolupráci.</a:t>
            </a:r>
          </a:p>
          <a:p>
            <a:pPr algn="just"/>
            <a:endParaRPr lang="en-US" dirty="0"/>
          </a:p>
          <a:p>
            <a:pPr marL="457200" indent="-457200" algn="just">
              <a:buFont typeface="Wingdings" panose="05000000000000000000" pitchFamily="2" charset="2"/>
              <a:buChar char="Ø"/>
            </a:pPr>
            <a:r>
              <a:rPr lang="en-US" dirty="0"/>
              <a:t> Dielo sa musí priradiť tak, že sa ku skopírovaným prvkom pripojí nasledujúci odkaz: "Copyright © Members of the </a:t>
            </a:r>
            <a:r>
              <a:rPr lang="en-US" dirty="0" err="1"/>
              <a:t>Entrereality </a:t>
            </a:r>
            <a:r>
              <a:rPr lang="en-US" dirty="0"/>
              <a:t>Project, 2021". </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Použitie tejto prezentácie spôsobom a/alebo na účely, ktoré nie sú uvedené v licencii, si vyžaduje predchádzajúci písomný súhlas držiteľov autorských práv. Informácie obsiahnuté v tejto prezentácii predstavujú názory držiteľov autorských práv ku dňu ich zverejnenia</a:t>
            </a:r>
          </a:p>
        </p:txBody>
      </p:sp>
    </p:spTree>
    <p:extLst>
      <p:ext uri="{BB962C8B-B14F-4D97-AF65-F5344CB8AC3E}">
        <p14:creationId xmlns:p14="http://schemas.microsoft.com/office/powerpoint/2010/main" val="225925064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r>
              <a:rPr lang="en-US" sz="4000" dirty="0">
                <a:solidFill>
                  <a:srgbClr val="398F98"/>
                </a:solidFill>
                <a:latin typeface="Calibri"/>
                <a:cs typeface="Calibri"/>
              </a:rPr>
              <a:t>Odkazy</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4185761"/>
          </a:xfrm>
          <a:prstGeom prst="rect">
            <a:avLst/>
          </a:prstGeom>
          <a:noFill/>
        </p:spPr>
        <p:txBody>
          <a:bodyPr wrap="square" rtlCol="0">
            <a:spAutoFit/>
          </a:bodyPr>
          <a:lstStyle/>
          <a:p>
            <a:pPr marL="285750" indent="-285750" algn="just">
              <a:buFont typeface="Arial" panose="020B0604020202020204" pitchFamily="34" charset="0"/>
              <a:buChar char="•"/>
            </a:pPr>
            <a:r>
              <a:rPr lang="en-US" dirty="0" err="1"/>
              <a:t>Zippia</a:t>
            </a:r>
            <a:r>
              <a:rPr lang="en-US" dirty="0"/>
              <a:t>. "20 životne dôležitých štatistík používania smartfónov [2023]: 2023: fakty, údaje a trendy v používaní mobilných telefónov v USA". Zippia.com. Apríl 3, 2023, https://www.zippia.com/advice/smartphone-usage-statistics/ </a:t>
            </a:r>
          </a:p>
          <a:p>
            <a:pPr marL="285750" indent="-285750" algn="just">
              <a:buFont typeface="Arial" panose="020B0604020202020204" pitchFamily="34" charset="0"/>
              <a:buChar char="•"/>
            </a:pPr>
            <a:r>
              <a:rPr lang="en-US" dirty="0" err="1"/>
              <a:t>aresh</a:t>
            </a:r>
            <a:r>
              <a:rPr lang="en-US" dirty="0"/>
              <a:t>, K. M., Nunan, D., Pearson, D. F. B. (2019). Marketingový výskum: An Applied Approach. Pearson Education Limited</a:t>
            </a:r>
          </a:p>
          <a:p>
            <a:pPr marL="285750" indent="-285750" algn="just">
              <a:buFont typeface="Arial" panose="020B0604020202020204" pitchFamily="34" charset="0"/>
              <a:buChar char="•"/>
            </a:pPr>
            <a:r>
              <a:rPr lang="en-US" dirty="0" err="1"/>
              <a:t>Doerr</a:t>
            </a:r>
            <a:r>
              <a:rPr lang="en-US" dirty="0"/>
              <a:t>, J. (2018). Meranie toho, na čom záleží: OKR: OKR: jednoduchá myšlienka, ktorá poháňa 10-násobný rast. Penguin Books Ltd.</a:t>
            </a:r>
          </a:p>
          <a:p>
            <a:pPr marL="285750" indent="-285750" algn="just">
              <a:buFont typeface="Arial" panose="020B0604020202020204" pitchFamily="34" charset="0"/>
              <a:buChar char="•"/>
            </a:pPr>
            <a:r>
              <a:rPr lang="en-US" dirty="0"/>
              <a:t>Wheeler, A. (2012). Navrhovanie identity značky: A.: An Essential Guide for the Whole Branding Team. John Wiley &amp; Sons</a:t>
            </a:r>
          </a:p>
          <a:p>
            <a:pPr marL="285750" indent="-285750" algn="just">
              <a:buFont typeface="Arial" panose="020B0604020202020204" pitchFamily="34" charset="0"/>
              <a:buChar char="•"/>
            </a:pPr>
            <a:r>
              <a:rPr lang="en-US" dirty="0"/>
              <a:t>Kotler, P., </a:t>
            </a:r>
            <a:r>
              <a:rPr lang="en-US" dirty="0" err="1"/>
              <a:t>Kartajaya</a:t>
            </a:r>
            <a:r>
              <a:rPr lang="en-US" dirty="0"/>
              <a:t>, H., Iwan (2017). Marketing 4.0: Marketing: prechod od tradičného k digitálnemu. John Wiley &amp; Sons</a:t>
            </a:r>
          </a:p>
          <a:p>
            <a:pPr marL="285750" indent="-285750" algn="just">
              <a:buFont typeface="Arial" panose="020B0604020202020204" pitchFamily="34" charset="0"/>
              <a:buChar char="•"/>
            </a:pPr>
            <a:r>
              <a:rPr lang="en-US" dirty="0" err="1"/>
              <a:t>Reibstein</a:t>
            </a:r>
            <a:r>
              <a:rPr lang="en-US" dirty="0"/>
              <a:t>, D. (2021). Kľúčové marketingové metriky. Viac ako 50 metrík, ktoré potrebuje poznať každý manažér, Paperback. Pearson Education Limited</a:t>
            </a:r>
          </a:p>
          <a:p>
            <a:pPr marL="285750" indent="-285750" algn="just">
              <a:buFont typeface="Arial" panose="020B0604020202020204" pitchFamily="34" charset="0"/>
              <a:buChar char="•"/>
            </a:pPr>
            <a:r>
              <a:rPr lang="en-US" dirty="0">
                <a:hlinkClick r:id="rId3"/>
              </a:rPr>
              <a:t>https://netbasequid.com/blog/market-research-steps/   </a:t>
            </a:r>
          </a:p>
          <a:p>
            <a:pPr marL="285750" indent="-285750" algn="just">
              <a:buFont typeface="Arial" panose="020B0604020202020204" pitchFamily="34" charset="0"/>
              <a:buChar char="•"/>
            </a:pPr>
            <a:r>
              <a:rPr lang="en-US" dirty="0">
                <a:hlinkClick r:id="rId4"/>
              </a:rPr>
              <a:t>https://books.forbes.com/blog/how-to-build-a-digital-brand-that-lasts/  </a:t>
            </a:r>
          </a:p>
          <a:p>
            <a:pPr marL="285750" indent="-285750" algn="just">
              <a:buFont typeface="Arial" panose="020B0604020202020204" pitchFamily="34" charset="0"/>
              <a:buChar char="•"/>
            </a:pPr>
            <a:r>
              <a:rPr lang="en-US" dirty="0">
                <a:hlinkClick r:id="rId5"/>
              </a:rPr>
              <a:t>https://neilpatel.com/what-is-content-marketing/  </a:t>
            </a:r>
          </a:p>
          <a:p>
            <a:pPr marL="285750" indent="-285750" algn="just">
              <a:buFont typeface="Arial" panose="020B0604020202020204" pitchFamily="34" charset="0"/>
              <a:buChar char="•"/>
            </a:pPr>
            <a:r>
              <a:rPr lang="en-US" dirty="0">
                <a:hlinkClick r:id="rId6"/>
              </a:rPr>
              <a:t>https://www.heurio.co/dieter-rams-10-principles-of-good-design  </a:t>
            </a:r>
          </a:p>
          <a:p>
            <a:pPr marL="285750" indent="-285750" algn="just">
              <a:buFont typeface="Arial" panose="020B0604020202020204" pitchFamily="34" charset="0"/>
              <a:buChar char="•"/>
            </a:pPr>
            <a:r>
              <a:rPr lang="en-US" dirty="0">
                <a:hlinkClick r:id="rId7"/>
              </a:rPr>
              <a:t>https://www.smashingmagazine.com/2010/01/color-theory-for-designers-part-1-the-meaning-of-color/  </a:t>
            </a:r>
          </a:p>
          <a:p>
            <a:pPr algn="just"/>
            <a:endParaRPr lang="en-US" dirty="0"/>
          </a:p>
        </p:txBody>
      </p:sp>
    </p:spTree>
    <p:extLst>
      <p:ext uri="{BB962C8B-B14F-4D97-AF65-F5344CB8AC3E}">
        <p14:creationId xmlns:p14="http://schemas.microsoft.com/office/powerpoint/2010/main" val="1907757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Prieskum trhu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77099"/>
            <a:ext cx="8027233" cy="3785652"/>
          </a:xfrm>
          <a:prstGeom prst="rect">
            <a:avLst/>
          </a:prstGeom>
          <a:noFill/>
        </p:spPr>
        <p:txBody>
          <a:bodyPr wrap="square" rtlCol="0">
            <a:spAutoFit/>
          </a:bodyPr>
          <a:lstStyle/>
          <a:p>
            <a:pPr algn="just"/>
            <a:r>
              <a:rPr lang="en-US" sz="3000" dirty="0"/>
              <a:t>Úspešná marketingová stratégia sa začína hĺbkovým štúdiom trhu, ktorý chcete ovládnuť. </a:t>
            </a:r>
          </a:p>
          <a:p>
            <a:pPr algn="just"/>
            <a:endParaRPr lang="en-US" sz="3000" dirty="0"/>
          </a:p>
          <a:p>
            <a:pPr algn="just"/>
            <a:r>
              <a:rPr lang="en-US" sz="3000" dirty="0"/>
              <a:t>Prieskum trhu je najznámejší ako systematický proces zhromažďovania a analýzy údajov a informácií o trhu, jeho zákazníkoch, konkurentoch a trendoch v odvetví. </a:t>
            </a:r>
          </a:p>
        </p:txBody>
      </p:sp>
    </p:spTree>
    <p:extLst>
      <p:ext uri="{BB962C8B-B14F-4D97-AF65-F5344CB8AC3E}">
        <p14:creationId xmlns:p14="http://schemas.microsoft.com/office/powerpoint/2010/main" val="3033238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Prieskum trhu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77099"/>
            <a:ext cx="8027233" cy="4247317"/>
          </a:xfrm>
          <a:prstGeom prst="rect">
            <a:avLst/>
          </a:prstGeom>
          <a:noFill/>
        </p:spPr>
        <p:txBody>
          <a:bodyPr wrap="square" rtlCol="0">
            <a:spAutoFit/>
          </a:bodyPr>
          <a:lstStyle/>
          <a:p>
            <a:pPr algn="just"/>
            <a:r>
              <a:rPr lang="en-US" sz="3000" dirty="0"/>
              <a:t>Proces prieskumu trhu sa vo všeobecnosti skladá zo 7 dôležitých krokov[1]:</a:t>
            </a:r>
          </a:p>
          <a:p>
            <a:pPr algn="just"/>
            <a:endParaRPr lang="en-US" sz="3000" dirty="0"/>
          </a:p>
          <a:p>
            <a:pPr algn="just"/>
            <a:r>
              <a:rPr lang="en-US" sz="3000" dirty="0"/>
              <a:t>1. </a:t>
            </a:r>
            <a:r>
              <a:rPr lang="en-US" sz="3000" b="1" dirty="0"/>
              <a:t>Definovanie výskumného problému: </a:t>
            </a:r>
            <a:r>
              <a:rPr lang="en-US" sz="3000" dirty="0"/>
              <a:t>Prvým krokom v procese prieskumu trhu je jasné definovanie výskumného problému alebo cieľa. To zahŕňa určenie potrebných informácií, kto ich bude používať a prečo sú dôležité.</a:t>
            </a:r>
          </a:p>
        </p:txBody>
      </p:sp>
    </p:spTree>
    <p:extLst>
      <p:ext uri="{BB962C8B-B14F-4D97-AF65-F5344CB8AC3E}">
        <p14:creationId xmlns:p14="http://schemas.microsoft.com/office/powerpoint/2010/main" val="3868287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Prieskum trhu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77099"/>
            <a:ext cx="8027233" cy="3323987"/>
          </a:xfrm>
          <a:prstGeom prst="rect">
            <a:avLst/>
          </a:prstGeom>
          <a:noFill/>
        </p:spPr>
        <p:txBody>
          <a:bodyPr wrap="square" rtlCol="0">
            <a:spAutoFit/>
          </a:bodyPr>
          <a:lstStyle/>
          <a:p>
            <a:pPr marL="514350" indent="-514350" algn="just">
              <a:buAutoNum type="arabicPeriod" startAt="2"/>
            </a:pPr>
            <a:r>
              <a:rPr lang="en-US" sz="3000" b="1" dirty="0"/>
              <a:t>Vypracujte plán výskumu</a:t>
            </a:r>
            <a:r>
              <a:rPr lang="en-US" sz="3000" dirty="0"/>
              <a:t>: Po definovaní výskumného problému je ďalším krokom vypracovanie plánu výskumu. To zahŕňa určenie plánu výskumu, metódy zberu údajov a veľkosti vzorky.</a:t>
            </a:r>
          </a:p>
          <a:p>
            <a:pPr algn="just"/>
            <a:endParaRPr lang="en-US" sz="3000" dirty="0"/>
          </a:p>
        </p:txBody>
      </p:sp>
    </p:spTree>
    <p:extLst>
      <p:ext uri="{BB962C8B-B14F-4D97-AF65-F5344CB8AC3E}">
        <p14:creationId xmlns:p14="http://schemas.microsoft.com/office/powerpoint/2010/main" val="19547382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r>
              <a:rPr lang="en-US" sz="4000" dirty="0">
                <a:solidFill>
                  <a:srgbClr val="398F98"/>
                </a:solidFill>
                <a:latin typeface="Calibri"/>
                <a:cs typeface="Calibri"/>
              </a:rPr>
              <a:t>Prieskum trhu </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77099"/>
            <a:ext cx="8027233" cy="3785652"/>
          </a:xfrm>
          <a:prstGeom prst="rect">
            <a:avLst/>
          </a:prstGeom>
          <a:noFill/>
        </p:spPr>
        <p:txBody>
          <a:bodyPr wrap="square" rtlCol="0">
            <a:spAutoFit/>
          </a:bodyPr>
          <a:lstStyle/>
          <a:p>
            <a:pPr algn="just"/>
            <a:r>
              <a:rPr lang="en-US" sz="3000" dirty="0"/>
              <a:t>3. </a:t>
            </a:r>
            <a:r>
              <a:rPr lang="en-US" sz="3000" b="1" dirty="0"/>
              <a:t>Zhromažďujte údaje</a:t>
            </a:r>
            <a:r>
              <a:rPr lang="en-US" sz="3000" dirty="0"/>
              <a:t>: Tretím krokom v procese prieskumu trhu je zber údajov. Existujú dva hlavné typy údajov: primárne údaje a sekundárne údaje. Primárne údaje sú údaje, ktoré sa zbierajú špeciálne pre výskumný projekt, zatiaľ čo sekundárne údaje sú údaje, ktoré už existujú, napríklad vládne správy alebo priemyselné publikácie.</a:t>
            </a:r>
          </a:p>
        </p:txBody>
      </p:sp>
    </p:spTree>
    <p:extLst>
      <p:ext uri="{BB962C8B-B14F-4D97-AF65-F5344CB8AC3E}">
        <p14:creationId xmlns:p14="http://schemas.microsoft.com/office/powerpoint/2010/main" val="1236524632"/>
      </p:ext>
    </p:extLst>
  </p:cSld>
  <p:clrMapOvr>
    <a:masterClrMapping/>
  </p:clrMapOvr>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7453</TotalTime>
  <Words>2931</Words>
  <Application>Microsoft Office PowerPoint</Application>
  <PresentationFormat>Prezentácia na obrazovke (4:3)</PresentationFormat>
  <Paragraphs>219</Paragraphs>
  <Slides>57</Slides>
  <Notes>57</Notes>
  <HiddenSlides>0</HiddenSlides>
  <MMClips>0</MMClips>
  <ScaleCrop>false</ScaleCrop>
  <HeadingPairs>
    <vt:vector size="6" baseType="variant">
      <vt:variant>
        <vt:lpstr>Použité písma</vt:lpstr>
      </vt:variant>
      <vt:variant>
        <vt:i4>4</vt:i4>
      </vt:variant>
      <vt:variant>
        <vt:lpstr>Motív</vt:lpstr>
      </vt:variant>
      <vt:variant>
        <vt:i4>1</vt:i4>
      </vt:variant>
      <vt:variant>
        <vt:lpstr>Nadpisy snímok</vt:lpstr>
      </vt:variant>
      <vt:variant>
        <vt:i4>57</vt:i4>
      </vt:variant>
    </vt:vector>
  </HeadingPairs>
  <TitlesOfParts>
    <vt:vector size="62" baseType="lpstr">
      <vt:lpstr>Arial Black</vt:lpstr>
      <vt:lpstr>Arial</vt:lpstr>
      <vt:lpstr>Calibri</vt:lpstr>
      <vt:lpstr>Wingdings</vt:lpstr>
      <vt:lpstr>Základné</vt:lpstr>
      <vt:lpstr>ZÁKLADY SOCIÁLNYCH MÉDIÍ</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FUNDAMENTALS</dc:title>
  <dc:creator>Zuzana Palková</dc:creator>
  <cp:keywords>, docId:725A4AC7771E9DBC7DD8B618DCA07C79</cp:keywords>
  <cp:lastModifiedBy>Zuzana Palková</cp:lastModifiedBy>
  <cp:revision>21</cp:revision>
  <dcterms:created xsi:type="dcterms:W3CDTF">2019-02-10T21:49:04Z</dcterms:created>
  <dcterms:modified xsi:type="dcterms:W3CDTF">2023-06-28T07:11:30Z</dcterms:modified>
</cp:coreProperties>
</file>