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3"/>
  </p:notesMasterIdLst>
  <p:sldIdLst>
    <p:sldId id="329" r:id="rId2"/>
    <p:sldId id="257" r:id="rId3"/>
    <p:sldId id="262" r:id="rId4"/>
    <p:sldId id="263" r:id="rId5"/>
    <p:sldId id="264" r:id="rId6"/>
    <p:sldId id="265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30" r:id="rId70"/>
    <p:sldId id="331" r:id="rId71"/>
    <p:sldId id="332" r:id="rId72"/>
  </p:sldIdLst>
  <p:sldSz cx="9144000" cy="6858000" type="screen4x3"/>
  <p:notesSz cx="7315200" cy="9601200"/>
  <p:embeddedFontLst>
    <p:embeddedFont>
      <p:font typeface="Arial Black" panose="020B0A04020102020204" pitchFamily="34" charset="0"/>
      <p:regular r:id="rId74"/>
      <p:bold r:id="rId75"/>
    </p:embeddedFont>
    <p:embeddedFont>
      <p:font typeface="Calibri" panose="020F0502020204030204" pitchFamily="34" charset="0"/>
      <p:regular r:id="rId76"/>
      <p:bold r:id="rId77"/>
      <p:italic r:id="rId78"/>
      <p:boldItalic r:id="rId7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81" roundtripDataSignature="AMtx7mizSp6IC6PHl5ypQOO6wkBDRJYr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56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font" Target="fonts/font3.fntdata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4771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2603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255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69359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8233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42064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1042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3278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05945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6940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0731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86773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3737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065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31061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08002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24616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8172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14244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1259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37004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62128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06927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84149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87468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39728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16852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5121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30951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983689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8899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7233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070470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57572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706806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56169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89232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714881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196157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0899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131905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8440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62017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599896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419408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841030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173454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383242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123861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247714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300803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922765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466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2971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365229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036685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188450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336410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094784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718340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328960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411343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911608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0450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366852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66822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2325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82474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49f56271c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49f56271c5_0_10:notes"/>
          <p:cNvSpPr txBox="1">
            <a:spLocks noGrp="1"/>
          </p:cNvSpPr>
          <p:nvPr>
            <p:ph type="body" idx="1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249f56271c5_0_10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8922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Úvodná snímka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" name="Google Shape;26;p5" descr="Logo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vislý nadpis a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>
            <a:spLocks noGrp="1"/>
          </p:cNvSpPr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lavička sekcie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sz="7200" b="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anie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body" idx="2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3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4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n nadpis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a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popisom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2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brázok s popisom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zvislý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sz="3600" b="0" i="0" u="none" strike="noStrike" cap="non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7;p4" descr="Logo&#10;&#10;Description automatically generated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3.xml"/><Relationship Id="rId7" Type="http://schemas.openxmlformats.org/officeDocument/2006/relationships/slide" Target="slide2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5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ntreality.eu/index.php/en/" TargetMode="Externa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https://netbasequid.com/blog/market-research-steps/" TargetMode="External"/><Relationship Id="rId7" Type="http://schemas.openxmlformats.org/officeDocument/2006/relationships/hyperlink" Target="https://www.smashingmagazine.com/2010/01/color-theory-for-designers-part-1-the-meaning-of-color/" TargetMode="Externa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eurio.co/dieter-rams-10-principles-of-good-design" TargetMode="External"/><Relationship Id="rId5" Type="http://schemas.openxmlformats.org/officeDocument/2006/relationships/hyperlink" Target="https://neilpatel.com/what-is-content-marketing/" TargetMode="External"/><Relationship Id="rId4" Type="http://schemas.openxmlformats.org/officeDocument/2006/relationships/hyperlink" Target="https://books.forbes.com/blog/how-to-build-a-digital-brand-that-lasts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>
            <a:spLocks noGrp="1"/>
          </p:cNvSpPr>
          <p:nvPr>
            <p:ph type="ctrTitle"/>
          </p:nvPr>
        </p:nvSpPr>
        <p:spPr>
          <a:xfrm>
            <a:off x="387058" y="2516908"/>
            <a:ext cx="8072400" cy="12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>
              <a:rPr lang="en-GB" sz="4000" dirty="0">
                <a:latin typeface="Calibri"/>
                <a:ea typeface="Calibri"/>
                <a:cs typeface="Calibri"/>
                <a:sym typeface="Calibri"/>
              </a:rPr>
              <a:t>ZÁKLADY SOCIÁLNYCH MÉDIÍ</a:t>
            </a:r>
            <a:endParaRPr dirty="0"/>
          </a:p>
        </p:txBody>
      </p:sp>
      <p:sp>
        <p:nvSpPr>
          <p:cNvPr id="98" name="Google Shape;98;p1"/>
          <p:cNvSpPr txBox="1">
            <a:spLocks noGrp="1"/>
          </p:cNvSpPr>
          <p:nvPr>
            <p:ph type="subTitle" idx="1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GB" dirty="0"/>
              <a:t> </a:t>
            </a:r>
            <a:endParaRPr dirty="0"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0034" y="397819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1681137" y="1507271"/>
            <a:ext cx="5484227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dirty="0">
                <a:solidFill>
                  <a:srgbClr val="398F98"/>
                </a:solidFill>
                <a:latin typeface="Calibri"/>
                <a:cs typeface="Calibri"/>
              </a:rPr>
              <a:t>Zlepšenie zručností a kompetencií mladých ľudí v oblasti sociálneho podnikania prostredníctvom virtuálnej reality - </a:t>
            </a:r>
            <a:r>
              <a:rPr lang="en-IE" sz="1200" b="1" dirty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ERASMUS + 2021-1-RO01-KA220-YOU-000029869</a:t>
            </a:r>
            <a:endParaRPr lang="en-US" sz="1200" b="1" dirty="0">
              <a:solidFill>
                <a:schemeClr val="accent6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1" name="Google Shape;101;p1"/>
          <p:cNvSpPr/>
          <p:nvPr/>
        </p:nvSpPr>
        <p:spPr>
          <a:xfrm>
            <a:off x="500034" y="6286520"/>
            <a:ext cx="81017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ABD7C9"/>
                </a:solidFill>
              </a:rPr>
              <a:t>Asociatia Centrul de Training European - CTE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0" i="0" u="none" strike="noStrike" cap="non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3" name="Google Shape;103;p1"/>
          <p:cNvSpPr txBox="1">
            <a:spLocks noGrp="1"/>
          </p:cNvSpPr>
          <p:nvPr>
            <p:ph type="ctrTitle"/>
          </p:nvPr>
        </p:nvSpPr>
        <p:spPr>
          <a:xfrm>
            <a:off x="759951" y="3725955"/>
            <a:ext cx="7326600" cy="4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>
              <a:rPr lang="en-GB" sz="3000" dirty="0">
                <a:latin typeface="Calibri"/>
                <a:ea typeface="Calibri"/>
                <a:cs typeface="Calibri"/>
                <a:sym typeface="Calibri"/>
              </a:rPr>
              <a:t>Jadro</a:t>
            </a:r>
            <a:endParaRPr sz="5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Úspešné výsledky - tipy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Mnoho ľudí sa domnieva, že jednoduché používanie sociálnych médií prinesie okamžité alebo úspešné výsledky. V praxi si integrácia sociálnych médií do marketingovej stratégie spoločnosti vyžaduje oveľa viac pozornosti a angažovanosti, pretože existuje mnoho spôsobov, ktorými možno dosiahnuť uspokojivé výsledky, medzi ktoré patrí napr:</a:t>
            </a:r>
          </a:p>
        </p:txBody>
      </p:sp>
    </p:spTree>
    <p:extLst>
      <p:ext uri="{BB962C8B-B14F-4D97-AF65-F5344CB8AC3E}">
        <p14:creationId xmlns:p14="http://schemas.microsoft.com/office/powerpoint/2010/main" val="184024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Úspešné výsledky - tipy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Budovanie povedomia o značke</a:t>
            </a:r>
            <a:r>
              <a:rPr lang="en-US" sz="3000" dirty="0"/>
              <a:t>: sociálne médiá možno využiť na budovanie povedomia o značke oslovením nového publika a zapojením existujúcich zákazníkov. Vytváraním zdieľateľného obsahu, používaním relevantných hashtagov a zapájaním sa do spolupráce s vplyvnými osobami môžu podniky zvýšiť svoj dosah a budovať povedomie o značke.</a:t>
            </a:r>
          </a:p>
        </p:txBody>
      </p:sp>
    </p:spTree>
    <p:extLst>
      <p:ext uri="{BB962C8B-B14F-4D97-AF65-F5344CB8AC3E}">
        <p14:creationId xmlns:p14="http://schemas.microsoft.com/office/powerpoint/2010/main" val="848239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Úspešné výsledky - tipy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Zvýšenie návštevnosti webovej stránky: </a:t>
            </a:r>
            <a:r>
              <a:rPr lang="en-US" sz="3000" dirty="0"/>
              <a:t>sociálne médiá sa môžu použiť aj na zvýšenie návštevnosti webovej stránky podniku. Zdieľaním odkazov na blogové príspevky, stránky produktov a iný obsah môžu podniky povzbudiť svojich sledovateľov v sociálnych médiách, aby navštívili ich webové stránky a dozvedeli sa viac o ich produktoch a službách.</a:t>
            </a:r>
          </a:p>
        </p:txBody>
      </p:sp>
    </p:spTree>
    <p:extLst>
      <p:ext uri="{BB962C8B-B14F-4D97-AF65-F5344CB8AC3E}">
        <p14:creationId xmlns:p14="http://schemas.microsoft.com/office/powerpoint/2010/main" val="3751067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Úspešné výsledky - tipy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Generovanie potenciálnych zákazníkov a predaja: </a:t>
            </a:r>
            <a:r>
              <a:rPr lang="en-US" sz="3000" dirty="0"/>
              <a:t>sociálne médiá sa dajú využiť aj na generovanie potenciálnych zákazníkov a predaja. Pomocou reklamy v sociálnych médiách môžu podniky zacieliť svoje marketingové správy na konkrétne publikum a povzbudiť ho k akcii, napríklad k nákupu alebo vyplneniu formulára.</a:t>
            </a:r>
          </a:p>
        </p:txBody>
      </p:sp>
    </p:spTree>
    <p:extLst>
      <p:ext uri="{BB962C8B-B14F-4D97-AF65-F5344CB8AC3E}">
        <p14:creationId xmlns:p14="http://schemas.microsoft.com/office/powerpoint/2010/main" val="3512808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Úspešné výsledky - tipy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Zapojenie zákazníkov: </a:t>
            </a:r>
            <a:r>
              <a:rPr lang="en-US" sz="3000" dirty="0"/>
              <a:t>sociálne médiá môžu byť silným nástrojom na nadviazanie kontaktu so zákazníkmi. Reagovaním na komentáre a správy, zdieľaním obsahu vytvoreného používateľmi a poskytovaním zákazníckej podpory môžu podniky budovať silné vzťahy so svojimi zákazníkmi a posilňovať lojalitu k značke.</a:t>
            </a:r>
          </a:p>
        </p:txBody>
      </p:sp>
    </p:spTree>
    <p:extLst>
      <p:ext uri="{BB962C8B-B14F-4D97-AF65-F5344CB8AC3E}">
        <p14:creationId xmlns:p14="http://schemas.microsoft.com/office/powerpoint/2010/main" val="722313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Úspešné výsledky - tipy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Prieskum trhu: </a:t>
            </a:r>
            <a:r>
              <a:rPr lang="en-US" sz="3000" dirty="0"/>
              <a:t>Ako už bolo spomenuté, sociálne médiá sa dajú použiť aj na prieskum trhu. Počúvaním toho, čo hovoria ich zákazníci na sociálnych sieťach, môžu podniky získať cenné informácie o preferenciách, názoroch a správaní zákazníkov, ktoré môžu byť podkladom pre ich marketingovú stratégiu.</a:t>
            </a:r>
          </a:p>
        </p:txBody>
      </p:sp>
    </p:spTree>
    <p:extLst>
      <p:ext uri="{BB962C8B-B14F-4D97-AF65-F5344CB8AC3E}">
        <p14:creationId xmlns:p14="http://schemas.microsoft.com/office/powerpoint/2010/main" val="2507058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Informácie zozbierané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Za posledných 10 rokov sa sociálne médiá prekvapivo alebo nie stali silným nástrojom na vykonávanie prieskumu trhu. V dôsledku zvýšeného používania zariadení a meniaceho sa </a:t>
            </a:r>
            <a:r>
              <a:rPr lang="en-US" sz="3000" dirty="0" err="1"/>
              <a:t>správania </a:t>
            </a:r>
            <a:r>
              <a:rPr lang="en-US" sz="3000" dirty="0"/>
              <a:t>spotrebiteľov môžu sociálne médiá poskytnúť dôležité informácie o trhu, na ktorý sa chcete zamerať. </a:t>
            </a:r>
          </a:p>
        </p:txBody>
      </p:sp>
    </p:spTree>
    <p:extLst>
      <p:ext uri="{BB962C8B-B14F-4D97-AF65-F5344CB8AC3E}">
        <p14:creationId xmlns:p14="http://schemas.microsoft.com/office/powerpoint/2010/main" val="4207671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Zozbierané informácie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Niektoré z najbežnejších spôsobov zhromažďovania informácií v sociálnych médiách sú: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Počúvanie sociálnych sietí</a:t>
            </a:r>
            <a:r>
              <a:rPr lang="en-US" sz="3000" dirty="0"/>
              <a:t>: zahŕňa monitorovanie kanálov sociálnych médií na vyhľadávanie zmienok o konkrétnej značke, produkte alebo odvetví. Sledovaním kľúčových slov a hashtagov týkajúcich sa vašej firmy môžete získať cenné informácie o tom, čo vaši zákazníci hovoria o vašej značke.</a:t>
            </a:r>
          </a:p>
        </p:txBody>
      </p:sp>
    </p:spTree>
    <p:extLst>
      <p:ext uri="{BB962C8B-B14F-4D97-AF65-F5344CB8AC3E}">
        <p14:creationId xmlns:p14="http://schemas.microsoft.com/office/powerpoint/2010/main" val="2510921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Zozbierané informácie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Prieskumy</a:t>
            </a:r>
            <a:r>
              <a:rPr lang="en-US" sz="3000" dirty="0"/>
              <a:t>: Platformy sociálnych médií, ako sú Facebook a Twitter, ponúkajú možnosť vytvárať a distribuovať prieskumy svojim sledovateľom. Môže to byť účinný spôsob, ako získať spätnú väzbu od svojich zákazníkov a získať prehľad o ich názoroch a preferenciách.</a:t>
            </a:r>
          </a:p>
        </p:txBody>
      </p:sp>
    </p:spTree>
    <p:extLst>
      <p:ext uri="{BB962C8B-B14F-4D97-AF65-F5344CB8AC3E}">
        <p14:creationId xmlns:p14="http://schemas.microsoft.com/office/powerpoint/2010/main" val="3220101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Zozbierané informácie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Fokusové skupiny: </a:t>
            </a:r>
            <a:r>
              <a:rPr lang="en-US" sz="3000" dirty="0"/>
              <a:t>Sociálne médiá možno použiť aj na realizáciu virtuálnych fókusových skupín. Ide o zhromaždenie skupiny jednotlivcov online, ktorí diskutujú o určitej téme alebo probléme. Pomocou platforiem sociálnych médií, ako sú Facebook alebo Twitter, môžete zhromaždiť rôznorodú skupinu jednotlivcov z celého sveta, aby sa podelili o svoje názory a postrehy.</a:t>
            </a:r>
          </a:p>
        </p:txBody>
      </p:sp>
    </p:spTree>
    <p:extLst>
      <p:ext uri="{BB962C8B-B14F-4D97-AF65-F5344CB8AC3E}">
        <p14:creationId xmlns:p14="http://schemas.microsoft.com/office/powerpoint/2010/main" val="712584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  <a:sym typeface="Arial Black"/>
              </a:rPr>
              <a:t>OBSAH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794479" y="2143593"/>
            <a:ext cx="777989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3" action="ppaction://hlinksldjump"/>
              </a:rPr>
              <a:t>7 C sociálnych médií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4" action="ppaction://hlinksldjump"/>
              </a:rPr>
              <a:t>Úspešné výsledky - tipy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5" action="ppaction://hlinksldjump"/>
              </a:rPr>
              <a:t>Informácie zhromaždené v sociálnych médiách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6" action="ppaction://hlinksldjump"/>
              </a:rPr>
              <a:t>Zásady tvorby značky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7" action="ppaction://hlinksldjump"/>
              </a:rPr>
              <a:t>Vplyv značky na nové platformy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8" action="ppaction://hlinksldjump"/>
              </a:rPr>
              <a:t>Grafický dizajn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hlinkClick r:id="rId9" action="ppaction://hlinksldjump"/>
              </a:rPr>
              <a:t>Metriky a výkonnosť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  <a:p>
            <a:pPr marL="514350" indent="-514350">
              <a:buFont typeface="+mj-lt"/>
              <a:buAutoNum type="arabicPeriod"/>
            </a:pPr>
            <a:endParaRPr 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Zozbierané informácie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A/B testovanie: </a:t>
            </a:r>
            <a:r>
              <a:rPr lang="en-US" sz="3000" dirty="0"/>
              <a:t>Sociálne médiá sa dajú využiť aj na A/B testovanie, ktoré zahŕňa testovanie rôznych verzií konkrétneho marketingového posolstva alebo kampane s cieľom zistiť, ktorá z nich je najúčinnejšia. Pomocou platforiem sociálnych médií, ako je Twitter alebo Instagram, môžete ľahko vytvoriť a šíriť rôzne verzie svojho posolstva a sledovať výsledky.</a:t>
            </a:r>
          </a:p>
        </p:txBody>
      </p:sp>
    </p:spTree>
    <p:extLst>
      <p:ext uri="{BB962C8B-B14F-4D97-AF65-F5344CB8AC3E}">
        <p14:creationId xmlns:p14="http://schemas.microsoft.com/office/powerpoint/2010/main" val="161161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Zozbierané informácie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Analýza konkurencie: </a:t>
            </a:r>
            <a:r>
              <a:rPr lang="en-US" sz="3000" dirty="0"/>
              <a:t>Sociálne médiá sa dajú využiť aj na analýzu konkurencie. Monitorovaním kanálov sociálnych médií vašich konkurentov môžete získať prehľad o ich marketingových stratégiách a tiež identifikovať príležitosti na odlíšenie a konkurenčnú výhodu.</a:t>
            </a:r>
          </a:p>
        </p:txBody>
      </p:sp>
    </p:spTree>
    <p:extLst>
      <p:ext uri="{BB962C8B-B14F-4D97-AF65-F5344CB8AC3E}">
        <p14:creationId xmlns:p14="http://schemas.microsoft.com/office/powerpoint/2010/main" val="3058756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Silná značka môže mať pre firmu mnoho výhod vrátane väčšej známosti značky, lojality zákazníkov a konkurenčnej výhody. Okrem toho sa môžu vytvoriť emocionálne väzby so zákazníkmi a posilniť dôvera a dôveryhodnosť.</a:t>
            </a:r>
          </a:p>
        </p:txBody>
      </p:sp>
    </p:spTree>
    <p:extLst>
      <p:ext uri="{BB962C8B-B14F-4D97-AF65-F5344CB8AC3E}">
        <p14:creationId xmlns:p14="http://schemas.microsoft.com/office/powerpoint/2010/main" val="64032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69589"/>
            <a:ext cx="77798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Budovanie silnej značky si však vyžaduje čas a úsilie a jasné pochopenie cieľovej skupiny, postavenia na trhu a konkurenčného prostredia. Je dôležité vytvoriť komplexnú stratégiu budovania značky, ktorá zahŕňa všetky tieto prvky a komunikuje jasné a konzistentné posolstvo vašej cieľovej skupine.</a:t>
            </a:r>
          </a:p>
        </p:txBody>
      </p:sp>
    </p:spTree>
    <p:extLst>
      <p:ext uri="{BB962C8B-B14F-4D97-AF65-F5344CB8AC3E}">
        <p14:creationId xmlns:p14="http://schemas.microsoft.com/office/powerpoint/2010/main" val="39895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705581"/>
            <a:ext cx="777989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Okrem toho je zdravá a silná značka založená na súbore usmernení alebo zásad, ktoré pomáhajú spoločnosti budovať a udržiavať silnú identitu značky: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Konzistentnosť</a:t>
            </a:r>
            <a:r>
              <a:rPr lang="en-US" sz="3000" dirty="0"/>
              <a:t>: Všetky aspekty značky vrátane komunikácie, vizuálnej identity a zákazníckej skúsenosti by mali byť konzistentné vo všetkých kanáloch a styčných bodoch.</a:t>
            </a:r>
          </a:p>
        </p:txBody>
      </p:sp>
    </p:spTree>
    <p:extLst>
      <p:ext uri="{BB962C8B-B14F-4D97-AF65-F5344CB8AC3E}">
        <p14:creationId xmlns:p14="http://schemas.microsoft.com/office/powerpoint/2010/main" val="4195204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99783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Diferenciácia</a:t>
            </a:r>
            <a:r>
              <a:rPr lang="en-US" sz="3000" dirty="0"/>
              <a:t>: Vaša značka by sa mala odlišovať od konkurencie. To sa dá dosiahnuť tak, že určíte, čím je vaša značka jedinečná, a jasne a presvedčivo to oznámite svojej cieľovej skupine.</a:t>
            </a:r>
          </a:p>
        </p:txBody>
      </p:sp>
    </p:spTree>
    <p:extLst>
      <p:ext uri="{BB962C8B-B14F-4D97-AF65-F5344CB8AC3E}">
        <p14:creationId xmlns:p14="http://schemas.microsoft.com/office/powerpoint/2010/main" val="23006181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089629"/>
            <a:ext cx="777989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US" sz="3000" b="1" dirty="0"/>
              <a:t>Autentickosť</a:t>
            </a:r>
            <a:r>
              <a:rPr lang="en-US" sz="3000" dirty="0"/>
              <a:t>: Vaša značka by mala byť autentická a odrážať hodnoty a osobnosť vašej firmy. Autenticita môže pomôcť vybudovať dôveru zákazníkov a podporiť lojalitu k značke.</a:t>
            </a:r>
          </a:p>
        </p:txBody>
      </p:sp>
    </p:spTree>
    <p:extLst>
      <p:ext uri="{BB962C8B-B14F-4D97-AF65-F5344CB8AC3E}">
        <p14:creationId xmlns:p14="http://schemas.microsoft.com/office/powerpoint/2010/main" val="35025103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08962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US" sz="3000" b="1" dirty="0"/>
              <a:t>Emocionálny apel: </a:t>
            </a:r>
            <a:r>
              <a:rPr lang="en-US" sz="3000" dirty="0"/>
              <a:t>Budovanie emocionálneho spojenia so zákazníkmi môže pomôcť posilniť vašu značku. To možno dosiahnuť tým, že oslovíte ich emócie a vytvoríte značku, ktorá s nimi bude rezonovať na hlbšej úrovni.</a:t>
            </a:r>
          </a:p>
        </p:txBody>
      </p:sp>
    </p:spTree>
    <p:extLst>
      <p:ext uri="{BB962C8B-B14F-4D97-AF65-F5344CB8AC3E}">
        <p14:creationId xmlns:p14="http://schemas.microsoft.com/office/powerpoint/2010/main" val="2363988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Zásady tvorby značky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089629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Font typeface="Wingdings" panose="05000000000000000000" pitchFamily="2" charset="2"/>
              <a:buChar char="Ø"/>
            </a:pPr>
            <a:r>
              <a:rPr lang="en-US" sz="3000" b="1" dirty="0"/>
              <a:t>Flexibilita: </a:t>
            </a:r>
            <a:r>
              <a:rPr lang="en-US" sz="3000" dirty="0"/>
              <a:t>Dôležitá je tiež flexibilita a prispôsobivosť meniacim sa podmienkam na trhu a potrebám zákazníkov. Vaša značka by mala byť schopná vyvíjať sa v priebehu času a zároveň zostať verná svojim základným hodnotám a identite.</a:t>
            </a:r>
          </a:p>
        </p:txBody>
      </p:sp>
    </p:spTree>
    <p:extLst>
      <p:ext uri="{BB962C8B-B14F-4D97-AF65-F5344CB8AC3E}">
        <p14:creationId xmlns:p14="http://schemas.microsoft.com/office/powerpoint/2010/main" val="13913243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153637"/>
            <a:ext cx="77798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Vplyv značky na sociálne médiá môže byť významný, pretože platformy sociálnych médií ponúkajú značkám jedinečnú príležitosť spojiť sa so svojím cieľovým publikom na osobnejšej úrovni. Sociálne médiá umožňujú značkám vytvárať a zdieľať obsah, komunikovať so zákazníkmi a budovať komunitu nasledovníkov, ktorí sú nadšení pre ich produkty alebo služby.</a:t>
            </a:r>
          </a:p>
        </p:txBody>
      </p:sp>
    </p:spTree>
    <p:extLst>
      <p:ext uri="{BB962C8B-B14F-4D97-AF65-F5344CB8AC3E}">
        <p14:creationId xmlns:p14="http://schemas.microsoft.com/office/powerpoint/2010/main" val="97633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723869"/>
            <a:ext cx="77798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Je možné navrhnúť silnú a účinnú stratégiu sociálnych médií, ktorá sa bude riadiť 7 C sociálnych médií s cieľom zapojiť publikum, budovať značku a dosiahnuť konverzie:</a:t>
            </a:r>
          </a:p>
          <a:p>
            <a:pPr algn="just"/>
            <a:endParaRPr lang="en-US" sz="3000" dirty="0"/>
          </a:p>
          <a:p>
            <a:pPr algn="just"/>
            <a:r>
              <a:rPr lang="en-US" sz="3000" dirty="0"/>
              <a:t>1. </a:t>
            </a:r>
            <a:r>
              <a:rPr lang="en-US" sz="3000" b="1" dirty="0"/>
              <a:t>Obsah</a:t>
            </a:r>
            <a:r>
              <a:rPr lang="en-US" sz="3000" dirty="0"/>
              <a:t>: Obsah, ktorý zdieľate na sociálnych sieťach, by mal byť hodnotný, relevantný a zaujímavý pre vašu cieľovú skupinu.</a:t>
            </a:r>
          </a:p>
        </p:txBody>
      </p:sp>
    </p:spTree>
    <p:extLst>
      <p:ext uri="{BB962C8B-B14F-4D97-AF65-F5344CB8AC3E}">
        <p14:creationId xmlns:p14="http://schemas.microsoft.com/office/powerpoint/2010/main" val="3781373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153637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Medzi spôsoby, ktorými môže silná značka ovplyvniť sociálne médiá, patria: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Zvýšená angažovanosť</a:t>
            </a:r>
            <a:r>
              <a:rPr lang="en-US" sz="3000" dirty="0"/>
              <a:t>: Silná značka môže zvýšiť angažovanosť na sociálnych sieťach, pretože zákazníci častejšie komunikujú a zdieľajú obsah značiek, ktoré poznajú a ktorým dôverujú.</a:t>
            </a:r>
          </a:p>
        </p:txBody>
      </p:sp>
    </p:spTree>
    <p:extLst>
      <p:ext uri="{BB962C8B-B14F-4D97-AF65-F5344CB8AC3E}">
        <p14:creationId xmlns:p14="http://schemas.microsoft.com/office/powerpoint/2010/main" val="42425877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409669"/>
            <a:ext cx="777989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Zlepšenie reputácie</a:t>
            </a:r>
            <a:r>
              <a:rPr lang="en-US" sz="3000" dirty="0"/>
              <a:t>: Silná značka môže pomôcť vybudovať pozitívnu reputáciu na sociálnych sieťach, pretože zákazníci častejšie odporúčajú a podporujú značky, s ktorými majú pozitívne skúsenosti.</a:t>
            </a:r>
          </a:p>
        </p:txBody>
      </p:sp>
    </p:spTree>
    <p:extLst>
      <p:ext uri="{BB962C8B-B14F-4D97-AF65-F5344CB8AC3E}">
        <p14:creationId xmlns:p14="http://schemas.microsoft.com/office/powerpoint/2010/main" val="25787625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40966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Zvýšená lojalita zákazníkov: </a:t>
            </a:r>
            <a:r>
              <a:rPr lang="en-US" sz="3000" dirty="0"/>
              <a:t>Silná značka môže u zákazníkov podporiť pocit lojality, pretože cítia silnejšie spojenie so značkou a je pravdepodobnejšie, že budú naďalej používať jej výrobky alebo služby.</a:t>
            </a:r>
          </a:p>
        </p:txBody>
      </p:sp>
    </p:spTree>
    <p:extLst>
      <p:ext uri="{BB962C8B-B14F-4D97-AF65-F5344CB8AC3E}">
        <p14:creationId xmlns:p14="http://schemas.microsoft.com/office/powerpoint/2010/main" val="3400511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409669"/>
            <a:ext cx="777989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Konkurenčná výhoda: </a:t>
            </a:r>
            <a:r>
              <a:rPr lang="en-US" sz="3000" dirty="0"/>
              <a:t>Silná značka môže podniku poskytnúť konkurenčnú výhodu na sociálnych sieťach, pretože zákazníci si s väčšou pravdepodobnosťou vyberú značku, ktorú poznajú a ktorej dôverujú, ako značku, ktorej nedôverujú.</a:t>
            </a:r>
          </a:p>
        </p:txBody>
      </p:sp>
    </p:spTree>
    <p:extLst>
      <p:ext uri="{BB962C8B-B14F-4D97-AF65-F5344CB8AC3E}">
        <p14:creationId xmlns:p14="http://schemas.microsoft.com/office/powerpoint/2010/main" val="28828022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382237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Zvýšenie predaja a príjmov: </a:t>
            </a:r>
            <a:r>
              <a:rPr lang="en-US" sz="3000" dirty="0"/>
              <a:t>Silná značka môže viesť k zvýšeniu predaja a príjmov zo sociálnych médií, pretože zákazníci si s väčšou pravdepodobnosťou kúpia produkty alebo služby od značky, ktorú poznajú a ktorej dôverujú.</a:t>
            </a:r>
          </a:p>
        </p:txBody>
      </p:sp>
    </p:spTree>
    <p:extLst>
      <p:ext uri="{BB962C8B-B14F-4D97-AF65-F5344CB8AC3E}">
        <p14:creationId xmlns:p14="http://schemas.microsoft.com/office/powerpoint/2010/main" val="13746337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382237"/>
            <a:ext cx="777989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Budovanie silnej značky v sociálnych médiách si však vyžaduje strategický a konzistentný prístup, ako aj hlboké pochopenie cieľového publika a platforiem sociálnych médií, ktoré používate. </a:t>
            </a:r>
          </a:p>
        </p:txBody>
      </p:sp>
    </p:spTree>
    <p:extLst>
      <p:ext uri="{BB962C8B-B14F-4D97-AF65-F5344CB8AC3E}">
        <p14:creationId xmlns:p14="http://schemas.microsoft.com/office/powerpoint/2010/main" val="28150385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Vplyv značky na nové platformy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382237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Je dôležité vytvárať a zdieľať obsah, ktorý je relevantný a pútavý, ako aj komunikovať so zákazníkmi a budovať komunitu okolo svojej značky. Týmto spôsobom môžete využiť silu sociálnych médií na vybudovanie silnej a zapamätateľnej značky, ktorá bude rezonovať s vašou cieľovou skupinou a podporí rast podnikania.</a:t>
            </a:r>
          </a:p>
        </p:txBody>
      </p:sp>
    </p:spTree>
    <p:extLst>
      <p:ext uri="{BB962C8B-B14F-4D97-AF65-F5344CB8AC3E}">
        <p14:creationId xmlns:p14="http://schemas.microsoft.com/office/powerpoint/2010/main" val="24217221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Príklady úspešných značiek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3214341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Nike </a:t>
            </a:r>
            <a:r>
              <a:rPr lang="en-US" sz="3000" dirty="0"/>
              <a:t>- Spoločnosť Nike je silne zastúpená na sociálnych sieťach a má milióny sledovateľov na platformách, ako sú Instagram, Twitter a Facebook. Spoločnosť Nike využíva sociálne médiá na prezentáciu svojich výrobkov, zdieľanie inšpiratívnych príbehov a obsahu a na komunikáciu s komunitou svojich sledovateľov.</a:t>
            </a:r>
          </a:p>
        </p:txBody>
      </p:sp>
      <p:pic>
        <p:nvPicPr>
          <p:cNvPr id="4" name="Picture 3" descr="Nike Logo and symbol, meaning, history, PNG, brand">
            <a:extLst>
              <a:ext uri="{FF2B5EF4-FFF2-40B4-BE49-F238E27FC236}">
                <a16:creationId xmlns:a16="http://schemas.microsoft.com/office/drawing/2014/main" id="{2F72F387-C628-0712-068F-65A267A794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735" y="1898910"/>
            <a:ext cx="1800225" cy="1007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7434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Príklady úspešných značiek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3214341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Airbnb </a:t>
            </a:r>
            <a:r>
              <a:rPr lang="en-US" sz="3000" dirty="0"/>
              <a:t>- Airbnb si vybudovala silnú značku na sociálnych sieťach zdieľaním úžasných fotografií a videí svojich nehnuteľností, ako aj využívaním obsahu vytvoreného používateľmi na prezentáciu jedinečných zážitkov a destinácií, ktoré sú dostupné prostredníctvom jej platformy.</a:t>
            </a:r>
          </a:p>
        </p:txBody>
      </p:sp>
      <p:pic>
        <p:nvPicPr>
          <p:cNvPr id="5" name="Picture 4" descr="Airbnb Logo - PNG and Vector - Logo Download">
            <a:extLst>
              <a:ext uri="{FF2B5EF4-FFF2-40B4-BE49-F238E27FC236}">
                <a16:creationId xmlns:a16="http://schemas.microsoft.com/office/drawing/2014/main" id="{2DE7A90F-FDC9-6B3E-90A3-7A8033C2C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304" y="1431420"/>
            <a:ext cx="1400175" cy="1400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99891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Príklady úspešných značiek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784573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Coca-Cola </a:t>
            </a:r>
            <a:r>
              <a:rPr lang="en-US" sz="3000" dirty="0"/>
              <a:t>- Coca-Cola je globálna značka, ktorá využíva sociálne médiá na nadviazanie kontaktu so zákazníkmi a posilnenie posolstva svojej značky, ktorým je šťastie a pozitivita. Spoločnosť Coca-Cola využíva sociálne médiá na zdieľanie povzbudzujúceho a inšpiratívneho obsahu, ako aj na propagáciu svojich výrobkov a na komunikáciu s komunitou svojich priaznivcov.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915156-1B40-2DD5-C070-0B7647D67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191" y="1732329"/>
            <a:ext cx="2076450" cy="676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955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81560" y="2208501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2. </a:t>
            </a:r>
            <a:r>
              <a:rPr lang="en-US" sz="3000" b="1" dirty="0"/>
              <a:t>Kontext</a:t>
            </a:r>
            <a:r>
              <a:rPr lang="en-US" sz="3000" dirty="0"/>
              <a:t>: Kontext vašich príspevkov na sociálnych sieťach by mal byť primeraný danej platforme a vášmu publiku. Napríklad príspevok na Twitteri môže byť viac profesionálny a obchodne orientovaný ako príspevok na Facebooku.</a:t>
            </a:r>
          </a:p>
        </p:txBody>
      </p:sp>
    </p:spTree>
    <p:extLst>
      <p:ext uri="{BB962C8B-B14F-4D97-AF65-F5344CB8AC3E}">
        <p14:creationId xmlns:p14="http://schemas.microsoft.com/office/powerpoint/2010/main" val="2030565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513557"/>
            <a:ext cx="777989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Grafický dizajn zohráva kľúčovú úlohu pri vytváraní silnej a účinnej značky. Najčastejšie spôsoby, ktorými vám grafický dizajn môže pomôcť pri vytváraní značky, sú: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Dizajn loga</a:t>
            </a:r>
            <a:r>
              <a:rPr lang="en-US" sz="3000" dirty="0"/>
              <a:t>: je vizuálnym centrom vašej značky a často je prvou vecou, ktorú si ľudia o vašej spoločnosti všimnú. Dobre navrhnuté logo môže pomôcť sprostredkovať hodnoty, osobnosť a posolstvo vašej značky a urobiť silný prvý dojem.</a:t>
            </a:r>
          </a:p>
          <a:p>
            <a:pPr algn="just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397902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979901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Vizuálna identita</a:t>
            </a:r>
            <a:r>
              <a:rPr lang="en-US" sz="3000" dirty="0"/>
              <a:t>: Vizuálna identita zahŕňa okrem loga aj ďalšie prvky dizajnu, ako je paleta farieb, typografia a grafické prvky. Konzistentná vizuálna identita vo všetkých vašich marketingových materiáloch pomáha vytvoriť súdržnú a rozpoznateľnú značku.</a:t>
            </a:r>
          </a:p>
        </p:txBody>
      </p:sp>
    </p:spTree>
    <p:extLst>
      <p:ext uri="{BB962C8B-B14F-4D97-AF65-F5344CB8AC3E}">
        <p14:creationId xmlns:p14="http://schemas.microsoft.com/office/powerpoint/2010/main" val="9411948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979901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Marketingové materiály: </a:t>
            </a:r>
            <a:r>
              <a:rPr lang="en-US" sz="3000" dirty="0"/>
              <a:t>Grafický dizajn je nevyhnutný na tvorbu marketingových materiálov, ako sú brožúry, letáky, príspevky v sociálnych médiách a reklamy. Tieto materiály by mali byť vizuálne príťažlivé, informatívne a v súlade s vizuálnou identitou vašej značky.</a:t>
            </a:r>
          </a:p>
        </p:txBody>
      </p:sp>
    </p:spTree>
    <p:extLst>
      <p:ext uri="{BB962C8B-B14F-4D97-AF65-F5344CB8AC3E}">
        <p14:creationId xmlns:p14="http://schemas.microsoft.com/office/powerpoint/2010/main" val="9392234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979901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Návrh webovej stránky: </a:t>
            </a:r>
            <a:r>
              <a:rPr lang="en-US" sz="3000" dirty="0"/>
              <a:t>Vaša webová stránka je často prvým kontaktným bodom medzi vašou značkou a potenciálnymi zákazníkmi, preto je dôležité vytvoriť vizuálne príťažlivú a používateľsky prívetivú webovú stránku, ktorá odráža osobnosť a hodnoty vašej značky.</a:t>
            </a:r>
          </a:p>
        </p:txBody>
      </p:sp>
    </p:spTree>
    <p:extLst>
      <p:ext uri="{BB962C8B-B14F-4D97-AF65-F5344CB8AC3E}">
        <p14:creationId xmlns:p14="http://schemas.microsoft.com/office/powerpoint/2010/main" val="14873131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979901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Dizajn obalu: </a:t>
            </a:r>
            <a:r>
              <a:rPr lang="en-US" sz="3000" dirty="0"/>
              <a:t>Ak predávate fyzické výrobky, dizajn obalu je dôležitým aspektom vizuálnej identity vašej značky. Dobre navrhnutý obal môže pomôcť sprostredkovať posolstvo vašej značky, odlíšiť vaše výrobky od konkurencie a prilákať zákazníkov.</a:t>
            </a:r>
          </a:p>
        </p:txBody>
      </p:sp>
    </p:spTree>
    <p:extLst>
      <p:ext uri="{BB962C8B-B14F-4D97-AF65-F5344CB8AC3E}">
        <p14:creationId xmlns:p14="http://schemas.microsoft.com/office/powerpoint/2010/main" val="13938549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495269"/>
            <a:ext cx="77798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Platformy sociálnych médií sú predovšetkým vizuálne médiá a kvalita vašej grafiky a vizuálov môže mať významný vplyv na úspech vašich kampaní v sociálnych médiách.</a:t>
            </a:r>
          </a:p>
          <a:p>
            <a:pPr algn="just"/>
            <a:r>
              <a:rPr lang="en-US" sz="3000" dirty="0"/>
              <a:t>Grafický dizajn je v sociálnych médiách dôležitý pre: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Značkovanie</a:t>
            </a:r>
            <a:r>
              <a:rPr lang="en-US" sz="3000" dirty="0"/>
              <a:t>: Konzistentné a dobre navrhnuté vizuálne prvky vrátane loga, farebných schém a typografie môžu pomôcť vytvoriť silnú identitu značky a zvýšiť jej rozpoznateľnosť.</a:t>
            </a:r>
          </a:p>
        </p:txBody>
      </p:sp>
    </p:spTree>
    <p:extLst>
      <p:ext uri="{BB962C8B-B14F-4D97-AF65-F5344CB8AC3E}">
        <p14:creationId xmlns:p14="http://schemas.microsoft.com/office/powerpoint/2010/main" val="17433244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13534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Zasnúbenie</a:t>
            </a:r>
            <a:r>
              <a:rPr lang="en-US" sz="3000" dirty="0"/>
              <a:t>: Vysokokvalitná grafika, obrázky a videá môžu pomôcť zvýšiť angažovanosť v príspevkoch na sociálnych médiách tým, že upútajú pozornosť ľudí a povzbudia ich k zdieľaniu alebo komentovaniu vášho obsahu.</a:t>
            </a:r>
          </a:p>
        </p:txBody>
      </p:sp>
    </p:spTree>
    <p:extLst>
      <p:ext uri="{BB962C8B-B14F-4D97-AF65-F5344CB8AC3E}">
        <p14:creationId xmlns:p14="http://schemas.microsoft.com/office/powerpoint/2010/main" val="21186912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245077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Zdieľanie informácií</a:t>
            </a:r>
            <a:r>
              <a:rPr lang="en-US" sz="3000" dirty="0"/>
              <a:t>: Infografiky, grafy a iné vizuálne prvky sa dajú použiť na rýchle a efektívne sprostredkovanie zložitých informácií, vďaka čomu vaši sledovatelia ľahšie pochopia a zapájajú sa do vášho obsahu.</a:t>
            </a:r>
          </a:p>
        </p:txBody>
      </p:sp>
    </p:spTree>
    <p:extLst>
      <p:ext uri="{BB962C8B-B14F-4D97-AF65-F5344CB8AC3E}">
        <p14:creationId xmlns:p14="http://schemas.microsoft.com/office/powerpoint/2010/main" val="21231448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632429"/>
            <a:ext cx="80504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Kampane: </a:t>
            </a:r>
            <a:r>
              <a:rPr lang="en-US" sz="3000" dirty="0"/>
              <a:t>Na propagáciu konkrétnych kampaní alebo podujatí možno použiť na mieru navrhnutú grafiku a vizuály, ktoré pomáhajú zvýšiť účasť a vyvolať rozruch.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Profesionalita: </a:t>
            </a:r>
            <a:r>
              <a:rPr lang="en-US" sz="3000" dirty="0"/>
              <a:t>Vysokokvalitná a profesionálne navrhnutá grafika a vizuály môžu vašej značke pomôcť dodať profesionálnejší a uhladenejší vzhľad, čím sa zvýši dôveryhodnosť a dôvera medzi vašimi sledovateľmi.</a:t>
            </a:r>
          </a:p>
        </p:txBody>
      </p:sp>
    </p:spTree>
    <p:extLst>
      <p:ext uri="{BB962C8B-B14F-4D97-AF65-F5344CB8AC3E}">
        <p14:creationId xmlns:p14="http://schemas.microsoft.com/office/powerpoint/2010/main" val="38966706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Grafický dizajn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053053"/>
            <a:ext cx="80504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Grafický dizajn celkovo zohráva kľúčovú úlohu pri úspechu marketingových kampaní v sociálnych médiách. Investíciou do vysokokvalitnej grafiky a vizuálov môžete zvýšiť angažovanosť, budovať svoju značku a zvýšiť návštevnosť a konverzie prostredníctvom kanálov sociálnych médií.</a:t>
            </a:r>
          </a:p>
        </p:txBody>
      </p:sp>
    </p:spTree>
    <p:extLst>
      <p:ext uri="{BB962C8B-B14F-4D97-AF65-F5344CB8AC3E}">
        <p14:creationId xmlns:p14="http://schemas.microsoft.com/office/powerpoint/2010/main" val="92513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3. </a:t>
            </a:r>
            <a:r>
              <a:rPr lang="en-US" sz="3000" b="1" dirty="0"/>
              <a:t>Konzistentnosť</a:t>
            </a:r>
            <a:r>
              <a:rPr lang="en-US" sz="3000" dirty="0"/>
              <a:t>: Dôslednosť v stratégii sociálnych médií pomáha budovať dôveru a etablovať vašu značku. Konzistentnosť v tóne, frekvencii a komunikácii vám pomôže zostať v povedomí vášho publika.</a:t>
            </a:r>
          </a:p>
        </p:txBody>
      </p:sp>
    </p:spTree>
    <p:extLst>
      <p:ext uri="{BB962C8B-B14F-4D97-AF65-F5344CB8AC3E}">
        <p14:creationId xmlns:p14="http://schemas.microsoft.com/office/powerpoint/2010/main" val="32188992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Príklady známych značiek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3429000"/>
            <a:ext cx="80504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National Geographic</a:t>
            </a:r>
            <a:r>
              <a:rPr lang="en-US" sz="3000" dirty="0"/>
              <a:t>: National Geographic: Grafika sociálnych médií National Geographic je úžasne krásna a často obsahuje dychberúce fotografie prírody a divokej zveri. Používajú jednoduchú, elegantnú typografiu, ktorá vytvára pocit pokoja a úžasu.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F07A2-C2CC-8403-AC02-D3C32B0D5D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609" y="2065020"/>
            <a:ext cx="2219325" cy="655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39871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Príklady známych značiek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3429000"/>
            <a:ext cx="80504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Apple: </a:t>
            </a:r>
            <a:r>
              <a:rPr lang="en-US" sz="3000" dirty="0"/>
              <a:t>Grafika sociálnych médií spoločnosti Apple je elegantná a minimalistická, rovnako ako jej produkty. Používajú výrazné farby, čistú typografiu a vysokokvalitné fotografie, ktoré vytvárajú pocit sofistikovanosti a modernosti.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7F34DC-3D2B-7BDD-1B36-B3BA302D0D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932" y="1634081"/>
            <a:ext cx="671830" cy="828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95810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Metriky a výkonnosť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453544" y="1828800"/>
            <a:ext cx="80504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/>
              <a:t>KPI (kľúčové ukazovatele výkonnosti) </a:t>
            </a:r>
            <a:r>
              <a:rPr lang="en-US" sz="3000" dirty="0"/>
              <a:t>sú ukazovatele používané na meranie výkonnosti marketingovej kampane alebo stratégie. Poskytujú prehľad o tom, ako dobre marketingové úsilie spĺňa obchodné ciele, a môžu pomôcť identifikovať oblasti, ktoré je potrebné zlepšiť. </a:t>
            </a:r>
          </a:p>
        </p:txBody>
      </p:sp>
    </p:spTree>
    <p:extLst>
      <p:ext uri="{BB962C8B-B14F-4D97-AF65-F5344CB8AC3E}">
        <p14:creationId xmlns:p14="http://schemas.microsoft.com/office/powerpoint/2010/main" val="5866226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Metriky a výkonnosť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600200"/>
            <a:ext cx="805046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Najznámejšie KPI v marketingu sú: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Konverzný pomer</a:t>
            </a:r>
            <a:r>
              <a:rPr lang="en-US" sz="3000" dirty="0"/>
              <a:t>: Konverzia: meria percento návštevníkov webovej stránky, ktorí vykonajú požadovanú akciu, napríklad nákup alebo vyplnia formulár.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Náklady na akvizíciu (CPA): </a:t>
            </a:r>
            <a:r>
              <a:rPr lang="en-US" sz="3000" dirty="0"/>
              <a:t>Tento ukazovateľ meria náklady na získanie nového zákazníka, čo môže pomôcť určiť návratnosť investícií do marketingovej kampane.</a:t>
            </a:r>
          </a:p>
          <a:p>
            <a:pPr algn="just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66999554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Metriky a výkonnosť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46766" y="1499616"/>
            <a:ext cx="805046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Návratnosť investícií (ROI): </a:t>
            </a:r>
            <a:r>
              <a:rPr lang="en-US" sz="3000" dirty="0"/>
              <a:t>Tento ukazovateľ meria príjmy z marketingovej kampane v porovnaní s nákladmi na jej realizáciu, aby sa určila jej celková ziskovosť.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Hodnota celého života zákazníka (CLV): </a:t>
            </a:r>
            <a:r>
              <a:rPr lang="en-US" sz="3000" dirty="0"/>
              <a:t>Táto hodnota meria celkové príjmy, ktoré by mal zákazník generovať počas svojej životnosti, čo môže pomôcť určiť dlhodobú ziskovosť marketingovej stratégie.</a:t>
            </a:r>
          </a:p>
        </p:txBody>
      </p:sp>
    </p:spTree>
    <p:extLst>
      <p:ext uri="{BB962C8B-B14F-4D97-AF65-F5344CB8AC3E}">
        <p14:creationId xmlns:p14="http://schemas.microsoft.com/office/powerpoint/2010/main" val="32434168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Metriky a výkonnosť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46766" y="1645920"/>
            <a:ext cx="80504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Miera zapojenia: </a:t>
            </a:r>
            <a:r>
              <a:rPr lang="en-US" sz="3000" dirty="0"/>
              <a:t>Meria úroveň zapojenia publika do obsahu sociálnych médií, ako sú lajky, komentáre a zdieľania.</a:t>
            </a:r>
          </a:p>
          <a:p>
            <a:pPr algn="just"/>
            <a:endParaRPr lang="en-US" sz="3000" b="1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Miera prekliku (CTR): </a:t>
            </a:r>
            <a:r>
              <a:rPr lang="en-US" sz="3000" dirty="0"/>
              <a:t>Tento ukazovateľ meria percento ľudí, ktorí kliknú na odkaz v e-maile alebo reklame, čo môže pomôcť určiť účinnosť komunikácie a kreatívy.</a:t>
            </a:r>
          </a:p>
        </p:txBody>
      </p:sp>
    </p:spTree>
    <p:extLst>
      <p:ext uri="{BB962C8B-B14F-4D97-AF65-F5344CB8AC3E}">
        <p14:creationId xmlns:p14="http://schemas.microsoft.com/office/powerpoint/2010/main" val="10259480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767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Metriky a výkonnosť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46766" y="2048256"/>
            <a:ext cx="80504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Povedomie o značke: </a:t>
            </a:r>
            <a:r>
              <a:rPr lang="en-US" sz="3000" dirty="0"/>
              <a:t>Tento ukazovateľ meria úroveň povedomia a rozpoznateľnosti značky medzi jej cieľovou skupinou.</a:t>
            </a:r>
          </a:p>
        </p:txBody>
      </p:sp>
    </p:spTree>
    <p:extLst>
      <p:ext uri="{BB962C8B-B14F-4D97-AF65-F5344CB8AC3E}">
        <p14:creationId xmlns:p14="http://schemas.microsoft.com/office/powerpoint/2010/main" val="36219655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902527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KPI v sociálnych médiách sú podobné KPI vo všeobecnom marketingu, ale sú špecificky zamerané na meranie výkonnosti kampaní a aktivít v sociálnych médiách. Metriky sociálnych médií sú súborom ukazovateľov výkonnosti, ktoré sa používajú na meranie účinnosti marketingových aktivít v sociálnych médiách. </a:t>
            </a:r>
          </a:p>
        </p:txBody>
      </p:sp>
    </p:spTree>
    <p:extLst>
      <p:ext uri="{BB962C8B-B14F-4D97-AF65-F5344CB8AC3E}">
        <p14:creationId xmlns:p14="http://schemas.microsoft.com/office/powerpoint/2010/main" val="385882167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902527"/>
            <a:ext cx="77798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Pomáhajú podnikom sledovať a analyzovať ich prítomnosť a zapojenie v sociálnych médiách a vyhodnocovať úspešnosť ich marketingovej stratégie v sociálnych médiách.</a:t>
            </a:r>
          </a:p>
        </p:txBody>
      </p:sp>
    </p:spTree>
    <p:extLst>
      <p:ext uri="{BB962C8B-B14F-4D97-AF65-F5344CB8AC3E}">
        <p14:creationId xmlns:p14="http://schemas.microsoft.com/office/powerpoint/2010/main" val="6237153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687354"/>
            <a:ext cx="77798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Spoločné KPI pre sociálne médiá: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Dosah</a:t>
            </a:r>
            <a:r>
              <a:rPr lang="en-US" sz="3000" dirty="0"/>
              <a:t>: Tento ukazovateľ meria počet ľudí, ktorí videli príspevok na sociálnych médiách, a môže pomôcť určiť celkovú viditeľnosť obsahu značky.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Miera zapojenia</a:t>
            </a:r>
            <a:r>
              <a:rPr lang="en-US" sz="3000" dirty="0"/>
              <a:t>: Meria úroveň zapojenia publika do obsahu sociálnych médií, ako sú lajky, komentáre, zdieľania a kliknutia.</a:t>
            </a:r>
          </a:p>
          <a:p>
            <a:pPr algn="just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282142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540989"/>
            <a:ext cx="777989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4. </a:t>
            </a:r>
            <a:r>
              <a:rPr lang="en-US" sz="3000" b="1" dirty="0"/>
              <a:t>Konverzácia</a:t>
            </a:r>
            <a:r>
              <a:rPr lang="en-US" sz="3000" dirty="0"/>
              <a:t>: Sociálne médiá sú kanálom "otvoreným diskusiám". Zapojte sa do komunikácie so svojím publikom tým, že budete reagovať na komentáre, správy a zmienky. Podporujte konverzácie so svojím publikom prostredníctvom ankiet, otázok a interaktívneho obsahu.</a:t>
            </a:r>
          </a:p>
          <a:p>
            <a:pPr algn="just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247095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99783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Rýchlosť rastu sledovateľov</a:t>
            </a:r>
            <a:r>
              <a:rPr lang="en-US" sz="3000" dirty="0"/>
              <a:t>: Tento ukazovateľ meria rýchlosť, akou rastie počet sledovateľov značky na sociálnych médiách, čo môže pomôcť určiť účinnosť jej aktivít na sociálnych médiách pri získavaní nových sledovateľov.</a:t>
            </a:r>
          </a:p>
        </p:txBody>
      </p:sp>
    </p:spTree>
    <p:extLst>
      <p:ext uri="{BB962C8B-B14F-4D97-AF65-F5344CB8AC3E}">
        <p14:creationId xmlns:p14="http://schemas.microsoft.com/office/powerpoint/2010/main" val="20827663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1997839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Konverzný pomer</a:t>
            </a:r>
            <a:r>
              <a:rPr lang="en-US" sz="3000" dirty="0"/>
              <a:t>: Meria percento používateľov sociálnych médií, ktorí po kliknutí na príspevok alebo reklamu na sociálnych médiách vykonajú požadovanú akciu, ako je napríklad nákup alebo prihlásenie sa na odber noviniek.</a:t>
            </a:r>
          </a:p>
        </p:txBody>
      </p:sp>
    </p:spTree>
    <p:extLst>
      <p:ext uri="{BB962C8B-B14F-4D97-AF65-F5344CB8AC3E}">
        <p14:creationId xmlns:p14="http://schemas.microsoft.com/office/powerpoint/2010/main" val="25335795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604647"/>
            <a:ext cx="80320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Miera prekliku (CTR)</a:t>
            </a:r>
            <a:r>
              <a:rPr lang="en-US" sz="3000" dirty="0"/>
              <a:t>: Tento ukazovateľ meria percento ľudí, ktorí kliknú na odkaz v príspevku v sociálnych médiách alebo v reklame, čo môže pomôcť určiť účinnosť komunikácie a kreatívy.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Dojmy: </a:t>
            </a:r>
            <a:r>
              <a:rPr lang="en-US" sz="3000" dirty="0"/>
              <a:t>Tento ukazovateľ meria počet zobrazení príspevku na sociálnych médiách, čo môže pomôcť určiť celkový dosah a vplyv obsahu.</a:t>
            </a:r>
          </a:p>
        </p:txBody>
      </p:sp>
    </p:spTree>
    <p:extLst>
      <p:ext uri="{BB962C8B-B14F-4D97-AF65-F5344CB8AC3E}">
        <p14:creationId xmlns:p14="http://schemas.microsoft.com/office/powerpoint/2010/main" val="244664690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v sociálnych médiách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1604647"/>
            <a:ext cx="8032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Analýza sentimentu: </a:t>
            </a:r>
            <a:r>
              <a:rPr lang="en-US" sz="3000" dirty="0"/>
              <a:t>Táto analýza meria celkový sentiment alebo tón konverzácií na sociálnych médiách, ktoré sa týkajú značky, čo môže pomôcť určiť úroveň pozitívneho alebo negatívneho sentimentu voči značke.</a:t>
            </a:r>
          </a:p>
        </p:txBody>
      </p:sp>
    </p:spTree>
    <p:extLst>
      <p:ext uri="{BB962C8B-B14F-4D97-AF65-F5344CB8AC3E}">
        <p14:creationId xmlns:p14="http://schemas.microsoft.com/office/powerpoint/2010/main" val="36694566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pre webové stránky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73000" y="2116711"/>
            <a:ext cx="8032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3000" b="1" dirty="0"/>
          </a:p>
          <a:p>
            <a:pPr algn="just"/>
            <a:r>
              <a:rPr lang="en-US" sz="3000" dirty="0"/>
              <a:t>KPI (kľúčové ukazovatele výkonnosti) </a:t>
            </a:r>
            <a:r>
              <a:rPr lang="en-US" sz="3000" b="1" dirty="0"/>
              <a:t>pre webové stránky </a:t>
            </a:r>
            <a:r>
              <a:rPr lang="en-US" sz="3000" dirty="0"/>
              <a:t>môžu podnikom pomôcť merať účinnosť ich online prezentácie a prijímať rozhodnutia o stratégii webových stránok založené na údajoch. </a:t>
            </a:r>
          </a:p>
        </p:txBody>
      </p:sp>
    </p:spTree>
    <p:extLst>
      <p:ext uri="{BB962C8B-B14F-4D97-AF65-F5344CB8AC3E}">
        <p14:creationId xmlns:p14="http://schemas.microsoft.com/office/powerpoint/2010/main" val="342004507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pre webové stránky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55956" y="1504063"/>
            <a:ext cx="80320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Bežné kľúčové ukazovatele výkonnosti pre webové stránky: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Doprava: </a:t>
            </a:r>
            <a:r>
              <a:rPr lang="en-US" sz="3000" dirty="0"/>
              <a:t>Tento ukazovateľ meria počet návštevníkov webovej stránky, čo môže pomôcť určiť celkovú viditeľnosť a dosah webovej stránky.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Miera odskočenia: </a:t>
            </a:r>
            <a:r>
              <a:rPr lang="en-US" sz="3000" dirty="0"/>
              <a:t>Tento ukazovateľ meria percento návštevníkov, ktorí opustia webovú lokalitu po zobrazení iba jednej stránky, čo môže pomôcť určiť úroveň zapojenia a záujmu o obsah webovej lokality.</a:t>
            </a:r>
          </a:p>
        </p:txBody>
      </p:sp>
    </p:spTree>
    <p:extLst>
      <p:ext uri="{BB962C8B-B14F-4D97-AF65-F5344CB8AC3E}">
        <p14:creationId xmlns:p14="http://schemas.microsoft.com/office/powerpoint/2010/main" val="23723605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pre webové stránky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55956" y="1504063"/>
            <a:ext cx="80320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Konverzný pomer</a:t>
            </a:r>
            <a:r>
              <a:rPr lang="en-US" sz="3000" dirty="0"/>
              <a:t>: Tento ukazovateľ meria percento návštevníkov webovej stránky, ktorí vykonajú požadovanú akciu, ako napríklad nákup alebo vyplnenie kontaktného formulára, čo môže pomôcť určiť účinnosť webovej stránky pri dosahovaní jej cieľov.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Priemerné trvanie relácie</a:t>
            </a:r>
            <a:r>
              <a:rPr lang="en-US" sz="3000" dirty="0"/>
              <a:t>: Tento ukazovateľ meria priemerný čas, ktorý návštevník strávi na webovej stránke, čo môže pomôcť určiť úroveň zapojenia do obsahu webovej stránky.</a:t>
            </a:r>
          </a:p>
        </p:txBody>
      </p:sp>
    </p:spTree>
    <p:extLst>
      <p:ext uri="{BB962C8B-B14F-4D97-AF65-F5344CB8AC3E}">
        <p14:creationId xmlns:p14="http://schemas.microsoft.com/office/powerpoint/2010/main" val="28627016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pre webové stránky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55956" y="1504063"/>
            <a:ext cx="80320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Zobrazenia stránok: </a:t>
            </a:r>
            <a:r>
              <a:rPr lang="en-US" sz="3000" dirty="0"/>
              <a:t>Tento ukazovateľ meria počet stránok, ktoré si návštevníci na webovej lokalite prezreli, čo môže pomôcť určiť úroveň zapojenia a záujmu o obsah webovej lokality.</a:t>
            </a:r>
          </a:p>
          <a:p>
            <a:pPr algn="just"/>
            <a:endParaRPr lang="en-US" sz="30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Miera prekliku (CTR)</a:t>
            </a:r>
            <a:r>
              <a:rPr lang="en-US" sz="3000" dirty="0"/>
              <a:t>: Tento ukazovateľ meria percento návštevníkov webových stránok, ktorí kliknú na konkrétny odkaz alebo výzvu na akciu, čo môže pomôcť určiť účinnosť komunikácie a dizajnu webovej stránky.</a:t>
            </a:r>
          </a:p>
        </p:txBody>
      </p:sp>
    </p:spTree>
    <p:extLst>
      <p:ext uri="{BB962C8B-B14F-4D97-AF65-F5344CB8AC3E}">
        <p14:creationId xmlns:p14="http://schemas.microsoft.com/office/powerpoint/2010/main" val="32927512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8" y="648475"/>
            <a:ext cx="6694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KPI pre webové stránky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555956" y="2228671"/>
            <a:ext cx="80320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3000" b="1" dirty="0"/>
              <a:t>Návraty návštevníkov: </a:t>
            </a:r>
            <a:r>
              <a:rPr lang="en-US" sz="3000" dirty="0"/>
              <a:t>Tento ukazovateľ meria percento návštevníkov webovej stránky, ktorí sa na ňu vracajú, čo môže pomôcť určiť úroveň lojality a záujmu o obsah webovej stránky.</a:t>
            </a:r>
          </a:p>
        </p:txBody>
      </p:sp>
    </p:spTree>
    <p:extLst>
      <p:ext uri="{BB962C8B-B14F-4D97-AF65-F5344CB8AC3E}">
        <p14:creationId xmlns:p14="http://schemas.microsoft.com/office/powerpoint/2010/main" val="384422674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2254912" y="2721114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Koniec vzdelávacej jednotky</a:t>
            </a:r>
          </a:p>
        </p:txBody>
      </p:sp>
    </p:spTree>
    <p:extLst>
      <p:ext uri="{BB962C8B-B14F-4D97-AF65-F5344CB8AC3E}">
        <p14:creationId xmlns:p14="http://schemas.microsoft.com/office/powerpoint/2010/main" val="4120660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391381"/>
            <a:ext cx="77798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5. </a:t>
            </a:r>
            <a:r>
              <a:rPr lang="en-US" sz="3000" b="1" dirty="0"/>
              <a:t>Spoločenstvo</a:t>
            </a:r>
            <a:r>
              <a:rPr lang="en-US" sz="3000" dirty="0"/>
              <a:t>: Vytvorte si okolo svojej značky komunitu na sociálnych sieťach. Spolupracujte so svojimi sledovateľmi, podporujte vzťahy a vytvárajte pocit spolupatričnosti.</a:t>
            </a:r>
          </a:p>
        </p:txBody>
      </p:sp>
    </p:spTree>
    <p:extLst>
      <p:ext uri="{BB962C8B-B14F-4D97-AF65-F5344CB8AC3E}">
        <p14:creationId xmlns:p14="http://schemas.microsoft.com/office/powerpoint/2010/main" val="313754142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673000" y="589802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Oznámenie o autorských právach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425495" y="2070991"/>
            <a:ext cx="82930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Copyright © Členovia projektu </a:t>
            </a:r>
            <a:r>
              <a:rPr lang="en-US" i="1" dirty="0"/>
              <a:t>Zvyšovanie zručností a kompetencií mladých ľudí v sociálnom podnikaní prostredníctvom virtuálnej reality, </a:t>
            </a:r>
            <a:r>
              <a:rPr lang="en-US" dirty="0"/>
              <a:t>2021, kde nájdete podrobnosti o projekte ENTREREALITY </a:t>
            </a:r>
            <a:r>
              <a:rPr lang="en-US" dirty="0">
                <a:hlinkClick r:id="rId3"/>
              </a:rPr>
              <a:t>https://projectentreality.eu/index.php/en/ </a:t>
            </a:r>
            <a:r>
              <a:rPr lang="en-US" dirty="0"/>
              <a:t>a o spolupráci.</a:t>
            </a:r>
          </a:p>
          <a:p>
            <a:pPr algn="just"/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 Dielo sa musí priradiť tak, že sa ku skopírovaným prvkom pripojí nasledujúci odkaz: "Copyright © Members of the </a:t>
            </a:r>
            <a:r>
              <a:rPr lang="en-US" dirty="0" err="1"/>
              <a:t>Entrereality </a:t>
            </a:r>
            <a:r>
              <a:rPr lang="en-US" dirty="0"/>
              <a:t>Project, 2021".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Použitie tejto prezentácie spôsobom a/alebo na účely, ktoré nie sú uvedené v licencii, si vyžaduje predchádzajúci písomný súhlas držiteľov autorských práv. Informácie obsiahnuté v tejto prezentácii predstavujú názory držiteľov autorských práv ku dňu ich zverejnenia</a:t>
            </a:r>
          </a:p>
        </p:txBody>
      </p:sp>
    </p:spTree>
    <p:extLst>
      <p:ext uri="{BB962C8B-B14F-4D97-AF65-F5344CB8AC3E}">
        <p14:creationId xmlns:p14="http://schemas.microsoft.com/office/powerpoint/2010/main" val="225925064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673000" y="589802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Odkazy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425495" y="2070991"/>
            <a:ext cx="829300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Zippia</a:t>
            </a:r>
            <a:r>
              <a:rPr lang="en-US" dirty="0"/>
              <a:t>. "20 životne dôležitých štatistík používania smartfónov [2023]: 2023: fakty, údaje a trendy v používaní mobilných telefónov v USA". Zippia.com. Apríl 3, 2023, https://www.zippia.com/advice/smartphone-usage-statistics/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aresh</a:t>
            </a:r>
            <a:r>
              <a:rPr lang="en-US" dirty="0"/>
              <a:t>, K. M., Nunan, D., Pearson, D. F. B. (2019). Marketingový výskum: An Applied Approach. Pearson Education Limited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Doerr</a:t>
            </a:r>
            <a:r>
              <a:rPr lang="en-US" dirty="0"/>
              <a:t>, J. (2018). Meranie toho, na čom záleží: OKR: OKR: Jednoduchá myšlienka, ktorá poháňa 10-násobný rast. Penguin Books Ltd.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Wheeler, A. (2012). Navrhovanie identity značky: A.: An Essential Guide for the Whole Branding Team. John Wiley &amp; Sons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Kotler, P., </a:t>
            </a:r>
            <a:r>
              <a:rPr lang="en-US" dirty="0" err="1"/>
              <a:t>Kartajaya</a:t>
            </a:r>
            <a:r>
              <a:rPr lang="en-US" dirty="0"/>
              <a:t>, H., Iwan (2017). Marketing 4.0: Marketing: prechod od tradičného k digitálnemu. John Wiley &amp; Sons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Reibstein</a:t>
            </a:r>
            <a:r>
              <a:rPr lang="en-US" dirty="0"/>
              <a:t>, D. (2021). Kľúčové marketingové metriky. Viac ako 50 metrík, ktoré potrebuje poznať každý manažér, Paperback. Pearson Education Limited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https://netbasequid.com/blog/market-research-steps/ 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https://books.forbes.com/blog/how-to-build-a-digital-brand-that-lasts/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https://neilpatel.com/what-is-content-marketing/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https://www.heurio.co/dieter-rams-10-principles-of-good-design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https://www.smashingmagazine.com/2010/01/color-theory-for-designers-part-1-the-meaning-of-color/ 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57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6. </a:t>
            </a:r>
            <a:r>
              <a:rPr lang="en-US" sz="3000" b="1" dirty="0"/>
              <a:t>Kanály</a:t>
            </a:r>
            <a:r>
              <a:rPr lang="en-US" sz="3000" dirty="0"/>
              <a:t>: Vyberte si správne kanály sociálnych médií pre svoju značku a svoje publikum. Pri výbere kanálov zvážte faktory, ako sú demografia, funkcie platformy a formát obsahu. Nezabudnite na prieskum trhu! Poznanie vášho publika je kľúčom úspešnej stratégie.</a:t>
            </a:r>
          </a:p>
        </p:txBody>
      </p:sp>
    </p:spTree>
    <p:extLst>
      <p:ext uri="{BB962C8B-B14F-4D97-AF65-F5344CB8AC3E}">
        <p14:creationId xmlns:p14="http://schemas.microsoft.com/office/powerpoint/2010/main" val="3640198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9f56271c5_0_10"/>
          <p:cNvSpPr txBox="1"/>
          <p:nvPr/>
        </p:nvSpPr>
        <p:spPr>
          <a:xfrm>
            <a:off x="673000" y="648475"/>
            <a:ext cx="65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EBF3DF-3786-BABB-1476-75E260A9668A}"/>
              </a:ext>
            </a:extLst>
          </p:cNvPr>
          <p:cNvSpPr txBox="1"/>
          <p:nvPr/>
        </p:nvSpPr>
        <p:spPr>
          <a:xfrm>
            <a:off x="794479" y="648475"/>
            <a:ext cx="590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398F98"/>
                </a:solidFill>
                <a:latin typeface="Calibri"/>
                <a:cs typeface="Calibri"/>
              </a:rPr>
              <a:t>7 C sociálnych médií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6D8631-F10C-4C29-77AC-A67E4BD41E3B}"/>
              </a:ext>
            </a:extLst>
          </p:cNvPr>
          <p:cNvSpPr txBox="1"/>
          <p:nvPr/>
        </p:nvSpPr>
        <p:spPr>
          <a:xfrm>
            <a:off x="682052" y="2080485"/>
            <a:ext cx="7779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dirty="0"/>
              <a:t>7. </a:t>
            </a:r>
            <a:r>
              <a:rPr lang="en-US" sz="3000" b="1" dirty="0"/>
              <a:t>Konverzia</a:t>
            </a:r>
            <a:r>
              <a:rPr lang="en-US" sz="3000" dirty="0"/>
              <a:t>: Sociálne médiá môžu byť silným nástrojom na podporu konverzií. Výzvy k akcii (CTA), sociálne dôkazy a taktiky špeciálnych ponúk môžu povzbudiť vaše publikum, aby podniklo kroky a viac sa zapojilo do vašej značky a stránok.</a:t>
            </a:r>
          </a:p>
        </p:txBody>
      </p:sp>
    </p:spTree>
    <p:extLst>
      <p:ext uri="{BB962C8B-B14F-4D97-AF65-F5344CB8AC3E}">
        <p14:creationId xmlns:p14="http://schemas.microsoft.com/office/powerpoint/2010/main" val="3754450929"/>
      </p:ext>
    </p:extLst>
  </p:cSld>
  <p:clrMapOvr>
    <a:masterClrMapping/>
  </p:clrMapOvr>
</p:sld>
</file>

<file path=ppt/theme/theme1.xml><?xml version="1.0" encoding="utf-8"?>
<a:theme xmlns:a="http://schemas.openxmlformats.org/drawingml/2006/main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3537</Words>
  <Application>Microsoft Office PowerPoint</Application>
  <PresentationFormat>Prezentácia na obrazovke (4:3)</PresentationFormat>
  <Paragraphs>268</Paragraphs>
  <Slides>71</Slides>
  <Notes>71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71</vt:i4>
      </vt:variant>
    </vt:vector>
  </HeadingPairs>
  <TitlesOfParts>
    <vt:vector size="76" baseType="lpstr">
      <vt:lpstr>Calibri</vt:lpstr>
      <vt:lpstr>Arial</vt:lpstr>
      <vt:lpstr>Arial Black</vt:lpstr>
      <vt:lpstr>Wingdings</vt:lpstr>
      <vt:lpstr>Základné</vt:lpstr>
      <vt:lpstr>ZÁKLADY SOCIÁLNYCH MÉDIÍ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 FUNDAMENTALS</dc:title>
  <dc:creator>Zuzana Palková</dc:creator>
  <cp:keywords>, docId:8D3B2E67196BFCF69F07FF0BBF25FAE5</cp:keywords>
  <cp:lastModifiedBy>KEAI</cp:lastModifiedBy>
  <cp:revision>24</cp:revision>
  <dcterms:created xsi:type="dcterms:W3CDTF">2019-02-10T21:49:04Z</dcterms:created>
  <dcterms:modified xsi:type="dcterms:W3CDTF">2023-06-27T13:06:58Z</dcterms:modified>
</cp:coreProperties>
</file>