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75"/>
  </p:notesMasterIdLst>
  <p:sldIdLst>
    <p:sldId id="329" r:id="rId2"/>
    <p:sldId id="257" r:id="rId3"/>
    <p:sldId id="262" r:id="rId4"/>
    <p:sldId id="263" r:id="rId5"/>
    <p:sldId id="264" r:id="rId6"/>
    <p:sldId id="265" r:id="rId7"/>
    <p:sldId id="267" r:id="rId8"/>
    <p:sldId id="266" r:id="rId9"/>
    <p:sldId id="268" r:id="rId10"/>
    <p:sldId id="269" r:id="rId11"/>
    <p:sldId id="270" r:id="rId12"/>
    <p:sldId id="271" r:id="rId13"/>
    <p:sldId id="272" r:id="rId14"/>
    <p:sldId id="273" r:id="rId15"/>
    <p:sldId id="274" r:id="rId16"/>
    <p:sldId id="275" r:id="rId17"/>
    <p:sldId id="276" r:id="rId18"/>
    <p:sldId id="277" r:id="rId19"/>
    <p:sldId id="278" r:id="rId20"/>
    <p:sldId id="279" r:id="rId21"/>
    <p:sldId id="280" r:id="rId22"/>
    <p:sldId id="281" r:id="rId23"/>
    <p:sldId id="282" r:id="rId24"/>
    <p:sldId id="283" r:id="rId25"/>
    <p:sldId id="284" r:id="rId26"/>
    <p:sldId id="285" r:id="rId27"/>
    <p:sldId id="286" r:id="rId28"/>
    <p:sldId id="287" r:id="rId29"/>
    <p:sldId id="288" r:id="rId30"/>
    <p:sldId id="289" r:id="rId31"/>
    <p:sldId id="290" r:id="rId32"/>
    <p:sldId id="291" r:id="rId33"/>
    <p:sldId id="292" r:id="rId34"/>
    <p:sldId id="293" r:id="rId35"/>
    <p:sldId id="294" r:id="rId36"/>
    <p:sldId id="295" r:id="rId37"/>
    <p:sldId id="296" r:id="rId38"/>
    <p:sldId id="297" r:id="rId39"/>
    <p:sldId id="298" r:id="rId40"/>
    <p:sldId id="299" r:id="rId41"/>
    <p:sldId id="300" r:id="rId42"/>
    <p:sldId id="301" r:id="rId43"/>
    <p:sldId id="302" r:id="rId44"/>
    <p:sldId id="303" r:id="rId45"/>
    <p:sldId id="304" r:id="rId46"/>
    <p:sldId id="305" r:id="rId47"/>
    <p:sldId id="306" r:id="rId48"/>
    <p:sldId id="307" r:id="rId49"/>
    <p:sldId id="333" r:id="rId50"/>
    <p:sldId id="308" r:id="rId51"/>
    <p:sldId id="309" r:id="rId52"/>
    <p:sldId id="310" r:id="rId53"/>
    <p:sldId id="312" r:id="rId54"/>
    <p:sldId id="313" r:id="rId55"/>
    <p:sldId id="314" r:id="rId56"/>
    <p:sldId id="315" r:id="rId57"/>
    <p:sldId id="316" r:id="rId58"/>
    <p:sldId id="317" r:id="rId59"/>
    <p:sldId id="318" r:id="rId60"/>
    <p:sldId id="319" r:id="rId61"/>
    <p:sldId id="320" r:id="rId62"/>
    <p:sldId id="321" r:id="rId63"/>
    <p:sldId id="322" r:id="rId64"/>
    <p:sldId id="323" r:id="rId65"/>
    <p:sldId id="324" r:id="rId66"/>
    <p:sldId id="325" r:id="rId67"/>
    <p:sldId id="326" r:id="rId68"/>
    <p:sldId id="334" r:id="rId69"/>
    <p:sldId id="327" r:id="rId70"/>
    <p:sldId id="328" r:id="rId71"/>
    <p:sldId id="335" r:id="rId72"/>
    <p:sldId id="336" r:id="rId73"/>
    <p:sldId id="337" r:id="rId74"/>
  </p:sldIdLst>
  <p:sldSz cx="9144000" cy="6858000" type="screen4x3"/>
  <p:notesSz cx="7315200" cy="9601200"/>
  <p:embeddedFontLst>
    <p:embeddedFont>
      <p:font typeface="Arial Black" panose="020B0A04020102020204" pitchFamily="34" charset="0"/>
      <p:regular r:id="rId76"/>
      <p:bold r:id="rId77"/>
    </p:embeddedFont>
    <p:embeddedFont>
      <p:font typeface="Calibri" panose="020F0502020204030204" pitchFamily="34" charset="0"/>
      <p:regular r:id="rId78"/>
      <p:bold r:id="rId79"/>
      <p:italic r:id="rId80"/>
      <p:boldItalic r:id="rId8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82" roundtripDataSignature="AMtx7mizSp6IC6PHl5ypQOO6wkBDRJYrI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5" d="100"/>
          <a:sy n="105" d="100"/>
        </p:scale>
        <p:origin x="179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viewProps" Target="view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font" Target="fonts/font4.fntdata"/><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font" Target="fonts/font2.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font" Target="fonts/font5.fntdata"/><Relationship Id="rId85"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notesMaster" Target="notesMasters/notesMaster1.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font" Target="fonts/font3.fntdata"/><Relationship Id="rId81" Type="http://schemas.openxmlformats.org/officeDocument/2006/relationships/font" Target="fonts/font6.fntdata"/><Relationship Id="rId86"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font" Target="fonts/font1.fntdata"/><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61" Type="http://schemas.openxmlformats.org/officeDocument/2006/relationships/slide" Target="slides/slide60.xml"/><Relationship Id="rId82"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1"/>
            <a:ext cx="3169920" cy="48006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4143587" y="1"/>
            <a:ext cx="3169920" cy="480060"/>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119474"/>
            <a:ext cx="3169920" cy="480060"/>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10</a:t>
            </a:fld>
            <a:endParaRPr/>
          </a:p>
        </p:txBody>
      </p:sp>
    </p:spTree>
    <p:extLst>
      <p:ext uri="{BB962C8B-B14F-4D97-AF65-F5344CB8AC3E}">
        <p14:creationId xmlns:p14="http://schemas.microsoft.com/office/powerpoint/2010/main" val="28947716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11</a:t>
            </a:fld>
            <a:endParaRPr/>
          </a:p>
        </p:txBody>
      </p:sp>
    </p:spTree>
    <p:extLst>
      <p:ext uri="{BB962C8B-B14F-4D97-AF65-F5344CB8AC3E}">
        <p14:creationId xmlns:p14="http://schemas.microsoft.com/office/powerpoint/2010/main" val="10426037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12</a:t>
            </a:fld>
            <a:endParaRPr/>
          </a:p>
        </p:txBody>
      </p:sp>
    </p:spTree>
    <p:extLst>
      <p:ext uri="{BB962C8B-B14F-4D97-AF65-F5344CB8AC3E}">
        <p14:creationId xmlns:p14="http://schemas.microsoft.com/office/powerpoint/2010/main" val="3812559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13</a:t>
            </a:fld>
            <a:endParaRPr/>
          </a:p>
        </p:txBody>
      </p:sp>
    </p:spTree>
    <p:extLst>
      <p:ext uri="{BB962C8B-B14F-4D97-AF65-F5344CB8AC3E}">
        <p14:creationId xmlns:p14="http://schemas.microsoft.com/office/powerpoint/2010/main" val="19469359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14</a:t>
            </a:fld>
            <a:endParaRPr/>
          </a:p>
        </p:txBody>
      </p:sp>
    </p:spTree>
    <p:extLst>
      <p:ext uri="{BB962C8B-B14F-4D97-AF65-F5344CB8AC3E}">
        <p14:creationId xmlns:p14="http://schemas.microsoft.com/office/powerpoint/2010/main" val="17282337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15</a:t>
            </a:fld>
            <a:endParaRPr/>
          </a:p>
        </p:txBody>
      </p:sp>
    </p:spTree>
    <p:extLst>
      <p:ext uri="{BB962C8B-B14F-4D97-AF65-F5344CB8AC3E}">
        <p14:creationId xmlns:p14="http://schemas.microsoft.com/office/powerpoint/2010/main" val="38142064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16</a:t>
            </a:fld>
            <a:endParaRPr/>
          </a:p>
        </p:txBody>
      </p:sp>
    </p:spTree>
    <p:extLst>
      <p:ext uri="{BB962C8B-B14F-4D97-AF65-F5344CB8AC3E}">
        <p14:creationId xmlns:p14="http://schemas.microsoft.com/office/powerpoint/2010/main" val="8621042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17</a:t>
            </a:fld>
            <a:endParaRPr/>
          </a:p>
        </p:txBody>
      </p:sp>
    </p:spTree>
    <p:extLst>
      <p:ext uri="{BB962C8B-B14F-4D97-AF65-F5344CB8AC3E}">
        <p14:creationId xmlns:p14="http://schemas.microsoft.com/office/powerpoint/2010/main" val="26732787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18</a:t>
            </a:fld>
            <a:endParaRPr/>
          </a:p>
        </p:txBody>
      </p:sp>
    </p:spTree>
    <p:extLst>
      <p:ext uri="{BB962C8B-B14F-4D97-AF65-F5344CB8AC3E}">
        <p14:creationId xmlns:p14="http://schemas.microsoft.com/office/powerpoint/2010/main" val="29405945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19</a:t>
            </a:fld>
            <a:endParaRPr/>
          </a:p>
        </p:txBody>
      </p:sp>
    </p:spTree>
    <p:extLst>
      <p:ext uri="{BB962C8B-B14F-4D97-AF65-F5344CB8AC3E}">
        <p14:creationId xmlns:p14="http://schemas.microsoft.com/office/powerpoint/2010/main" val="20769404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20</a:t>
            </a:fld>
            <a:endParaRPr/>
          </a:p>
        </p:txBody>
      </p:sp>
    </p:spTree>
    <p:extLst>
      <p:ext uri="{BB962C8B-B14F-4D97-AF65-F5344CB8AC3E}">
        <p14:creationId xmlns:p14="http://schemas.microsoft.com/office/powerpoint/2010/main" val="25120731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21</a:t>
            </a:fld>
            <a:endParaRPr/>
          </a:p>
        </p:txBody>
      </p:sp>
    </p:spTree>
    <p:extLst>
      <p:ext uri="{BB962C8B-B14F-4D97-AF65-F5344CB8AC3E}">
        <p14:creationId xmlns:p14="http://schemas.microsoft.com/office/powerpoint/2010/main" val="24786773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22</a:t>
            </a:fld>
            <a:endParaRPr/>
          </a:p>
        </p:txBody>
      </p:sp>
    </p:spTree>
    <p:extLst>
      <p:ext uri="{BB962C8B-B14F-4D97-AF65-F5344CB8AC3E}">
        <p14:creationId xmlns:p14="http://schemas.microsoft.com/office/powerpoint/2010/main" val="40583737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23</a:t>
            </a:fld>
            <a:endParaRPr/>
          </a:p>
        </p:txBody>
      </p:sp>
    </p:spTree>
    <p:extLst>
      <p:ext uri="{BB962C8B-B14F-4D97-AF65-F5344CB8AC3E}">
        <p14:creationId xmlns:p14="http://schemas.microsoft.com/office/powerpoint/2010/main" val="1440651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24</a:t>
            </a:fld>
            <a:endParaRPr/>
          </a:p>
        </p:txBody>
      </p:sp>
    </p:spTree>
    <p:extLst>
      <p:ext uri="{BB962C8B-B14F-4D97-AF65-F5344CB8AC3E}">
        <p14:creationId xmlns:p14="http://schemas.microsoft.com/office/powerpoint/2010/main" val="179310617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25</a:t>
            </a:fld>
            <a:endParaRPr/>
          </a:p>
        </p:txBody>
      </p:sp>
    </p:spTree>
    <p:extLst>
      <p:ext uri="{BB962C8B-B14F-4D97-AF65-F5344CB8AC3E}">
        <p14:creationId xmlns:p14="http://schemas.microsoft.com/office/powerpoint/2010/main" val="180080024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26</a:t>
            </a:fld>
            <a:endParaRPr/>
          </a:p>
        </p:txBody>
      </p:sp>
    </p:spTree>
    <p:extLst>
      <p:ext uri="{BB962C8B-B14F-4D97-AF65-F5344CB8AC3E}">
        <p14:creationId xmlns:p14="http://schemas.microsoft.com/office/powerpoint/2010/main" val="396246165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27</a:t>
            </a:fld>
            <a:endParaRPr/>
          </a:p>
        </p:txBody>
      </p:sp>
    </p:spTree>
    <p:extLst>
      <p:ext uri="{BB962C8B-B14F-4D97-AF65-F5344CB8AC3E}">
        <p14:creationId xmlns:p14="http://schemas.microsoft.com/office/powerpoint/2010/main" val="488172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28</a:t>
            </a:fld>
            <a:endParaRPr/>
          </a:p>
        </p:txBody>
      </p:sp>
    </p:spTree>
    <p:extLst>
      <p:ext uri="{BB962C8B-B14F-4D97-AF65-F5344CB8AC3E}">
        <p14:creationId xmlns:p14="http://schemas.microsoft.com/office/powerpoint/2010/main" val="185142440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29</a:t>
            </a:fld>
            <a:endParaRPr/>
          </a:p>
        </p:txBody>
      </p:sp>
    </p:spTree>
    <p:extLst>
      <p:ext uri="{BB962C8B-B14F-4D97-AF65-F5344CB8AC3E}">
        <p14:creationId xmlns:p14="http://schemas.microsoft.com/office/powerpoint/2010/main" val="19712599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a:t>
            </a:fld>
            <a:endParaRPr/>
          </a:p>
        </p:txBody>
      </p:sp>
    </p:spTree>
    <p:extLst>
      <p:ext uri="{BB962C8B-B14F-4D97-AF65-F5344CB8AC3E}">
        <p14:creationId xmlns:p14="http://schemas.microsoft.com/office/powerpoint/2010/main" val="234370048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30</a:t>
            </a:fld>
            <a:endParaRPr/>
          </a:p>
        </p:txBody>
      </p:sp>
    </p:spTree>
    <p:extLst>
      <p:ext uri="{BB962C8B-B14F-4D97-AF65-F5344CB8AC3E}">
        <p14:creationId xmlns:p14="http://schemas.microsoft.com/office/powerpoint/2010/main" val="150621280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31</a:t>
            </a:fld>
            <a:endParaRPr/>
          </a:p>
        </p:txBody>
      </p:sp>
    </p:spTree>
    <p:extLst>
      <p:ext uri="{BB962C8B-B14F-4D97-AF65-F5344CB8AC3E}">
        <p14:creationId xmlns:p14="http://schemas.microsoft.com/office/powerpoint/2010/main" val="188069277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32</a:t>
            </a:fld>
            <a:endParaRPr/>
          </a:p>
        </p:txBody>
      </p:sp>
    </p:spTree>
    <p:extLst>
      <p:ext uri="{BB962C8B-B14F-4D97-AF65-F5344CB8AC3E}">
        <p14:creationId xmlns:p14="http://schemas.microsoft.com/office/powerpoint/2010/main" val="45841495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33</a:t>
            </a:fld>
            <a:endParaRPr/>
          </a:p>
        </p:txBody>
      </p:sp>
    </p:spTree>
    <p:extLst>
      <p:ext uri="{BB962C8B-B14F-4D97-AF65-F5344CB8AC3E}">
        <p14:creationId xmlns:p14="http://schemas.microsoft.com/office/powerpoint/2010/main" val="64874681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34</a:t>
            </a:fld>
            <a:endParaRPr/>
          </a:p>
        </p:txBody>
      </p:sp>
    </p:spTree>
    <p:extLst>
      <p:ext uri="{BB962C8B-B14F-4D97-AF65-F5344CB8AC3E}">
        <p14:creationId xmlns:p14="http://schemas.microsoft.com/office/powerpoint/2010/main" val="69397284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35</a:t>
            </a:fld>
            <a:endParaRPr/>
          </a:p>
        </p:txBody>
      </p:sp>
    </p:spTree>
    <p:extLst>
      <p:ext uri="{BB962C8B-B14F-4D97-AF65-F5344CB8AC3E}">
        <p14:creationId xmlns:p14="http://schemas.microsoft.com/office/powerpoint/2010/main" val="389168525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36</a:t>
            </a:fld>
            <a:endParaRPr/>
          </a:p>
        </p:txBody>
      </p:sp>
    </p:spTree>
    <p:extLst>
      <p:ext uri="{BB962C8B-B14F-4D97-AF65-F5344CB8AC3E}">
        <p14:creationId xmlns:p14="http://schemas.microsoft.com/office/powerpoint/2010/main" val="28151217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37</a:t>
            </a:fld>
            <a:endParaRPr/>
          </a:p>
        </p:txBody>
      </p:sp>
    </p:spTree>
    <p:extLst>
      <p:ext uri="{BB962C8B-B14F-4D97-AF65-F5344CB8AC3E}">
        <p14:creationId xmlns:p14="http://schemas.microsoft.com/office/powerpoint/2010/main" val="385309510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38</a:t>
            </a:fld>
            <a:endParaRPr/>
          </a:p>
        </p:txBody>
      </p:sp>
    </p:spTree>
    <p:extLst>
      <p:ext uri="{BB962C8B-B14F-4D97-AF65-F5344CB8AC3E}">
        <p14:creationId xmlns:p14="http://schemas.microsoft.com/office/powerpoint/2010/main" val="69983689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39</a:t>
            </a:fld>
            <a:endParaRPr/>
          </a:p>
        </p:txBody>
      </p:sp>
    </p:spTree>
    <p:extLst>
      <p:ext uri="{BB962C8B-B14F-4D97-AF65-F5344CB8AC3E}">
        <p14:creationId xmlns:p14="http://schemas.microsoft.com/office/powerpoint/2010/main" val="41188995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a:t>
            </a:fld>
            <a:endParaRPr/>
          </a:p>
        </p:txBody>
      </p:sp>
    </p:spTree>
    <p:extLst>
      <p:ext uri="{BB962C8B-B14F-4D97-AF65-F5344CB8AC3E}">
        <p14:creationId xmlns:p14="http://schemas.microsoft.com/office/powerpoint/2010/main" val="1237233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40</a:t>
            </a:fld>
            <a:endParaRPr/>
          </a:p>
        </p:txBody>
      </p:sp>
    </p:spTree>
    <p:extLst>
      <p:ext uri="{BB962C8B-B14F-4D97-AF65-F5344CB8AC3E}">
        <p14:creationId xmlns:p14="http://schemas.microsoft.com/office/powerpoint/2010/main" val="184070470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41</a:t>
            </a:fld>
            <a:endParaRPr/>
          </a:p>
        </p:txBody>
      </p:sp>
    </p:spTree>
    <p:extLst>
      <p:ext uri="{BB962C8B-B14F-4D97-AF65-F5344CB8AC3E}">
        <p14:creationId xmlns:p14="http://schemas.microsoft.com/office/powerpoint/2010/main" val="408575728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42</a:t>
            </a:fld>
            <a:endParaRPr/>
          </a:p>
        </p:txBody>
      </p:sp>
    </p:spTree>
    <p:extLst>
      <p:ext uri="{BB962C8B-B14F-4D97-AF65-F5344CB8AC3E}">
        <p14:creationId xmlns:p14="http://schemas.microsoft.com/office/powerpoint/2010/main" val="230706806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43</a:t>
            </a:fld>
            <a:endParaRPr/>
          </a:p>
        </p:txBody>
      </p:sp>
    </p:spTree>
    <p:extLst>
      <p:ext uri="{BB962C8B-B14F-4D97-AF65-F5344CB8AC3E}">
        <p14:creationId xmlns:p14="http://schemas.microsoft.com/office/powerpoint/2010/main" val="164561691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44</a:t>
            </a:fld>
            <a:endParaRPr/>
          </a:p>
        </p:txBody>
      </p:sp>
    </p:spTree>
    <p:extLst>
      <p:ext uri="{BB962C8B-B14F-4D97-AF65-F5344CB8AC3E}">
        <p14:creationId xmlns:p14="http://schemas.microsoft.com/office/powerpoint/2010/main" val="397892325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45</a:t>
            </a:fld>
            <a:endParaRPr/>
          </a:p>
        </p:txBody>
      </p:sp>
    </p:spTree>
    <p:extLst>
      <p:ext uri="{BB962C8B-B14F-4D97-AF65-F5344CB8AC3E}">
        <p14:creationId xmlns:p14="http://schemas.microsoft.com/office/powerpoint/2010/main" val="293714881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46</a:t>
            </a:fld>
            <a:endParaRPr/>
          </a:p>
        </p:txBody>
      </p:sp>
    </p:spTree>
    <p:extLst>
      <p:ext uri="{BB962C8B-B14F-4D97-AF65-F5344CB8AC3E}">
        <p14:creationId xmlns:p14="http://schemas.microsoft.com/office/powerpoint/2010/main" val="398196157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47</a:t>
            </a:fld>
            <a:endParaRPr/>
          </a:p>
        </p:txBody>
      </p:sp>
    </p:spTree>
    <p:extLst>
      <p:ext uri="{BB962C8B-B14F-4D97-AF65-F5344CB8AC3E}">
        <p14:creationId xmlns:p14="http://schemas.microsoft.com/office/powerpoint/2010/main" val="219608994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48</a:t>
            </a:fld>
            <a:endParaRPr/>
          </a:p>
        </p:txBody>
      </p:sp>
    </p:spTree>
    <p:extLst>
      <p:ext uri="{BB962C8B-B14F-4D97-AF65-F5344CB8AC3E}">
        <p14:creationId xmlns:p14="http://schemas.microsoft.com/office/powerpoint/2010/main" val="293131905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49</a:t>
            </a:fld>
            <a:endParaRPr/>
          </a:p>
        </p:txBody>
      </p:sp>
    </p:spTree>
    <p:extLst>
      <p:ext uri="{BB962C8B-B14F-4D97-AF65-F5344CB8AC3E}">
        <p14:creationId xmlns:p14="http://schemas.microsoft.com/office/powerpoint/2010/main" val="27921493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a:t>
            </a:fld>
            <a:endParaRPr/>
          </a:p>
        </p:txBody>
      </p:sp>
    </p:spTree>
    <p:extLst>
      <p:ext uri="{BB962C8B-B14F-4D97-AF65-F5344CB8AC3E}">
        <p14:creationId xmlns:p14="http://schemas.microsoft.com/office/powerpoint/2010/main" val="38662017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50</a:t>
            </a:fld>
            <a:endParaRPr/>
          </a:p>
        </p:txBody>
      </p:sp>
    </p:spTree>
    <p:extLst>
      <p:ext uri="{BB962C8B-B14F-4D97-AF65-F5344CB8AC3E}">
        <p14:creationId xmlns:p14="http://schemas.microsoft.com/office/powerpoint/2010/main" val="248844083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51</a:t>
            </a:fld>
            <a:endParaRPr/>
          </a:p>
        </p:txBody>
      </p:sp>
    </p:spTree>
    <p:extLst>
      <p:ext uri="{BB962C8B-B14F-4D97-AF65-F5344CB8AC3E}">
        <p14:creationId xmlns:p14="http://schemas.microsoft.com/office/powerpoint/2010/main" val="65599896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52</a:t>
            </a:fld>
            <a:endParaRPr/>
          </a:p>
        </p:txBody>
      </p:sp>
    </p:spTree>
    <p:extLst>
      <p:ext uri="{BB962C8B-B14F-4D97-AF65-F5344CB8AC3E}">
        <p14:creationId xmlns:p14="http://schemas.microsoft.com/office/powerpoint/2010/main" val="279419408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53</a:t>
            </a:fld>
            <a:endParaRPr/>
          </a:p>
        </p:txBody>
      </p:sp>
    </p:spTree>
    <p:extLst>
      <p:ext uri="{BB962C8B-B14F-4D97-AF65-F5344CB8AC3E}">
        <p14:creationId xmlns:p14="http://schemas.microsoft.com/office/powerpoint/2010/main" val="148841030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54</a:t>
            </a:fld>
            <a:endParaRPr/>
          </a:p>
        </p:txBody>
      </p:sp>
    </p:spTree>
    <p:extLst>
      <p:ext uri="{BB962C8B-B14F-4D97-AF65-F5344CB8AC3E}">
        <p14:creationId xmlns:p14="http://schemas.microsoft.com/office/powerpoint/2010/main" val="326173454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55</a:t>
            </a:fld>
            <a:endParaRPr/>
          </a:p>
        </p:txBody>
      </p:sp>
    </p:spTree>
    <p:extLst>
      <p:ext uri="{BB962C8B-B14F-4D97-AF65-F5344CB8AC3E}">
        <p14:creationId xmlns:p14="http://schemas.microsoft.com/office/powerpoint/2010/main" val="153383242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56</a:t>
            </a:fld>
            <a:endParaRPr/>
          </a:p>
        </p:txBody>
      </p:sp>
    </p:spTree>
    <p:extLst>
      <p:ext uri="{BB962C8B-B14F-4D97-AF65-F5344CB8AC3E}">
        <p14:creationId xmlns:p14="http://schemas.microsoft.com/office/powerpoint/2010/main" val="811238615"/>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57</a:t>
            </a:fld>
            <a:endParaRPr/>
          </a:p>
        </p:txBody>
      </p:sp>
    </p:spTree>
    <p:extLst>
      <p:ext uri="{BB962C8B-B14F-4D97-AF65-F5344CB8AC3E}">
        <p14:creationId xmlns:p14="http://schemas.microsoft.com/office/powerpoint/2010/main" val="236247714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58</a:t>
            </a:fld>
            <a:endParaRPr/>
          </a:p>
        </p:txBody>
      </p:sp>
    </p:spTree>
    <p:extLst>
      <p:ext uri="{BB962C8B-B14F-4D97-AF65-F5344CB8AC3E}">
        <p14:creationId xmlns:p14="http://schemas.microsoft.com/office/powerpoint/2010/main" val="2793008039"/>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59</a:t>
            </a:fld>
            <a:endParaRPr/>
          </a:p>
        </p:txBody>
      </p:sp>
    </p:spTree>
    <p:extLst>
      <p:ext uri="{BB962C8B-B14F-4D97-AF65-F5344CB8AC3E}">
        <p14:creationId xmlns:p14="http://schemas.microsoft.com/office/powerpoint/2010/main" val="12692276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6</a:t>
            </a:fld>
            <a:endParaRPr/>
          </a:p>
        </p:txBody>
      </p:sp>
    </p:spTree>
    <p:extLst>
      <p:ext uri="{BB962C8B-B14F-4D97-AF65-F5344CB8AC3E}">
        <p14:creationId xmlns:p14="http://schemas.microsoft.com/office/powerpoint/2010/main" val="2190429717"/>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60</a:t>
            </a:fld>
            <a:endParaRPr/>
          </a:p>
        </p:txBody>
      </p:sp>
    </p:spTree>
    <p:extLst>
      <p:ext uri="{BB962C8B-B14F-4D97-AF65-F5344CB8AC3E}">
        <p14:creationId xmlns:p14="http://schemas.microsoft.com/office/powerpoint/2010/main" val="233466630"/>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61</a:t>
            </a:fld>
            <a:endParaRPr/>
          </a:p>
        </p:txBody>
      </p:sp>
    </p:spTree>
    <p:extLst>
      <p:ext uri="{BB962C8B-B14F-4D97-AF65-F5344CB8AC3E}">
        <p14:creationId xmlns:p14="http://schemas.microsoft.com/office/powerpoint/2010/main" val="3233652294"/>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62</a:t>
            </a:fld>
            <a:endParaRPr/>
          </a:p>
        </p:txBody>
      </p:sp>
    </p:spTree>
    <p:extLst>
      <p:ext uri="{BB962C8B-B14F-4D97-AF65-F5344CB8AC3E}">
        <p14:creationId xmlns:p14="http://schemas.microsoft.com/office/powerpoint/2010/main" val="560366859"/>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63</a:t>
            </a:fld>
            <a:endParaRPr/>
          </a:p>
        </p:txBody>
      </p:sp>
    </p:spTree>
    <p:extLst>
      <p:ext uri="{BB962C8B-B14F-4D97-AF65-F5344CB8AC3E}">
        <p14:creationId xmlns:p14="http://schemas.microsoft.com/office/powerpoint/2010/main" val="2551884502"/>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64</a:t>
            </a:fld>
            <a:endParaRPr/>
          </a:p>
        </p:txBody>
      </p:sp>
    </p:spTree>
    <p:extLst>
      <p:ext uri="{BB962C8B-B14F-4D97-AF65-F5344CB8AC3E}">
        <p14:creationId xmlns:p14="http://schemas.microsoft.com/office/powerpoint/2010/main" val="3093364107"/>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65</a:t>
            </a:fld>
            <a:endParaRPr/>
          </a:p>
        </p:txBody>
      </p:sp>
    </p:spTree>
    <p:extLst>
      <p:ext uri="{BB962C8B-B14F-4D97-AF65-F5344CB8AC3E}">
        <p14:creationId xmlns:p14="http://schemas.microsoft.com/office/powerpoint/2010/main" val="610947845"/>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66</a:t>
            </a:fld>
            <a:endParaRPr/>
          </a:p>
        </p:txBody>
      </p:sp>
    </p:spTree>
    <p:extLst>
      <p:ext uri="{BB962C8B-B14F-4D97-AF65-F5344CB8AC3E}">
        <p14:creationId xmlns:p14="http://schemas.microsoft.com/office/powerpoint/2010/main" val="617183406"/>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67</a:t>
            </a:fld>
            <a:endParaRPr/>
          </a:p>
        </p:txBody>
      </p:sp>
    </p:spTree>
    <p:extLst>
      <p:ext uri="{BB962C8B-B14F-4D97-AF65-F5344CB8AC3E}">
        <p14:creationId xmlns:p14="http://schemas.microsoft.com/office/powerpoint/2010/main" val="2103289607"/>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68</a:t>
            </a:fld>
            <a:endParaRPr/>
          </a:p>
        </p:txBody>
      </p:sp>
    </p:spTree>
    <p:extLst>
      <p:ext uri="{BB962C8B-B14F-4D97-AF65-F5344CB8AC3E}">
        <p14:creationId xmlns:p14="http://schemas.microsoft.com/office/powerpoint/2010/main" val="1615820483"/>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69</a:t>
            </a:fld>
            <a:endParaRPr/>
          </a:p>
        </p:txBody>
      </p:sp>
    </p:spTree>
    <p:extLst>
      <p:ext uri="{BB962C8B-B14F-4D97-AF65-F5344CB8AC3E}">
        <p14:creationId xmlns:p14="http://schemas.microsoft.com/office/powerpoint/2010/main" val="25641134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7</a:t>
            </a:fld>
            <a:endParaRPr/>
          </a:p>
        </p:txBody>
      </p:sp>
    </p:spTree>
    <p:extLst>
      <p:ext uri="{BB962C8B-B14F-4D97-AF65-F5344CB8AC3E}">
        <p14:creationId xmlns:p14="http://schemas.microsoft.com/office/powerpoint/2010/main" val="1513668520"/>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70</a:t>
            </a:fld>
            <a:endParaRPr/>
          </a:p>
        </p:txBody>
      </p:sp>
    </p:spTree>
    <p:extLst>
      <p:ext uri="{BB962C8B-B14F-4D97-AF65-F5344CB8AC3E}">
        <p14:creationId xmlns:p14="http://schemas.microsoft.com/office/powerpoint/2010/main" val="66911608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71</a:t>
            </a:fld>
            <a:endParaRPr/>
          </a:p>
        </p:txBody>
      </p:sp>
    </p:spTree>
    <p:extLst>
      <p:ext uri="{BB962C8B-B14F-4D97-AF65-F5344CB8AC3E}">
        <p14:creationId xmlns:p14="http://schemas.microsoft.com/office/powerpoint/2010/main" val="4240450142"/>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72</a:t>
            </a:fld>
            <a:endParaRPr/>
          </a:p>
        </p:txBody>
      </p:sp>
    </p:spTree>
    <p:extLst>
      <p:ext uri="{BB962C8B-B14F-4D97-AF65-F5344CB8AC3E}">
        <p14:creationId xmlns:p14="http://schemas.microsoft.com/office/powerpoint/2010/main" val="405668228"/>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73</a:t>
            </a:fld>
            <a:endParaRPr/>
          </a:p>
        </p:txBody>
      </p:sp>
    </p:spTree>
    <p:extLst>
      <p:ext uri="{BB962C8B-B14F-4D97-AF65-F5344CB8AC3E}">
        <p14:creationId xmlns:p14="http://schemas.microsoft.com/office/powerpoint/2010/main" val="35623256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8</a:t>
            </a:fld>
            <a:endParaRPr/>
          </a:p>
        </p:txBody>
      </p:sp>
    </p:spTree>
    <p:extLst>
      <p:ext uri="{BB962C8B-B14F-4D97-AF65-F5344CB8AC3E}">
        <p14:creationId xmlns:p14="http://schemas.microsoft.com/office/powerpoint/2010/main" val="23482474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9</a:t>
            </a:fld>
            <a:endParaRPr/>
          </a:p>
        </p:txBody>
      </p:sp>
    </p:spTree>
    <p:extLst>
      <p:ext uri="{BB962C8B-B14F-4D97-AF65-F5344CB8AC3E}">
        <p14:creationId xmlns:p14="http://schemas.microsoft.com/office/powerpoint/2010/main" val="241892290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Úvodná snímka" type="title">
  <p:cSld name="TITLE">
    <p:spTree>
      <p:nvGrpSpPr>
        <p:cNvPr id="1" name="Shape 18"/>
        <p:cNvGrpSpPr/>
        <p:nvPr/>
      </p:nvGrpSpPr>
      <p:grpSpPr>
        <a:xfrm>
          <a:off x="0" y="0"/>
          <a:ext cx="0" cy="0"/>
          <a:chOff x="0" y="0"/>
          <a:chExt cx="0" cy="0"/>
        </a:xfrm>
      </p:grpSpPr>
      <p:sp>
        <p:nvSpPr>
          <p:cNvPr id="19" name="Google Shape;19;p5"/>
          <p:cNvSpPr txBox="1">
            <a:spLocks noGrp="1"/>
          </p:cNvSpPr>
          <p:nvPr>
            <p:ph type="ctrTitle"/>
          </p:nvPr>
        </p:nvSpPr>
        <p:spPr>
          <a:xfrm>
            <a:off x="457200" y="1626915"/>
            <a:ext cx="7772400" cy="317368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rgbClr val="398F98"/>
              </a:buClr>
              <a:buSzPts val="6000"/>
              <a:buFont typeface="Arial Black"/>
              <a:buNone/>
              <a:defRPr sz="6000" cap="none">
                <a:solidFill>
                  <a:srgbClr val="398F9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5"/>
          <p:cNvSpPr txBox="1">
            <a:spLocks noGrp="1"/>
          </p:cNvSpPr>
          <p:nvPr>
            <p:ph type="subTitle" idx="1"/>
          </p:nvPr>
        </p:nvSpPr>
        <p:spPr>
          <a:xfrm>
            <a:off x="457200" y="4800600"/>
            <a:ext cx="6858000" cy="914400"/>
          </a:xfrm>
          <a:prstGeom prst="rect">
            <a:avLst/>
          </a:prstGeom>
          <a:noFill/>
          <a:ln>
            <a:noFill/>
          </a:ln>
        </p:spPr>
        <p:txBody>
          <a:bodyPr spcFirstLastPara="1" wrap="square" lIns="91425" tIns="45700" rIns="91425" bIns="45700" anchor="t" anchorCtr="0">
            <a:normAutofit/>
          </a:bodyPr>
          <a:lstStyle>
            <a:lvl1pPr lvl="0" algn="l">
              <a:lnSpc>
                <a:spcPct val="100000"/>
              </a:lnSpc>
              <a:spcBef>
                <a:spcPts val="400"/>
              </a:spcBef>
              <a:spcAft>
                <a:spcPts val="0"/>
              </a:spcAft>
              <a:buClr>
                <a:schemeClr val="dk2"/>
              </a:buClr>
              <a:buSzPts val="2000"/>
              <a:buNone/>
              <a:defRPr b="0" cap="none">
                <a:solidFill>
                  <a:schemeClr val="dk2"/>
                </a:solidFill>
                <a:latin typeface="Arial Black"/>
                <a:ea typeface="Arial Black"/>
                <a:cs typeface="Arial Black"/>
                <a:sym typeface="Arial Black"/>
              </a:defRPr>
            </a:lvl1pPr>
            <a:lvl2pPr lvl="1" algn="ctr">
              <a:lnSpc>
                <a:spcPct val="100000"/>
              </a:lnSpc>
              <a:spcBef>
                <a:spcPts val="600"/>
              </a:spcBef>
              <a:spcAft>
                <a:spcPts val="0"/>
              </a:spcAft>
              <a:buSzPts val="2000"/>
              <a:buNone/>
              <a:defRPr>
                <a:solidFill>
                  <a:srgbClr val="888888"/>
                </a:solidFill>
              </a:defRPr>
            </a:lvl2pPr>
            <a:lvl3pPr lvl="2" algn="ctr">
              <a:lnSpc>
                <a:spcPct val="100000"/>
              </a:lnSpc>
              <a:spcBef>
                <a:spcPts val="360"/>
              </a:spcBef>
              <a:spcAft>
                <a:spcPts val="0"/>
              </a:spcAft>
              <a:buSzPts val="1800"/>
              <a:buNone/>
              <a:defRPr>
                <a:solidFill>
                  <a:srgbClr val="888888"/>
                </a:solidFill>
              </a:defRPr>
            </a:lvl3pPr>
            <a:lvl4pPr lvl="3" algn="ctr">
              <a:lnSpc>
                <a:spcPct val="100000"/>
              </a:lnSpc>
              <a:spcBef>
                <a:spcPts val="360"/>
              </a:spcBef>
              <a:spcAft>
                <a:spcPts val="0"/>
              </a:spcAft>
              <a:buSzPts val="1800"/>
              <a:buNone/>
              <a:defRPr>
                <a:solidFill>
                  <a:srgbClr val="888888"/>
                </a:solidFill>
              </a:defRPr>
            </a:lvl4pPr>
            <a:lvl5pPr lvl="4" algn="ctr">
              <a:lnSpc>
                <a:spcPct val="100000"/>
              </a:lnSpc>
              <a:spcBef>
                <a:spcPts val="360"/>
              </a:spcBef>
              <a:spcAft>
                <a:spcPts val="0"/>
              </a:spcAft>
              <a:buSzPts val="1800"/>
              <a:buNone/>
              <a:defRPr>
                <a:solidFill>
                  <a:srgbClr val="888888"/>
                </a:solidFill>
              </a:defRPr>
            </a:lvl5pPr>
            <a:lvl6pPr lvl="5" algn="ctr">
              <a:lnSpc>
                <a:spcPct val="100000"/>
              </a:lnSpc>
              <a:spcBef>
                <a:spcPts val="320"/>
              </a:spcBef>
              <a:spcAft>
                <a:spcPts val="0"/>
              </a:spcAft>
              <a:buSzPts val="1600"/>
              <a:buNone/>
              <a:defRPr>
                <a:solidFill>
                  <a:srgbClr val="888888"/>
                </a:solidFill>
              </a:defRPr>
            </a:lvl6pPr>
            <a:lvl7pPr lvl="6" algn="ctr">
              <a:lnSpc>
                <a:spcPct val="100000"/>
              </a:lnSpc>
              <a:spcBef>
                <a:spcPts val="320"/>
              </a:spcBef>
              <a:spcAft>
                <a:spcPts val="0"/>
              </a:spcAft>
              <a:buSzPts val="1600"/>
              <a:buNone/>
              <a:defRPr>
                <a:solidFill>
                  <a:srgbClr val="888888"/>
                </a:solidFill>
              </a:defRPr>
            </a:lvl7pPr>
            <a:lvl8pPr lvl="7" algn="ctr">
              <a:lnSpc>
                <a:spcPct val="100000"/>
              </a:lnSpc>
              <a:spcBef>
                <a:spcPts val="320"/>
              </a:spcBef>
              <a:spcAft>
                <a:spcPts val="0"/>
              </a:spcAft>
              <a:buSzPts val="1600"/>
              <a:buNone/>
              <a:defRPr>
                <a:solidFill>
                  <a:srgbClr val="888888"/>
                </a:solidFill>
              </a:defRPr>
            </a:lvl8pPr>
            <a:lvl9pPr lvl="8" algn="ctr">
              <a:lnSpc>
                <a:spcPct val="100000"/>
              </a:lnSpc>
              <a:spcBef>
                <a:spcPts val="320"/>
              </a:spcBef>
              <a:spcAft>
                <a:spcPts val="0"/>
              </a:spcAft>
              <a:buSzPts val="1600"/>
              <a:buNone/>
              <a:defRPr>
                <a:solidFill>
                  <a:srgbClr val="888888"/>
                </a:solidFill>
              </a:defRPr>
            </a:lvl9pPr>
          </a:lstStyle>
          <a:p>
            <a:endParaRPr/>
          </a:p>
        </p:txBody>
      </p:sp>
      <p:sp>
        <p:nvSpPr>
          <p:cNvPr id="21" name="Google Shape;21;p5"/>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5"/>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5"/>
          <p:cNvSpPr/>
          <p:nvPr/>
        </p:nvSpPr>
        <p:spPr>
          <a:xfrm>
            <a:off x="9001124" y="4846320"/>
            <a:ext cx="142876" cy="2011680"/>
          </a:xfrm>
          <a:prstGeom prst="rect">
            <a:avLst/>
          </a:prstGeom>
          <a:solidFill>
            <a:srgbClr val="4A9B8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4" name="Google Shape;24;p5"/>
          <p:cNvSpPr/>
          <p:nvPr/>
        </p:nvSpPr>
        <p:spPr>
          <a:xfrm>
            <a:off x="9001124" y="0"/>
            <a:ext cx="142876" cy="484632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5" name="Google Shape;25;p5"/>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pic>
        <p:nvPicPr>
          <p:cNvPr id="26" name="Google Shape;26;p5" descr="Logo&#10;&#10;Description automatically generated"/>
          <p:cNvPicPr preferRelativeResize="0"/>
          <p:nvPr/>
        </p:nvPicPr>
        <p:blipFill rotWithShape="1">
          <a:blip r:embed="rId2">
            <a:alphaModFix/>
          </a:blip>
          <a:srcRect/>
          <a:stretch/>
        </p:blipFill>
        <p:spPr>
          <a:xfrm>
            <a:off x="7598575" y="107926"/>
            <a:ext cx="1286662" cy="1286662"/>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Zvislý nadpis a text" type="vertTitleAndTx">
  <p:cSld name="VERTICAL_TITLE_AND_VERTICAL_TEXT">
    <p:spTree>
      <p:nvGrpSpPr>
        <p:cNvPr id="1" name="Shape 86"/>
        <p:cNvGrpSpPr/>
        <p:nvPr/>
      </p:nvGrpSpPr>
      <p:grpSpPr>
        <a:xfrm>
          <a:off x="0" y="0"/>
          <a:ext cx="0" cy="0"/>
          <a:chOff x="0" y="0"/>
          <a:chExt cx="0" cy="0"/>
        </a:xfrm>
      </p:grpSpPr>
      <p:sp>
        <p:nvSpPr>
          <p:cNvPr id="87" name="Google Shape;87;p15"/>
          <p:cNvSpPr txBox="1">
            <a:spLocks noGrp="1"/>
          </p:cNvSpPr>
          <p:nvPr>
            <p:ph type="title"/>
          </p:nvPr>
        </p:nvSpPr>
        <p:spPr>
          <a:xfrm rot="5400000">
            <a:off x="5157391" y="2596754"/>
            <a:ext cx="5001419" cy="205740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8" name="Google Shape;88;p15"/>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60"/>
              </a:spcBef>
              <a:spcAft>
                <a:spcPts val="0"/>
              </a:spcAft>
              <a:buClr>
                <a:schemeClr val="dk1"/>
              </a:buClr>
              <a:buSzPts val="18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360"/>
              </a:spcBef>
              <a:spcAft>
                <a:spcPts val="0"/>
              </a:spcAft>
              <a:buSzPts val="1800"/>
              <a:buChar char="•"/>
              <a:defRPr/>
            </a:lvl3pPr>
            <a:lvl4pPr marL="1828800" lvl="3" indent="-342900" algn="l">
              <a:lnSpc>
                <a:spcPct val="100000"/>
              </a:lnSpc>
              <a:spcBef>
                <a:spcPts val="360"/>
              </a:spcBef>
              <a:spcAft>
                <a:spcPts val="0"/>
              </a:spcAft>
              <a:buSzPts val="1800"/>
              <a:buChar char="•"/>
              <a:defRPr/>
            </a:lvl4pPr>
            <a:lvl5pPr marL="2286000" lvl="4" indent="-342900" algn="l">
              <a:lnSpc>
                <a:spcPct val="100000"/>
              </a:lnSpc>
              <a:spcBef>
                <a:spcPts val="360"/>
              </a:spcBef>
              <a:spcAft>
                <a:spcPts val="0"/>
              </a:spcAft>
              <a:buSzPts val="1800"/>
              <a:buChar char="•"/>
              <a:defRPr/>
            </a:lvl5pPr>
            <a:lvl6pPr marL="2743200" lvl="5" indent="-342900" algn="l">
              <a:lnSpc>
                <a:spcPct val="100000"/>
              </a:lnSpc>
              <a:spcBef>
                <a:spcPts val="360"/>
              </a:spcBef>
              <a:spcAft>
                <a:spcPts val="0"/>
              </a:spcAft>
              <a:buSzPts val="1800"/>
              <a:buChar char="•"/>
              <a:defRPr/>
            </a:lvl6pPr>
            <a:lvl7pPr marL="3200400" lvl="6" indent="-342900" algn="l">
              <a:lnSpc>
                <a:spcPct val="100000"/>
              </a:lnSpc>
              <a:spcBef>
                <a:spcPts val="360"/>
              </a:spcBef>
              <a:spcAft>
                <a:spcPts val="0"/>
              </a:spcAft>
              <a:buSzPts val="1800"/>
              <a:buChar char="•"/>
              <a:defRPr/>
            </a:lvl7pPr>
            <a:lvl8pPr marL="3657600" lvl="7" indent="-342900" algn="l">
              <a:lnSpc>
                <a:spcPct val="100000"/>
              </a:lnSpc>
              <a:spcBef>
                <a:spcPts val="360"/>
              </a:spcBef>
              <a:spcAft>
                <a:spcPts val="0"/>
              </a:spcAft>
              <a:buSzPts val="1800"/>
              <a:buChar char="•"/>
              <a:defRPr/>
            </a:lvl8pPr>
            <a:lvl9pPr marL="4114800" lvl="8" indent="-342900" algn="l">
              <a:lnSpc>
                <a:spcPct val="100000"/>
              </a:lnSpc>
              <a:spcBef>
                <a:spcPts val="360"/>
              </a:spcBef>
              <a:spcAft>
                <a:spcPts val="0"/>
              </a:spcAft>
              <a:buSzPts val="1800"/>
              <a:buChar char="•"/>
              <a:defRPr/>
            </a:lvl9pPr>
          </a:lstStyle>
          <a:p>
            <a:endParaRPr/>
          </a:p>
        </p:txBody>
      </p:sp>
      <p:sp>
        <p:nvSpPr>
          <p:cNvPr id="89" name="Google Shape;89;p15"/>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0" name="Google Shape;90;p15"/>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1" name="Google Shape;91;p15"/>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Dva obsahy" type="twoObj">
  <p:cSld name="TWO_OBJECTS">
    <p:spTree>
      <p:nvGrpSpPr>
        <p:cNvPr id="1" name="Shape 27"/>
        <p:cNvGrpSpPr/>
        <p:nvPr/>
      </p:nvGrpSpPr>
      <p:grpSpPr>
        <a:xfrm>
          <a:off x="0" y="0"/>
          <a:ext cx="0" cy="0"/>
          <a:chOff x="0" y="0"/>
          <a:chExt cx="0" cy="0"/>
        </a:xfrm>
      </p:grpSpPr>
      <p:sp>
        <p:nvSpPr>
          <p:cNvPr id="28" name="Google Shape;28;p6"/>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6"/>
          <p:cNvSpPr txBox="1">
            <a:spLocks noGrp="1"/>
          </p:cNvSpPr>
          <p:nvPr>
            <p:ph type="body" idx="1"/>
          </p:nvPr>
        </p:nvSpPr>
        <p:spPr>
          <a:xfrm>
            <a:off x="1630680" y="1574800"/>
            <a:ext cx="3291840" cy="4525963"/>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560"/>
              </a:spcBef>
              <a:spcAft>
                <a:spcPts val="0"/>
              </a:spcAft>
              <a:buClr>
                <a:schemeClr val="dk1"/>
              </a:buClr>
              <a:buSzPts val="2800"/>
              <a:buNone/>
              <a:defRPr sz="2800"/>
            </a:lvl1pPr>
            <a:lvl2pPr marL="914400" lvl="1" indent="-381000" algn="l">
              <a:lnSpc>
                <a:spcPct val="100000"/>
              </a:lnSpc>
              <a:spcBef>
                <a:spcPts val="600"/>
              </a:spcBef>
              <a:spcAft>
                <a:spcPts val="0"/>
              </a:spcAft>
              <a:buSzPts val="2400"/>
              <a:buChar char="•"/>
              <a:defRPr sz="2400"/>
            </a:lvl2pPr>
            <a:lvl3pPr marL="1371600" lvl="2" indent="-355600" algn="l">
              <a:lnSpc>
                <a:spcPct val="100000"/>
              </a:lnSpc>
              <a:spcBef>
                <a:spcPts val="400"/>
              </a:spcBef>
              <a:spcAft>
                <a:spcPts val="0"/>
              </a:spcAft>
              <a:buSzPts val="2000"/>
              <a:buChar char="•"/>
              <a:defRPr sz="2000"/>
            </a:lvl3pPr>
            <a:lvl4pPr marL="1828800" lvl="3" indent="-342900" algn="l">
              <a:lnSpc>
                <a:spcPct val="100000"/>
              </a:lnSpc>
              <a:spcBef>
                <a:spcPts val="360"/>
              </a:spcBef>
              <a:spcAft>
                <a:spcPts val="0"/>
              </a:spcAft>
              <a:buSzPts val="1800"/>
              <a:buChar char="•"/>
              <a:defRPr sz="1800"/>
            </a:lvl4pPr>
            <a:lvl5pPr marL="2286000" lvl="4" indent="-342900" algn="l">
              <a:lnSpc>
                <a:spcPct val="100000"/>
              </a:lnSpc>
              <a:spcBef>
                <a:spcPts val="360"/>
              </a:spcBef>
              <a:spcAft>
                <a:spcPts val="0"/>
              </a:spcAft>
              <a:buSzPts val="1800"/>
              <a:buChar char="•"/>
              <a:defRPr sz="1800"/>
            </a:lvl5pPr>
            <a:lvl6pPr marL="2743200" lvl="5" indent="-342900" algn="l">
              <a:lnSpc>
                <a:spcPct val="100000"/>
              </a:lnSpc>
              <a:spcBef>
                <a:spcPts val="360"/>
              </a:spcBef>
              <a:spcAft>
                <a:spcPts val="0"/>
              </a:spcAft>
              <a:buSzPts val="1800"/>
              <a:buChar char="•"/>
              <a:defRPr sz="1800"/>
            </a:lvl6pPr>
            <a:lvl7pPr marL="3200400" lvl="6" indent="-342900" algn="l">
              <a:lnSpc>
                <a:spcPct val="100000"/>
              </a:lnSpc>
              <a:spcBef>
                <a:spcPts val="360"/>
              </a:spcBef>
              <a:spcAft>
                <a:spcPts val="0"/>
              </a:spcAft>
              <a:buSzPts val="1800"/>
              <a:buChar char="•"/>
              <a:defRPr sz="1800"/>
            </a:lvl7pPr>
            <a:lvl8pPr marL="3657600" lvl="7" indent="-342900" algn="l">
              <a:lnSpc>
                <a:spcPct val="100000"/>
              </a:lnSpc>
              <a:spcBef>
                <a:spcPts val="360"/>
              </a:spcBef>
              <a:spcAft>
                <a:spcPts val="0"/>
              </a:spcAft>
              <a:buSzPts val="1800"/>
              <a:buChar char="•"/>
              <a:defRPr sz="1800"/>
            </a:lvl8pPr>
            <a:lvl9pPr marL="4114800" lvl="8" indent="-342900" algn="l">
              <a:lnSpc>
                <a:spcPct val="100000"/>
              </a:lnSpc>
              <a:spcBef>
                <a:spcPts val="360"/>
              </a:spcBef>
              <a:spcAft>
                <a:spcPts val="0"/>
              </a:spcAft>
              <a:buSzPts val="1800"/>
              <a:buChar char="•"/>
              <a:defRPr sz="1800"/>
            </a:lvl9pPr>
          </a:lstStyle>
          <a:p>
            <a:endParaRPr/>
          </a:p>
        </p:txBody>
      </p:sp>
      <p:sp>
        <p:nvSpPr>
          <p:cNvPr id="30" name="Google Shape;30;p6"/>
          <p:cNvSpPr txBox="1">
            <a:spLocks noGrp="1"/>
          </p:cNvSpPr>
          <p:nvPr>
            <p:ph type="body" idx="2"/>
          </p:nvPr>
        </p:nvSpPr>
        <p:spPr>
          <a:xfrm>
            <a:off x="5090160" y="1574800"/>
            <a:ext cx="3291840" cy="4525963"/>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560"/>
              </a:spcBef>
              <a:spcAft>
                <a:spcPts val="0"/>
              </a:spcAft>
              <a:buClr>
                <a:schemeClr val="dk1"/>
              </a:buClr>
              <a:buSzPts val="2800"/>
              <a:buNone/>
              <a:defRPr sz="2800"/>
            </a:lvl1pPr>
            <a:lvl2pPr marL="914400" lvl="1" indent="-381000" algn="l">
              <a:lnSpc>
                <a:spcPct val="100000"/>
              </a:lnSpc>
              <a:spcBef>
                <a:spcPts val="600"/>
              </a:spcBef>
              <a:spcAft>
                <a:spcPts val="0"/>
              </a:spcAft>
              <a:buSzPts val="2400"/>
              <a:buChar char="•"/>
              <a:defRPr sz="2400"/>
            </a:lvl2pPr>
            <a:lvl3pPr marL="1371600" lvl="2" indent="-355600" algn="l">
              <a:lnSpc>
                <a:spcPct val="100000"/>
              </a:lnSpc>
              <a:spcBef>
                <a:spcPts val="400"/>
              </a:spcBef>
              <a:spcAft>
                <a:spcPts val="0"/>
              </a:spcAft>
              <a:buSzPts val="2000"/>
              <a:buChar char="•"/>
              <a:defRPr sz="2000"/>
            </a:lvl3pPr>
            <a:lvl4pPr marL="1828800" lvl="3" indent="-342900" algn="l">
              <a:lnSpc>
                <a:spcPct val="100000"/>
              </a:lnSpc>
              <a:spcBef>
                <a:spcPts val="360"/>
              </a:spcBef>
              <a:spcAft>
                <a:spcPts val="0"/>
              </a:spcAft>
              <a:buSzPts val="1800"/>
              <a:buChar char="•"/>
              <a:defRPr sz="1800"/>
            </a:lvl4pPr>
            <a:lvl5pPr marL="2286000" lvl="4" indent="-342900" algn="l">
              <a:lnSpc>
                <a:spcPct val="100000"/>
              </a:lnSpc>
              <a:spcBef>
                <a:spcPts val="360"/>
              </a:spcBef>
              <a:spcAft>
                <a:spcPts val="0"/>
              </a:spcAft>
              <a:buSzPts val="1800"/>
              <a:buChar char="•"/>
              <a:defRPr sz="1800"/>
            </a:lvl5pPr>
            <a:lvl6pPr marL="2743200" lvl="5" indent="-342900" algn="l">
              <a:lnSpc>
                <a:spcPct val="100000"/>
              </a:lnSpc>
              <a:spcBef>
                <a:spcPts val="360"/>
              </a:spcBef>
              <a:spcAft>
                <a:spcPts val="0"/>
              </a:spcAft>
              <a:buSzPts val="1800"/>
              <a:buChar char="•"/>
              <a:defRPr sz="1800"/>
            </a:lvl6pPr>
            <a:lvl7pPr marL="3200400" lvl="6" indent="-342900" algn="l">
              <a:lnSpc>
                <a:spcPct val="100000"/>
              </a:lnSpc>
              <a:spcBef>
                <a:spcPts val="360"/>
              </a:spcBef>
              <a:spcAft>
                <a:spcPts val="0"/>
              </a:spcAft>
              <a:buSzPts val="1800"/>
              <a:buChar char="•"/>
              <a:defRPr sz="1800"/>
            </a:lvl7pPr>
            <a:lvl8pPr marL="3657600" lvl="7" indent="-342900" algn="l">
              <a:lnSpc>
                <a:spcPct val="100000"/>
              </a:lnSpc>
              <a:spcBef>
                <a:spcPts val="360"/>
              </a:spcBef>
              <a:spcAft>
                <a:spcPts val="0"/>
              </a:spcAft>
              <a:buSzPts val="1800"/>
              <a:buChar char="•"/>
              <a:defRPr sz="1800"/>
            </a:lvl8pPr>
            <a:lvl9pPr marL="4114800" lvl="8" indent="-342900" algn="l">
              <a:lnSpc>
                <a:spcPct val="100000"/>
              </a:lnSpc>
              <a:spcBef>
                <a:spcPts val="360"/>
              </a:spcBef>
              <a:spcAft>
                <a:spcPts val="0"/>
              </a:spcAft>
              <a:buSzPts val="1800"/>
              <a:buChar char="•"/>
              <a:defRPr sz="1800"/>
            </a:lvl9pPr>
          </a:lstStyle>
          <a:p>
            <a:endParaRPr/>
          </a:p>
        </p:txBody>
      </p:sp>
      <p:sp>
        <p:nvSpPr>
          <p:cNvPr id="31" name="Google Shape;31;p6"/>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6"/>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6"/>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Hlavička sekcie" type="secHead">
  <p:cSld name="SECTION_HEADER">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457200" y="1447800"/>
            <a:ext cx="7772400" cy="432117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rgbClr val="398F98"/>
              </a:buClr>
              <a:buSzPts val="7200"/>
              <a:buFont typeface="Arial Black"/>
              <a:buNone/>
              <a:defRPr sz="7200" b="0" cap="none">
                <a:solidFill>
                  <a:srgbClr val="398F9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457200" y="228601"/>
            <a:ext cx="7772400" cy="1066800"/>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00"/>
              </a:spcBef>
              <a:spcAft>
                <a:spcPts val="0"/>
              </a:spcAft>
              <a:buClr>
                <a:schemeClr val="dk2"/>
              </a:buClr>
              <a:buSzPts val="2000"/>
              <a:buNone/>
              <a:defRPr sz="2000" b="0" cap="none">
                <a:solidFill>
                  <a:schemeClr val="dk2"/>
                </a:solidFill>
                <a:latin typeface="Arial Black"/>
                <a:ea typeface="Arial Black"/>
                <a:cs typeface="Arial Black"/>
                <a:sym typeface="Arial Black"/>
              </a:defRPr>
            </a:lvl1pPr>
            <a:lvl2pPr marL="914400" lvl="1" indent="-228600" algn="l">
              <a:lnSpc>
                <a:spcPct val="100000"/>
              </a:lnSpc>
              <a:spcBef>
                <a:spcPts val="600"/>
              </a:spcBef>
              <a:spcAft>
                <a:spcPts val="0"/>
              </a:spcAft>
              <a:buSzPts val="1800"/>
              <a:buNone/>
              <a:defRPr sz="1800">
                <a:solidFill>
                  <a:srgbClr val="888888"/>
                </a:solidFill>
              </a:defRPr>
            </a:lvl2pPr>
            <a:lvl3pPr marL="1371600" lvl="2" indent="-228600" algn="l">
              <a:lnSpc>
                <a:spcPct val="100000"/>
              </a:lnSpc>
              <a:spcBef>
                <a:spcPts val="320"/>
              </a:spcBef>
              <a:spcAft>
                <a:spcPts val="0"/>
              </a:spcAft>
              <a:buSzPts val="1600"/>
              <a:buNone/>
              <a:defRPr sz="1600">
                <a:solidFill>
                  <a:srgbClr val="888888"/>
                </a:solidFill>
              </a:defRPr>
            </a:lvl3pPr>
            <a:lvl4pPr marL="1828800" lvl="3" indent="-228600" algn="l">
              <a:lnSpc>
                <a:spcPct val="100000"/>
              </a:lnSpc>
              <a:spcBef>
                <a:spcPts val="280"/>
              </a:spcBef>
              <a:spcAft>
                <a:spcPts val="0"/>
              </a:spcAft>
              <a:buSzPts val="1400"/>
              <a:buNone/>
              <a:defRPr sz="1400">
                <a:solidFill>
                  <a:srgbClr val="888888"/>
                </a:solidFill>
              </a:defRPr>
            </a:lvl4pPr>
            <a:lvl5pPr marL="2286000" lvl="4" indent="-228600" algn="l">
              <a:lnSpc>
                <a:spcPct val="100000"/>
              </a:lnSpc>
              <a:spcBef>
                <a:spcPts val="280"/>
              </a:spcBef>
              <a:spcAft>
                <a:spcPts val="0"/>
              </a:spcAft>
              <a:buSzPts val="1400"/>
              <a:buNone/>
              <a:defRPr sz="1400">
                <a:solidFill>
                  <a:srgbClr val="888888"/>
                </a:solidFill>
              </a:defRPr>
            </a:lvl5pPr>
            <a:lvl6pPr marL="2743200" lvl="5" indent="-228600" algn="l">
              <a:lnSpc>
                <a:spcPct val="100000"/>
              </a:lnSpc>
              <a:spcBef>
                <a:spcPts val="280"/>
              </a:spcBef>
              <a:spcAft>
                <a:spcPts val="0"/>
              </a:spcAft>
              <a:buSzPts val="1400"/>
              <a:buNone/>
              <a:defRPr sz="1400">
                <a:solidFill>
                  <a:srgbClr val="888888"/>
                </a:solidFill>
              </a:defRPr>
            </a:lvl6pPr>
            <a:lvl7pPr marL="3200400" lvl="6" indent="-228600" algn="l">
              <a:lnSpc>
                <a:spcPct val="100000"/>
              </a:lnSpc>
              <a:spcBef>
                <a:spcPts val="280"/>
              </a:spcBef>
              <a:spcAft>
                <a:spcPts val="0"/>
              </a:spcAft>
              <a:buSzPts val="1400"/>
              <a:buNone/>
              <a:defRPr sz="1400">
                <a:solidFill>
                  <a:srgbClr val="888888"/>
                </a:solidFill>
              </a:defRPr>
            </a:lvl7pPr>
            <a:lvl8pPr marL="3657600" lvl="7" indent="-228600" algn="l">
              <a:lnSpc>
                <a:spcPct val="100000"/>
              </a:lnSpc>
              <a:spcBef>
                <a:spcPts val="280"/>
              </a:spcBef>
              <a:spcAft>
                <a:spcPts val="0"/>
              </a:spcAft>
              <a:buSzPts val="1400"/>
              <a:buNone/>
              <a:defRPr sz="1400">
                <a:solidFill>
                  <a:srgbClr val="888888"/>
                </a:solidFill>
              </a:defRPr>
            </a:lvl8pPr>
            <a:lvl9pPr marL="4114800" lvl="8" indent="-228600" algn="l">
              <a:lnSpc>
                <a:spcPct val="100000"/>
              </a:lnSpc>
              <a:spcBef>
                <a:spcPts val="280"/>
              </a:spcBef>
              <a:spcAft>
                <a:spcPts val="0"/>
              </a:spcAft>
              <a:buSzPts val="1400"/>
              <a:buNone/>
              <a:defRPr sz="1400">
                <a:solidFill>
                  <a:srgbClr val="888888"/>
                </a:solidFill>
              </a:defRPr>
            </a:lvl9pPr>
          </a:lstStyle>
          <a:p>
            <a:endParaRPr/>
          </a:p>
        </p:txBody>
      </p:sp>
      <p:sp>
        <p:nvSpPr>
          <p:cNvPr id="43" name="Google Shape;43;p8"/>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8"/>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45" name="Google Shape;45;p8"/>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Porovnanie" type="twoTxTwoObj">
  <p:cSld name="TWO_OBJECTS_WITH_TEXT">
    <p:spTree>
      <p:nvGrpSpPr>
        <p:cNvPr id="1" name="Shape 46"/>
        <p:cNvGrpSpPr/>
        <p:nvPr/>
      </p:nvGrpSpPr>
      <p:grpSpPr>
        <a:xfrm>
          <a:off x="0" y="0"/>
          <a:ext cx="0" cy="0"/>
          <a:chOff x="0" y="0"/>
          <a:chExt cx="0" cy="0"/>
        </a:xfrm>
      </p:grpSpPr>
      <p:sp>
        <p:nvSpPr>
          <p:cNvPr id="47" name="Google Shape;47;p9"/>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9"/>
          <p:cNvSpPr txBox="1">
            <a:spLocks noGrp="1"/>
          </p:cNvSpPr>
          <p:nvPr>
            <p:ph type="body" idx="1"/>
          </p:nvPr>
        </p:nvSpPr>
        <p:spPr>
          <a:xfrm>
            <a:off x="1627632" y="1572768"/>
            <a:ext cx="3291840" cy="639762"/>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360"/>
              </a:spcBef>
              <a:spcAft>
                <a:spcPts val="0"/>
              </a:spcAft>
              <a:buClr>
                <a:schemeClr val="dk1"/>
              </a:buClr>
              <a:buSzPts val="1800"/>
              <a:buNone/>
              <a:defRPr sz="1800" b="0" cap="none">
                <a:solidFill>
                  <a:schemeClr val="dk1"/>
                </a:solidFill>
                <a:latin typeface="Arial Black"/>
                <a:ea typeface="Arial Black"/>
                <a:cs typeface="Arial Black"/>
                <a:sym typeface="Arial Black"/>
              </a:defRPr>
            </a:lvl1pPr>
            <a:lvl2pPr marL="914400" lvl="1" indent="-228600" algn="l">
              <a:lnSpc>
                <a:spcPct val="100000"/>
              </a:lnSpc>
              <a:spcBef>
                <a:spcPts val="600"/>
              </a:spcBef>
              <a:spcAft>
                <a:spcPts val="0"/>
              </a:spcAft>
              <a:buSzPts val="2000"/>
              <a:buNone/>
              <a:defRPr sz="2000" b="1"/>
            </a:lvl2pPr>
            <a:lvl3pPr marL="1371600" lvl="2" indent="-228600" algn="l">
              <a:lnSpc>
                <a:spcPct val="100000"/>
              </a:lnSpc>
              <a:spcBef>
                <a:spcPts val="360"/>
              </a:spcBef>
              <a:spcAft>
                <a:spcPts val="0"/>
              </a:spcAft>
              <a:buSzPts val="1800"/>
              <a:buNone/>
              <a:defRPr sz="1800" b="1"/>
            </a:lvl3pPr>
            <a:lvl4pPr marL="1828800" lvl="3" indent="-228600" algn="l">
              <a:lnSpc>
                <a:spcPct val="100000"/>
              </a:lnSpc>
              <a:spcBef>
                <a:spcPts val="320"/>
              </a:spcBef>
              <a:spcAft>
                <a:spcPts val="0"/>
              </a:spcAft>
              <a:buSzPts val="1600"/>
              <a:buNone/>
              <a:defRPr sz="1600" b="1"/>
            </a:lvl4pPr>
            <a:lvl5pPr marL="2286000" lvl="4" indent="-228600" algn="l">
              <a:lnSpc>
                <a:spcPct val="100000"/>
              </a:lnSpc>
              <a:spcBef>
                <a:spcPts val="320"/>
              </a:spcBef>
              <a:spcAft>
                <a:spcPts val="0"/>
              </a:spcAft>
              <a:buSzPts val="1600"/>
              <a:buNone/>
              <a:defRPr sz="1600" b="1"/>
            </a:lvl5pPr>
            <a:lvl6pPr marL="2743200" lvl="5" indent="-228600" algn="l">
              <a:lnSpc>
                <a:spcPct val="100000"/>
              </a:lnSpc>
              <a:spcBef>
                <a:spcPts val="320"/>
              </a:spcBef>
              <a:spcAft>
                <a:spcPts val="0"/>
              </a:spcAft>
              <a:buSzPts val="1600"/>
              <a:buNone/>
              <a:defRPr sz="1600" b="1"/>
            </a:lvl6pPr>
            <a:lvl7pPr marL="3200400" lvl="6" indent="-228600" algn="l">
              <a:lnSpc>
                <a:spcPct val="100000"/>
              </a:lnSpc>
              <a:spcBef>
                <a:spcPts val="320"/>
              </a:spcBef>
              <a:spcAft>
                <a:spcPts val="0"/>
              </a:spcAft>
              <a:buSzPts val="1600"/>
              <a:buNone/>
              <a:defRPr sz="1600" b="1"/>
            </a:lvl7pPr>
            <a:lvl8pPr marL="3657600" lvl="7" indent="-228600" algn="l">
              <a:lnSpc>
                <a:spcPct val="100000"/>
              </a:lnSpc>
              <a:spcBef>
                <a:spcPts val="320"/>
              </a:spcBef>
              <a:spcAft>
                <a:spcPts val="0"/>
              </a:spcAft>
              <a:buSzPts val="1600"/>
              <a:buNone/>
              <a:defRPr sz="1600" b="1"/>
            </a:lvl8pPr>
            <a:lvl9pPr marL="4114800" lvl="8" indent="-228600" algn="l">
              <a:lnSpc>
                <a:spcPct val="100000"/>
              </a:lnSpc>
              <a:spcBef>
                <a:spcPts val="320"/>
              </a:spcBef>
              <a:spcAft>
                <a:spcPts val="0"/>
              </a:spcAft>
              <a:buSzPts val="1600"/>
              <a:buNone/>
              <a:defRPr sz="1600" b="1"/>
            </a:lvl9pPr>
          </a:lstStyle>
          <a:p>
            <a:endParaRPr/>
          </a:p>
        </p:txBody>
      </p:sp>
      <p:sp>
        <p:nvSpPr>
          <p:cNvPr id="49" name="Google Shape;49;p9"/>
          <p:cNvSpPr txBox="1">
            <a:spLocks noGrp="1"/>
          </p:cNvSpPr>
          <p:nvPr>
            <p:ph type="body" idx="2"/>
          </p:nvPr>
        </p:nvSpPr>
        <p:spPr>
          <a:xfrm>
            <a:off x="1627632" y="2259366"/>
            <a:ext cx="3291840" cy="384048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480"/>
              </a:spcBef>
              <a:spcAft>
                <a:spcPts val="0"/>
              </a:spcAft>
              <a:buClr>
                <a:schemeClr val="dk1"/>
              </a:buClr>
              <a:buSzPts val="2400"/>
              <a:buNone/>
              <a:defRPr sz="2400"/>
            </a:lvl1pPr>
            <a:lvl2pPr marL="914400" lvl="1" indent="-355600" algn="l">
              <a:lnSpc>
                <a:spcPct val="100000"/>
              </a:lnSpc>
              <a:spcBef>
                <a:spcPts val="600"/>
              </a:spcBef>
              <a:spcAft>
                <a:spcPts val="0"/>
              </a:spcAft>
              <a:buSzPts val="2000"/>
              <a:buChar char="•"/>
              <a:defRPr sz="2000"/>
            </a:lvl2pPr>
            <a:lvl3pPr marL="1371600" lvl="2" indent="-342900" algn="l">
              <a:lnSpc>
                <a:spcPct val="100000"/>
              </a:lnSpc>
              <a:spcBef>
                <a:spcPts val="360"/>
              </a:spcBef>
              <a:spcAft>
                <a:spcPts val="0"/>
              </a:spcAft>
              <a:buSzPts val="1800"/>
              <a:buChar char="•"/>
              <a:defRPr sz="1800"/>
            </a:lvl3pPr>
            <a:lvl4pPr marL="1828800" lvl="3" indent="-330200" algn="l">
              <a:lnSpc>
                <a:spcPct val="100000"/>
              </a:lnSpc>
              <a:spcBef>
                <a:spcPts val="320"/>
              </a:spcBef>
              <a:spcAft>
                <a:spcPts val="0"/>
              </a:spcAft>
              <a:buSzPts val="1600"/>
              <a:buChar char="•"/>
              <a:defRPr sz="1600"/>
            </a:lvl4pPr>
            <a:lvl5pPr marL="2286000" lvl="4" indent="-330200" algn="l">
              <a:lnSpc>
                <a:spcPct val="100000"/>
              </a:lnSpc>
              <a:spcBef>
                <a:spcPts val="320"/>
              </a:spcBef>
              <a:spcAft>
                <a:spcPts val="0"/>
              </a:spcAft>
              <a:buSzPts val="1600"/>
              <a:buChar char="•"/>
              <a:defRPr sz="1600"/>
            </a:lvl5pPr>
            <a:lvl6pPr marL="2743200" lvl="5" indent="-330200" algn="l">
              <a:lnSpc>
                <a:spcPct val="100000"/>
              </a:lnSpc>
              <a:spcBef>
                <a:spcPts val="320"/>
              </a:spcBef>
              <a:spcAft>
                <a:spcPts val="0"/>
              </a:spcAft>
              <a:buSzPts val="1600"/>
              <a:buChar char="•"/>
              <a:defRPr sz="1600"/>
            </a:lvl6pPr>
            <a:lvl7pPr marL="3200400" lvl="6" indent="-330200" algn="l">
              <a:lnSpc>
                <a:spcPct val="100000"/>
              </a:lnSpc>
              <a:spcBef>
                <a:spcPts val="320"/>
              </a:spcBef>
              <a:spcAft>
                <a:spcPts val="0"/>
              </a:spcAft>
              <a:buSzPts val="1600"/>
              <a:buChar char="•"/>
              <a:defRPr sz="1600"/>
            </a:lvl7pPr>
            <a:lvl8pPr marL="3657600" lvl="7" indent="-330200" algn="l">
              <a:lnSpc>
                <a:spcPct val="100000"/>
              </a:lnSpc>
              <a:spcBef>
                <a:spcPts val="320"/>
              </a:spcBef>
              <a:spcAft>
                <a:spcPts val="0"/>
              </a:spcAft>
              <a:buSzPts val="1600"/>
              <a:buChar char="•"/>
              <a:defRPr sz="1600"/>
            </a:lvl8pPr>
            <a:lvl9pPr marL="4114800" lvl="8" indent="-330200" algn="l">
              <a:lnSpc>
                <a:spcPct val="100000"/>
              </a:lnSpc>
              <a:spcBef>
                <a:spcPts val="320"/>
              </a:spcBef>
              <a:spcAft>
                <a:spcPts val="0"/>
              </a:spcAft>
              <a:buSzPts val="1600"/>
              <a:buChar char="•"/>
              <a:defRPr sz="1600"/>
            </a:lvl9pPr>
          </a:lstStyle>
          <a:p>
            <a:endParaRPr/>
          </a:p>
        </p:txBody>
      </p:sp>
      <p:sp>
        <p:nvSpPr>
          <p:cNvPr id="50" name="Google Shape;50;p9"/>
          <p:cNvSpPr txBox="1">
            <a:spLocks noGrp="1"/>
          </p:cNvSpPr>
          <p:nvPr>
            <p:ph type="body" idx="3"/>
          </p:nvPr>
        </p:nvSpPr>
        <p:spPr>
          <a:xfrm>
            <a:off x="5093208" y="1572768"/>
            <a:ext cx="3291840" cy="639762"/>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360"/>
              </a:spcBef>
              <a:spcAft>
                <a:spcPts val="0"/>
              </a:spcAft>
              <a:buClr>
                <a:schemeClr val="dk1"/>
              </a:buClr>
              <a:buSzPts val="1800"/>
              <a:buNone/>
              <a:defRPr sz="1800" b="0" cap="none">
                <a:solidFill>
                  <a:schemeClr val="dk1"/>
                </a:solidFill>
                <a:latin typeface="Arial Black"/>
                <a:ea typeface="Arial Black"/>
                <a:cs typeface="Arial Black"/>
                <a:sym typeface="Arial Black"/>
              </a:defRPr>
            </a:lvl1pPr>
            <a:lvl2pPr marL="914400" lvl="1" indent="-228600" algn="l">
              <a:lnSpc>
                <a:spcPct val="100000"/>
              </a:lnSpc>
              <a:spcBef>
                <a:spcPts val="600"/>
              </a:spcBef>
              <a:spcAft>
                <a:spcPts val="0"/>
              </a:spcAft>
              <a:buSzPts val="2000"/>
              <a:buNone/>
              <a:defRPr sz="2000" b="1"/>
            </a:lvl2pPr>
            <a:lvl3pPr marL="1371600" lvl="2" indent="-228600" algn="l">
              <a:lnSpc>
                <a:spcPct val="100000"/>
              </a:lnSpc>
              <a:spcBef>
                <a:spcPts val="360"/>
              </a:spcBef>
              <a:spcAft>
                <a:spcPts val="0"/>
              </a:spcAft>
              <a:buSzPts val="1800"/>
              <a:buNone/>
              <a:defRPr sz="1800" b="1"/>
            </a:lvl3pPr>
            <a:lvl4pPr marL="1828800" lvl="3" indent="-228600" algn="l">
              <a:lnSpc>
                <a:spcPct val="100000"/>
              </a:lnSpc>
              <a:spcBef>
                <a:spcPts val="320"/>
              </a:spcBef>
              <a:spcAft>
                <a:spcPts val="0"/>
              </a:spcAft>
              <a:buSzPts val="1600"/>
              <a:buNone/>
              <a:defRPr sz="1600" b="1"/>
            </a:lvl4pPr>
            <a:lvl5pPr marL="2286000" lvl="4" indent="-228600" algn="l">
              <a:lnSpc>
                <a:spcPct val="100000"/>
              </a:lnSpc>
              <a:spcBef>
                <a:spcPts val="320"/>
              </a:spcBef>
              <a:spcAft>
                <a:spcPts val="0"/>
              </a:spcAft>
              <a:buSzPts val="1600"/>
              <a:buNone/>
              <a:defRPr sz="1600" b="1"/>
            </a:lvl5pPr>
            <a:lvl6pPr marL="2743200" lvl="5" indent="-228600" algn="l">
              <a:lnSpc>
                <a:spcPct val="100000"/>
              </a:lnSpc>
              <a:spcBef>
                <a:spcPts val="320"/>
              </a:spcBef>
              <a:spcAft>
                <a:spcPts val="0"/>
              </a:spcAft>
              <a:buSzPts val="1600"/>
              <a:buNone/>
              <a:defRPr sz="1600" b="1"/>
            </a:lvl6pPr>
            <a:lvl7pPr marL="3200400" lvl="6" indent="-228600" algn="l">
              <a:lnSpc>
                <a:spcPct val="100000"/>
              </a:lnSpc>
              <a:spcBef>
                <a:spcPts val="320"/>
              </a:spcBef>
              <a:spcAft>
                <a:spcPts val="0"/>
              </a:spcAft>
              <a:buSzPts val="1600"/>
              <a:buNone/>
              <a:defRPr sz="1600" b="1"/>
            </a:lvl7pPr>
            <a:lvl8pPr marL="3657600" lvl="7" indent="-228600" algn="l">
              <a:lnSpc>
                <a:spcPct val="100000"/>
              </a:lnSpc>
              <a:spcBef>
                <a:spcPts val="320"/>
              </a:spcBef>
              <a:spcAft>
                <a:spcPts val="0"/>
              </a:spcAft>
              <a:buSzPts val="1600"/>
              <a:buNone/>
              <a:defRPr sz="1600" b="1"/>
            </a:lvl8pPr>
            <a:lvl9pPr marL="4114800" lvl="8" indent="-228600" algn="l">
              <a:lnSpc>
                <a:spcPct val="100000"/>
              </a:lnSpc>
              <a:spcBef>
                <a:spcPts val="320"/>
              </a:spcBef>
              <a:spcAft>
                <a:spcPts val="0"/>
              </a:spcAft>
              <a:buSzPts val="1600"/>
              <a:buNone/>
              <a:defRPr sz="1600" b="1"/>
            </a:lvl9pPr>
          </a:lstStyle>
          <a:p>
            <a:endParaRPr/>
          </a:p>
        </p:txBody>
      </p:sp>
      <p:sp>
        <p:nvSpPr>
          <p:cNvPr id="51" name="Google Shape;51;p9"/>
          <p:cNvSpPr txBox="1">
            <a:spLocks noGrp="1"/>
          </p:cNvSpPr>
          <p:nvPr>
            <p:ph type="body" idx="4"/>
          </p:nvPr>
        </p:nvSpPr>
        <p:spPr>
          <a:xfrm>
            <a:off x="5093208" y="2259366"/>
            <a:ext cx="3291840" cy="384048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480"/>
              </a:spcBef>
              <a:spcAft>
                <a:spcPts val="0"/>
              </a:spcAft>
              <a:buClr>
                <a:schemeClr val="dk1"/>
              </a:buClr>
              <a:buSzPts val="2400"/>
              <a:buNone/>
              <a:defRPr sz="2400"/>
            </a:lvl1pPr>
            <a:lvl2pPr marL="914400" lvl="1" indent="-355600" algn="l">
              <a:lnSpc>
                <a:spcPct val="100000"/>
              </a:lnSpc>
              <a:spcBef>
                <a:spcPts val="600"/>
              </a:spcBef>
              <a:spcAft>
                <a:spcPts val="0"/>
              </a:spcAft>
              <a:buSzPts val="2000"/>
              <a:buChar char="•"/>
              <a:defRPr sz="2000"/>
            </a:lvl2pPr>
            <a:lvl3pPr marL="1371600" lvl="2" indent="-342900" algn="l">
              <a:lnSpc>
                <a:spcPct val="100000"/>
              </a:lnSpc>
              <a:spcBef>
                <a:spcPts val="360"/>
              </a:spcBef>
              <a:spcAft>
                <a:spcPts val="0"/>
              </a:spcAft>
              <a:buSzPts val="1800"/>
              <a:buChar char="•"/>
              <a:defRPr sz="1800"/>
            </a:lvl3pPr>
            <a:lvl4pPr marL="1828800" lvl="3" indent="-330200" algn="l">
              <a:lnSpc>
                <a:spcPct val="100000"/>
              </a:lnSpc>
              <a:spcBef>
                <a:spcPts val="320"/>
              </a:spcBef>
              <a:spcAft>
                <a:spcPts val="0"/>
              </a:spcAft>
              <a:buSzPts val="1600"/>
              <a:buChar char="•"/>
              <a:defRPr sz="1600"/>
            </a:lvl4pPr>
            <a:lvl5pPr marL="2286000" lvl="4" indent="-330200" algn="l">
              <a:lnSpc>
                <a:spcPct val="100000"/>
              </a:lnSpc>
              <a:spcBef>
                <a:spcPts val="320"/>
              </a:spcBef>
              <a:spcAft>
                <a:spcPts val="0"/>
              </a:spcAft>
              <a:buSzPts val="1600"/>
              <a:buChar char="•"/>
              <a:defRPr sz="1600"/>
            </a:lvl5pPr>
            <a:lvl6pPr marL="2743200" lvl="5" indent="-330200" algn="l">
              <a:lnSpc>
                <a:spcPct val="100000"/>
              </a:lnSpc>
              <a:spcBef>
                <a:spcPts val="320"/>
              </a:spcBef>
              <a:spcAft>
                <a:spcPts val="0"/>
              </a:spcAft>
              <a:buSzPts val="1600"/>
              <a:buChar char="•"/>
              <a:defRPr sz="1600"/>
            </a:lvl6pPr>
            <a:lvl7pPr marL="3200400" lvl="6" indent="-330200" algn="l">
              <a:lnSpc>
                <a:spcPct val="100000"/>
              </a:lnSpc>
              <a:spcBef>
                <a:spcPts val="320"/>
              </a:spcBef>
              <a:spcAft>
                <a:spcPts val="0"/>
              </a:spcAft>
              <a:buSzPts val="1600"/>
              <a:buChar char="•"/>
              <a:defRPr sz="1600"/>
            </a:lvl7pPr>
            <a:lvl8pPr marL="3657600" lvl="7" indent="-330200" algn="l">
              <a:lnSpc>
                <a:spcPct val="100000"/>
              </a:lnSpc>
              <a:spcBef>
                <a:spcPts val="320"/>
              </a:spcBef>
              <a:spcAft>
                <a:spcPts val="0"/>
              </a:spcAft>
              <a:buSzPts val="1600"/>
              <a:buChar char="•"/>
              <a:defRPr sz="1600"/>
            </a:lvl8pPr>
            <a:lvl9pPr marL="4114800" lvl="8" indent="-330200" algn="l">
              <a:lnSpc>
                <a:spcPct val="100000"/>
              </a:lnSpc>
              <a:spcBef>
                <a:spcPts val="320"/>
              </a:spcBef>
              <a:spcAft>
                <a:spcPts val="0"/>
              </a:spcAft>
              <a:buSzPts val="1600"/>
              <a:buChar char="•"/>
              <a:defRPr sz="1600"/>
            </a:lvl9pPr>
          </a:lstStyle>
          <a:p>
            <a:endParaRPr/>
          </a:p>
        </p:txBody>
      </p:sp>
      <p:sp>
        <p:nvSpPr>
          <p:cNvPr id="52" name="Google Shape;52;p9"/>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9"/>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9"/>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Len nadpis" type="titleOnly">
  <p:cSld name="TITLE_ONLY">
    <p:spTree>
      <p:nvGrpSpPr>
        <p:cNvPr id="1" name="Shape 55"/>
        <p:cNvGrpSpPr/>
        <p:nvPr/>
      </p:nvGrpSpPr>
      <p:grpSpPr>
        <a:xfrm>
          <a:off x="0" y="0"/>
          <a:ext cx="0" cy="0"/>
          <a:chOff x="0" y="0"/>
          <a:chExt cx="0" cy="0"/>
        </a:xfrm>
      </p:grpSpPr>
      <p:sp>
        <p:nvSpPr>
          <p:cNvPr id="56" name="Google Shape;56;p10"/>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rgbClr val="66C0C4"/>
              </a:buClr>
              <a:buSzPts val="3600"/>
              <a:buFont typeface="Arial Black"/>
              <a:buNone/>
              <a:defRPr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10"/>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10"/>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10"/>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Prázdna" type="blank">
  <p:cSld name="BLANK">
    <p:spTree>
      <p:nvGrpSpPr>
        <p:cNvPr id="1" name="Shape 60"/>
        <p:cNvGrpSpPr/>
        <p:nvPr/>
      </p:nvGrpSpPr>
      <p:grpSpPr>
        <a:xfrm>
          <a:off x="0" y="0"/>
          <a:ext cx="0" cy="0"/>
          <a:chOff x="0" y="0"/>
          <a:chExt cx="0" cy="0"/>
        </a:xfrm>
      </p:grpSpPr>
      <p:sp>
        <p:nvSpPr>
          <p:cNvPr id="61" name="Google Shape;61;p11"/>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11"/>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11"/>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bsah s popisom" type="objTx">
  <p:cSld name="OBJECT_WITH_CAPTION_TEXT">
    <p:spTree>
      <p:nvGrpSpPr>
        <p:cNvPr id="1" name="Shape 64"/>
        <p:cNvGrpSpPr/>
        <p:nvPr/>
      </p:nvGrpSpPr>
      <p:grpSpPr>
        <a:xfrm>
          <a:off x="0" y="0"/>
          <a:ext cx="0" cy="0"/>
          <a:chOff x="0" y="0"/>
          <a:chExt cx="0" cy="0"/>
        </a:xfrm>
      </p:grpSpPr>
      <p:sp>
        <p:nvSpPr>
          <p:cNvPr id="65" name="Google Shape;65;p12"/>
          <p:cNvSpPr txBox="1">
            <a:spLocks noGrp="1"/>
          </p:cNvSpPr>
          <p:nvPr>
            <p:ph type="body" idx="1"/>
          </p:nvPr>
        </p:nvSpPr>
        <p:spPr>
          <a:xfrm>
            <a:off x="3575050" y="1600200"/>
            <a:ext cx="5111750" cy="448056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640"/>
              </a:spcBef>
              <a:spcAft>
                <a:spcPts val="0"/>
              </a:spcAft>
              <a:buClr>
                <a:schemeClr val="dk1"/>
              </a:buClr>
              <a:buSzPts val="3200"/>
              <a:buNone/>
              <a:defRPr sz="3200"/>
            </a:lvl1pPr>
            <a:lvl2pPr marL="914400" lvl="1" indent="-406400" algn="l">
              <a:lnSpc>
                <a:spcPct val="100000"/>
              </a:lnSpc>
              <a:spcBef>
                <a:spcPts val="600"/>
              </a:spcBef>
              <a:spcAft>
                <a:spcPts val="0"/>
              </a:spcAft>
              <a:buSzPts val="2800"/>
              <a:buChar char="•"/>
              <a:defRPr sz="2800"/>
            </a:lvl2pPr>
            <a:lvl3pPr marL="1371600" lvl="2" indent="-381000" algn="l">
              <a:lnSpc>
                <a:spcPct val="100000"/>
              </a:lnSpc>
              <a:spcBef>
                <a:spcPts val="480"/>
              </a:spcBef>
              <a:spcAft>
                <a:spcPts val="0"/>
              </a:spcAft>
              <a:buSzPts val="2400"/>
              <a:buChar char="•"/>
              <a:defRPr sz="2400"/>
            </a:lvl3pPr>
            <a:lvl4pPr marL="1828800" lvl="3" indent="-355600" algn="l">
              <a:lnSpc>
                <a:spcPct val="100000"/>
              </a:lnSpc>
              <a:spcBef>
                <a:spcPts val="400"/>
              </a:spcBef>
              <a:spcAft>
                <a:spcPts val="0"/>
              </a:spcAft>
              <a:buSzPts val="2000"/>
              <a:buChar char="•"/>
              <a:defRPr sz="2000"/>
            </a:lvl4pPr>
            <a:lvl5pPr marL="2286000" lvl="4" indent="-355600" algn="l">
              <a:lnSpc>
                <a:spcPct val="100000"/>
              </a:lnSpc>
              <a:spcBef>
                <a:spcPts val="400"/>
              </a:spcBef>
              <a:spcAft>
                <a:spcPts val="0"/>
              </a:spcAft>
              <a:buSzPts val="2000"/>
              <a:buChar char="•"/>
              <a:defRPr sz="2000"/>
            </a:lvl5pPr>
            <a:lvl6pPr marL="2743200" lvl="5" indent="-355600" algn="l">
              <a:lnSpc>
                <a:spcPct val="100000"/>
              </a:lnSpc>
              <a:spcBef>
                <a:spcPts val="400"/>
              </a:spcBef>
              <a:spcAft>
                <a:spcPts val="0"/>
              </a:spcAft>
              <a:buSzPts val="2000"/>
              <a:buChar char="•"/>
              <a:defRPr sz="2000"/>
            </a:lvl6pPr>
            <a:lvl7pPr marL="3200400" lvl="6" indent="-355600" algn="l">
              <a:lnSpc>
                <a:spcPct val="100000"/>
              </a:lnSpc>
              <a:spcBef>
                <a:spcPts val="400"/>
              </a:spcBef>
              <a:spcAft>
                <a:spcPts val="0"/>
              </a:spcAft>
              <a:buSzPts val="2000"/>
              <a:buChar char="•"/>
              <a:defRPr sz="2000"/>
            </a:lvl7pPr>
            <a:lvl8pPr marL="3657600" lvl="7" indent="-355600" algn="l">
              <a:lnSpc>
                <a:spcPct val="100000"/>
              </a:lnSpc>
              <a:spcBef>
                <a:spcPts val="400"/>
              </a:spcBef>
              <a:spcAft>
                <a:spcPts val="0"/>
              </a:spcAft>
              <a:buSzPts val="2000"/>
              <a:buChar char="•"/>
              <a:defRPr sz="2000"/>
            </a:lvl8pPr>
            <a:lvl9pPr marL="4114800" lvl="8" indent="-355600" algn="l">
              <a:lnSpc>
                <a:spcPct val="100000"/>
              </a:lnSpc>
              <a:spcBef>
                <a:spcPts val="400"/>
              </a:spcBef>
              <a:spcAft>
                <a:spcPts val="0"/>
              </a:spcAft>
              <a:buSzPts val="2000"/>
              <a:buChar char="•"/>
              <a:defRPr sz="2000"/>
            </a:lvl9pPr>
          </a:lstStyle>
          <a:p>
            <a:endParaRPr/>
          </a:p>
        </p:txBody>
      </p:sp>
      <p:sp>
        <p:nvSpPr>
          <p:cNvPr id="66" name="Google Shape;66;p12"/>
          <p:cNvSpPr txBox="1">
            <a:spLocks noGrp="1"/>
          </p:cNvSpPr>
          <p:nvPr>
            <p:ph type="body" idx="2"/>
          </p:nvPr>
        </p:nvSpPr>
        <p:spPr>
          <a:xfrm>
            <a:off x="457200" y="1600200"/>
            <a:ext cx="3008313" cy="448056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20"/>
              </a:spcBef>
              <a:spcAft>
                <a:spcPts val="0"/>
              </a:spcAft>
              <a:buClr>
                <a:schemeClr val="dk1"/>
              </a:buClr>
              <a:buSzPts val="1600"/>
              <a:buNone/>
              <a:defRPr sz="1600"/>
            </a:lvl1pPr>
            <a:lvl2pPr marL="914400" lvl="1" indent="-228600" algn="l">
              <a:lnSpc>
                <a:spcPct val="100000"/>
              </a:lnSpc>
              <a:spcBef>
                <a:spcPts val="600"/>
              </a:spcBef>
              <a:spcAft>
                <a:spcPts val="0"/>
              </a:spcAft>
              <a:buSzPts val="1200"/>
              <a:buNone/>
              <a:defRPr sz="1200"/>
            </a:lvl2pPr>
            <a:lvl3pPr marL="1371600" lvl="2" indent="-228600" algn="l">
              <a:lnSpc>
                <a:spcPct val="100000"/>
              </a:lnSpc>
              <a:spcBef>
                <a:spcPts val="200"/>
              </a:spcBef>
              <a:spcAft>
                <a:spcPts val="0"/>
              </a:spcAft>
              <a:buSzPts val="1000"/>
              <a:buNone/>
              <a:defRPr sz="1000"/>
            </a:lvl3pPr>
            <a:lvl4pPr marL="1828800" lvl="3" indent="-228600" algn="l">
              <a:lnSpc>
                <a:spcPct val="100000"/>
              </a:lnSpc>
              <a:spcBef>
                <a:spcPts val="180"/>
              </a:spcBef>
              <a:spcAft>
                <a:spcPts val="0"/>
              </a:spcAft>
              <a:buSzPts val="900"/>
              <a:buNone/>
              <a:defRPr sz="900"/>
            </a:lvl4pPr>
            <a:lvl5pPr marL="2286000" lvl="4" indent="-228600" algn="l">
              <a:lnSpc>
                <a:spcPct val="100000"/>
              </a:lnSpc>
              <a:spcBef>
                <a:spcPts val="180"/>
              </a:spcBef>
              <a:spcAft>
                <a:spcPts val="0"/>
              </a:spcAft>
              <a:buSzPts val="900"/>
              <a:buNone/>
              <a:defRPr sz="900"/>
            </a:lvl5pPr>
            <a:lvl6pPr marL="2743200" lvl="5" indent="-228600" algn="l">
              <a:lnSpc>
                <a:spcPct val="100000"/>
              </a:lnSpc>
              <a:spcBef>
                <a:spcPts val="180"/>
              </a:spcBef>
              <a:spcAft>
                <a:spcPts val="0"/>
              </a:spcAft>
              <a:buSzPts val="900"/>
              <a:buNone/>
              <a:defRPr sz="900"/>
            </a:lvl6pPr>
            <a:lvl7pPr marL="3200400" lvl="6" indent="-228600" algn="l">
              <a:lnSpc>
                <a:spcPct val="100000"/>
              </a:lnSpc>
              <a:spcBef>
                <a:spcPts val="180"/>
              </a:spcBef>
              <a:spcAft>
                <a:spcPts val="0"/>
              </a:spcAft>
              <a:buSzPts val="900"/>
              <a:buNone/>
              <a:defRPr sz="900"/>
            </a:lvl7pPr>
            <a:lvl8pPr marL="3657600" lvl="7" indent="-228600" algn="l">
              <a:lnSpc>
                <a:spcPct val="100000"/>
              </a:lnSpc>
              <a:spcBef>
                <a:spcPts val="180"/>
              </a:spcBef>
              <a:spcAft>
                <a:spcPts val="0"/>
              </a:spcAft>
              <a:buSzPts val="900"/>
              <a:buNone/>
              <a:defRPr sz="900"/>
            </a:lvl8pPr>
            <a:lvl9pPr marL="4114800" lvl="8" indent="-228600" algn="l">
              <a:lnSpc>
                <a:spcPct val="100000"/>
              </a:lnSpc>
              <a:spcBef>
                <a:spcPts val="180"/>
              </a:spcBef>
              <a:spcAft>
                <a:spcPts val="0"/>
              </a:spcAft>
              <a:buSzPts val="900"/>
              <a:buNone/>
              <a:defRPr sz="900"/>
            </a:lvl9pPr>
          </a:lstStyle>
          <a:p>
            <a:endParaRPr/>
          </a:p>
        </p:txBody>
      </p:sp>
      <p:sp>
        <p:nvSpPr>
          <p:cNvPr id="67" name="Google Shape;67;p12"/>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12"/>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9" name="Google Shape;69;p12"/>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70" name="Google Shape;70;p12"/>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Obrázok s popisom" type="picTx">
  <p:cSld name="PICTURE_WITH_CAPTION_TEXT">
    <p:spTree>
      <p:nvGrpSpPr>
        <p:cNvPr id="1" name="Shape 71"/>
        <p:cNvGrpSpPr/>
        <p:nvPr/>
      </p:nvGrpSpPr>
      <p:grpSpPr>
        <a:xfrm>
          <a:off x="0" y="0"/>
          <a:ext cx="0" cy="0"/>
          <a:chOff x="0" y="0"/>
          <a:chExt cx="0" cy="0"/>
        </a:xfrm>
      </p:grpSpPr>
      <p:sp>
        <p:nvSpPr>
          <p:cNvPr id="72" name="Google Shape;72;p13"/>
          <p:cNvSpPr/>
          <p:nvPr/>
        </p:nvSpPr>
        <p:spPr>
          <a:xfrm>
            <a:off x="9001124" y="4846320"/>
            <a:ext cx="142876" cy="201168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73" name="Google Shape;73;p13"/>
          <p:cNvSpPr>
            <a:spLocks noGrp="1"/>
          </p:cNvSpPr>
          <p:nvPr>
            <p:ph type="pic" idx="2"/>
          </p:nvPr>
        </p:nvSpPr>
        <p:spPr>
          <a:xfrm>
            <a:off x="-1" y="0"/>
            <a:ext cx="9000877" cy="4846320"/>
          </a:xfrm>
          <a:prstGeom prst="rect">
            <a:avLst/>
          </a:prstGeom>
          <a:solidFill>
            <a:srgbClr val="BFBFBF"/>
          </a:solidFill>
          <a:ln>
            <a:noFill/>
          </a:ln>
        </p:spPr>
      </p:sp>
      <p:sp>
        <p:nvSpPr>
          <p:cNvPr id="74" name="Google Shape;74;p13"/>
          <p:cNvSpPr txBox="1">
            <a:spLocks noGrp="1"/>
          </p:cNvSpPr>
          <p:nvPr>
            <p:ph type="body" idx="1"/>
          </p:nvPr>
        </p:nvSpPr>
        <p:spPr>
          <a:xfrm>
            <a:off x="457200" y="5715000"/>
            <a:ext cx="8153400" cy="4572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20"/>
              </a:spcBef>
              <a:spcAft>
                <a:spcPts val="0"/>
              </a:spcAft>
              <a:buClr>
                <a:schemeClr val="dk1"/>
              </a:buClr>
              <a:buSzPts val="1600"/>
              <a:buNone/>
              <a:defRPr sz="1600"/>
            </a:lvl1pPr>
            <a:lvl2pPr marL="914400" lvl="1" indent="-228600" algn="l">
              <a:lnSpc>
                <a:spcPct val="100000"/>
              </a:lnSpc>
              <a:spcBef>
                <a:spcPts val="600"/>
              </a:spcBef>
              <a:spcAft>
                <a:spcPts val="0"/>
              </a:spcAft>
              <a:buSzPts val="1200"/>
              <a:buNone/>
              <a:defRPr sz="1200"/>
            </a:lvl2pPr>
            <a:lvl3pPr marL="1371600" lvl="2" indent="-228600" algn="l">
              <a:lnSpc>
                <a:spcPct val="100000"/>
              </a:lnSpc>
              <a:spcBef>
                <a:spcPts val="200"/>
              </a:spcBef>
              <a:spcAft>
                <a:spcPts val="0"/>
              </a:spcAft>
              <a:buSzPts val="1000"/>
              <a:buNone/>
              <a:defRPr sz="1000"/>
            </a:lvl3pPr>
            <a:lvl4pPr marL="1828800" lvl="3" indent="-228600" algn="l">
              <a:lnSpc>
                <a:spcPct val="100000"/>
              </a:lnSpc>
              <a:spcBef>
                <a:spcPts val="180"/>
              </a:spcBef>
              <a:spcAft>
                <a:spcPts val="0"/>
              </a:spcAft>
              <a:buSzPts val="900"/>
              <a:buNone/>
              <a:defRPr sz="900"/>
            </a:lvl4pPr>
            <a:lvl5pPr marL="2286000" lvl="4" indent="-228600" algn="l">
              <a:lnSpc>
                <a:spcPct val="100000"/>
              </a:lnSpc>
              <a:spcBef>
                <a:spcPts val="180"/>
              </a:spcBef>
              <a:spcAft>
                <a:spcPts val="0"/>
              </a:spcAft>
              <a:buSzPts val="900"/>
              <a:buNone/>
              <a:defRPr sz="900"/>
            </a:lvl5pPr>
            <a:lvl6pPr marL="2743200" lvl="5" indent="-228600" algn="l">
              <a:lnSpc>
                <a:spcPct val="100000"/>
              </a:lnSpc>
              <a:spcBef>
                <a:spcPts val="180"/>
              </a:spcBef>
              <a:spcAft>
                <a:spcPts val="0"/>
              </a:spcAft>
              <a:buSzPts val="900"/>
              <a:buNone/>
              <a:defRPr sz="900"/>
            </a:lvl6pPr>
            <a:lvl7pPr marL="3200400" lvl="6" indent="-228600" algn="l">
              <a:lnSpc>
                <a:spcPct val="100000"/>
              </a:lnSpc>
              <a:spcBef>
                <a:spcPts val="180"/>
              </a:spcBef>
              <a:spcAft>
                <a:spcPts val="0"/>
              </a:spcAft>
              <a:buSzPts val="900"/>
              <a:buNone/>
              <a:defRPr sz="900"/>
            </a:lvl7pPr>
            <a:lvl8pPr marL="3657600" lvl="7" indent="-228600" algn="l">
              <a:lnSpc>
                <a:spcPct val="100000"/>
              </a:lnSpc>
              <a:spcBef>
                <a:spcPts val="180"/>
              </a:spcBef>
              <a:spcAft>
                <a:spcPts val="0"/>
              </a:spcAft>
              <a:buSzPts val="900"/>
              <a:buNone/>
              <a:defRPr sz="900"/>
            </a:lvl8pPr>
            <a:lvl9pPr marL="4114800" lvl="8" indent="-228600" algn="l">
              <a:lnSpc>
                <a:spcPct val="100000"/>
              </a:lnSpc>
              <a:spcBef>
                <a:spcPts val="180"/>
              </a:spcBef>
              <a:spcAft>
                <a:spcPts val="0"/>
              </a:spcAft>
              <a:buSzPts val="900"/>
              <a:buNone/>
              <a:defRPr sz="900"/>
            </a:lvl9pPr>
          </a:lstStyle>
          <a:p>
            <a:endParaRPr/>
          </a:p>
        </p:txBody>
      </p:sp>
      <p:sp>
        <p:nvSpPr>
          <p:cNvPr id="75" name="Google Shape;75;p13"/>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13"/>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13"/>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78" name="Google Shape;78;p13"/>
          <p:cNvSpPr txBox="1">
            <a:spLocks noGrp="1"/>
          </p:cNvSpPr>
          <p:nvPr>
            <p:ph type="title"/>
          </p:nvPr>
        </p:nvSpPr>
        <p:spPr>
          <a:xfrm>
            <a:off x="457200" y="4953000"/>
            <a:ext cx="8153400" cy="7620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Clr>
                <a:srgbClr val="66C0C4"/>
              </a:buClr>
              <a:buSzPts val="2400"/>
              <a:buFont typeface="Arial Black"/>
              <a:buNone/>
              <a:defRPr sz="2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13"/>
          <p:cNvSpPr/>
          <p:nvPr/>
        </p:nvSpPr>
        <p:spPr>
          <a:xfrm>
            <a:off x="9001124" y="0"/>
            <a:ext cx="142876" cy="4846320"/>
          </a:xfrm>
          <a:prstGeom prst="rect">
            <a:avLst/>
          </a:prstGeom>
          <a:solidFill>
            <a:schemeClr val="dk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Nadpis a zvislý text" type="vertTx">
  <p:cSld name="VERTICAL_TEXT">
    <p:spTree>
      <p:nvGrpSpPr>
        <p:cNvPr id="1" name="Shape 80"/>
        <p:cNvGrpSpPr/>
        <p:nvPr/>
      </p:nvGrpSpPr>
      <p:grpSpPr>
        <a:xfrm>
          <a:off x="0" y="0"/>
          <a:ext cx="0" cy="0"/>
          <a:chOff x="0" y="0"/>
          <a:chExt cx="0" cy="0"/>
        </a:xfrm>
      </p:grpSpPr>
      <p:sp>
        <p:nvSpPr>
          <p:cNvPr id="81" name="Google Shape;81;p14"/>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2" name="Google Shape;82;p14"/>
          <p:cNvSpPr txBox="1">
            <a:spLocks noGrp="1"/>
          </p:cNvSpPr>
          <p:nvPr>
            <p:ph type="body" idx="1"/>
          </p:nvPr>
        </p:nvSpPr>
        <p:spPr>
          <a:xfrm rot="5400000">
            <a:off x="2080419" y="129382"/>
            <a:ext cx="4373563" cy="76200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60"/>
              </a:spcBef>
              <a:spcAft>
                <a:spcPts val="0"/>
              </a:spcAft>
              <a:buClr>
                <a:schemeClr val="dk1"/>
              </a:buClr>
              <a:buSzPts val="18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360"/>
              </a:spcBef>
              <a:spcAft>
                <a:spcPts val="0"/>
              </a:spcAft>
              <a:buSzPts val="1800"/>
              <a:buChar char="•"/>
              <a:defRPr/>
            </a:lvl3pPr>
            <a:lvl4pPr marL="1828800" lvl="3" indent="-342900" algn="l">
              <a:lnSpc>
                <a:spcPct val="100000"/>
              </a:lnSpc>
              <a:spcBef>
                <a:spcPts val="360"/>
              </a:spcBef>
              <a:spcAft>
                <a:spcPts val="0"/>
              </a:spcAft>
              <a:buSzPts val="1800"/>
              <a:buChar char="•"/>
              <a:defRPr/>
            </a:lvl4pPr>
            <a:lvl5pPr marL="2286000" lvl="4" indent="-342900" algn="l">
              <a:lnSpc>
                <a:spcPct val="100000"/>
              </a:lnSpc>
              <a:spcBef>
                <a:spcPts val="360"/>
              </a:spcBef>
              <a:spcAft>
                <a:spcPts val="0"/>
              </a:spcAft>
              <a:buSzPts val="1800"/>
              <a:buChar char="•"/>
              <a:defRPr/>
            </a:lvl5pPr>
            <a:lvl6pPr marL="2743200" lvl="5" indent="-342900" algn="l">
              <a:lnSpc>
                <a:spcPct val="100000"/>
              </a:lnSpc>
              <a:spcBef>
                <a:spcPts val="360"/>
              </a:spcBef>
              <a:spcAft>
                <a:spcPts val="0"/>
              </a:spcAft>
              <a:buSzPts val="1800"/>
              <a:buChar char="•"/>
              <a:defRPr/>
            </a:lvl6pPr>
            <a:lvl7pPr marL="3200400" lvl="6" indent="-342900" algn="l">
              <a:lnSpc>
                <a:spcPct val="100000"/>
              </a:lnSpc>
              <a:spcBef>
                <a:spcPts val="360"/>
              </a:spcBef>
              <a:spcAft>
                <a:spcPts val="0"/>
              </a:spcAft>
              <a:buSzPts val="1800"/>
              <a:buChar char="•"/>
              <a:defRPr/>
            </a:lvl7pPr>
            <a:lvl8pPr marL="3657600" lvl="7" indent="-342900" algn="l">
              <a:lnSpc>
                <a:spcPct val="100000"/>
              </a:lnSpc>
              <a:spcBef>
                <a:spcPts val="360"/>
              </a:spcBef>
              <a:spcAft>
                <a:spcPts val="0"/>
              </a:spcAft>
              <a:buSzPts val="1800"/>
              <a:buChar char="•"/>
              <a:defRPr/>
            </a:lvl8pPr>
            <a:lvl9pPr marL="4114800" lvl="8" indent="-342900" algn="l">
              <a:lnSpc>
                <a:spcPct val="100000"/>
              </a:lnSpc>
              <a:spcBef>
                <a:spcPts val="360"/>
              </a:spcBef>
              <a:spcAft>
                <a:spcPts val="0"/>
              </a:spcAft>
              <a:buSzPts val="1800"/>
              <a:buChar char="•"/>
              <a:defRPr/>
            </a:lvl9pPr>
          </a:lstStyle>
          <a:p>
            <a:endParaRPr/>
          </a:p>
        </p:txBody>
      </p:sp>
      <p:sp>
        <p:nvSpPr>
          <p:cNvPr id="83" name="Google Shape;83;p14"/>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4" name="Google Shape;84;p14"/>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5" name="Google Shape;85;p14"/>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4"/>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rmAutofit/>
          </a:bodyPr>
          <a:lstStyle>
            <a:lvl1pPr marR="0" lvl="0" algn="l" rtl="0">
              <a:lnSpc>
                <a:spcPct val="100000"/>
              </a:lnSpc>
              <a:spcBef>
                <a:spcPts val="0"/>
              </a:spcBef>
              <a:spcAft>
                <a:spcPts val="0"/>
              </a:spcAft>
              <a:buClr>
                <a:srgbClr val="66C0C4"/>
              </a:buClr>
              <a:buSzPts val="3600"/>
              <a:buFont typeface="Arial Black"/>
              <a:buNone/>
              <a:defRPr sz="3600" b="0" i="0" u="none" strike="noStrike" cap="none">
                <a:solidFill>
                  <a:srgbClr val="66C0C4"/>
                </a:solidFill>
                <a:latin typeface="Arial Black"/>
                <a:ea typeface="Arial Black"/>
                <a:cs typeface="Arial Black"/>
                <a:sym typeface="Arial Black"/>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4"/>
          <p:cNvSpPr txBox="1">
            <a:spLocks noGrp="1"/>
          </p:cNvSpPr>
          <p:nvPr>
            <p:ph type="body" idx="1"/>
          </p:nvPr>
        </p:nvSpPr>
        <p:spPr>
          <a:xfrm>
            <a:off x="457200" y="1752600"/>
            <a:ext cx="7620000" cy="4373563"/>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40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1pPr>
            <a:lvl2pPr marL="914400" marR="0" lvl="1" indent="-355600" algn="l" rtl="0">
              <a:lnSpc>
                <a:spcPct val="100000"/>
              </a:lnSpc>
              <a:spcBef>
                <a:spcPts val="600"/>
              </a:spcBef>
              <a:spcAft>
                <a:spcPts val="0"/>
              </a:spcAft>
              <a:buClr>
                <a:schemeClr val="dk2"/>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2" name="Google Shape;12;p4"/>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3" name="Google Shape;13;p4"/>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4" name="Google Shape;14;p4"/>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5" name="Google Shape;15;p4"/>
          <p:cNvSpPr/>
          <p:nvPr/>
        </p:nvSpPr>
        <p:spPr>
          <a:xfrm>
            <a:off x="9001124" y="0"/>
            <a:ext cx="142876" cy="1371600"/>
          </a:xfrm>
          <a:prstGeom prst="rect">
            <a:avLst/>
          </a:prstGeom>
          <a:solidFill>
            <a:srgbClr val="C6E4D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6" name="Google Shape;16;p4"/>
          <p:cNvSpPr/>
          <p:nvPr/>
        </p:nvSpPr>
        <p:spPr>
          <a:xfrm>
            <a:off x="9001124" y="1371600"/>
            <a:ext cx="142876" cy="5486400"/>
          </a:xfrm>
          <a:prstGeom prst="rect">
            <a:avLst/>
          </a:prstGeom>
          <a:solidFill>
            <a:srgbClr val="4A9B8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17" name="Google Shape;17;p4" descr="Logo&#10;&#10;Description automatically generated"/>
          <p:cNvPicPr preferRelativeResize="0"/>
          <p:nvPr/>
        </p:nvPicPr>
        <p:blipFill rotWithShape="1">
          <a:blip r:embed="rId12">
            <a:alphaModFix/>
          </a:blip>
          <a:srcRect/>
          <a:stretch/>
        </p:blipFill>
        <p:spPr>
          <a:xfrm>
            <a:off x="7308304" y="-1"/>
            <a:ext cx="1576933" cy="1576933"/>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slide" Target="slide40.xml"/><Relationship Id="rId3" Type="http://schemas.openxmlformats.org/officeDocument/2006/relationships/slide" Target="slide3.xml"/><Relationship Id="rId7" Type="http://schemas.openxmlformats.org/officeDocument/2006/relationships/slide" Target="slide29.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slide" Target="slide22.xml"/><Relationship Id="rId5" Type="http://schemas.openxmlformats.org/officeDocument/2006/relationships/slide" Target="slide16.xml"/><Relationship Id="rId4" Type="http://schemas.openxmlformats.org/officeDocument/2006/relationships/slide" Target="slide10.xml"/><Relationship Id="rId9" Type="http://schemas.openxmlformats.org/officeDocument/2006/relationships/slide" Target="slide5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hyperlink" Target="https://projectentreality.eu/index.php/en/" TargetMode="External"/><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hyperlink" Target="https://netbasequid.com/blog/market-research-steps/" TargetMode="External"/><Relationship Id="rId7" Type="http://schemas.openxmlformats.org/officeDocument/2006/relationships/hyperlink" Target="https://www.smashingmagazine.com/2010/01/color-theory-for-designers-part-1-the-meaning-of-color/" TargetMode="External"/><Relationship Id="rId2" Type="http://schemas.openxmlformats.org/officeDocument/2006/relationships/notesSlide" Target="../notesSlides/notesSlide73.xml"/><Relationship Id="rId1" Type="http://schemas.openxmlformats.org/officeDocument/2006/relationships/slideLayout" Target="../slideLayouts/slideLayout2.xml"/><Relationship Id="rId6" Type="http://schemas.openxmlformats.org/officeDocument/2006/relationships/hyperlink" Target="https://www.heurio.co/dieter-rams-10-principles-of-good-design" TargetMode="External"/><Relationship Id="rId5" Type="http://schemas.openxmlformats.org/officeDocument/2006/relationships/hyperlink" Target="https://neilpatel.com/what-is-content-marketing/" TargetMode="External"/><Relationship Id="rId4" Type="http://schemas.openxmlformats.org/officeDocument/2006/relationships/hyperlink" Target="https://books.forbes.com/blog/how-to-build-a-digital-brand-that-lasts/"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387058" y="2516908"/>
            <a:ext cx="8072400" cy="12972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Clr>
                <a:srgbClr val="398F98"/>
              </a:buClr>
              <a:buSzPts val="4000"/>
              <a:buFont typeface="Calibri"/>
              <a:buNone/>
            </a:pPr>
            <a:r>
              <a:rPr lang="en-GB" sz="4000" dirty="0">
                <a:latin typeface="Calibri"/>
                <a:ea typeface="Calibri"/>
                <a:cs typeface="Calibri"/>
                <a:sym typeface="Calibri"/>
              </a:rPr>
              <a:t>INTRODUCERE ÎN SOCIAL MEDIA</a:t>
            </a:r>
            <a:endParaRPr dirty="0"/>
          </a:p>
        </p:txBody>
      </p:sp>
      <p:sp>
        <p:nvSpPr>
          <p:cNvPr id="98" name="Google Shape;98;p1"/>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en-GB" dirty="0"/>
              <a:t> </a:t>
            </a:r>
            <a:endParaRPr dirty="0"/>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
        <p:nvSpPr>
          <p:cNvPr id="100" name="Google Shape;100;p1"/>
          <p:cNvSpPr/>
          <p:nvPr/>
        </p:nvSpPr>
        <p:spPr>
          <a:xfrm>
            <a:off x="1681137" y="1507271"/>
            <a:ext cx="5484227" cy="76940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600" dirty="0" err="1">
                <a:solidFill>
                  <a:srgbClr val="398F98"/>
                </a:solidFill>
                <a:latin typeface="Calibri"/>
                <a:cs typeface="Calibri"/>
              </a:rPr>
              <a:t>Îmbunătățirea</a:t>
            </a:r>
            <a:r>
              <a:rPr lang="en-US" sz="1600" dirty="0">
                <a:solidFill>
                  <a:srgbClr val="398F98"/>
                </a:solidFill>
                <a:latin typeface="Calibri"/>
                <a:cs typeface="Calibri"/>
              </a:rPr>
              <a:t> </a:t>
            </a:r>
            <a:r>
              <a:rPr lang="en-US" sz="1600" dirty="0" err="1">
                <a:solidFill>
                  <a:srgbClr val="398F98"/>
                </a:solidFill>
                <a:latin typeface="Calibri"/>
                <a:cs typeface="Calibri"/>
              </a:rPr>
              <a:t>abilităților</a:t>
            </a:r>
            <a:r>
              <a:rPr lang="en-US" sz="1600" dirty="0">
                <a:solidFill>
                  <a:srgbClr val="398F98"/>
                </a:solidFill>
                <a:latin typeface="Calibri"/>
                <a:cs typeface="Calibri"/>
              </a:rPr>
              <a:t> </a:t>
            </a:r>
            <a:r>
              <a:rPr lang="en-US" sz="1600" dirty="0" err="1">
                <a:solidFill>
                  <a:srgbClr val="398F98"/>
                </a:solidFill>
                <a:latin typeface="Calibri"/>
                <a:cs typeface="Calibri"/>
              </a:rPr>
              <a:t>și</a:t>
            </a:r>
            <a:r>
              <a:rPr lang="en-US" sz="1600" dirty="0">
                <a:solidFill>
                  <a:srgbClr val="398F98"/>
                </a:solidFill>
                <a:latin typeface="Calibri"/>
                <a:cs typeface="Calibri"/>
              </a:rPr>
              <a:t> </a:t>
            </a:r>
            <a:r>
              <a:rPr lang="en-US" sz="1600" dirty="0" err="1">
                <a:solidFill>
                  <a:srgbClr val="398F98"/>
                </a:solidFill>
                <a:latin typeface="Calibri"/>
                <a:cs typeface="Calibri"/>
              </a:rPr>
              <a:t>competențelor</a:t>
            </a:r>
            <a:r>
              <a:rPr lang="en-US" sz="1600" dirty="0">
                <a:solidFill>
                  <a:srgbClr val="398F98"/>
                </a:solidFill>
                <a:latin typeface="Calibri"/>
                <a:cs typeface="Calibri"/>
              </a:rPr>
              <a:t> </a:t>
            </a:r>
            <a:r>
              <a:rPr lang="en-US" sz="1600" dirty="0" err="1">
                <a:solidFill>
                  <a:srgbClr val="398F98"/>
                </a:solidFill>
                <a:latin typeface="Calibri"/>
                <a:cs typeface="Calibri"/>
              </a:rPr>
              <a:t>tinerilor</a:t>
            </a:r>
            <a:r>
              <a:rPr lang="en-US" sz="1600" dirty="0">
                <a:solidFill>
                  <a:srgbClr val="398F98"/>
                </a:solidFill>
                <a:latin typeface="Calibri"/>
                <a:cs typeface="Calibri"/>
              </a:rPr>
              <a:t> </a:t>
            </a:r>
            <a:r>
              <a:rPr lang="en-US" sz="1600" dirty="0" err="1">
                <a:solidFill>
                  <a:srgbClr val="398F98"/>
                </a:solidFill>
                <a:latin typeface="Calibri"/>
                <a:cs typeface="Calibri"/>
              </a:rPr>
              <a:t>în</a:t>
            </a:r>
            <a:r>
              <a:rPr lang="en-US" sz="1600" dirty="0">
                <a:solidFill>
                  <a:srgbClr val="398F98"/>
                </a:solidFill>
                <a:latin typeface="Calibri"/>
                <a:cs typeface="Calibri"/>
              </a:rPr>
              <a:t> </a:t>
            </a:r>
            <a:r>
              <a:rPr lang="en-US" sz="1600" dirty="0" err="1">
                <a:solidFill>
                  <a:srgbClr val="398F98"/>
                </a:solidFill>
                <a:latin typeface="Calibri"/>
                <a:cs typeface="Calibri"/>
              </a:rPr>
              <a:t>antreprenoriatul</a:t>
            </a:r>
            <a:r>
              <a:rPr lang="en-US" sz="1600" dirty="0">
                <a:solidFill>
                  <a:srgbClr val="398F98"/>
                </a:solidFill>
                <a:latin typeface="Calibri"/>
                <a:cs typeface="Calibri"/>
              </a:rPr>
              <a:t> social </a:t>
            </a:r>
            <a:r>
              <a:rPr lang="en-US" sz="1600" dirty="0" err="1">
                <a:solidFill>
                  <a:srgbClr val="398F98"/>
                </a:solidFill>
                <a:latin typeface="Calibri"/>
                <a:cs typeface="Calibri"/>
              </a:rPr>
              <a:t>prin</a:t>
            </a:r>
            <a:r>
              <a:rPr lang="en-US" sz="1600" dirty="0">
                <a:solidFill>
                  <a:srgbClr val="398F98"/>
                </a:solidFill>
                <a:latin typeface="Calibri"/>
                <a:cs typeface="Calibri"/>
              </a:rPr>
              <a:t> </a:t>
            </a:r>
            <a:r>
              <a:rPr lang="en-US" sz="1600" dirty="0" err="1">
                <a:solidFill>
                  <a:srgbClr val="398F98"/>
                </a:solidFill>
                <a:latin typeface="Calibri"/>
                <a:cs typeface="Calibri"/>
              </a:rPr>
              <a:t>realitate</a:t>
            </a:r>
            <a:r>
              <a:rPr lang="en-US" sz="1600" dirty="0">
                <a:solidFill>
                  <a:srgbClr val="398F98"/>
                </a:solidFill>
                <a:latin typeface="Calibri"/>
                <a:cs typeface="Calibri"/>
              </a:rPr>
              <a:t> </a:t>
            </a:r>
            <a:r>
              <a:rPr lang="en-US" sz="1600" dirty="0" err="1">
                <a:solidFill>
                  <a:srgbClr val="398F98"/>
                </a:solidFill>
                <a:latin typeface="Calibri"/>
                <a:cs typeface="Calibri"/>
              </a:rPr>
              <a:t>virtuală</a:t>
            </a:r>
            <a:r>
              <a:rPr lang="en-US" sz="1600" dirty="0">
                <a:solidFill>
                  <a:srgbClr val="398F98"/>
                </a:solidFill>
                <a:latin typeface="Calibri"/>
                <a:cs typeface="Calibri"/>
              </a:rPr>
              <a:t> - </a:t>
            </a:r>
            <a:r>
              <a:rPr lang="en-IE" sz="1200" b="1" dirty="0">
                <a:solidFill>
                  <a:schemeClr val="accent6">
                    <a:lumMod val="75000"/>
                  </a:schemeClr>
                </a:solidFill>
                <a:latin typeface="Calibri"/>
                <a:cs typeface="Calibri"/>
              </a:rPr>
              <a:t>ERASMUS + 2021-1-RO01-KA220-YOU-000029869</a:t>
            </a:r>
            <a:endParaRPr lang="en-US" sz="1200" b="1" dirty="0">
              <a:solidFill>
                <a:schemeClr val="accent6">
                  <a:lumMod val="75000"/>
                </a:schemeClr>
              </a:solidFill>
              <a:latin typeface="Calibri"/>
              <a:cs typeface="Calibri"/>
            </a:endParaRPr>
          </a:p>
        </p:txBody>
      </p:sp>
      <p:sp>
        <p:nvSpPr>
          <p:cNvPr id="101" name="Google Shape;101;p1"/>
          <p:cNvSpPr/>
          <p:nvPr/>
        </p:nvSpPr>
        <p:spPr>
          <a:xfrm>
            <a:off x="500034" y="6286520"/>
            <a:ext cx="8101770" cy="36933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GB" sz="1800">
                <a:solidFill>
                  <a:srgbClr val="ABD7C9"/>
                </a:solidFill>
              </a:rPr>
              <a:t>Asociatia Centrul de Training European - CTE</a:t>
            </a:r>
            <a:endParaRPr sz="1400" b="0" i="0" u="none" strike="noStrike" cap="none">
              <a:solidFill>
                <a:srgbClr val="000000"/>
              </a:solidFill>
              <a:latin typeface="Arial"/>
              <a:ea typeface="Arial"/>
              <a:cs typeface="Arial"/>
              <a:sym typeface="Arial"/>
            </a:endParaRPr>
          </a:p>
        </p:txBody>
      </p:sp>
      <p:sp>
        <p:nvSpPr>
          <p:cNvPr id="102" name="Google Shape;102;p1"/>
          <p:cNvSpPr txBox="1"/>
          <p:nvPr/>
        </p:nvSpPr>
        <p:spPr>
          <a:xfrm>
            <a:off x="3404275" y="4210500"/>
            <a:ext cx="3716700" cy="6003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rgbClr val="398F98"/>
              </a:solidFill>
              <a:latin typeface="Arial Black"/>
              <a:ea typeface="Arial Black"/>
              <a:cs typeface="Arial Black"/>
              <a:sym typeface="Arial Black"/>
            </a:endParaRPr>
          </a:p>
        </p:txBody>
      </p:sp>
      <p:sp>
        <p:nvSpPr>
          <p:cNvPr id="103" name="Google Shape;103;p1"/>
          <p:cNvSpPr txBox="1">
            <a:spLocks noGrp="1"/>
          </p:cNvSpPr>
          <p:nvPr>
            <p:ph type="ctrTitle"/>
          </p:nvPr>
        </p:nvSpPr>
        <p:spPr>
          <a:xfrm>
            <a:off x="759951" y="3725955"/>
            <a:ext cx="7326600" cy="4314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Clr>
                <a:srgbClr val="398F98"/>
              </a:buClr>
              <a:buSzPts val="4000"/>
              <a:buFont typeface="Calibri"/>
              <a:buNone/>
            </a:pPr>
            <a:r>
              <a:rPr lang="ro-RO" sz="3000" dirty="0">
                <a:latin typeface="Calibri"/>
                <a:ea typeface="Calibri"/>
                <a:cs typeface="Calibri"/>
                <a:sym typeface="Calibri"/>
              </a:rPr>
              <a:t>Nivel intermediar</a:t>
            </a:r>
            <a:endParaRPr sz="5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7169946" cy="1323439"/>
          </a:xfrm>
          <a:prstGeom prst="rect">
            <a:avLst/>
          </a:prstGeom>
          <a:noFill/>
        </p:spPr>
        <p:txBody>
          <a:bodyPr wrap="square" rtlCol="0">
            <a:spAutoFit/>
          </a:bodyPr>
          <a:lstStyle/>
          <a:p>
            <a:r>
              <a:rPr lang="fr-FR" sz="4000" dirty="0" err="1">
                <a:solidFill>
                  <a:srgbClr val="398F98"/>
                </a:solidFill>
                <a:latin typeface="Calibri"/>
                <a:cs typeface="Calibri"/>
              </a:rPr>
              <a:t>Rezultate</a:t>
            </a:r>
            <a:r>
              <a:rPr lang="fr-FR" sz="4000" dirty="0">
                <a:solidFill>
                  <a:srgbClr val="398F98"/>
                </a:solidFill>
                <a:latin typeface="Calibri"/>
                <a:cs typeface="Calibri"/>
              </a:rPr>
              <a:t> de </a:t>
            </a:r>
            <a:r>
              <a:rPr lang="fr-FR" sz="4000" dirty="0" err="1">
                <a:solidFill>
                  <a:srgbClr val="398F98"/>
                </a:solidFill>
                <a:latin typeface="Calibri"/>
                <a:cs typeface="Calibri"/>
              </a:rPr>
              <a:t>succes</a:t>
            </a:r>
            <a:r>
              <a:rPr lang="fr-FR" sz="4000" dirty="0">
                <a:solidFill>
                  <a:srgbClr val="398F98"/>
                </a:solidFill>
                <a:latin typeface="Calibri"/>
                <a:cs typeface="Calibri"/>
              </a:rPr>
              <a:t> – </a:t>
            </a:r>
            <a:r>
              <a:rPr lang="fr-FR" sz="4000" dirty="0" err="1">
                <a:solidFill>
                  <a:srgbClr val="398F98"/>
                </a:solidFill>
                <a:latin typeface="Calibri"/>
                <a:cs typeface="Calibri"/>
              </a:rPr>
              <a:t>bune</a:t>
            </a:r>
            <a:r>
              <a:rPr lang="fr-FR" sz="4000" dirty="0">
                <a:solidFill>
                  <a:srgbClr val="398F98"/>
                </a:solidFill>
                <a:latin typeface="Calibri"/>
                <a:cs typeface="Calibri"/>
              </a:rPr>
              <a:t> </a:t>
            </a:r>
            <a:r>
              <a:rPr lang="fr-FR" sz="4000" dirty="0" err="1">
                <a:solidFill>
                  <a:srgbClr val="398F98"/>
                </a:solidFill>
                <a:latin typeface="Calibri"/>
                <a:cs typeface="Calibri"/>
              </a:rPr>
              <a:t>practici</a:t>
            </a:r>
            <a:endParaRPr lang="fr-FR"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2080485"/>
            <a:ext cx="7779895" cy="3785652"/>
          </a:xfrm>
          <a:prstGeom prst="rect">
            <a:avLst/>
          </a:prstGeom>
          <a:noFill/>
        </p:spPr>
        <p:txBody>
          <a:bodyPr wrap="square" rtlCol="0">
            <a:spAutoFit/>
          </a:bodyPr>
          <a:lstStyle/>
          <a:p>
            <a:pPr algn="just"/>
            <a:r>
              <a:rPr lang="en-US" sz="3000" dirty="0" err="1"/>
              <a:t>Mulți</a:t>
            </a:r>
            <a:r>
              <a:rPr lang="en-US" sz="3000" dirty="0"/>
              <a:t> </a:t>
            </a:r>
            <a:r>
              <a:rPr lang="en-US" sz="3000" dirty="0" err="1"/>
              <a:t>oameni</a:t>
            </a:r>
            <a:r>
              <a:rPr lang="en-US" sz="3000" dirty="0"/>
              <a:t> cred </a:t>
            </a:r>
            <a:r>
              <a:rPr lang="en-US" sz="3000" dirty="0" err="1"/>
              <a:t>că</a:t>
            </a:r>
            <a:r>
              <a:rPr lang="en-US" sz="3000" dirty="0"/>
              <a:t> </a:t>
            </a:r>
            <a:r>
              <a:rPr lang="en-US" sz="3000" dirty="0" err="1"/>
              <a:t>simpla</a:t>
            </a:r>
            <a:r>
              <a:rPr lang="en-US" sz="3000" dirty="0"/>
              <a:t> </a:t>
            </a:r>
            <a:r>
              <a:rPr lang="en-US" sz="3000" dirty="0" err="1"/>
              <a:t>utilizare</a:t>
            </a:r>
            <a:r>
              <a:rPr lang="en-US" sz="3000" dirty="0"/>
              <a:t> a </a:t>
            </a:r>
            <a:r>
              <a:rPr lang="en-US" sz="3000" dirty="0" err="1"/>
              <a:t>rețelelor</a:t>
            </a:r>
            <a:r>
              <a:rPr lang="en-US" sz="3000" dirty="0"/>
              <a:t> </a:t>
            </a:r>
            <a:r>
              <a:rPr lang="en-US" sz="3000" dirty="0" err="1"/>
              <a:t>sociale</a:t>
            </a:r>
            <a:r>
              <a:rPr lang="en-US" sz="3000" dirty="0"/>
              <a:t> </a:t>
            </a:r>
            <a:r>
              <a:rPr lang="en-US" sz="3000" dirty="0" err="1"/>
              <a:t>va</a:t>
            </a:r>
            <a:r>
              <a:rPr lang="en-US" sz="3000" dirty="0"/>
              <a:t> </a:t>
            </a:r>
            <a:r>
              <a:rPr lang="en-US" sz="3000" dirty="0" err="1"/>
              <a:t>aduce</a:t>
            </a:r>
            <a:r>
              <a:rPr lang="en-US" sz="3000" dirty="0"/>
              <a:t> </a:t>
            </a:r>
            <a:r>
              <a:rPr lang="en-US" sz="3000" dirty="0" err="1"/>
              <a:t>rezultate</a:t>
            </a:r>
            <a:r>
              <a:rPr lang="en-US" sz="3000" dirty="0"/>
              <a:t> </a:t>
            </a:r>
            <a:r>
              <a:rPr lang="en-US" sz="3000" dirty="0" err="1"/>
              <a:t>imediate</a:t>
            </a:r>
            <a:r>
              <a:rPr lang="en-US" sz="3000" dirty="0"/>
              <a:t> </a:t>
            </a:r>
            <a:r>
              <a:rPr lang="en-US" sz="3000" dirty="0" err="1"/>
              <a:t>sau</a:t>
            </a:r>
            <a:r>
              <a:rPr lang="en-US" sz="3000" dirty="0"/>
              <a:t> de </a:t>
            </a:r>
            <a:r>
              <a:rPr lang="en-US" sz="3000" dirty="0" err="1"/>
              <a:t>succes</a:t>
            </a:r>
            <a:r>
              <a:rPr lang="en-US" sz="3000" dirty="0"/>
              <a:t>. </a:t>
            </a:r>
            <a:r>
              <a:rPr lang="en-US" sz="3000" dirty="0" err="1"/>
              <a:t>În</a:t>
            </a:r>
            <a:r>
              <a:rPr lang="en-US" sz="3000" dirty="0"/>
              <a:t> </a:t>
            </a:r>
            <a:r>
              <a:rPr lang="en-US" sz="3000" dirty="0" err="1"/>
              <a:t>practică</a:t>
            </a:r>
            <a:r>
              <a:rPr lang="en-US" sz="3000" dirty="0"/>
              <a:t>, </a:t>
            </a:r>
            <a:r>
              <a:rPr lang="en-US" sz="3000" dirty="0" err="1"/>
              <a:t>integrarea</a:t>
            </a:r>
            <a:r>
              <a:rPr lang="en-US" sz="3000" dirty="0"/>
              <a:t> social media </a:t>
            </a:r>
            <a:r>
              <a:rPr lang="en-US" sz="3000" dirty="0" err="1"/>
              <a:t>în</a:t>
            </a:r>
            <a:r>
              <a:rPr lang="en-US" sz="3000" dirty="0"/>
              <a:t> </a:t>
            </a:r>
            <a:r>
              <a:rPr lang="en-US" sz="3000" dirty="0" err="1"/>
              <a:t>strategia</a:t>
            </a:r>
            <a:r>
              <a:rPr lang="en-US" sz="3000" dirty="0"/>
              <a:t> de marketing a </a:t>
            </a:r>
            <a:r>
              <a:rPr lang="en-US" sz="3000" dirty="0" err="1"/>
              <a:t>companiei</a:t>
            </a:r>
            <a:r>
              <a:rPr lang="en-US" sz="3000" dirty="0"/>
              <a:t> </a:t>
            </a:r>
            <a:r>
              <a:rPr lang="en-US" sz="3000" dirty="0" err="1"/>
              <a:t>necesită</a:t>
            </a:r>
            <a:r>
              <a:rPr lang="en-US" sz="3000" dirty="0"/>
              <a:t> </a:t>
            </a:r>
            <a:r>
              <a:rPr lang="en-US" sz="3000" dirty="0" err="1"/>
              <a:t>mult</a:t>
            </a:r>
            <a:r>
              <a:rPr lang="en-US" sz="3000" dirty="0"/>
              <a:t> </a:t>
            </a:r>
            <a:r>
              <a:rPr lang="en-US" sz="3000" dirty="0" err="1"/>
              <a:t>mai</a:t>
            </a:r>
            <a:r>
              <a:rPr lang="en-US" sz="3000" dirty="0"/>
              <a:t> </a:t>
            </a:r>
            <a:r>
              <a:rPr lang="en-US" sz="3000" dirty="0" err="1"/>
              <a:t>multă</a:t>
            </a:r>
            <a:r>
              <a:rPr lang="en-US" sz="3000" dirty="0"/>
              <a:t> </a:t>
            </a:r>
            <a:r>
              <a:rPr lang="en-US" sz="3000" dirty="0" err="1"/>
              <a:t>atenție</a:t>
            </a:r>
            <a:r>
              <a:rPr lang="en-US" sz="3000" dirty="0"/>
              <a:t> </a:t>
            </a:r>
            <a:r>
              <a:rPr lang="en-US" sz="3000" dirty="0" err="1"/>
              <a:t>și</a:t>
            </a:r>
            <a:r>
              <a:rPr lang="en-US" sz="3000" dirty="0"/>
              <a:t> </a:t>
            </a:r>
            <a:r>
              <a:rPr lang="en-US" sz="3000" dirty="0" err="1"/>
              <a:t>implicare</a:t>
            </a:r>
            <a:r>
              <a:rPr lang="en-US" sz="3000" dirty="0"/>
              <a:t>, </a:t>
            </a:r>
            <a:r>
              <a:rPr lang="en-US" sz="3000" dirty="0" err="1"/>
              <a:t>întrucât</a:t>
            </a:r>
            <a:r>
              <a:rPr lang="en-US" sz="3000" dirty="0"/>
              <a:t> </a:t>
            </a:r>
            <a:r>
              <a:rPr lang="en-US" sz="3000" dirty="0" err="1"/>
              <a:t>există</a:t>
            </a:r>
            <a:r>
              <a:rPr lang="en-US" sz="3000" dirty="0"/>
              <a:t> </a:t>
            </a:r>
            <a:r>
              <a:rPr lang="en-US" sz="3000" dirty="0" err="1"/>
              <a:t>multe</a:t>
            </a:r>
            <a:r>
              <a:rPr lang="en-US" sz="3000" dirty="0"/>
              <a:t> </a:t>
            </a:r>
            <a:r>
              <a:rPr lang="en-US" sz="3000" dirty="0" err="1"/>
              <a:t>modalități</a:t>
            </a:r>
            <a:r>
              <a:rPr lang="en-US" sz="3000" dirty="0"/>
              <a:t> </a:t>
            </a:r>
            <a:r>
              <a:rPr lang="en-US" sz="3000" dirty="0" err="1"/>
              <a:t>prin</a:t>
            </a:r>
            <a:r>
              <a:rPr lang="en-US" sz="3000" dirty="0"/>
              <a:t> care se pot </a:t>
            </a:r>
            <a:r>
              <a:rPr lang="en-US" sz="3000" dirty="0" err="1"/>
              <a:t>obține</a:t>
            </a:r>
            <a:r>
              <a:rPr lang="en-US" sz="3000" dirty="0"/>
              <a:t> </a:t>
            </a:r>
            <a:r>
              <a:rPr lang="en-US" sz="3000" dirty="0" err="1"/>
              <a:t>rezultate</a:t>
            </a:r>
            <a:r>
              <a:rPr lang="en-US" sz="3000" dirty="0"/>
              <a:t> </a:t>
            </a:r>
            <a:r>
              <a:rPr lang="en-US" sz="3000" dirty="0" err="1"/>
              <a:t>satisfăcătoare</a:t>
            </a:r>
            <a:r>
              <a:rPr lang="en-US" sz="3000" dirty="0"/>
              <a:t>, </a:t>
            </a:r>
            <a:r>
              <a:rPr lang="en-US" sz="3000" dirty="0" err="1"/>
              <a:t>printre</a:t>
            </a:r>
            <a:r>
              <a:rPr lang="en-US" sz="3000" dirty="0"/>
              <a:t> care:</a:t>
            </a:r>
          </a:p>
        </p:txBody>
      </p:sp>
    </p:spTree>
    <p:extLst>
      <p:ext uri="{BB962C8B-B14F-4D97-AF65-F5344CB8AC3E}">
        <p14:creationId xmlns:p14="http://schemas.microsoft.com/office/powerpoint/2010/main" val="1840249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1323439"/>
          </a:xfrm>
          <a:prstGeom prst="rect">
            <a:avLst/>
          </a:prstGeom>
          <a:noFill/>
        </p:spPr>
        <p:txBody>
          <a:bodyPr wrap="square" rtlCol="0">
            <a:spAutoFit/>
          </a:bodyPr>
          <a:lstStyle/>
          <a:p>
            <a:r>
              <a:rPr lang="fr-FR" sz="4000" dirty="0" err="1">
                <a:solidFill>
                  <a:srgbClr val="398F98"/>
                </a:solidFill>
                <a:latin typeface="Calibri"/>
                <a:cs typeface="Calibri"/>
              </a:rPr>
              <a:t>Rezultate</a:t>
            </a:r>
            <a:r>
              <a:rPr lang="fr-FR" sz="4000" dirty="0">
                <a:solidFill>
                  <a:srgbClr val="398F98"/>
                </a:solidFill>
                <a:latin typeface="Calibri"/>
                <a:cs typeface="Calibri"/>
              </a:rPr>
              <a:t> de </a:t>
            </a:r>
            <a:r>
              <a:rPr lang="fr-FR" sz="4000" dirty="0" err="1">
                <a:solidFill>
                  <a:srgbClr val="398F98"/>
                </a:solidFill>
                <a:latin typeface="Calibri"/>
                <a:cs typeface="Calibri"/>
              </a:rPr>
              <a:t>succes</a:t>
            </a:r>
            <a:r>
              <a:rPr lang="fr-FR" sz="4000" dirty="0">
                <a:solidFill>
                  <a:srgbClr val="398F98"/>
                </a:solidFill>
                <a:latin typeface="Calibri"/>
                <a:cs typeface="Calibri"/>
              </a:rPr>
              <a:t> – </a:t>
            </a:r>
            <a:r>
              <a:rPr lang="fr-FR" sz="4000" dirty="0" err="1">
                <a:solidFill>
                  <a:srgbClr val="398F98"/>
                </a:solidFill>
                <a:latin typeface="Calibri"/>
                <a:cs typeface="Calibri"/>
              </a:rPr>
              <a:t>bune</a:t>
            </a:r>
            <a:r>
              <a:rPr lang="fr-FR" sz="4000" dirty="0">
                <a:solidFill>
                  <a:srgbClr val="398F98"/>
                </a:solidFill>
                <a:latin typeface="Calibri"/>
                <a:cs typeface="Calibri"/>
              </a:rPr>
              <a:t> </a:t>
            </a:r>
            <a:r>
              <a:rPr lang="fr-FR" sz="4000" dirty="0" err="1">
                <a:solidFill>
                  <a:srgbClr val="398F98"/>
                </a:solidFill>
                <a:latin typeface="Calibri"/>
                <a:cs typeface="Calibri"/>
              </a:rPr>
              <a:t>practici</a:t>
            </a:r>
            <a:endParaRPr lang="fr-FR"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2080485"/>
            <a:ext cx="7779895" cy="4401205"/>
          </a:xfrm>
          <a:prstGeom prst="rect">
            <a:avLst/>
          </a:prstGeom>
          <a:noFill/>
        </p:spPr>
        <p:txBody>
          <a:bodyPr wrap="square" rtlCol="0">
            <a:spAutoFit/>
          </a:bodyPr>
          <a:lstStyle/>
          <a:p>
            <a:pPr marL="457200" indent="-457200" algn="just">
              <a:buFont typeface="Wingdings" panose="05000000000000000000" pitchFamily="2" charset="2"/>
              <a:buChar char="Ø"/>
            </a:pPr>
            <a:r>
              <a:rPr lang="en-US" sz="2800" b="1" dirty="0" err="1"/>
              <a:t>Crearea</a:t>
            </a:r>
            <a:r>
              <a:rPr lang="en-US" sz="2800" b="1" dirty="0"/>
              <a:t> </a:t>
            </a:r>
            <a:r>
              <a:rPr lang="en-US" sz="2800" b="1" dirty="0" err="1"/>
              <a:t>gradului</a:t>
            </a:r>
            <a:r>
              <a:rPr lang="en-US" sz="2800" b="1" dirty="0"/>
              <a:t> de </a:t>
            </a:r>
            <a:r>
              <a:rPr lang="en-US" sz="2800" b="1" dirty="0" err="1"/>
              <a:t>conștientizare</a:t>
            </a:r>
            <a:r>
              <a:rPr lang="en-US" sz="2800" b="1" dirty="0"/>
              <a:t> a </a:t>
            </a:r>
            <a:r>
              <a:rPr lang="en-US" sz="2800" b="1" dirty="0" err="1"/>
              <a:t>mărcii</a:t>
            </a:r>
            <a:r>
              <a:rPr lang="en-US" sz="2800" b="1" dirty="0"/>
              <a:t>: </a:t>
            </a:r>
            <a:r>
              <a:rPr lang="en-US" sz="2800" dirty="0" err="1"/>
              <a:t>rețelele</a:t>
            </a:r>
            <a:r>
              <a:rPr lang="en-US" sz="2800" dirty="0"/>
              <a:t> </a:t>
            </a:r>
            <a:r>
              <a:rPr lang="en-US" sz="2800" dirty="0" err="1"/>
              <a:t>sociale</a:t>
            </a:r>
            <a:r>
              <a:rPr lang="en-US" sz="2800" dirty="0"/>
              <a:t> pot fi </a:t>
            </a:r>
            <a:r>
              <a:rPr lang="en-US" sz="2800" dirty="0" err="1"/>
              <a:t>folosite</a:t>
            </a:r>
            <a:r>
              <a:rPr lang="en-US" sz="2800" dirty="0"/>
              <a:t> </a:t>
            </a:r>
            <a:r>
              <a:rPr lang="en-US" sz="2800" dirty="0" err="1"/>
              <a:t>pentru</a:t>
            </a:r>
            <a:r>
              <a:rPr lang="en-US" sz="2800" dirty="0"/>
              <a:t> a </a:t>
            </a:r>
            <a:r>
              <a:rPr lang="en-US" sz="2800" dirty="0" err="1"/>
              <a:t>crește</a:t>
            </a:r>
            <a:r>
              <a:rPr lang="en-US" sz="2800" dirty="0"/>
              <a:t> </a:t>
            </a:r>
            <a:r>
              <a:rPr lang="en-US" sz="2800" dirty="0" err="1"/>
              <a:t>gradul</a:t>
            </a:r>
            <a:r>
              <a:rPr lang="en-US" sz="2800" dirty="0"/>
              <a:t> de </a:t>
            </a:r>
            <a:r>
              <a:rPr lang="en-US" sz="2800" dirty="0" err="1"/>
              <a:t>cunoaștere</a:t>
            </a:r>
            <a:r>
              <a:rPr lang="en-US" sz="2800" dirty="0"/>
              <a:t> a </a:t>
            </a:r>
            <a:r>
              <a:rPr lang="en-US" sz="2800" dirty="0" err="1"/>
              <a:t>mărcii</a:t>
            </a:r>
            <a:r>
              <a:rPr lang="en-US" sz="2800" dirty="0"/>
              <a:t>, </a:t>
            </a:r>
            <a:r>
              <a:rPr lang="en-US" sz="2800" dirty="0" err="1"/>
              <a:t>adresându</a:t>
            </a:r>
            <a:r>
              <a:rPr lang="en-US" sz="2800" dirty="0"/>
              <a:t>-se </a:t>
            </a:r>
            <a:r>
              <a:rPr lang="en-US" sz="2800" dirty="0" err="1"/>
              <a:t>unor</a:t>
            </a:r>
            <a:r>
              <a:rPr lang="en-US" sz="2800" dirty="0"/>
              <a:t> </a:t>
            </a:r>
            <a:r>
              <a:rPr lang="en-US" sz="2800" dirty="0" err="1"/>
              <a:t>noi</a:t>
            </a:r>
            <a:r>
              <a:rPr lang="en-US" sz="2800" dirty="0"/>
              <a:t> </a:t>
            </a:r>
            <a:r>
              <a:rPr lang="en-US" sz="2800" dirty="0" err="1"/>
              <a:t>audiențe</a:t>
            </a:r>
            <a:r>
              <a:rPr lang="en-US" sz="2800" dirty="0"/>
              <a:t> </a:t>
            </a:r>
            <a:r>
              <a:rPr lang="en-US" sz="2800" dirty="0" err="1"/>
              <a:t>și</a:t>
            </a:r>
            <a:r>
              <a:rPr lang="en-US" sz="2800" dirty="0"/>
              <a:t> </a:t>
            </a:r>
            <a:r>
              <a:rPr lang="en-US" sz="2800" dirty="0" err="1"/>
              <a:t>interacționând</a:t>
            </a:r>
            <a:r>
              <a:rPr lang="en-US" sz="2800" dirty="0"/>
              <a:t> cu </a:t>
            </a:r>
            <a:r>
              <a:rPr lang="en-US" sz="2800" dirty="0" err="1"/>
              <a:t>clienții</a:t>
            </a:r>
            <a:r>
              <a:rPr lang="en-US" sz="2800" dirty="0"/>
              <a:t> </a:t>
            </a:r>
            <a:r>
              <a:rPr lang="en-US" sz="2800" dirty="0" err="1"/>
              <a:t>existenți</a:t>
            </a:r>
            <a:r>
              <a:rPr lang="en-US" sz="2800" dirty="0"/>
              <a:t>. </a:t>
            </a:r>
            <a:r>
              <a:rPr lang="en-US" sz="2800" dirty="0" err="1"/>
              <a:t>Prin</a:t>
            </a:r>
            <a:r>
              <a:rPr lang="en-US" sz="2800" dirty="0"/>
              <a:t> </a:t>
            </a:r>
            <a:r>
              <a:rPr lang="en-US" sz="2800" dirty="0" err="1"/>
              <a:t>crearea</a:t>
            </a:r>
            <a:r>
              <a:rPr lang="en-US" sz="2800" dirty="0"/>
              <a:t> de </a:t>
            </a:r>
            <a:r>
              <a:rPr lang="en-US" sz="2800" dirty="0" err="1"/>
              <a:t>conținut</a:t>
            </a:r>
            <a:r>
              <a:rPr lang="en-US" sz="2800" dirty="0"/>
              <a:t> care </a:t>
            </a:r>
            <a:r>
              <a:rPr lang="en-US" sz="2800" dirty="0" err="1"/>
              <a:t>poate</a:t>
            </a:r>
            <a:r>
              <a:rPr lang="en-US" sz="2800" dirty="0"/>
              <a:t> fi </a:t>
            </a:r>
            <a:r>
              <a:rPr lang="en-US" sz="2800" dirty="0" err="1"/>
              <a:t>partajat</a:t>
            </a:r>
            <a:r>
              <a:rPr lang="en-US" sz="2800" dirty="0"/>
              <a:t>, </a:t>
            </a:r>
            <a:r>
              <a:rPr lang="en-US" sz="2800" dirty="0" err="1"/>
              <a:t>folosind</a:t>
            </a:r>
            <a:r>
              <a:rPr lang="en-US" sz="2800" dirty="0"/>
              <a:t> hashtag-</a:t>
            </a:r>
            <a:r>
              <a:rPr lang="en-US" sz="2800" dirty="0" err="1"/>
              <a:t>uri</a:t>
            </a:r>
            <a:r>
              <a:rPr lang="en-US" sz="2800" dirty="0"/>
              <a:t> </a:t>
            </a:r>
            <a:r>
              <a:rPr lang="en-US" sz="2800" dirty="0" err="1"/>
              <a:t>relevante</a:t>
            </a:r>
            <a:r>
              <a:rPr lang="en-US" sz="2800" dirty="0"/>
              <a:t> </a:t>
            </a:r>
            <a:r>
              <a:rPr lang="en-US" sz="2800" dirty="0" err="1"/>
              <a:t>și</a:t>
            </a:r>
            <a:r>
              <a:rPr lang="en-US" sz="2800" dirty="0"/>
              <a:t> </a:t>
            </a:r>
            <a:r>
              <a:rPr lang="en-US" sz="2800" dirty="0" err="1"/>
              <a:t>interacționând</a:t>
            </a:r>
            <a:r>
              <a:rPr lang="en-US" sz="2800" dirty="0"/>
              <a:t> cu </a:t>
            </a:r>
            <a:r>
              <a:rPr lang="en-US" sz="2800" dirty="0" err="1"/>
              <a:t>influenți</a:t>
            </a:r>
            <a:r>
              <a:rPr lang="en-US" sz="2800" dirty="0"/>
              <a:t>, </a:t>
            </a:r>
            <a:r>
              <a:rPr lang="en-US" sz="2800" dirty="0" err="1"/>
              <a:t>companiile</a:t>
            </a:r>
            <a:r>
              <a:rPr lang="en-US" sz="2800" dirty="0"/>
              <a:t> </a:t>
            </a:r>
            <a:r>
              <a:rPr lang="en-US" sz="2800" dirty="0" err="1"/>
              <a:t>își</a:t>
            </a:r>
            <a:r>
              <a:rPr lang="en-US" sz="2800" dirty="0"/>
              <a:t> pot </a:t>
            </a:r>
            <a:r>
              <a:rPr lang="en-US" sz="2800" dirty="0" err="1"/>
              <a:t>crește</a:t>
            </a:r>
            <a:r>
              <a:rPr lang="en-US" sz="2800" dirty="0"/>
              <a:t> </a:t>
            </a:r>
            <a:r>
              <a:rPr lang="en-US" sz="2800" dirty="0" err="1"/>
              <a:t>acoperirea</a:t>
            </a:r>
            <a:r>
              <a:rPr lang="en-US" sz="2800" dirty="0"/>
              <a:t> </a:t>
            </a:r>
            <a:r>
              <a:rPr lang="en-US" sz="2800" dirty="0" err="1"/>
              <a:t>și</a:t>
            </a:r>
            <a:r>
              <a:rPr lang="en-US" sz="2800" dirty="0"/>
              <a:t> </a:t>
            </a:r>
            <a:r>
              <a:rPr lang="en-US" sz="2800" dirty="0" err="1"/>
              <a:t>își</a:t>
            </a:r>
            <a:r>
              <a:rPr lang="en-US" sz="2800" dirty="0"/>
              <a:t> pot </a:t>
            </a:r>
            <a:r>
              <a:rPr lang="en-US" sz="2800" dirty="0" err="1"/>
              <a:t>dezvolta</a:t>
            </a:r>
            <a:r>
              <a:rPr lang="en-US" sz="2800" dirty="0"/>
              <a:t> </a:t>
            </a:r>
            <a:r>
              <a:rPr lang="en-US" sz="2800" dirty="0" err="1"/>
              <a:t>gradul</a:t>
            </a:r>
            <a:r>
              <a:rPr lang="en-US" sz="2800" dirty="0"/>
              <a:t> de </a:t>
            </a:r>
            <a:r>
              <a:rPr lang="en-US" sz="2800" dirty="0" err="1"/>
              <a:t>conștientizare</a:t>
            </a:r>
            <a:r>
              <a:rPr lang="en-US" sz="2800" dirty="0"/>
              <a:t> a </a:t>
            </a:r>
            <a:r>
              <a:rPr lang="en-US" sz="2800" dirty="0" err="1"/>
              <a:t>mărcii</a:t>
            </a:r>
            <a:r>
              <a:rPr lang="en-US" sz="2800" dirty="0"/>
              <a:t>.</a:t>
            </a:r>
          </a:p>
        </p:txBody>
      </p:sp>
    </p:spTree>
    <p:extLst>
      <p:ext uri="{BB962C8B-B14F-4D97-AF65-F5344CB8AC3E}">
        <p14:creationId xmlns:p14="http://schemas.microsoft.com/office/powerpoint/2010/main" val="8482395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1323439"/>
          </a:xfrm>
          <a:prstGeom prst="rect">
            <a:avLst/>
          </a:prstGeom>
          <a:noFill/>
        </p:spPr>
        <p:txBody>
          <a:bodyPr wrap="square" rtlCol="0">
            <a:spAutoFit/>
          </a:bodyPr>
          <a:lstStyle/>
          <a:p>
            <a:r>
              <a:rPr lang="fr-FR" sz="4000" dirty="0" err="1">
                <a:solidFill>
                  <a:srgbClr val="398F98"/>
                </a:solidFill>
                <a:latin typeface="Calibri"/>
                <a:cs typeface="Calibri"/>
              </a:rPr>
              <a:t>Rezultate</a:t>
            </a:r>
            <a:r>
              <a:rPr lang="fr-FR" sz="4000" dirty="0">
                <a:solidFill>
                  <a:srgbClr val="398F98"/>
                </a:solidFill>
                <a:latin typeface="Calibri"/>
                <a:cs typeface="Calibri"/>
              </a:rPr>
              <a:t> de </a:t>
            </a:r>
            <a:r>
              <a:rPr lang="fr-FR" sz="4000" dirty="0" err="1">
                <a:solidFill>
                  <a:srgbClr val="398F98"/>
                </a:solidFill>
                <a:latin typeface="Calibri"/>
                <a:cs typeface="Calibri"/>
              </a:rPr>
              <a:t>succes</a:t>
            </a:r>
            <a:r>
              <a:rPr lang="fr-FR" sz="4000" dirty="0">
                <a:solidFill>
                  <a:srgbClr val="398F98"/>
                </a:solidFill>
                <a:latin typeface="Calibri"/>
                <a:cs typeface="Calibri"/>
              </a:rPr>
              <a:t> – </a:t>
            </a:r>
            <a:r>
              <a:rPr lang="fr-FR" sz="4000" dirty="0" err="1">
                <a:solidFill>
                  <a:srgbClr val="398F98"/>
                </a:solidFill>
                <a:latin typeface="Calibri"/>
                <a:cs typeface="Calibri"/>
              </a:rPr>
              <a:t>bune</a:t>
            </a:r>
            <a:r>
              <a:rPr lang="fr-FR" sz="4000" dirty="0">
                <a:solidFill>
                  <a:srgbClr val="398F98"/>
                </a:solidFill>
                <a:latin typeface="Calibri"/>
                <a:cs typeface="Calibri"/>
              </a:rPr>
              <a:t> </a:t>
            </a:r>
            <a:r>
              <a:rPr lang="fr-FR" sz="4000" dirty="0" err="1">
                <a:solidFill>
                  <a:srgbClr val="398F98"/>
                </a:solidFill>
                <a:latin typeface="Calibri"/>
                <a:cs typeface="Calibri"/>
              </a:rPr>
              <a:t>practici</a:t>
            </a:r>
            <a:endParaRPr lang="fr-FR"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2080485"/>
            <a:ext cx="7779895" cy="424731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Generarea</a:t>
            </a:r>
            <a:r>
              <a:rPr lang="en-US" sz="3000" b="1" dirty="0"/>
              <a:t> </a:t>
            </a:r>
            <a:r>
              <a:rPr lang="en-US" sz="3000" b="1" dirty="0" err="1"/>
              <a:t>traficului</a:t>
            </a:r>
            <a:r>
              <a:rPr lang="en-US" sz="3000" b="1" dirty="0"/>
              <a:t> pe site-</a:t>
            </a:r>
            <a:r>
              <a:rPr lang="en-US" sz="3000" b="1" dirty="0" err="1"/>
              <a:t>ul</a:t>
            </a:r>
            <a:r>
              <a:rPr lang="en-US" sz="3000" b="1" dirty="0"/>
              <a:t> web: </a:t>
            </a:r>
            <a:r>
              <a:rPr lang="en-US" sz="3000" dirty="0" err="1"/>
              <a:t>Rețelele</a:t>
            </a:r>
            <a:r>
              <a:rPr lang="en-US" sz="3000" dirty="0"/>
              <a:t> </a:t>
            </a:r>
            <a:r>
              <a:rPr lang="en-US" sz="3000" dirty="0" err="1"/>
              <a:t>sociale</a:t>
            </a:r>
            <a:r>
              <a:rPr lang="en-US" sz="3000" dirty="0"/>
              <a:t> pot fi, de </a:t>
            </a:r>
            <a:r>
              <a:rPr lang="en-US" sz="3000" dirty="0" err="1"/>
              <a:t>asemenea</a:t>
            </a:r>
            <a:r>
              <a:rPr lang="en-US" sz="3000" dirty="0"/>
              <a:t>, </a:t>
            </a:r>
            <a:r>
              <a:rPr lang="en-US" sz="3000" dirty="0" err="1"/>
              <a:t>utilizate</a:t>
            </a:r>
            <a:r>
              <a:rPr lang="en-US" sz="3000" dirty="0"/>
              <a:t> </a:t>
            </a:r>
            <a:r>
              <a:rPr lang="en-US" sz="3000" dirty="0" err="1"/>
              <a:t>pentru</a:t>
            </a:r>
            <a:r>
              <a:rPr lang="en-US" sz="3000" dirty="0"/>
              <a:t> a genera </a:t>
            </a:r>
            <a:r>
              <a:rPr lang="en-US" sz="3000" dirty="0" err="1"/>
              <a:t>trafic</a:t>
            </a:r>
            <a:r>
              <a:rPr lang="en-US" sz="3000" dirty="0"/>
              <a:t> </a:t>
            </a:r>
            <a:r>
              <a:rPr lang="en-US" sz="3000" dirty="0" err="1"/>
              <a:t>către</a:t>
            </a:r>
            <a:r>
              <a:rPr lang="en-US" sz="3000" dirty="0"/>
              <a:t> site-</a:t>
            </a:r>
            <a:r>
              <a:rPr lang="en-US" sz="3000" dirty="0" err="1"/>
              <a:t>ul</a:t>
            </a:r>
            <a:r>
              <a:rPr lang="en-US" sz="3000" dirty="0"/>
              <a:t> web al </a:t>
            </a:r>
            <a:r>
              <a:rPr lang="en-US" sz="3000" dirty="0" err="1"/>
              <a:t>unei</a:t>
            </a:r>
            <a:r>
              <a:rPr lang="en-US" sz="3000" dirty="0"/>
              <a:t> </a:t>
            </a:r>
            <a:r>
              <a:rPr lang="en-US" sz="3000" dirty="0" err="1"/>
              <a:t>companii</a:t>
            </a:r>
            <a:r>
              <a:rPr lang="en-US" sz="3000" dirty="0"/>
              <a:t>. </a:t>
            </a:r>
            <a:r>
              <a:rPr lang="en-US" sz="3000" dirty="0" err="1"/>
              <a:t>Prin</a:t>
            </a:r>
            <a:r>
              <a:rPr lang="en-US" sz="3000" dirty="0"/>
              <a:t> </a:t>
            </a:r>
            <a:r>
              <a:rPr lang="en-US" sz="3000" dirty="0" err="1"/>
              <a:t>partajarea</a:t>
            </a:r>
            <a:r>
              <a:rPr lang="en-US" sz="3000" dirty="0"/>
              <a:t> de </a:t>
            </a:r>
            <a:r>
              <a:rPr lang="en-US" sz="3000" dirty="0" err="1"/>
              <a:t>linkuri</a:t>
            </a:r>
            <a:r>
              <a:rPr lang="en-US" sz="3000" dirty="0"/>
              <a:t> </a:t>
            </a:r>
            <a:r>
              <a:rPr lang="en-US" sz="3000" dirty="0" err="1"/>
              <a:t>către</a:t>
            </a:r>
            <a:r>
              <a:rPr lang="en-US" sz="3000" dirty="0"/>
              <a:t> </a:t>
            </a:r>
            <a:r>
              <a:rPr lang="en-US" sz="3000" dirty="0" err="1"/>
              <a:t>postări</a:t>
            </a:r>
            <a:r>
              <a:rPr lang="en-US" sz="3000" dirty="0"/>
              <a:t> de blog, </a:t>
            </a:r>
            <a:r>
              <a:rPr lang="en-US" sz="3000" dirty="0" err="1"/>
              <a:t>pagini</a:t>
            </a:r>
            <a:r>
              <a:rPr lang="en-US" sz="3000" dirty="0"/>
              <a:t> de </a:t>
            </a:r>
            <a:r>
              <a:rPr lang="en-US" sz="3000" dirty="0" err="1"/>
              <a:t>produse</a:t>
            </a:r>
            <a:r>
              <a:rPr lang="en-US" sz="3000" dirty="0"/>
              <a:t> </a:t>
            </a:r>
            <a:r>
              <a:rPr lang="en-US" sz="3000" dirty="0" err="1"/>
              <a:t>și</a:t>
            </a:r>
            <a:r>
              <a:rPr lang="en-US" sz="3000" dirty="0"/>
              <a:t> alt </a:t>
            </a:r>
            <a:r>
              <a:rPr lang="en-US" sz="3000" dirty="0" err="1"/>
              <a:t>conținut</a:t>
            </a:r>
            <a:r>
              <a:rPr lang="en-US" sz="3000" dirty="0"/>
              <a:t>, </a:t>
            </a:r>
            <a:r>
              <a:rPr lang="en-US" sz="3000" dirty="0" err="1"/>
              <a:t>companiile</a:t>
            </a:r>
            <a:r>
              <a:rPr lang="en-US" sz="3000" dirty="0"/>
              <a:t> </a:t>
            </a:r>
            <a:r>
              <a:rPr lang="en-US" sz="3000" dirty="0" err="1"/>
              <a:t>își</a:t>
            </a:r>
            <a:r>
              <a:rPr lang="en-US" sz="3000" dirty="0"/>
              <a:t> pot </a:t>
            </a:r>
            <a:r>
              <a:rPr lang="en-US" sz="3000" dirty="0" err="1"/>
              <a:t>încuraja</a:t>
            </a:r>
            <a:r>
              <a:rPr lang="en-US" sz="3000" dirty="0"/>
              <a:t> </a:t>
            </a:r>
            <a:r>
              <a:rPr lang="en-US" sz="3000" dirty="0" err="1"/>
              <a:t>adepții</a:t>
            </a:r>
            <a:r>
              <a:rPr lang="en-US" sz="3000" dirty="0"/>
              <a:t> </a:t>
            </a:r>
            <a:r>
              <a:rPr lang="en-US" sz="3000" dirty="0" err="1"/>
              <a:t>rețelelor</a:t>
            </a:r>
            <a:r>
              <a:rPr lang="en-US" sz="3000" dirty="0"/>
              <a:t> </a:t>
            </a:r>
            <a:r>
              <a:rPr lang="en-US" sz="3000" dirty="0" err="1"/>
              <a:t>sociale</a:t>
            </a:r>
            <a:r>
              <a:rPr lang="en-US" sz="3000" dirty="0"/>
              <a:t> </a:t>
            </a:r>
            <a:r>
              <a:rPr lang="en-US" sz="3000" dirty="0" err="1"/>
              <a:t>să-și</a:t>
            </a:r>
            <a:r>
              <a:rPr lang="en-US" sz="3000" dirty="0"/>
              <a:t> </a:t>
            </a:r>
            <a:r>
              <a:rPr lang="en-US" sz="3000" dirty="0" err="1"/>
              <a:t>viziteze</a:t>
            </a:r>
            <a:r>
              <a:rPr lang="en-US" sz="3000" dirty="0"/>
              <a:t> site-</a:t>
            </a:r>
            <a:r>
              <a:rPr lang="en-US" sz="3000" dirty="0" err="1"/>
              <a:t>ul</a:t>
            </a:r>
            <a:r>
              <a:rPr lang="en-US" sz="3000" dirty="0"/>
              <a:t> web </a:t>
            </a:r>
            <a:r>
              <a:rPr lang="en-US" sz="3000" dirty="0" err="1"/>
              <a:t>și</a:t>
            </a:r>
            <a:r>
              <a:rPr lang="en-US" sz="3000" dirty="0"/>
              <a:t> </a:t>
            </a:r>
            <a:r>
              <a:rPr lang="en-US" sz="3000" dirty="0" err="1"/>
              <a:t>să</a:t>
            </a:r>
            <a:r>
              <a:rPr lang="en-US" sz="3000" dirty="0"/>
              <a:t> </a:t>
            </a:r>
            <a:r>
              <a:rPr lang="en-US" sz="3000" dirty="0" err="1"/>
              <a:t>afle</a:t>
            </a:r>
            <a:r>
              <a:rPr lang="en-US" sz="3000" dirty="0"/>
              <a:t> </a:t>
            </a:r>
            <a:r>
              <a:rPr lang="en-US" sz="3000" dirty="0" err="1"/>
              <a:t>mai</a:t>
            </a:r>
            <a:r>
              <a:rPr lang="en-US" sz="3000" dirty="0"/>
              <a:t> </a:t>
            </a:r>
            <a:r>
              <a:rPr lang="en-US" sz="3000" dirty="0" err="1"/>
              <a:t>multe</a:t>
            </a:r>
            <a:r>
              <a:rPr lang="en-US" sz="3000" dirty="0"/>
              <a:t> </a:t>
            </a:r>
            <a:r>
              <a:rPr lang="en-US" sz="3000" dirty="0" err="1"/>
              <a:t>despre</a:t>
            </a:r>
            <a:r>
              <a:rPr lang="en-US" sz="3000" dirty="0"/>
              <a:t> </a:t>
            </a:r>
            <a:r>
              <a:rPr lang="en-US" sz="3000" dirty="0" err="1"/>
              <a:t>produsele</a:t>
            </a:r>
            <a:r>
              <a:rPr lang="en-US" sz="3000" dirty="0"/>
              <a:t> </a:t>
            </a:r>
            <a:r>
              <a:rPr lang="en-US" sz="3000" dirty="0" err="1"/>
              <a:t>și</a:t>
            </a:r>
            <a:r>
              <a:rPr lang="en-US" sz="3000" dirty="0"/>
              <a:t> </a:t>
            </a:r>
            <a:r>
              <a:rPr lang="en-US" sz="3000" dirty="0" err="1"/>
              <a:t>serviciile</a:t>
            </a:r>
            <a:r>
              <a:rPr lang="en-US" sz="3000" dirty="0"/>
              <a:t> lor.</a:t>
            </a:r>
          </a:p>
        </p:txBody>
      </p:sp>
    </p:spTree>
    <p:extLst>
      <p:ext uri="{BB962C8B-B14F-4D97-AF65-F5344CB8AC3E}">
        <p14:creationId xmlns:p14="http://schemas.microsoft.com/office/powerpoint/2010/main" val="37510675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1323439"/>
          </a:xfrm>
          <a:prstGeom prst="rect">
            <a:avLst/>
          </a:prstGeom>
          <a:noFill/>
        </p:spPr>
        <p:txBody>
          <a:bodyPr wrap="square" rtlCol="0">
            <a:spAutoFit/>
          </a:bodyPr>
          <a:lstStyle/>
          <a:p>
            <a:r>
              <a:rPr lang="fr-FR" sz="4000" dirty="0" err="1">
                <a:solidFill>
                  <a:srgbClr val="398F98"/>
                </a:solidFill>
                <a:latin typeface="Calibri"/>
                <a:cs typeface="Calibri"/>
              </a:rPr>
              <a:t>Rezultate</a:t>
            </a:r>
            <a:r>
              <a:rPr lang="fr-FR" sz="4000" dirty="0">
                <a:solidFill>
                  <a:srgbClr val="398F98"/>
                </a:solidFill>
                <a:latin typeface="Calibri"/>
                <a:cs typeface="Calibri"/>
              </a:rPr>
              <a:t> de </a:t>
            </a:r>
            <a:r>
              <a:rPr lang="fr-FR" sz="4000" dirty="0" err="1">
                <a:solidFill>
                  <a:srgbClr val="398F98"/>
                </a:solidFill>
                <a:latin typeface="Calibri"/>
                <a:cs typeface="Calibri"/>
              </a:rPr>
              <a:t>succes</a:t>
            </a:r>
            <a:r>
              <a:rPr lang="fr-FR" sz="4000" dirty="0">
                <a:solidFill>
                  <a:srgbClr val="398F98"/>
                </a:solidFill>
                <a:latin typeface="Calibri"/>
                <a:cs typeface="Calibri"/>
              </a:rPr>
              <a:t> – </a:t>
            </a:r>
            <a:r>
              <a:rPr lang="fr-FR" sz="4000" dirty="0" err="1">
                <a:solidFill>
                  <a:srgbClr val="398F98"/>
                </a:solidFill>
                <a:latin typeface="Calibri"/>
                <a:cs typeface="Calibri"/>
              </a:rPr>
              <a:t>bune</a:t>
            </a:r>
            <a:r>
              <a:rPr lang="fr-FR" sz="4000" dirty="0">
                <a:solidFill>
                  <a:srgbClr val="398F98"/>
                </a:solidFill>
                <a:latin typeface="Calibri"/>
                <a:cs typeface="Calibri"/>
              </a:rPr>
              <a:t> </a:t>
            </a:r>
            <a:r>
              <a:rPr lang="fr-FR" sz="4000" dirty="0" err="1">
                <a:solidFill>
                  <a:srgbClr val="398F98"/>
                </a:solidFill>
                <a:latin typeface="Calibri"/>
                <a:cs typeface="Calibri"/>
              </a:rPr>
              <a:t>practici</a:t>
            </a:r>
            <a:endParaRPr lang="fr-FR"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2080485"/>
            <a:ext cx="7779895" cy="3970318"/>
          </a:xfrm>
          <a:prstGeom prst="rect">
            <a:avLst/>
          </a:prstGeom>
          <a:noFill/>
        </p:spPr>
        <p:txBody>
          <a:bodyPr wrap="square" rtlCol="0">
            <a:spAutoFit/>
          </a:bodyPr>
          <a:lstStyle/>
          <a:p>
            <a:pPr marL="457200" indent="-457200" algn="just">
              <a:buFont typeface="Wingdings" panose="05000000000000000000" pitchFamily="2" charset="2"/>
              <a:buChar char="Ø"/>
            </a:pPr>
            <a:r>
              <a:rPr lang="en-US" sz="2800" b="1" dirty="0" err="1"/>
              <a:t>Generarea</a:t>
            </a:r>
            <a:r>
              <a:rPr lang="en-US" sz="2800" b="1" dirty="0"/>
              <a:t> de </a:t>
            </a:r>
            <a:r>
              <a:rPr lang="en-US" sz="2800" b="1" dirty="0" err="1"/>
              <a:t>clienți</a:t>
            </a:r>
            <a:r>
              <a:rPr lang="en-US" sz="2800" b="1" dirty="0"/>
              <a:t> </a:t>
            </a:r>
            <a:r>
              <a:rPr lang="en-US" sz="2800" b="1" dirty="0" err="1"/>
              <a:t>potențiali</a:t>
            </a:r>
            <a:r>
              <a:rPr lang="en-US" sz="2800" b="1" dirty="0"/>
              <a:t> </a:t>
            </a:r>
            <a:r>
              <a:rPr lang="en-US" sz="2800" b="1" dirty="0" err="1"/>
              <a:t>și</a:t>
            </a:r>
            <a:r>
              <a:rPr lang="en-US" sz="2800" b="1" dirty="0"/>
              <a:t> </a:t>
            </a:r>
            <a:r>
              <a:rPr lang="en-US" sz="2800" b="1" dirty="0" err="1"/>
              <a:t>vânzări</a:t>
            </a:r>
            <a:r>
              <a:rPr lang="en-US" sz="2800" b="1" dirty="0"/>
              <a:t>: </a:t>
            </a:r>
            <a:r>
              <a:rPr lang="en-US" sz="2800" dirty="0" err="1"/>
              <a:t>Rețelele</a:t>
            </a:r>
            <a:r>
              <a:rPr lang="en-US" sz="2800" dirty="0"/>
              <a:t> </a:t>
            </a:r>
            <a:r>
              <a:rPr lang="en-US" sz="2800" dirty="0" err="1"/>
              <a:t>sociale</a:t>
            </a:r>
            <a:r>
              <a:rPr lang="en-US" sz="2800" dirty="0"/>
              <a:t> pot fi, de </a:t>
            </a:r>
            <a:r>
              <a:rPr lang="en-US" sz="2800" dirty="0" err="1"/>
              <a:t>asemenea</a:t>
            </a:r>
            <a:r>
              <a:rPr lang="en-US" sz="2800" dirty="0"/>
              <a:t>, </a:t>
            </a:r>
            <a:r>
              <a:rPr lang="en-US" sz="2800" dirty="0" err="1"/>
              <a:t>folosite</a:t>
            </a:r>
            <a:r>
              <a:rPr lang="en-US" sz="2800" dirty="0"/>
              <a:t> </a:t>
            </a:r>
            <a:r>
              <a:rPr lang="en-US" sz="2800" dirty="0" err="1"/>
              <a:t>pentru</a:t>
            </a:r>
            <a:r>
              <a:rPr lang="en-US" sz="2800" dirty="0"/>
              <a:t> a genera </a:t>
            </a:r>
            <a:r>
              <a:rPr lang="en-US" sz="2800" dirty="0" err="1"/>
              <a:t>clienți</a:t>
            </a:r>
            <a:r>
              <a:rPr lang="en-US" sz="2800" dirty="0"/>
              <a:t> </a:t>
            </a:r>
            <a:r>
              <a:rPr lang="en-US" sz="2800" dirty="0" err="1"/>
              <a:t>potențiali</a:t>
            </a:r>
            <a:r>
              <a:rPr lang="en-US" sz="2800" dirty="0"/>
              <a:t> </a:t>
            </a:r>
            <a:r>
              <a:rPr lang="en-US" sz="2800" dirty="0" err="1"/>
              <a:t>și</a:t>
            </a:r>
            <a:r>
              <a:rPr lang="en-US" sz="2800" dirty="0"/>
              <a:t> </a:t>
            </a:r>
            <a:r>
              <a:rPr lang="en-US" sz="2800" dirty="0" err="1"/>
              <a:t>vânzări</a:t>
            </a:r>
            <a:r>
              <a:rPr lang="en-US" sz="2800" dirty="0"/>
              <a:t>. </a:t>
            </a:r>
            <a:r>
              <a:rPr lang="en-US" sz="2800" dirty="0" err="1"/>
              <a:t>Folosind</a:t>
            </a:r>
            <a:r>
              <a:rPr lang="en-US" sz="2800" dirty="0"/>
              <a:t> </a:t>
            </a:r>
            <a:r>
              <a:rPr lang="en-US" sz="2800" dirty="0" err="1"/>
              <a:t>publicitatea</a:t>
            </a:r>
            <a:r>
              <a:rPr lang="en-US" sz="2800" dirty="0"/>
              <a:t> pe </a:t>
            </a:r>
            <a:r>
              <a:rPr lang="en-US" sz="2800" dirty="0" err="1"/>
              <a:t>rețelele</a:t>
            </a:r>
            <a:r>
              <a:rPr lang="en-US" sz="2800" dirty="0"/>
              <a:t> </a:t>
            </a:r>
            <a:r>
              <a:rPr lang="en-US" sz="2800" dirty="0" err="1"/>
              <a:t>sociale</a:t>
            </a:r>
            <a:r>
              <a:rPr lang="en-US" sz="2800" dirty="0"/>
              <a:t>, </a:t>
            </a:r>
            <a:r>
              <a:rPr lang="en-US" sz="2800" dirty="0" err="1"/>
              <a:t>companiile</a:t>
            </a:r>
            <a:r>
              <a:rPr lang="en-US" sz="2800" dirty="0"/>
              <a:t> pot </a:t>
            </a:r>
            <a:r>
              <a:rPr lang="en-US" sz="2800" dirty="0" err="1"/>
              <a:t>viza</a:t>
            </a:r>
            <a:r>
              <a:rPr lang="en-US" sz="2800" dirty="0"/>
              <a:t> </a:t>
            </a:r>
            <a:r>
              <a:rPr lang="en-US" sz="2800" dirty="0" err="1"/>
              <a:t>anumite</a:t>
            </a:r>
            <a:r>
              <a:rPr lang="en-US" sz="2800" dirty="0"/>
              <a:t> </a:t>
            </a:r>
            <a:r>
              <a:rPr lang="en-US" sz="2800" dirty="0" err="1"/>
              <a:t>audiențe</a:t>
            </a:r>
            <a:r>
              <a:rPr lang="en-US" sz="2800" dirty="0"/>
              <a:t> cu </a:t>
            </a:r>
            <a:r>
              <a:rPr lang="en-US" sz="2800" dirty="0" err="1"/>
              <a:t>mesajele</a:t>
            </a:r>
            <a:r>
              <a:rPr lang="en-US" sz="2800" dirty="0"/>
              <a:t> lor de marketing </a:t>
            </a:r>
            <a:r>
              <a:rPr lang="en-US" sz="2800" dirty="0" err="1"/>
              <a:t>și</a:t>
            </a:r>
            <a:r>
              <a:rPr lang="en-US" sz="2800" dirty="0"/>
              <a:t> le pot </a:t>
            </a:r>
            <a:r>
              <a:rPr lang="en-US" sz="2800" dirty="0" err="1"/>
              <a:t>încuraja</a:t>
            </a:r>
            <a:r>
              <a:rPr lang="en-US" sz="2800" dirty="0"/>
              <a:t> </a:t>
            </a:r>
            <a:r>
              <a:rPr lang="en-US" sz="2800" dirty="0" err="1"/>
              <a:t>să</a:t>
            </a:r>
            <a:r>
              <a:rPr lang="en-US" sz="2800" dirty="0"/>
              <a:t> </a:t>
            </a:r>
            <a:r>
              <a:rPr lang="en-US" sz="2800" dirty="0" err="1"/>
              <a:t>ia</a:t>
            </a:r>
            <a:r>
              <a:rPr lang="en-US" sz="2800" dirty="0"/>
              <a:t> </a:t>
            </a:r>
            <a:r>
              <a:rPr lang="en-US" sz="2800" dirty="0" err="1"/>
              <a:t>măsuri</a:t>
            </a:r>
            <a:r>
              <a:rPr lang="en-US" sz="2800" dirty="0"/>
              <a:t>, cum </a:t>
            </a:r>
            <a:r>
              <a:rPr lang="en-US" sz="2800" dirty="0" err="1"/>
              <a:t>ar</a:t>
            </a:r>
            <a:r>
              <a:rPr lang="en-US" sz="2800" dirty="0"/>
              <a:t> fi </a:t>
            </a:r>
            <a:r>
              <a:rPr lang="en-US" sz="2800" dirty="0" err="1"/>
              <a:t>să</a:t>
            </a:r>
            <a:r>
              <a:rPr lang="en-US" sz="2800" dirty="0"/>
              <a:t> </a:t>
            </a:r>
            <a:r>
              <a:rPr lang="en-US" sz="2800" dirty="0" err="1"/>
              <a:t>efectueze</a:t>
            </a:r>
            <a:r>
              <a:rPr lang="en-US" sz="2800" dirty="0"/>
              <a:t> o </a:t>
            </a:r>
            <a:r>
              <a:rPr lang="en-US" sz="2800" dirty="0" err="1"/>
              <a:t>achiziție</a:t>
            </a:r>
            <a:r>
              <a:rPr lang="en-US" sz="2800" dirty="0"/>
              <a:t> </a:t>
            </a:r>
            <a:r>
              <a:rPr lang="en-US" sz="2800" dirty="0" err="1"/>
              <a:t>sau</a:t>
            </a:r>
            <a:r>
              <a:rPr lang="en-US" sz="2800" dirty="0"/>
              <a:t> </a:t>
            </a:r>
            <a:r>
              <a:rPr lang="en-US" sz="2800" dirty="0" err="1"/>
              <a:t>să</a:t>
            </a:r>
            <a:r>
              <a:rPr lang="en-US" sz="2800" dirty="0"/>
              <a:t> </a:t>
            </a:r>
            <a:r>
              <a:rPr lang="en-US" sz="2800" dirty="0" err="1"/>
              <a:t>completeze</a:t>
            </a:r>
            <a:r>
              <a:rPr lang="en-US" sz="2800" dirty="0"/>
              <a:t> un formular de </a:t>
            </a:r>
            <a:r>
              <a:rPr lang="en-US" sz="2800" dirty="0" err="1"/>
              <a:t>clienți</a:t>
            </a:r>
            <a:r>
              <a:rPr lang="en-US" sz="2800" dirty="0"/>
              <a:t> </a:t>
            </a:r>
            <a:r>
              <a:rPr lang="en-US" sz="2800" dirty="0" err="1"/>
              <a:t>potențiali</a:t>
            </a:r>
            <a:r>
              <a:rPr lang="en-US" sz="2800" dirty="0"/>
              <a:t>.</a:t>
            </a:r>
          </a:p>
        </p:txBody>
      </p:sp>
    </p:spTree>
    <p:extLst>
      <p:ext uri="{BB962C8B-B14F-4D97-AF65-F5344CB8AC3E}">
        <p14:creationId xmlns:p14="http://schemas.microsoft.com/office/powerpoint/2010/main" val="35128085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1323439"/>
          </a:xfrm>
          <a:prstGeom prst="rect">
            <a:avLst/>
          </a:prstGeom>
          <a:noFill/>
        </p:spPr>
        <p:txBody>
          <a:bodyPr wrap="square" rtlCol="0">
            <a:spAutoFit/>
          </a:bodyPr>
          <a:lstStyle/>
          <a:p>
            <a:r>
              <a:rPr lang="fr-FR" sz="4000" dirty="0" err="1">
                <a:solidFill>
                  <a:srgbClr val="398F98"/>
                </a:solidFill>
                <a:latin typeface="Calibri"/>
                <a:cs typeface="Calibri"/>
              </a:rPr>
              <a:t>Rezultate</a:t>
            </a:r>
            <a:r>
              <a:rPr lang="fr-FR" sz="4000" dirty="0">
                <a:solidFill>
                  <a:srgbClr val="398F98"/>
                </a:solidFill>
                <a:latin typeface="Calibri"/>
                <a:cs typeface="Calibri"/>
              </a:rPr>
              <a:t> de </a:t>
            </a:r>
            <a:r>
              <a:rPr lang="fr-FR" sz="4000" dirty="0" err="1">
                <a:solidFill>
                  <a:srgbClr val="398F98"/>
                </a:solidFill>
                <a:latin typeface="Calibri"/>
                <a:cs typeface="Calibri"/>
              </a:rPr>
              <a:t>succes</a:t>
            </a:r>
            <a:r>
              <a:rPr lang="fr-FR" sz="4000" dirty="0">
                <a:solidFill>
                  <a:srgbClr val="398F98"/>
                </a:solidFill>
                <a:latin typeface="Calibri"/>
                <a:cs typeface="Calibri"/>
              </a:rPr>
              <a:t> – </a:t>
            </a:r>
            <a:r>
              <a:rPr lang="fr-FR" sz="4000" dirty="0" err="1">
                <a:solidFill>
                  <a:srgbClr val="398F98"/>
                </a:solidFill>
                <a:latin typeface="Calibri"/>
                <a:cs typeface="Calibri"/>
              </a:rPr>
              <a:t>bune</a:t>
            </a:r>
            <a:r>
              <a:rPr lang="fr-FR" sz="4000" dirty="0">
                <a:solidFill>
                  <a:srgbClr val="398F98"/>
                </a:solidFill>
                <a:latin typeface="Calibri"/>
                <a:cs typeface="Calibri"/>
              </a:rPr>
              <a:t> </a:t>
            </a:r>
            <a:r>
              <a:rPr lang="fr-FR" sz="4000" dirty="0" err="1">
                <a:solidFill>
                  <a:srgbClr val="398F98"/>
                </a:solidFill>
                <a:latin typeface="Calibri"/>
                <a:cs typeface="Calibri"/>
              </a:rPr>
              <a:t>practici</a:t>
            </a:r>
            <a:endParaRPr lang="fr-FR"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2080485"/>
            <a:ext cx="7779895" cy="378565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Implicarea</a:t>
            </a:r>
            <a:r>
              <a:rPr lang="en-US" sz="3000" b="1" dirty="0"/>
              <a:t> </a:t>
            </a:r>
            <a:r>
              <a:rPr lang="en-US" sz="3000" b="1" dirty="0" err="1"/>
              <a:t>clienților</a:t>
            </a:r>
            <a:r>
              <a:rPr lang="en-US" sz="3000" b="1" dirty="0"/>
              <a:t>: </a:t>
            </a:r>
            <a:r>
              <a:rPr lang="en-US" sz="3000" dirty="0" err="1"/>
              <a:t>Rețelele</a:t>
            </a:r>
            <a:r>
              <a:rPr lang="en-US" sz="3000" dirty="0"/>
              <a:t> de </a:t>
            </a:r>
            <a:r>
              <a:rPr lang="en-US" sz="3000" dirty="0" err="1"/>
              <a:t>socializare</a:t>
            </a:r>
            <a:r>
              <a:rPr lang="en-US" sz="3000" dirty="0"/>
              <a:t> pot fi un instrument </a:t>
            </a:r>
            <a:r>
              <a:rPr lang="en-US" sz="3000" dirty="0" err="1"/>
              <a:t>puternic</a:t>
            </a:r>
            <a:r>
              <a:rPr lang="en-US" sz="3000" dirty="0"/>
              <a:t> </a:t>
            </a:r>
            <a:r>
              <a:rPr lang="en-US" sz="3000" dirty="0" err="1"/>
              <a:t>pentru</a:t>
            </a:r>
            <a:r>
              <a:rPr lang="en-US" sz="3000" dirty="0"/>
              <a:t> </a:t>
            </a:r>
            <a:r>
              <a:rPr lang="en-US" sz="3000" dirty="0" err="1"/>
              <a:t>interacțiunea</a:t>
            </a:r>
            <a:r>
              <a:rPr lang="en-US" sz="3000" dirty="0"/>
              <a:t> cu </a:t>
            </a:r>
            <a:r>
              <a:rPr lang="en-US" sz="3000" dirty="0" err="1"/>
              <a:t>clienții</a:t>
            </a:r>
            <a:r>
              <a:rPr lang="en-US" sz="3000" dirty="0"/>
              <a:t>. </a:t>
            </a:r>
            <a:r>
              <a:rPr lang="en-US" sz="3000" dirty="0" err="1"/>
              <a:t>Răspunzând</a:t>
            </a:r>
            <a:r>
              <a:rPr lang="en-US" sz="3000" dirty="0"/>
              <a:t> la </a:t>
            </a:r>
            <a:r>
              <a:rPr lang="en-US" sz="3000" dirty="0" err="1"/>
              <a:t>comentarii</a:t>
            </a:r>
            <a:r>
              <a:rPr lang="en-US" sz="3000" dirty="0"/>
              <a:t> </a:t>
            </a:r>
            <a:r>
              <a:rPr lang="en-US" sz="3000" dirty="0" err="1"/>
              <a:t>și</a:t>
            </a:r>
            <a:r>
              <a:rPr lang="en-US" sz="3000" dirty="0"/>
              <a:t> </a:t>
            </a:r>
            <a:r>
              <a:rPr lang="en-US" sz="3000" dirty="0" err="1"/>
              <a:t>mesaje</a:t>
            </a:r>
            <a:r>
              <a:rPr lang="en-US" sz="3000" dirty="0"/>
              <a:t>, </a:t>
            </a:r>
            <a:r>
              <a:rPr lang="en-US" sz="3000" dirty="0" err="1"/>
              <a:t>partajând</a:t>
            </a:r>
            <a:r>
              <a:rPr lang="en-US" sz="3000" dirty="0"/>
              <a:t> </a:t>
            </a:r>
            <a:r>
              <a:rPr lang="en-US" sz="3000" dirty="0" err="1"/>
              <a:t>conținut</a:t>
            </a:r>
            <a:r>
              <a:rPr lang="en-US" sz="3000" dirty="0"/>
              <a:t> </a:t>
            </a:r>
            <a:r>
              <a:rPr lang="en-US" sz="3000" dirty="0" err="1"/>
              <a:t>generat</a:t>
            </a:r>
            <a:r>
              <a:rPr lang="en-US" sz="3000" dirty="0"/>
              <a:t> de </a:t>
            </a:r>
            <a:r>
              <a:rPr lang="en-US" sz="3000" dirty="0" err="1"/>
              <a:t>utilizatori</a:t>
            </a:r>
            <a:r>
              <a:rPr lang="en-US" sz="3000" dirty="0"/>
              <a:t> </a:t>
            </a:r>
            <a:r>
              <a:rPr lang="en-US" sz="3000" dirty="0" err="1"/>
              <a:t>și</a:t>
            </a:r>
            <a:r>
              <a:rPr lang="en-US" sz="3000" dirty="0"/>
              <a:t> </a:t>
            </a:r>
            <a:r>
              <a:rPr lang="en-US" sz="3000" dirty="0" err="1"/>
              <a:t>oferind</a:t>
            </a:r>
            <a:r>
              <a:rPr lang="en-US" sz="3000" dirty="0"/>
              <a:t> </a:t>
            </a:r>
            <a:r>
              <a:rPr lang="en-US" sz="3000" dirty="0" err="1"/>
              <a:t>asistență</a:t>
            </a:r>
            <a:r>
              <a:rPr lang="en-US" sz="3000" dirty="0"/>
              <a:t> </a:t>
            </a:r>
            <a:r>
              <a:rPr lang="en-US" sz="3000" dirty="0" err="1"/>
              <a:t>pentru</a:t>
            </a:r>
            <a:r>
              <a:rPr lang="en-US" sz="3000" dirty="0"/>
              <a:t> </a:t>
            </a:r>
            <a:r>
              <a:rPr lang="en-US" sz="3000" dirty="0" err="1"/>
              <a:t>clienți</a:t>
            </a:r>
            <a:r>
              <a:rPr lang="en-US" sz="3000" dirty="0"/>
              <a:t>, </a:t>
            </a:r>
            <a:r>
              <a:rPr lang="en-US" sz="3000" dirty="0" err="1"/>
              <a:t>companiile</a:t>
            </a:r>
            <a:r>
              <a:rPr lang="en-US" sz="3000" dirty="0"/>
              <a:t> pot </a:t>
            </a:r>
            <a:r>
              <a:rPr lang="en-US" sz="3000" dirty="0" err="1"/>
              <a:t>construi</a:t>
            </a:r>
            <a:r>
              <a:rPr lang="en-US" sz="3000" dirty="0"/>
              <a:t> </a:t>
            </a:r>
            <a:r>
              <a:rPr lang="en-US" sz="3000" dirty="0" err="1"/>
              <a:t>relații</a:t>
            </a:r>
            <a:r>
              <a:rPr lang="en-US" sz="3000" dirty="0"/>
              <a:t> </a:t>
            </a:r>
            <a:r>
              <a:rPr lang="en-US" sz="3000" dirty="0" err="1"/>
              <a:t>puternice</a:t>
            </a:r>
            <a:r>
              <a:rPr lang="en-US" sz="3000" dirty="0"/>
              <a:t> cu </a:t>
            </a:r>
            <a:r>
              <a:rPr lang="en-US" sz="3000" dirty="0" err="1"/>
              <a:t>clienții</a:t>
            </a:r>
            <a:r>
              <a:rPr lang="en-US" sz="3000" dirty="0"/>
              <a:t> lor </a:t>
            </a:r>
            <a:r>
              <a:rPr lang="en-US" sz="3000" dirty="0" err="1"/>
              <a:t>și</a:t>
            </a:r>
            <a:r>
              <a:rPr lang="en-US" sz="3000" dirty="0"/>
              <a:t> pot </a:t>
            </a:r>
            <a:r>
              <a:rPr lang="en-US" sz="3000" dirty="0" err="1"/>
              <a:t>stimula</a:t>
            </a:r>
            <a:r>
              <a:rPr lang="en-US" sz="3000" dirty="0"/>
              <a:t> </a:t>
            </a:r>
            <a:r>
              <a:rPr lang="en-US" sz="3000" dirty="0" err="1"/>
              <a:t>loialitatea</a:t>
            </a:r>
            <a:r>
              <a:rPr lang="en-US" sz="3000" dirty="0"/>
              <a:t> </a:t>
            </a:r>
            <a:r>
              <a:rPr lang="en-US" sz="3000" dirty="0" err="1"/>
              <a:t>mărcii</a:t>
            </a:r>
            <a:r>
              <a:rPr lang="en-US" sz="3000" dirty="0"/>
              <a:t>.</a:t>
            </a:r>
          </a:p>
        </p:txBody>
      </p:sp>
    </p:spTree>
    <p:extLst>
      <p:ext uri="{BB962C8B-B14F-4D97-AF65-F5344CB8AC3E}">
        <p14:creationId xmlns:p14="http://schemas.microsoft.com/office/powerpoint/2010/main" val="7223130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1323439"/>
          </a:xfrm>
          <a:prstGeom prst="rect">
            <a:avLst/>
          </a:prstGeom>
          <a:noFill/>
        </p:spPr>
        <p:txBody>
          <a:bodyPr wrap="square" rtlCol="0">
            <a:spAutoFit/>
          </a:bodyPr>
          <a:lstStyle/>
          <a:p>
            <a:r>
              <a:rPr lang="fr-FR" sz="4000" dirty="0" err="1">
                <a:solidFill>
                  <a:srgbClr val="398F98"/>
                </a:solidFill>
                <a:latin typeface="Calibri"/>
                <a:cs typeface="Calibri"/>
              </a:rPr>
              <a:t>Rezultate</a:t>
            </a:r>
            <a:r>
              <a:rPr lang="fr-FR" sz="4000" dirty="0">
                <a:solidFill>
                  <a:srgbClr val="398F98"/>
                </a:solidFill>
                <a:latin typeface="Calibri"/>
                <a:cs typeface="Calibri"/>
              </a:rPr>
              <a:t> de </a:t>
            </a:r>
            <a:r>
              <a:rPr lang="fr-FR" sz="4000" dirty="0" err="1">
                <a:solidFill>
                  <a:srgbClr val="398F98"/>
                </a:solidFill>
                <a:latin typeface="Calibri"/>
                <a:cs typeface="Calibri"/>
              </a:rPr>
              <a:t>succes</a:t>
            </a:r>
            <a:r>
              <a:rPr lang="fr-FR" sz="4000" dirty="0">
                <a:solidFill>
                  <a:srgbClr val="398F98"/>
                </a:solidFill>
                <a:latin typeface="Calibri"/>
                <a:cs typeface="Calibri"/>
              </a:rPr>
              <a:t> – </a:t>
            </a:r>
            <a:r>
              <a:rPr lang="fr-FR" sz="4000" dirty="0" err="1">
                <a:solidFill>
                  <a:srgbClr val="398F98"/>
                </a:solidFill>
                <a:latin typeface="Calibri"/>
                <a:cs typeface="Calibri"/>
              </a:rPr>
              <a:t>bune</a:t>
            </a:r>
            <a:r>
              <a:rPr lang="fr-FR" sz="4000" dirty="0">
                <a:solidFill>
                  <a:srgbClr val="398F98"/>
                </a:solidFill>
                <a:latin typeface="Calibri"/>
                <a:cs typeface="Calibri"/>
              </a:rPr>
              <a:t> </a:t>
            </a:r>
            <a:r>
              <a:rPr lang="fr-FR" sz="4000" dirty="0" err="1">
                <a:solidFill>
                  <a:srgbClr val="398F98"/>
                </a:solidFill>
                <a:latin typeface="Calibri"/>
                <a:cs typeface="Calibri"/>
              </a:rPr>
              <a:t>practici</a:t>
            </a:r>
            <a:endParaRPr lang="fr-FR"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2080485"/>
            <a:ext cx="7779895" cy="378565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Cercetare</a:t>
            </a:r>
            <a:r>
              <a:rPr lang="en-US" sz="3000" b="1" dirty="0"/>
              <a:t> de </a:t>
            </a:r>
            <a:r>
              <a:rPr lang="en-US" sz="3000" b="1" dirty="0" err="1"/>
              <a:t>piață</a:t>
            </a:r>
            <a:r>
              <a:rPr lang="en-US" sz="3000" b="1" dirty="0"/>
              <a:t>: </a:t>
            </a:r>
            <a:r>
              <a:rPr lang="en-US" sz="3000" dirty="0" err="1"/>
              <a:t>După</a:t>
            </a:r>
            <a:r>
              <a:rPr lang="en-US" sz="3000" dirty="0"/>
              <a:t> cum am </a:t>
            </a:r>
            <a:r>
              <a:rPr lang="en-US" sz="3000" dirty="0" err="1"/>
              <a:t>menționat</a:t>
            </a:r>
            <a:r>
              <a:rPr lang="en-US" sz="3000" dirty="0"/>
              <a:t> </a:t>
            </a:r>
            <a:r>
              <a:rPr lang="en-US" sz="3000" dirty="0" err="1"/>
              <a:t>mai</a:t>
            </a:r>
            <a:r>
              <a:rPr lang="en-US" sz="3000" dirty="0"/>
              <a:t> </a:t>
            </a:r>
            <a:r>
              <a:rPr lang="en-US" sz="3000" dirty="0" err="1"/>
              <a:t>devreme</a:t>
            </a:r>
            <a:r>
              <a:rPr lang="en-US" sz="3000" dirty="0"/>
              <a:t>, </a:t>
            </a:r>
            <a:r>
              <a:rPr lang="en-US" sz="3000" dirty="0" err="1"/>
              <a:t>rețelele</a:t>
            </a:r>
            <a:r>
              <a:rPr lang="en-US" sz="3000" dirty="0"/>
              <a:t> </a:t>
            </a:r>
            <a:r>
              <a:rPr lang="en-US" sz="3000" dirty="0" err="1"/>
              <a:t>sociale</a:t>
            </a:r>
            <a:r>
              <a:rPr lang="en-US" sz="3000" dirty="0"/>
              <a:t> pot fi </a:t>
            </a:r>
            <a:r>
              <a:rPr lang="en-US" sz="3000" dirty="0" err="1"/>
              <a:t>utilizate</a:t>
            </a:r>
            <a:r>
              <a:rPr lang="en-US" sz="3000" dirty="0"/>
              <a:t> </a:t>
            </a:r>
            <a:r>
              <a:rPr lang="en-US" sz="3000" dirty="0" err="1"/>
              <a:t>și</a:t>
            </a:r>
            <a:r>
              <a:rPr lang="en-US" sz="3000" dirty="0"/>
              <a:t> </a:t>
            </a:r>
            <a:r>
              <a:rPr lang="en-US" sz="3000" dirty="0" err="1"/>
              <a:t>pentru</a:t>
            </a:r>
            <a:r>
              <a:rPr lang="en-US" sz="3000" dirty="0"/>
              <a:t> </a:t>
            </a:r>
            <a:r>
              <a:rPr lang="en-US" sz="3000" dirty="0" err="1"/>
              <a:t>cercetarea</a:t>
            </a:r>
            <a:r>
              <a:rPr lang="en-US" sz="3000" dirty="0"/>
              <a:t> </a:t>
            </a:r>
            <a:r>
              <a:rPr lang="en-US" sz="3000" dirty="0" err="1"/>
              <a:t>pieței</a:t>
            </a:r>
            <a:r>
              <a:rPr lang="en-US" sz="3000" dirty="0"/>
              <a:t>. </a:t>
            </a:r>
            <a:r>
              <a:rPr lang="en-US" sz="3000" dirty="0" err="1"/>
              <a:t>Ascultând</a:t>
            </a:r>
            <a:r>
              <a:rPr lang="en-US" sz="3000" dirty="0"/>
              <a:t> </a:t>
            </a:r>
            <a:r>
              <a:rPr lang="en-US" sz="3000" dirty="0" err="1"/>
              <a:t>ceea</a:t>
            </a:r>
            <a:r>
              <a:rPr lang="en-US" sz="3000" dirty="0"/>
              <a:t> </a:t>
            </a:r>
            <a:r>
              <a:rPr lang="en-US" sz="3000" dirty="0" err="1"/>
              <a:t>ce</a:t>
            </a:r>
            <a:r>
              <a:rPr lang="en-US" sz="3000" dirty="0"/>
              <a:t> spun </a:t>
            </a:r>
            <a:r>
              <a:rPr lang="en-US" sz="3000" dirty="0" err="1"/>
              <a:t>clienții</a:t>
            </a:r>
            <a:r>
              <a:rPr lang="en-US" sz="3000" dirty="0"/>
              <a:t> lor pe </a:t>
            </a:r>
            <a:r>
              <a:rPr lang="en-US" sz="3000" dirty="0" err="1"/>
              <a:t>rețelele</a:t>
            </a:r>
            <a:r>
              <a:rPr lang="en-US" sz="3000" dirty="0"/>
              <a:t> </a:t>
            </a:r>
            <a:r>
              <a:rPr lang="en-US" sz="3000" dirty="0" err="1"/>
              <a:t>sociale</a:t>
            </a:r>
            <a:r>
              <a:rPr lang="en-US" sz="3000" dirty="0"/>
              <a:t>, </a:t>
            </a:r>
            <a:r>
              <a:rPr lang="en-US" sz="3000" dirty="0" err="1"/>
              <a:t>companiile</a:t>
            </a:r>
            <a:r>
              <a:rPr lang="en-US" sz="3000" dirty="0"/>
              <a:t> pot </a:t>
            </a:r>
            <a:r>
              <a:rPr lang="en-US" sz="3000" dirty="0" err="1"/>
              <a:t>obține</a:t>
            </a:r>
            <a:r>
              <a:rPr lang="en-US" sz="3000" dirty="0"/>
              <a:t> </a:t>
            </a:r>
            <a:r>
              <a:rPr lang="en-US" sz="3000" dirty="0" err="1"/>
              <a:t>informații</a:t>
            </a:r>
            <a:r>
              <a:rPr lang="en-US" sz="3000" dirty="0"/>
              <a:t> </a:t>
            </a:r>
            <a:r>
              <a:rPr lang="en-US" sz="3000" dirty="0" err="1"/>
              <a:t>valoroase</a:t>
            </a:r>
            <a:r>
              <a:rPr lang="en-US" sz="3000" dirty="0"/>
              <a:t> </a:t>
            </a:r>
            <a:r>
              <a:rPr lang="en-US" sz="3000" dirty="0" err="1"/>
              <a:t>despre</a:t>
            </a:r>
            <a:r>
              <a:rPr lang="en-US" sz="3000" dirty="0"/>
              <a:t> </a:t>
            </a:r>
            <a:r>
              <a:rPr lang="en-US" sz="3000" dirty="0" err="1"/>
              <a:t>preferințele</a:t>
            </a:r>
            <a:r>
              <a:rPr lang="en-US" sz="3000" dirty="0"/>
              <a:t>, </a:t>
            </a:r>
            <a:r>
              <a:rPr lang="en-US" sz="3000" dirty="0" err="1"/>
              <a:t>opiniile</a:t>
            </a:r>
            <a:r>
              <a:rPr lang="en-US" sz="3000" dirty="0"/>
              <a:t> </a:t>
            </a:r>
            <a:r>
              <a:rPr lang="en-US" sz="3000" dirty="0" err="1"/>
              <a:t>și</a:t>
            </a:r>
            <a:r>
              <a:rPr lang="en-US" sz="3000" dirty="0"/>
              <a:t> </a:t>
            </a:r>
            <a:r>
              <a:rPr lang="en-US" sz="3000" dirty="0" err="1"/>
              <a:t>comportamentul</a:t>
            </a:r>
            <a:r>
              <a:rPr lang="en-US" sz="3000" dirty="0"/>
              <a:t> </a:t>
            </a:r>
            <a:r>
              <a:rPr lang="en-US" sz="3000" dirty="0" err="1"/>
              <a:t>clienților</a:t>
            </a:r>
            <a:r>
              <a:rPr lang="en-US" sz="3000" dirty="0"/>
              <a:t> , care le pot </a:t>
            </a:r>
            <a:r>
              <a:rPr lang="en-US" sz="3000" dirty="0" err="1"/>
              <a:t>informa</a:t>
            </a:r>
            <a:r>
              <a:rPr lang="en-US" sz="3000" dirty="0"/>
              <a:t> </a:t>
            </a:r>
            <a:r>
              <a:rPr lang="en-US" sz="3000" dirty="0" err="1"/>
              <a:t>strategia</a:t>
            </a:r>
            <a:r>
              <a:rPr lang="en-US" sz="3000" dirty="0"/>
              <a:t> de marketing.</a:t>
            </a:r>
          </a:p>
        </p:txBody>
      </p:sp>
    </p:spTree>
    <p:extLst>
      <p:ext uri="{BB962C8B-B14F-4D97-AF65-F5344CB8AC3E}">
        <p14:creationId xmlns:p14="http://schemas.microsoft.com/office/powerpoint/2010/main" val="25070581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1323439"/>
          </a:xfrm>
          <a:prstGeom prst="rect">
            <a:avLst/>
          </a:prstGeom>
          <a:noFill/>
        </p:spPr>
        <p:txBody>
          <a:bodyPr wrap="square" rtlCol="0">
            <a:spAutoFit/>
          </a:bodyPr>
          <a:lstStyle/>
          <a:p>
            <a:r>
              <a:rPr lang="en-US" sz="4000" dirty="0" err="1">
                <a:solidFill>
                  <a:srgbClr val="398F98"/>
                </a:solidFill>
                <a:latin typeface="Calibri"/>
                <a:cs typeface="Calibri"/>
              </a:rPr>
              <a:t>Informații</a:t>
            </a:r>
            <a:r>
              <a:rPr lang="en-US" sz="4000" dirty="0">
                <a:solidFill>
                  <a:srgbClr val="398F98"/>
                </a:solidFill>
                <a:latin typeface="Calibri"/>
                <a:cs typeface="Calibri"/>
              </a:rPr>
              <a:t> </a:t>
            </a:r>
            <a:r>
              <a:rPr lang="en-US" sz="4000" dirty="0" err="1">
                <a:solidFill>
                  <a:srgbClr val="398F98"/>
                </a:solidFill>
                <a:latin typeface="Calibri"/>
                <a:cs typeface="Calibri"/>
              </a:rPr>
              <a:t>colectate</a:t>
            </a:r>
            <a:r>
              <a:rPr lang="en-US" sz="4000" dirty="0">
                <a:solidFill>
                  <a:srgbClr val="398F98"/>
                </a:solidFill>
                <a:latin typeface="Calibri"/>
                <a:cs typeface="Calibri"/>
              </a:rPr>
              <a:t> pe Social Media</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2199357"/>
            <a:ext cx="7779895" cy="3785652"/>
          </a:xfrm>
          <a:prstGeom prst="rect">
            <a:avLst/>
          </a:prstGeom>
          <a:noFill/>
        </p:spPr>
        <p:txBody>
          <a:bodyPr wrap="square" rtlCol="0">
            <a:spAutoFit/>
          </a:bodyPr>
          <a:lstStyle/>
          <a:p>
            <a:pPr algn="just"/>
            <a:r>
              <a:rPr lang="en-US" sz="3000" dirty="0" err="1"/>
              <a:t>În</a:t>
            </a:r>
            <a:r>
              <a:rPr lang="en-US" sz="3000" dirty="0"/>
              <a:t> </a:t>
            </a:r>
            <a:r>
              <a:rPr lang="en-US" sz="3000" dirty="0" err="1"/>
              <a:t>ultimii</a:t>
            </a:r>
            <a:r>
              <a:rPr lang="en-US" sz="3000" dirty="0"/>
              <a:t> 10 ani, </a:t>
            </a:r>
            <a:r>
              <a:rPr lang="en-US" sz="3000" dirty="0" err="1"/>
              <a:t>surprinzător</a:t>
            </a:r>
            <a:r>
              <a:rPr lang="en-US" sz="3000" dirty="0"/>
              <a:t> </a:t>
            </a:r>
            <a:r>
              <a:rPr lang="en-US" sz="3000" dirty="0" err="1"/>
              <a:t>sau</a:t>
            </a:r>
            <a:r>
              <a:rPr lang="en-US" sz="3000" dirty="0"/>
              <a:t> nu, </a:t>
            </a:r>
            <a:r>
              <a:rPr lang="en-US" sz="3000" dirty="0" err="1"/>
              <a:t>rețelele</a:t>
            </a:r>
            <a:r>
              <a:rPr lang="en-US" sz="3000" dirty="0"/>
              <a:t> de </a:t>
            </a:r>
            <a:r>
              <a:rPr lang="en-US" sz="3000" dirty="0" err="1"/>
              <a:t>socializare</a:t>
            </a:r>
            <a:r>
              <a:rPr lang="en-US" sz="3000" dirty="0"/>
              <a:t> au </a:t>
            </a:r>
            <a:r>
              <a:rPr lang="en-US" sz="3000" dirty="0" err="1"/>
              <a:t>devenit</a:t>
            </a:r>
            <a:r>
              <a:rPr lang="en-US" sz="3000" dirty="0"/>
              <a:t> un instrument </a:t>
            </a:r>
            <a:r>
              <a:rPr lang="en-US" sz="3000" dirty="0" err="1"/>
              <a:t>puternic</a:t>
            </a:r>
            <a:r>
              <a:rPr lang="en-US" sz="3000" dirty="0"/>
              <a:t> </a:t>
            </a:r>
            <a:r>
              <a:rPr lang="en-US" sz="3000" dirty="0" err="1"/>
              <a:t>pentru</a:t>
            </a:r>
            <a:r>
              <a:rPr lang="en-US" sz="3000" dirty="0"/>
              <a:t> </a:t>
            </a:r>
            <a:r>
              <a:rPr lang="en-US" sz="3000" dirty="0" err="1"/>
              <a:t>efectuarea</a:t>
            </a:r>
            <a:r>
              <a:rPr lang="en-US" sz="3000" dirty="0"/>
              <a:t> </a:t>
            </a:r>
            <a:r>
              <a:rPr lang="en-US" sz="3000" dirty="0" err="1"/>
              <a:t>cercetărilor</a:t>
            </a:r>
            <a:r>
              <a:rPr lang="en-US" sz="3000" dirty="0"/>
              <a:t> de </a:t>
            </a:r>
            <a:r>
              <a:rPr lang="en-US" sz="3000" dirty="0" err="1"/>
              <a:t>piață</a:t>
            </a:r>
            <a:r>
              <a:rPr lang="en-US" sz="3000" dirty="0"/>
              <a:t>. Ca </a:t>
            </a:r>
            <a:r>
              <a:rPr lang="en-US" sz="3000" dirty="0" err="1"/>
              <a:t>urmare</a:t>
            </a:r>
            <a:r>
              <a:rPr lang="en-US" sz="3000" dirty="0"/>
              <a:t> a </a:t>
            </a:r>
            <a:r>
              <a:rPr lang="en-US" sz="3000" dirty="0" err="1"/>
              <a:t>utilizării</a:t>
            </a:r>
            <a:r>
              <a:rPr lang="en-US" sz="3000" dirty="0"/>
              <a:t> </a:t>
            </a:r>
            <a:r>
              <a:rPr lang="en-US" sz="3000" dirty="0" err="1"/>
              <a:t>sporite</a:t>
            </a:r>
            <a:r>
              <a:rPr lang="en-US" sz="3000" dirty="0"/>
              <a:t> a </a:t>
            </a:r>
            <a:r>
              <a:rPr lang="en-US" sz="3000" dirty="0" err="1"/>
              <a:t>dispozitivelor</a:t>
            </a:r>
            <a:r>
              <a:rPr lang="en-US" sz="3000" dirty="0"/>
              <a:t> </a:t>
            </a:r>
            <a:r>
              <a:rPr lang="en-US" sz="3000" dirty="0" err="1"/>
              <a:t>și</a:t>
            </a:r>
            <a:r>
              <a:rPr lang="en-US" sz="3000" dirty="0"/>
              <a:t> a </a:t>
            </a:r>
            <a:r>
              <a:rPr lang="en-US" sz="3000" dirty="0" err="1"/>
              <a:t>comportamentului</a:t>
            </a:r>
            <a:r>
              <a:rPr lang="en-US" sz="3000" dirty="0"/>
              <a:t> </a:t>
            </a:r>
            <a:r>
              <a:rPr lang="en-US" sz="3000" dirty="0" err="1"/>
              <a:t>în</a:t>
            </a:r>
            <a:r>
              <a:rPr lang="en-US" sz="3000" dirty="0"/>
              <a:t> </a:t>
            </a:r>
            <a:r>
              <a:rPr lang="en-US" sz="3000" dirty="0" err="1"/>
              <a:t>schimbare</a:t>
            </a:r>
            <a:r>
              <a:rPr lang="en-US" sz="3000" dirty="0"/>
              <a:t> al </a:t>
            </a:r>
            <a:r>
              <a:rPr lang="en-US" sz="3000" dirty="0" err="1"/>
              <a:t>consumatorilor</a:t>
            </a:r>
            <a:r>
              <a:rPr lang="en-US" sz="3000" dirty="0"/>
              <a:t>, </a:t>
            </a:r>
            <a:r>
              <a:rPr lang="en-US" sz="3000" dirty="0" err="1"/>
              <a:t>rețelele</a:t>
            </a:r>
            <a:r>
              <a:rPr lang="en-US" sz="3000" dirty="0"/>
              <a:t> </a:t>
            </a:r>
            <a:r>
              <a:rPr lang="en-US" sz="3000" dirty="0" err="1"/>
              <a:t>sociale</a:t>
            </a:r>
            <a:r>
              <a:rPr lang="en-US" sz="3000" dirty="0"/>
              <a:t> pot </a:t>
            </a:r>
            <a:r>
              <a:rPr lang="en-US" sz="3000" dirty="0" err="1"/>
              <a:t>oferi</a:t>
            </a:r>
            <a:r>
              <a:rPr lang="en-US" sz="3000" dirty="0"/>
              <a:t> </a:t>
            </a:r>
            <a:r>
              <a:rPr lang="en-US" sz="3000" dirty="0" err="1"/>
              <a:t>informații</a:t>
            </a:r>
            <a:r>
              <a:rPr lang="en-US" sz="3000" dirty="0"/>
              <a:t> </a:t>
            </a:r>
            <a:r>
              <a:rPr lang="en-US" sz="3000" dirty="0" err="1"/>
              <a:t>importante</a:t>
            </a:r>
            <a:r>
              <a:rPr lang="en-US" sz="3000" dirty="0"/>
              <a:t> </a:t>
            </a:r>
            <a:r>
              <a:rPr lang="en-US" sz="3000" dirty="0" err="1"/>
              <a:t>despre</a:t>
            </a:r>
            <a:r>
              <a:rPr lang="en-US" sz="3000" dirty="0"/>
              <a:t> </a:t>
            </a:r>
            <a:r>
              <a:rPr lang="en-US" sz="3000" dirty="0" err="1"/>
              <a:t>piața</a:t>
            </a:r>
            <a:r>
              <a:rPr lang="en-US" sz="3000" dirty="0"/>
              <a:t> pe care </a:t>
            </a:r>
            <a:r>
              <a:rPr lang="en-US" sz="3000" dirty="0" err="1"/>
              <a:t>doriți</a:t>
            </a:r>
            <a:r>
              <a:rPr lang="en-US" sz="3000" dirty="0"/>
              <a:t> </a:t>
            </a:r>
            <a:r>
              <a:rPr lang="en-US" sz="3000" dirty="0" err="1"/>
              <a:t>să</a:t>
            </a:r>
            <a:r>
              <a:rPr lang="en-US" sz="3000" dirty="0"/>
              <a:t> o </a:t>
            </a:r>
            <a:r>
              <a:rPr lang="en-US" sz="3000" dirty="0" err="1"/>
              <a:t>vizați</a:t>
            </a:r>
            <a:r>
              <a:rPr lang="en-US" sz="3000" dirty="0"/>
              <a:t>.</a:t>
            </a:r>
          </a:p>
        </p:txBody>
      </p:sp>
    </p:spTree>
    <p:extLst>
      <p:ext uri="{BB962C8B-B14F-4D97-AF65-F5344CB8AC3E}">
        <p14:creationId xmlns:p14="http://schemas.microsoft.com/office/powerpoint/2010/main" val="42076717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819727" y="446150"/>
            <a:ext cx="6877338" cy="1323439"/>
          </a:xfrm>
          <a:prstGeom prst="rect">
            <a:avLst/>
          </a:prstGeom>
          <a:noFill/>
        </p:spPr>
        <p:txBody>
          <a:bodyPr wrap="square" rtlCol="0">
            <a:spAutoFit/>
          </a:bodyPr>
          <a:lstStyle/>
          <a:p>
            <a:r>
              <a:rPr lang="en-US" sz="4000" dirty="0" err="1">
                <a:solidFill>
                  <a:srgbClr val="398F98"/>
                </a:solidFill>
                <a:latin typeface="Calibri"/>
                <a:cs typeface="Calibri"/>
              </a:rPr>
              <a:t>Informații</a:t>
            </a:r>
            <a:r>
              <a:rPr lang="en-US" sz="4000" dirty="0">
                <a:solidFill>
                  <a:srgbClr val="398F98"/>
                </a:solidFill>
                <a:latin typeface="Calibri"/>
                <a:cs typeface="Calibri"/>
              </a:rPr>
              <a:t> </a:t>
            </a:r>
            <a:r>
              <a:rPr lang="en-US" sz="4000" dirty="0" err="1">
                <a:solidFill>
                  <a:srgbClr val="398F98"/>
                </a:solidFill>
                <a:latin typeface="Calibri"/>
                <a:cs typeface="Calibri"/>
              </a:rPr>
              <a:t>colectate</a:t>
            </a:r>
            <a:r>
              <a:rPr lang="en-US" sz="4000" dirty="0">
                <a:solidFill>
                  <a:srgbClr val="398F98"/>
                </a:solidFill>
                <a:latin typeface="Calibri"/>
                <a:cs typeface="Calibri"/>
              </a:rPr>
              <a:t> pe Social Media</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774386"/>
            <a:ext cx="7779895" cy="4832092"/>
          </a:xfrm>
          <a:prstGeom prst="rect">
            <a:avLst/>
          </a:prstGeom>
          <a:noFill/>
        </p:spPr>
        <p:txBody>
          <a:bodyPr wrap="square" rtlCol="0">
            <a:spAutoFit/>
          </a:bodyPr>
          <a:lstStyle/>
          <a:p>
            <a:pPr algn="just"/>
            <a:r>
              <a:rPr lang="it-IT" sz="2800" dirty="0"/>
              <a:t>Unele dintre cele mai comune moduri prin care rețelele sociale colectează informații sunt</a:t>
            </a:r>
            <a:r>
              <a:rPr lang="ro-RO" sz="2800" dirty="0"/>
              <a:t>:</a:t>
            </a:r>
            <a:endParaRPr lang="en-US" sz="2800" dirty="0"/>
          </a:p>
          <a:p>
            <a:pPr marL="457200" indent="-457200" algn="just">
              <a:buFont typeface="Wingdings" panose="05000000000000000000" pitchFamily="2" charset="2"/>
              <a:buChar char="Ø"/>
            </a:pPr>
            <a:r>
              <a:rPr lang="en-US" sz="2800" b="1" dirty="0" err="1"/>
              <a:t>Ascultarea</a:t>
            </a:r>
            <a:r>
              <a:rPr lang="en-US" sz="2800" b="1" dirty="0"/>
              <a:t> </a:t>
            </a:r>
            <a:r>
              <a:rPr lang="en-US" sz="2800" b="1" dirty="0" err="1"/>
              <a:t>socială</a:t>
            </a:r>
            <a:r>
              <a:rPr lang="en-US" sz="2800" b="1" dirty="0"/>
              <a:t>: </a:t>
            </a:r>
            <a:r>
              <a:rPr lang="en-US" sz="2800" dirty="0" err="1"/>
              <a:t>ascultarea</a:t>
            </a:r>
            <a:r>
              <a:rPr lang="en-US" sz="2800" dirty="0"/>
              <a:t> </a:t>
            </a:r>
            <a:r>
              <a:rPr lang="en-US" sz="2800" dirty="0" err="1"/>
              <a:t>socială</a:t>
            </a:r>
            <a:r>
              <a:rPr lang="en-US" sz="2800" dirty="0"/>
              <a:t> </a:t>
            </a:r>
            <a:r>
              <a:rPr lang="en-US" sz="2800" dirty="0" err="1"/>
              <a:t>implică</a:t>
            </a:r>
            <a:r>
              <a:rPr lang="en-US" sz="2800" dirty="0"/>
              <a:t> </a:t>
            </a:r>
            <a:r>
              <a:rPr lang="en-US" sz="2800" dirty="0" err="1"/>
              <a:t>monitorizarea</a:t>
            </a:r>
            <a:r>
              <a:rPr lang="en-US" sz="2800" dirty="0"/>
              <a:t> </a:t>
            </a:r>
            <a:r>
              <a:rPr lang="en-US" sz="2800" dirty="0" err="1"/>
              <a:t>canalelor</a:t>
            </a:r>
            <a:r>
              <a:rPr lang="en-US" sz="2800" dirty="0"/>
              <a:t> de social media </a:t>
            </a:r>
            <a:r>
              <a:rPr lang="en-US" sz="2800" dirty="0" err="1"/>
              <a:t>pentru</a:t>
            </a:r>
            <a:r>
              <a:rPr lang="en-US" sz="2800" dirty="0"/>
              <a:t> </a:t>
            </a:r>
            <a:r>
              <a:rPr lang="en-US" sz="2800" dirty="0" err="1"/>
              <a:t>mențiunile</a:t>
            </a:r>
            <a:r>
              <a:rPr lang="en-US" sz="2800" dirty="0"/>
              <a:t> </a:t>
            </a:r>
            <a:r>
              <a:rPr lang="en-US" sz="2800" dirty="0" err="1"/>
              <a:t>unei</a:t>
            </a:r>
            <a:r>
              <a:rPr lang="en-US" sz="2800" dirty="0"/>
              <a:t> </a:t>
            </a:r>
            <a:r>
              <a:rPr lang="en-US" sz="2800" dirty="0" err="1"/>
              <a:t>anumite</a:t>
            </a:r>
            <a:r>
              <a:rPr lang="en-US" sz="2800" dirty="0"/>
              <a:t> </a:t>
            </a:r>
            <a:r>
              <a:rPr lang="en-US" sz="2800" dirty="0" err="1"/>
              <a:t>mărci</a:t>
            </a:r>
            <a:r>
              <a:rPr lang="en-US" sz="2800" dirty="0"/>
              <a:t>, </a:t>
            </a:r>
            <a:r>
              <a:rPr lang="en-US" sz="2800" dirty="0" err="1"/>
              <a:t>produse</a:t>
            </a:r>
            <a:r>
              <a:rPr lang="en-US" sz="2800" dirty="0"/>
              <a:t> </a:t>
            </a:r>
            <a:r>
              <a:rPr lang="en-US" sz="2800" dirty="0" err="1"/>
              <a:t>sau</a:t>
            </a:r>
            <a:r>
              <a:rPr lang="en-US" sz="2800" dirty="0"/>
              <a:t> </a:t>
            </a:r>
            <a:r>
              <a:rPr lang="en-US" sz="2800" dirty="0" err="1"/>
              <a:t>industrie</a:t>
            </a:r>
            <a:r>
              <a:rPr lang="en-US" sz="2800" dirty="0"/>
              <a:t>. </a:t>
            </a:r>
            <a:r>
              <a:rPr lang="en-US" sz="2800" dirty="0" err="1"/>
              <a:t>Urmărind</a:t>
            </a:r>
            <a:r>
              <a:rPr lang="en-US" sz="2800" dirty="0"/>
              <a:t> </a:t>
            </a:r>
            <a:r>
              <a:rPr lang="en-US" sz="2800" dirty="0" err="1"/>
              <a:t>cuvintele</a:t>
            </a:r>
            <a:r>
              <a:rPr lang="en-US" sz="2800" dirty="0"/>
              <a:t> </a:t>
            </a:r>
            <a:r>
              <a:rPr lang="en-US" sz="2800" dirty="0" err="1"/>
              <a:t>cheie</a:t>
            </a:r>
            <a:r>
              <a:rPr lang="en-US" sz="2800" dirty="0"/>
              <a:t> </a:t>
            </a:r>
            <a:r>
              <a:rPr lang="en-US" sz="2800" dirty="0" err="1"/>
              <a:t>și</a:t>
            </a:r>
            <a:r>
              <a:rPr lang="en-US" sz="2800" dirty="0"/>
              <a:t> hashtag-urile legate de </a:t>
            </a:r>
            <a:r>
              <a:rPr lang="en-US" sz="2800" dirty="0" err="1"/>
              <a:t>afacerea</a:t>
            </a:r>
            <a:r>
              <a:rPr lang="en-US" sz="2800" dirty="0"/>
              <a:t> </a:t>
            </a:r>
            <a:r>
              <a:rPr lang="en-US" sz="2800" dirty="0" err="1"/>
              <a:t>dvs</a:t>
            </a:r>
            <a:r>
              <a:rPr lang="en-US" sz="2800" dirty="0"/>
              <a:t>., </a:t>
            </a:r>
            <a:r>
              <a:rPr lang="en-US" sz="2800" dirty="0" err="1"/>
              <a:t>puteți</a:t>
            </a:r>
            <a:r>
              <a:rPr lang="en-US" sz="2800" dirty="0"/>
              <a:t> </a:t>
            </a:r>
            <a:r>
              <a:rPr lang="en-US" sz="2800" dirty="0" err="1"/>
              <a:t>obține</a:t>
            </a:r>
            <a:r>
              <a:rPr lang="en-US" sz="2800" dirty="0"/>
              <a:t> </a:t>
            </a:r>
            <a:r>
              <a:rPr lang="en-US" sz="2800" dirty="0" err="1"/>
              <a:t>informații</a:t>
            </a:r>
            <a:r>
              <a:rPr lang="en-US" sz="2800" dirty="0"/>
              <a:t> </a:t>
            </a:r>
            <a:r>
              <a:rPr lang="en-US" sz="2800" dirty="0" err="1"/>
              <a:t>valoroase</a:t>
            </a:r>
            <a:r>
              <a:rPr lang="en-US" sz="2800" dirty="0"/>
              <a:t> </a:t>
            </a:r>
            <a:r>
              <a:rPr lang="en-US" sz="2800" dirty="0" err="1"/>
              <a:t>despre</a:t>
            </a:r>
            <a:r>
              <a:rPr lang="en-US" sz="2800" dirty="0"/>
              <a:t> </a:t>
            </a:r>
            <a:r>
              <a:rPr lang="en-US" sz="2800" dirty="0" err="1"/>
              <a:t>ceea</a:t>
            </a:r>
            <a:r>
              <a:rPr lang="en-US" sz="2800" dirty="0"/>
              <a:t> </a:t>
            </a:r>
            <a:r>
              <a:rPr lang="en-US" sz="2800" dirty="0" err="1"/>
              <a:t>ce</a:t>
            </a:r>
            <a:r>
              <a:rPr lang="en-US" sz="2800" dirty="0"/>
              <a:t> spun </a:t>
            </a:r>
            <a:r>
              <a:rPr lang="en-US" sz="2800" dirty="0" err="1"/>
              <a:t>clienții</a:t>
            </a:r>
            <a:r>
              <a:rPr lang="en-US" sz="2800" dirty="0"/>
              <a:t> </a:t>
            </a:r>
            <a:r>
              <a:rPr lang="en-US" sz="2800" dirty="0" err="1"/>
              <a:t>despre</a:t>
            </a:r>
            <a:r>
              <a:rPr lang="en-US" sz="2800" dirty="0"/>
              <a:t> </a:t>
            </a:r>
            <a:r>
              <a:rPr lang="en-US" sz="2800" dirty="0" err="1"/>
              <a:t>marca</a:t>
            </a:r>
            <a:r>
              <a:rPr lang="en-US" sz="2800" dirty="0"/>
              <a:t> </a:t>
            </a:r>
            <a:r>
              <a:rPr lang="en-US" sz="2800" dirty="0" err="1"/>
              <a:t>dvs</a:t>
            </a:r>
            <a:r>
              <a:rPr lang="en-US" sz="2800" dirty="0"/>
              <a:t>., precum </a:t>
            </a:r>
            <a:r>
              <a:rPr lang="en-US" sz="2800" dirty="0" err="1"/>
              <a:t>și</a:t>
            </a:r>
            <a:r>
              <a:rPr lang="en-US" sz="2800" dirty="0"/>
              <a:t> </a:t>
            </a:r>
            <a:r>
              <a:rPr lang="en-US" sz="2800" dirty="0" err="1"/>
              <a:t>să</a:t>
            </a:r>
            <a:r>
              <a:rPr lang="en-US" sz="2800" dirty="0"/>
              <a:t> </a:t>
            </a:r>
            <a:r>
              <a:rPr lang="en-US" sz="2800" dirty="0" err="1"/>
              <a:t>identificați</a:t>
            </a:r>
            <a:r>
              <a:rPr lang="en-US" sz="2800" dirty="0"/>
              <a:t> </a:t>
            </a:r>
            <a:r>
              <a:rPr lang="en-US" sz="2800" dirty="0" err="1"/>
              <a:t>tendințele</a:t>
            </a:r>
            <a:r>
              <a:rPr lang="en-US" sz="2800" dirty="0"/>
              <a:t> </a:t>
            </a:r>
            <a:r>
              <a:rPr lang="en-US" sz="2800" dirty="0" err="1"/>
              <a:t>și</a:t>
            </a:r>
            <a:r>
              <a:rPr lang="en-US" sz="2800" dirty="0"/>
              <a:t> </a:t>
            </a:r>
            <a:r>
              <a:rPr lang="en-US" sz="2800" dirty="0" err="1"/>
              <a:t>problemele</a:t>
            </a:r>
            <a:r>
              <a:rPr lang="en-US" sz="2800" dirty="0"/>
              <a:t> </a:t>
            </a:r>
            <a:r>
              <a:rPr lang="en-US" sz="2800" dirty="0" err="1"/>
              <a:t>emergente</a:t>
            </a:r>
            <a:r>
              <a:rPr lang="en-US" sz="2800" dirty="0"/>
              <a:t>.</a:t>
            </a:r>
          </a:p>
        </p:txBody>
      </p:sp>
    </p:spTree>
    <p:extLst>
      <p:ext uri="{BB962C8B-B14F-4D97-AF65-F5344CB8AC3E}">
        <p14:creationId xmlns:p14="http://schemas.microsoft.com/office/powerpoint/2010/main" val="25109219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1323439"/>
          </a:xfrm>
          <a:prstGeom prst="rect">
            <a:avLst/>
          </a:prstGeom>
          <a:noFill/>
        </p:spPr>
        <p:txBody>
          <a:bodyPr wrap="square" rtlCol="0">
            <a:spAutoFit/>
          </a:bodyPr>
          <a:lstStyle/>
          <a:p>
            <a:r>
              <a:rPr lang="en-US" sz="4000" dirty="0" err="1">
                <a:solidFill>
                  <a:srgbClr val="398F98"/>
                </a:solidFill>
                <a:latin typeface="Calibri"/>
                <a:cs typeface="Calibri"/>
              </a:rPr>
              <a:t>Informații</a:t>
            </a:r>
            <a:r>
              <a:rPr lang="en-US" sz="4000" dirty="0">
                <a:solidFill>
                  <a:srgbClr val="398F98"/>
                </a:solidFill>
                <a:latin typeface="Calibri"/>
                <a:cs typeface="Calibri"/>
              </a:rPr>
              <a:t> </a:t>
            </a:r>
            <a:r>
              <a:rPr lang="en-US" sz="4000" dirty="0" err="1">
                <a:solidFill>
                  <a:srgbClr val="398F98"/>
                </a:solidFill>
                <a:latin typeface="Calibri"/>
                <a:cs typeface="Calibri"/>
              </a:rPr>
              <a:t>colectate</a:t>
            </a:r>
            <a:r>
              <a:rPr lang="en-US" sz="4000" dirty="0">
                <a:solidFill>
                  <a:srgbClr val="398F98"/>
                </a:solidFill>
                <a:latin typeface="Calibri"/>
                <a:cs typeface="Calibri"/>
              </a:rPr>
              <a:t> pe Social Media</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2107917"/>
            <a:ext cx="7779895" cy="378565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Sondaje</a:t>
            </a:r>
            <a:r>
              <a:rPr lang="en-US" sz="3000" b="1" dirty="0"/>
              <a:t>: </a:t>
            </a:r>
            <a:r>
              <a:rPr lang="en-US" sz="3000" dirty="0" err="1"/>
              <a:t>platformele</a:t>
            </a:r>
            <a:r>
              <a:rPr lang="en-US" sz="3000" dirty="0"/>
              <a:t> de </a:t>
            </a:r>
            <a:r>
              <a:rPr lang="en-US" sz="3000" dirty="0" err="1"/>
              <a:t>rețele</a:t>
            </a:r>
            <a:r>
              <a:rPr lang="en-US" sz="3000" dirty="0"/>
              <a:t> </a:t>
            </a:r>
            <a:r>
              <a:rPr lang="en-US" sz="3000" dirty="0" err="1"/>
              <a:t>sociale</a:t>
            </a:r>
            <a:r>
              <a:rPr lang="en-US" sz="3000" dirty="0"/>
              <a:t>, cum </a:t>
            </a:r>
            <a:r>
              <a:rPr lang="en-US" sz="3000" dirty="0" err="1"/>
              <a:t>ar</a:t>
            </a:r>
            <a:r>
              <a:rPr lang="en-US" sz="3000" dirty="0"/>
              <a:t> fi Facebook </a:t>
            </a:r>
            <a:r>
              <a:rPr lang="en-US" sz="3000" dirty="0" err="1"/>
              <a:t>și</a:t>
            </a:r>
            <a:r>
              <a:rPr lang="en-US" sz="3000" dirty="0"/>
              <a:t> Twitter, </a:t>
            </a:r>
            <a:r>
              <a:rPr lang="en-US" sz="3000" dirty="0" err="1"/>
              <a:t>oferă</a:t>
            </a:r>
            <a:r>
              <a:rPr lang="en-US" sz="3000" dirty="0"/>
              <a:t> </a:t>
            </a:r>
            <a:r>
              <a:rPr lang="en-US" sz="3000" dirty="0" err="1"/>
              <a:t>posibilitatea</a:t>
            </a:r>
            <a:r>
              <a:rPr lang="en-US" sz="3000" dirty="0"/>
              <a:t> de a </a:t>
            </a:r>
            <a:r>
              <a:rPr lang="en-US" sz="3000" dirty="0" err="1"/>
              <a:t>crea</a:t>
            </a:r>
            <a:r>
              <a:rPr lang="en-US" sz="3000" dirty="0"/>
              <a:t> </a:t>
            </a:r>
            <a:r>
              <a:rPr lang="en-US" sz="3000" dirty="0" err="1"/>
              <a:t>și</a:t>
            </a:r>
            <a:r>
              <a:rPr lang="en-US" sz="3000" dirty="0"/>
              <a:t> de a </a:t>
            </a:r>
            <a:r>
              <a:rPr lang="en-US" sz="3000" dirty="0" err="1"/>
              <a:t>distribui</a:t>
            </a:r>
            <a:r>
              <a:rPr lang="en-US" sz="3000" dirty="0"/>
              <a:t> </a:t>
            </a:r>
            <a:r>
              <a:rPr lang="en-US" sz="3000" dirty="0" err="1"/>
              <a:t>sondaje</a:t>
            </a:r>
            <a:r>
              <a:rPr lang="en-US" sz="3000" dirty="0"/>
              <a:t> </a:t>
            </a:r>
            <a:r>
              <a:rPr lang="en-US" sz="3000" dirty="0" err="1"/>
              <a:t>urmăritorilor</a:t>
            </a:r>
            <a:r>
              <a:rPr lang="en-US" sz="3000" dirty="0"/>
              <a:t> </a:t>
            </a:r>
            <a:r>
              <a:rPr lang="en-US" sz="3000" dirty="0" err="1"/>
              <a:t>dvs</a:t>
            </a:r>
            <a:r>
              <a:rPr lang="en-US" sz="3000" dirty="0"/>
              <a:t>. </a:t>
            </a:r>
            <a:r>
              <a:rPr lang="en-US" sz="3000" dirty="0" err="1"/>
              <a:t>Aceasta</a:t>
            </a:r>
            <a:r>
              <a:rPr lang="en-US" sz="3000" dirty="0"/>
              <a:t> </a:t>
            </a:r>
            <a:r>
              <a:rPr lang="en-US" sz="3000" dirty="0" err="1"/>
              <a:t>poate</a:t>
            </a:r>
            <a:r>
              <a:rPr lang="en-US" sz="3000" dirty="0"/>
              <a:t> fi o </a:t>
            </a:r>
            <a:r>
              <a:rPr lang="en-US" sz="3000" dirty="0" err="1"/>
              <a:t>modalitate</a:t>
            </a:r>
            <a:r>
              <a:rPr lang="en-US" sz="3000" dirty="0"/>
              <a:t> </a:t>
            </a:r>
            <a:r>
              <a:rPr lang="en-US" sz="3000" dirty="0" err="1"/>
              <a:t>eficientă</a:t>
            </a:r>
            <a:r>
              <a:rPr lang="en-US" sz="3000" dirty="0"/>
              <a:t> de a </a:t>
            </a:r>
            <a:r>
              <a:rPr lang="en-US" sz="3000" dirty="0" err="1"/>
              <a:t>colecta</a:t>
            </a:r>
            <a:r>
              <a:rPr lang="en-US" sz="3000" dirty="0"/>
              <a:t> feedback de la </a:t>
            </a:r>
            <a:r>
              <a:rPr lang="en-US" sz="3000" dirty="0" err="1"/>
              <a:t>clienții</a:t>
            </a:r>
            <a:r>
              <a:rPr lang="en-US" sz="3000" dirty="0"/>
              <a:t> </a:t>
            </a:r>
            <a:r>
              <a:rPr lang="en-US" sz="3000" dirty="0" err="1"/>
              <a:t>dvs</a:t>
            </a:r>
            <a:r>
              <a:rPr lang="en-US" sz="3000" dirty="0"/>
              <a:t>. </a:t>
            </a:r>
            <a:r>
              <a:rPr lang="en-US" sz="3000" dirty="0" err="1"/>
              <a:t>și</a:t>
            </a:r>
            <a:r>
              <a:rPr lang="en-US" sz="3000" dirty="0"/>
              <a:t> de a </a:t>
            </a:r>
            <a:r>
              <a:rPr lang="en-US" sz="3000" dirty="0" err="1"/>
              <a:t>obține</a:t>
            </a:r>
            <a:r>
              <a:rPr lang="en-US" sz="3000" dirty="0"/>
              <a:t> </a:t>
            </a:r>
            <a:r>
              <a:rPr lang="en-US" sz="3000" dirty="0" err="1"/>
              <a:t>informații</a:t>
            </a:r>
            <a:r>
              <a:rPr lang="en-US" sz="3000" dirty="0"/>
              <a:t> </a:t>
            </a:r>
            <a:r>
              <a:rPr lang="en-US" sz="3000" dirty="0" err="1"/>
              <a:t>despre</a:t>
            </a:r>
            <a:r>
              <a:rPr lang="en-US" sz="3000" dirty="0"/>
              <a:t> </a:t>
            </a:r>
            <a:r>
              <a:rPr lang="en-US" sz="3000" dirty="0" err="1"/>
              <a:t>opiniile</a:t>
            </a:r>
            <a:r>
              <a:rPr lang="en-US" sz="3000" dirty="0"/>
              <a:t> </a:t>
            </a:r>
            <a:r>
              <a:rPr lang="en-US" sz="3000" dirty="0" err="1"/>
              <a:t>și</a:t>
            </a:r>
            <a:r>
              <a:rPr lang="en-US" sz="3000" dirty="0"/>
              <a:t> </a:t>
            </a:r>
            <a:r>
              <a:rPr lang="en-US" sz="3000" dirty="0" err="1"/>
              <a:t>preferințele</a:t>
            </a:r>
            <a:r>
              <a:rPr lang="en-US" sz="3000" dirty="0"/>
              <a:t> </a:t>
            </a:r>
            <a:r>
              <a:rPr lang="en-US" sz="3000" dirty="0" err="1"/>
              <a:t>acestora</a:t>
            </a:r>
            <a:r>
              <a:rPr lang="en-US" sz="3000" dirty="0"/>
              <a:t>.</a:t>
            </a:r>
          </a:p>
        </p:txBody>
      </p:sp>
    </p:spTree>
    <p:extLst>
      <p:ext uri="{BB962C8B-B14F-4D97-AF65-F5344CB8AC3E}">
        <p14:creationId xmlns:p14="http://schemas.microsoft.com/office/powerpoint/2010/main" val="32201013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1323439"/>
          </a:xfrm>
          <a:prstGeom prst="rect">
            <a:avLst/>
          </a:prstGeom>
          <a:noFill/>
        </p:spPr>
        <p:txBody>
          <a:bodyPr wrap="square" rtlCol="0">
            <a:spAutoFit/>
          </a:bodyPr>
          <a:lstStyle/>
          <a:p>
            <a:r>
              <a:rPr lang="en-US" sz="4000" dirty="0" err="1">
                <a:solidFill>
                  <a:srgbClr val="398F98"/>
                </a:solidFill>
                <a:latin typeface="Calibri"/>
                <a:cs typeface="Calibri"/>
              </a:rPr>
              <a:t>Informații</a:t>
            </a:r>
            <a:r>
              <a:rPr lang="en-US" sz="4000" dirty="0">
                <a:solidFill>
                  <a:srgbClr val="398F98"/>
                </a:solidFill>
                <a:latin typeface="Calibri"/>
                <a:cs typeface="Calibri"/>
              </a:rPr>
              <a:t> </a:t>
            </a:r>
            <a:r>
              <a:rPr lang="en-US" sz="4000" dirty="0" err="1">
                <a:solidFill>
                  <a:srgbClr val="398F98"/>
                </a:solidFill>
                <a:latin typeface="Calibri"/>
                <a:cs typeface="Calibri"/>
              </a:rPr>
              <a:t>colectate</a:t>
            </a:r>
            <a:r>
              <a:rPr lang="en-US" sz="4000" dirty="0">
                <a:solidFill>
                  <a:srgbClr val="398F98"/>
                </a:solidFill>
                <a:latin typeface="Calibri"/>
                <a:cs typeface="Calibri"/>
              </a:rPr>
              <a:t> pe Social Media</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062197"/>
            <a:ext cx="7779895" cy="3970318"/>
          </a:xfrm>
          <a:prstGeom prst="rect">
            <a:avLst/>
          </a:prstGeom>
          <a:noFill/>
        </p:spPr>
        <p:txBody>
          <a:bodyPr wrap="square" rtlCol="0">
            <a:spAutoFit/>
          </a:bodyPr>
          <a:lstStyle/>
          <a:p>
            <a:pPr marL="457200" indent="-457200" algn="just">
              <a:buFont typeface="Wingdings" panose="05000000000000000000" pitchFamily="2" charset="2"/>
              <a:buChar char="Ø"/>
            </a:pPr>
            <a:r>
              <a:rPr lang="en-US" sz="2800" b="1" dirty="0" err="1"/>
              <a:t>Grupuri</a:t>
            </a:r>
            <a:r>
              <a:rPr lang="en-US" sz="2800" b="1" dirty="0"/>
              <a:t> focus: </a:t>
            </a:r>
            <a:r>
              <a:rPr lang="en-US" sz="2800" dirty="0" err="1"/>
              <a:t>Rețelele</a:t>
            </a:r>
            <a:r>
              <a:rPr lang="en-US" sz="2800" dirty="0"/>
              <a:t> de </a:t>
            </a:r>
            <a:r>
              <a:rPr lang="en-US" sz="2800" dirty="0" err="1"/>
              <a:t>socializare</a:t>
            </a:r>
            <a:r>
              <a:rPr lang="en-US" sz="2800" dirty="0"/>
              <a:t> pot fi, de </a:t>
            </a:r>
            <a:r>
              <a:rPr lang="en-US" sz="2800" dirty="0" err="1"/>
              <a:t>asemenea</a:t>
            </a:r>
            <a:r>
              <a:rPr lang="en-US" sz="2800" dirty="0"/>
              <a:t>, </a:t>
            </a:r>
            <a:r>
              <a:rPr lang="en-US" sz="2800" dirty="0" err="1"/>
              <a:t>folosite</a:t>
            </a:r>
            <a:r>
              <a:rPr lang="en-US" sz="2800" dirty="0"/>
              <a:t> </a:t>
            </a:r>
            <a:r>
              <a:rPr lang="en-US" sz="2800" dirty="0" err="1"/>
              <a:t>pentru</a:t>
            </a:r>
            <a:r>
              <a:rPr lang="en-US" sz="2800" dirty="0"/>
              <a:t> a </a:t>
            </a:r>
            <a:r>
              <a:rPr lang="en-US" sz="2800" dirty="0" err="1"/>
              <a:t>desfășura</a:t>
            </a:r>
            <a:r>
              <a:rPr lang="en-US" sz="2800" dirty="0"/>
              <a:t> focus </a:t>
            </a:r>
            <a:r>
              <a:rPr lang="en-US" sz="2800" dirty="0" err="1"/>
              <a:t>grupuri</a:t>
            </a:r>
            <a:r>
              <a:rPr lang="en-US" sz="2800" dirty="0"/>
              <a:t> </a:t>
            </a:r>
            <a:r>
              <a:rPr lang="en-US" sz="2800" dirty="0" err="1"/>
              <a:t>virtuale</a:t>
            </a:r>
            <a:r>
              <a:rPr lang="en-US" sz="2800" dirty="0"/>
              <a:t>. </a:t>
            </a:r>
            <a:r>
              <a:rPr lang="en-US" sz="2800" dirty="0" err="1"/>
              <a:t>Aceasta</a:t>
            </a:r>
            <a:r>
              <a:rPr lang="en-US" sz="2800" dirty="0"/>
              <a:t> </a:t>
            </a:r>
            <a:r>
              <a:rPr lang="en-US" sz="2800" dirty="0" err="1"/>
              <a:t>implică</a:t>
            </a:r>
            <a:r>
              <a:rPr lang="en-US" sz="2800" dirty="0"/>
              <a:t> </a:t>
            </a:r>
            <a:r>
              <a:rPr lang="en-US" sz="2800" dirty="0" err="1"/>
              <a:t>reunirea</a:t>
            </a:r>
            <a:r>
              <a:rPr lang="en-US" sz="2800" dirty="0"/>
              <a:t> </a:t>
            </a:r>
            <a:r>
              <a:rPr lang="en-US" sz="2800" dirty="0" err="1"/>
              <a:t>unui</a:t>
            </a:r>
            <a:r>
              <a:rPr lang="en-US" sz="2800" dirty="0"/>
              <a:t> </a:t>
            </a:r>
            <a:r>
              <a:rPr lang="en-US" sz="2800" dirty="0" err="1"/>
              <a:t>grup</a:t>
            </a:r>
            <a:r>
              <a:rPr lang="en-US" sz="2800" dirty="0"/>
              <a:t> de </a:t>
            </a:r>
            <a:r>
              <a:rPr lang="en-US" sz="2800" dirty="0" err="1"/>
              <a:t>indivizi</a:t>
            </a:r>
            <a:r>
              <a:rPr lang="en-US" sz="2800" dirty="0"/>
              <a:t> online </a:t>
            </a:r>
            <a:r>
              <a:rPr lang="en-US" sz="2800" dirty="0" err="1"/>
              <a:t>pentru</a:t>
            </a:r>
            <a:r>
              <a:rPr lang="en-US" sz="2800" dirty="0"/>
              <a:t> a </a:t>
            </a:r>
            <a:r>
              <a:rPr lang="en-US" sz="2800" dirty="0" err="1"/>
              <a:t>discuta</a:t>
            </a:r>
            <a:r>
              <a:rPr lang="en-US" sz="2800" dirty="0"/>
              <a:t> un </a:t>
            </a:r>
            <a:r>
              <a:rPr lang="en-US" sz="2800" dirty="0" err="1"/>
              <a:t>anumit</a:t>
            </a:r>
            <a:r>
              <a:rPr lang="en-US" sz="2800" dirty="0"/>
              <a:t> </a:t>
            </a:r>
            <a:r>
              <a:rPr lang="en-US" sz="2800" dirty="0" err="1"/>
              <a:t>subiect</a:t>
            </a:r>
            <a:r>
              <a:rPr lang="en-US" sz="2800" dirty="0"/>
              <a:t> </a:t>
            </a:r>
            <a:r>
              <a:rPr lang="en-US" sz="2800" dirty="0" err="1"/>
              <a:t>sau</a:t>
            </a:r>
            <a:r>
              <a:rPr lang="en-US" sz="2800" dirty="0"/>
              <a:t> </a:t>
            </a:r>
            <a:r>
              <a:rPr lang="en-US" sz="2800" dirty="0" err="1"/>
              <a:t>problemă</a:t>
            </a:r>
            <a:r>
              <a:rPr lang="en-US" sz="2800" dirty="0"/>
              <a:t>. </a:t>
            </a:r>
            <a:r>
              <a:rPr lang="en-US" sz="2800" dirty="0" err="1"/>
              <a:t>Folosind</a:t>
            </a:r>
            <a:r>
              <a:rPr lang="en-US" sz="2800" dirty="0"/>
              <a:t> </a:t>
            </a:r>
            <a:r>
              <a:rPr lang="en-US" sz="2800" dirty="0" err="1"/>
              <a:t>platforme</a:t>
            </a:r>
            <a:r>
              <a:rPr lang="en-US" sz="2800" dirty="0"/>
              <a:t> de social media precum Facebook </a:t>
            </a:r>
            <a:r>
              <a:rPr lang="en-US" sz="2800" dirty="0" err="1"/>
              <a:t>sau</a:t>
            </a:r>
            <a:r>
              <a:rPr lang="en-US" sz="2800" dirty="0"/>
              <a:t> Twitter, </a:t>
            </a:r>
            <a:r>
              <a:rPr lang="en-US" sz="2800" dirty="0" err="1"/>
              <a:t>puteți</a:t>
            </a:r>
            <a:r>
              <a:rPr lang="en-US" sz="2800" dirty="0"/>
              <a:t> </a:t>
            </a:r>
            <a:r>
              <a:rPr lang="en-US" sz="2800" dirty="0" err="1"/>
              <a:t>reuni</a:t>
            </a:r>
            <a:r>
              <a:rPr lang="en-US" sz="2800" dirty="0"/>
              <a:t> un </a:t>
            </a:r>
            <a:r>
              <a:rPr lang="en-US" sz="2800" dirty="0" err="1"/>
              <a:t>grup</a:t>
            </a:r>
            <a:r>
              <a:rPr lang="en-US" sz="2800" dirty="0"/>
              <a:t> divers de </a:t>
            </a:r>
            <a:r>
              <a:rPr lang="en-US" sz="2800" dirty="0" err="1"/>
              <a:t>indivizi</a:t>
            </a:r>
            <a:r>
              <a:rPr lang="en-US" sz="2800" dirty="0"/>
              <a:t> din </a:t>
            </a:r>
            <a:r>
              <a:rPr lang="en-US" sz="2800" dirty="0" err="1"/>
              <a:t>întreaga</a:t>
            </a:r>
            <a:r>
              <a:rPr lang="en-US" sz="2800" dirty="0"/>
              <a:t> </a:t>
            </a:r>
            <a:r>
              <a:rPr lang="en-US" sz="2800" dirty="0" err="1"/>
              <a:t>lume</a:t>
            </a:r>
            <a:r>
              <a:rPr lang="en-US" sz="2800" dirty="0"/>
              <a:t> </a:t>
            </a:r>
            <a:r>
              <a:rPr lang="en-US" sz="2800" dirty="0" err="1"/>
              <a:t>pentru</a:t>
            </a:r>
            <a:r>
              <a:rPr lang="en-US" sz="2800" dirty="0"/>
              <a:t> a-</a:t>
            </a:r>
            <a:r>
              <a:rPr lang="en-US" sz="2800" dirty="0" err="1"/>
              <a:t>și</a:t>
            </a:r>
            <a:r>
              <a:rPr lang="en-US" sz="2800" dirty="0"/>
              <a:t> </a:t>
            </a:r>
            <a:r>
              <a:rPr lang="en-US" sz="2800" dirty="0" err="1"/>
              <a:t>împărtăși</a:t>
            </a:r>
            <a:r>
              <a:rPr lang="en-US" sz="2800" dirty="0"/>
              <a:t> </a:t>
            </a:r>
            <a:r>
              <a:rPr lang="en-US" sz="2800" dirty="0" err="1"/>
              <a:t>opiniile</a:t>
            </a:r>
            <a:r>
              <a:rPr lang="en-US" sz="2800" dirty="0"/>
              <a:t> </a:t>
            </a:r>
            <a:r>
              <a:rPr lang="en-US" sz="2800" dirty="0" err="1"/>
              <a:t>și</a:t>
            </a:r>
            <a:r>
              <a:rPr lang="en-US" sz="2800" dirty="0"/>
              <a:t> </a:t>
            </a:r>
            <a:r>
              <a:rPr lang="en-US" sz="2800" dirty="0" err="1"/>
              <a:t>perspectivele</a:t>
            </a:r>
            <a:r>
              <a:rPr lang="en-US" sz="2800" dirty="0"/>
              <a:t>.</a:t>
            </a:r>
          </a:p>
        </p:txBody>
      </p:sp>
    </p:spTree>
    <p:extLst>
      <p:ext uri="{BB962C8B-B14F-4D97-AF65-F5344CB8AC3E}">
        <p14:creationId xmlns:p14="http://schemas.microsoft.com/office/powerpoint/2010/main" val="7125847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ro-RO" sz="4000" dirty="0">
                <a:solidFill>
                  <a:srgbClr val="398F98"/>
                </a:solidFill>
                <a:latin typeface="Calibri"/>
                <a:cs typeface="Calibri"/>
                <a:sym typeface="Arial Black"/>
              </a:rPr>
              <a:t>CUPRINS</a:t>
            </a:r>
            <a:endParaRPr lang="en-US" sz="4000" dirty="0">
              <a:solidFill>
                <a:srgbClr val="398F98"/>
              </a:solidFill>
              <a:latin typeface="Calibri"/>
              <a:cs typeface="Calibri"/>
              <a:sym typeface="Arial Black"/>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794479" y="1835907"/>
            <a:ext cx="7779895" cy="3539430"/>
          </a:xfrm>
          <a:prstGeom prst="rect">
            <a:avLst/>
          </a:prstGeom>
          <a:noFill/>
        </p:spPr>
        <p:txBody>
          <a:bodyPr wrap="square" rtlCol="0">
            <a:spAutoFit/>
          </a:bodyPr>
          <a:lstStyle/>
          <a:p>
            <a:pPr marL="514350" indent="-514350">
              <a:buFont typeface="+mj-lt"/>
              <a:buAutoNum type="arabicPeriod"/>
            </a:pPr>
            <a:r>
              <a:rPr lang="it-IT" sz="3200" dirty="0">
                <a:hlinkClick r:id="rId3" action="ppaction://hlinksldjump"/>
              </a:rPr>
              <a:t>Cei 7C ai rețelelor sociale</a:t>
            </a:r>
            <a:endParaRPr lang="en-US" sz="3200" dirty="0"/>
          </a:p>
          <a:p>
            <a:pPr marL="514350" indent="-514350">
              <a:buFont typeface="+mj-lt"/>
              <a:buAutoNum type="arabicPeriod"/>
            </a:pPr>
            <a:r>
              <a:rPr lang="fr-FR" sz="3200" dirty="0" err="1">
                <a:hlinkClick r:id="rId4" action="ppaction://hlinksldjump"/>
              </a:rPr>
              <a:t>Rezultate</a:t>
            </a:r>
            <a:r>
              <a:rPr lang="fr-FR" sz="3200" dirty="0">
                <a:hlinkClick r:id="rId4" action="ppaction://hlinksldjump"/>
              </a:rPr>
              <a:t> de </a:t>
            </a:r>
            <a:r>
              <a:rPr lang="fr-FR" sz="3200" dirty="0" err="1">
                <a:hlinkClick r:id="rId4" action="ppaction://hlinksldjump"/>
              </a:rPr>
              <a:t>succes</a:t>
            </a:r>
            <a:r>
              <a:rPr lang="fr-FR" sz="3200" dirty="0">
                <a:hlinkClick r:id="rId4" action="ppaction://hlinksldjump"/>
              </a:rPr>
              <a:t> – </a:t>
            </a:r>
            <a:r>
              <a:rPr lang="fr-FR" sz="3200" dirty="0" err="1">
                <a:hlinkClick r:id="rId4" action="ppaction://hlinksldjump"/>
              </a:rPr>
              <a:t>bune</a:t>
            </a:r>
            <a:r>
              <a:rPr lang="fr-FR" sz="3200" dirty="0">
                <a:hlinkClick r:id="rId4" action="ppaction://hlinksldjump"/>
              </a:rPr>
              <a:t> </a:t>
            </a:r>
            <a:r>
              <a:rPr lang="fr-FR" sz="3200" dirty="0" err="1">
                <a:hlinkClick r:id="rId4" action="ppaction://hlinksldjump"/>
              </a:rPr>
              <a:t>practici</a:t>
            </a:r>
            <a:endParaRPr lang="en-US" sz="3200" dirty="0"/>
          </a:p>
          <a:p>
            <a:pPr marL="514350" indent="-514350">
              <a:buFont typeface="+mj-lt"/>
              <a:buAutoNum type="arabicPeriod"/>
            </a:pPr>
            <a:r>
              <a:rPr lang="en-US" sz="3200" dirty="0" err="1">
                <a:hlinkClick r:id="rId5" action="ppaction://hlinksldjump"/>
              </a:rPr>
              <a:t>Informații</a:t>
            </a:r>
            <a:r>
              <a:rPr lang="en-US" sz="3200" dirty="0">
                <a:hlinkClick r:id="rId5" action="ppaction://hlinksldjump"/>
              </a:rPr>
              <a:t> </a:t>
            </a:r>
            <a:r>
              <a:rPr lang="en-US" sz="3200" dirty="0" err="1">
                <a:hlinkClick r:id="rId5" action="ppaction://hlinksldjump"/>
              </a:rPr>
              <a:t>colectate</a:t>
            </a:r>
            <a:r>
              <a:rPr lang="en-US" sz="3200" dirty="0">
                <a:hlinkClick r:id="rId5" action="ppaction://hlinksldjump"/>
              </a:rPr>
              <a:t> pe Social Media</a:t>
            </a:r>
            <a:endParaRPr lang="en-US" sz="3200" dirty="0"/>
          </a:p>
          <a:p>
            <a:pPr marL="514350" indent="-514350">
              <a:buFont typeface="+mj-lt"/>
              <a:buAutoNum type="arabicPeriod"/>
            </a:pPr>
            <a:r>
              <a:rPr lang="en-US" sz="3200" dirty="0" err="1">
                <a:hlinkClick r:id="rId6" action="ppaction://hlinksldjump"/>
              </a:rPr>
              <a:t>Principiile</a:t>
            </a:r>
            <a:r>
              <a:rPr lang="en-US" sz="3200" dirty="0">
                <a:hlinkClick r:id="rId6" action="ppaction://hlinksldjump"/>
              </a:rPr>
              <a:t> branding-</a:t>
            </a:r>
            <a:r>
              <a:rPr lang="en-US" sz="3200" dirty="0" err="1">
                <a:hlinkClick r:id="rId6" action="ppaction://hlinksldjump"/>
              </a:rPr>
              <a:t>ului</a:t>
            </a:r>
            <a:endParaRPr lang="en-US" sz="3200" dirty="0"/>
          </a:p>
          <a:p>
            <a:pPr marL="514350" indent="-514350">
              <a:buFont typeface="+mj-lt"/>
              <a:buAutoNum type="arabicPeriod"/>
            </a:pPr>
            <a:r>
              <a:rPr lang="fr-FR" sz="3200" dirty="0" err="1">
                <a:hlinkClick r:id="rId7" action="ppaction://hlinksldjump"/>
              </a:rPr>
              <a:t>Impactul</a:t>
            </a:r>
            <a:r>
              <a:rPr lang="fr-FR" sz="3200" dirty="0">
                <a:hlinkClick r:id="rId7" action="ppaction://hlinksldjump"/>
              </a:rPr>
              <a:t> brand-</a:t>
            </a:r>
            <a:r>
              <a:rPr lang="fr-FR" sz="3200" dirty="0" err="1">
                <a:hlinkClick r:id="rId7" action="ppaction://hlinksldjump"/>
              </a:rPr>
              <a:t>ului</a:t>
            </a:r>
            <a:r>
              <a:rPr lang="fr-FR" sz="3200" dirty="0">
                <a:hlinkClick r:id="rId7" action="ppaction://hlinksldjump"/>
              </a:rPr>
              <a:t> </a:t>
            </a:r>
            <a:r>
              <a:rPr lang="fr-FR" sz="3200" dirty="0" err="1">
                <a:hlinkClick r:id="rId7" action="ppaction://hlinksldjump"/>
              </a:rPr>
              <a:t>pe</a:t>
            </a:r>
            <a:r>
              <a:rPr lang="fr-FR" sz="3200" dirty="0">
                <a:hlinkClick r:id="rId7" action="ppaction://hlinksldjump"/>
              </a:rPr>
              <a:t> </a:t>
            </a:r>
            <a:r>
              <a:rPr lang="fr-FR" sz="3200" dirty="0" err="1">
                <a:hlinkClick r:id="rId7" action="ppaction://hlinksldjump"/>
              </a:rPr>
              <a:t>noile</a:t>
            </a:r>
            <a:r>
              <a:rPr lang="fr-FR" sz="3200" dirty="0">
                <a:hlinkClick r:id="rId7" action="ppaction://hlinksldjump"/>
              </a:rPr>
              <a:t> </a:t>
            </a:r>
            <a:r>
              <a:rPr lang="fr-FR" sz="3200" dirty="0" err="1">
                <a:hlinkClick r:id="rId7" action="ppaction://hlinksldjump"/>
              </a:rPr>
              <a:t>platforme</a:t>
            </a:r>
            <a:endParaRPr lang="en-US" sz="3200" dirty="0"/>
          </a:p>
          <a:p>
            <a:pPr marL="514350" indent="-514350">
              <a:buFont typeface="+mj-lt"/>
              <a:buAutoNum type="arabicPeriod"/>
            </a:pPr>
            <a:r>
              <a:rPr lang="en-US" sz="3200" dirty="0">
                <a:hlinkClick r:id="rId8" action="ppaction://hlinksldjump"/>
              </a:rPr>
              <a:t>Design </a:t>
            </a:r>
            <a:r>
              <a:rPr lang="en-US" sz="3200" dirty="0" err="1">
                <a:hlinkClick r:id="rId8" action="ppaction://hlinksldjump"/>
              </a:rPr>
              <a:t>grafic</a:t>
            </a:r>
            <a:endParaRPr lang="en-US" sz="3200" dirty="0"/>
          </a:p>
          <a:p>
            <a:pPr marL="514350" indent="-514350">
              <a:buFont typeface="+mj-lt"/>
              <a:buAutoNum type="arabicPeriod"/>
            </a:pPr>
            <a:r>
              <a:rPr lang="it-IT" sz="3200" dirty="0">
                <a:hlinkClick r:id="rId9" action="ppaction://hlinksldjump"/>
              </a:rPr>
              <a:t>Metrici și performanță în Social Media</a:t>
            </a:r>
            <a:endParaRPr lang="en-US" sz="32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1323439"/>
          </a:xfrm>
          <a:prstGeom prst="rect">
            <a:avLst/>
          </a:prstGeom>
          <a:noFill/>
        </p:spPr>
        <p:txBody>
          <a:bodyPr wrap="square" rtlCol="0">
            <a:spAutoFit/>
          </a:bodyPr>
          <a:lstStyle/>
          <a:p>
            <a:r>
              <a:rPr lang="en-US" sz="4000" dirty="0" err="1">
                <a:solidFill>
                  <a:srgbClr val="398F98"/>
                </a:solidFill>
                <a:latin typeface="Calibri"/>
                <a:cs typeface="Calibri"/>
              </a:rPr>
              <a:t>Informații</a:t>
            </a:r>
            <a:r>
              <a:rPr lang="en-US" sz="4000" dirty="0">
                <a:solidFill>
                  <a:srgbClr val="398F98"/>
                </a:solidFill>
                <a:latin typeface="Calibri"/>
                <a:cs typeface="Calibri"/>
              </a:rPr>
              <a:t> </a:t>
            </a:r>
            <a:r>
              <a:rPr lang="en-US" sz="4000" dirty="0" err="1">
                <a:solidFill>
                  <a:srgbClr val="398F98"/>
                </a:solidFill>
                <a:latin typeface="Calibri"/>
                <a:cs typeface="Calibri"/>
              </a:rPr>
              <a:t>colectate</a:t>
            </a:r>
            <a:r>
              <a:rPr lang="en-US" sz="4000" dirty="0">
                <a:solidFill>
                  <a:srgbClr val="398F98"/>
                </a:solidFill>
                <a:latin typeface="Calibri"/>
                <a:cs typeface="Calibri"/>
              </a:rPr>
              <a:t> pe Social Media</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2062197"/>
            <a:ext cx="7779895" cy="4401205"/>
          </a:xfrm>
          <a:prstGeom prst="rect">
            <a:avLst/>
          </a:prstGeom>
          <a:noFill/>
        </p:spPr>
        <p:txBody>
          <a:bodyPr wrap="square" rtlCol="0">
            <a:spAutoFit/>
          </a:bodyPr>
          <a:lstStyle/>
          <a:p>
            <a:pPr marL="457200" indent="-457200" algn="just">
              <a:buFont typeface="Wingdings" panose="05000000000000000000" pitchFamily="2" charset="2"/>
              <a:buChar char="Ø"/>
            </a:pPr>
            <a:r>
              <a:rPr lang="en-US" sz="2800" b="1" dirty="0" err="1"/>
              <a:t>Testarea</a:t>
            </a:r>
            <a:r>
              <a:rPr lang="en-US" sz="2800" b="1" dirty="0"/>
              <a:t> A/B: </a:t>
            </a:r>
            <a:r>
              <a:rPr lang="en-US" sz="2800" dirty="0" err="1"/>
              <a:t>Rețelele</a:t>
            </a:r>
            <a:r>
              <a:rPr lang="en-US" sz="2800" dirty="0"/>
              <a:t> de </a:t>
            </a:r>
            <a:r>
              <a:rPr lang="en-US" sz="2800" dirty="0" err="1"/>
              <a:t>socializare</a:t>
            </a:r>
            <a:r>
              <a:rPr lang="en-US" sz="2800" dirty="0"/>
              <a:t> pot fi, de </a:t>
            </a:r>
            <a:r>
              <a:rPr lang="en-US" sz="2800" dirty="0" err="1"/>
              <a:t>asemenea</a:t>
            </a:r>
            <a:r>
              <a:rPr lang="en-US" sz="2800" dirty="0"/>
              <a:t>, </a:t>
            </a:r>
            <a:r>
              <a:rPr lang="en-US" sz="2800" dirty="0" err="1"/>
              <a:t>utilizate</a:t>
            </a:r>
            <a:r>
              <a:rPr lang="en-US" sz="2800" dirty="0"/>
              <a:t> </a:t>
            </a:r>
            <a:r>
              <a:rPr lang="en-US" sz="2800" dirty="0" err="1"/>
              <a:t>pentru</a:t>
            </a:r>
            <a:r>
              <a:rPr lang="en-US" sz="2800" dirty="0"/>
              <a:t> a </a:t>
            </a:r>
            <a:r>
              <a:rPr lang="en-US" sz="2800" dirty="0" err="1"/>
              <a:t>efectua</a:t>
            </a:r>
            <a:r>
              <a:rPr lang="en-US" sz="2800" dirty="0"/>
              <a:t> teste A/B, care </a:t>
            </a:r>
            <a:r>
              <a:rPr lang="en-US" sz="2800" dirty="0" err="1"/>
              <a:t>implică</a:t>
            </a:r>
            <a:r>
              <a:rPr lang="en-US" sz="2800" dirty="0"/>
              <a:t> </a:t>
            </a:r>
            <a:r>
              <a:rPr lang="en-US" sz="2800" dirty="0" err="1"/>
              <a:t>testarea</a:t>
            </a:r>
            <a:r>
              <a:rPr lang="en-US" sz="2800" dirty="0"/>
              <a:t> </a:t>
            </a:r>
            <a:r>
              <a:rPr lang="en-US" sz="2800" dirty="0" err="1"/>
              <a:t>diferitelor</a:t>
            </a:r>
            <a:r>
              <a:rPr lang="en-US" sz="2800" dirty="0"/>
              <a:t> </a:t>
            </a:r>
            <a:r>
              <a:rPr lang="en-US" sz="2800" dirty="0" err="1"/>
              <a:t>versiuni</a:t>
            </a:r>
            <a:r>
              <a:rPr lang="en-US" sz="2800" dirty="0"/>
              <a:t> ale </a:t>
            </a:r>
            <a:r>
              <a:rPr lang="en-US" sz="2800" dirty="0" err="1"/>
              <a:t>unui</a:t>
            </a:r>
            <a:r>
              <a:rPr lang="en-US" sz="2800" dirty="0"/>
              <a:t> </a:t>
            </a:r>
            <a:r>
              <a:rPr lang="en-US" sz="2800" dirty="0" err="1"/>
              <a:t>anumit</a:t>
            </a:r>
            <a:r>
              <a:rPr lang="en-US" sz="2800" dirty="0"/>
              <a:t> </a:t>
            </a:r>
            <a:r>
              <a:rPr lang="en-US" sz="2800" dirty="0" err="1"/>
              <a:t>mesaj</a:t>
            </a:r>
            <a:r>
              <a:rPr lang="en-US" sz="2800" dirty="0"/>
              <a:t> </a:t>
            </a:r>
            <a:r>
              <a:rPr lang="en-US" sz="2800" dirty="0" err="1"/>
              <a:t>sau</a:t>
            </a:r>
            <a:r>
              <a:rPr lang="en-US" sz="2800" dirty="0"/>
              <a:t> </a:t>
            </a:r>
            <a:r>
              <a:rPr lang="en-US" sz="2800" dirty="0" err="1"/>
              <a:t>campanie</a:t>
            </a:r>
            <a:r>
              <a:rPr lang="en-US" sz="2800" dirty="0"/>
              <a:t> de marketing </a:t>
            </a:r>
            <a:r>
              <a:rPr lang="en-US" sz="2800" dirty="0" err="1"/>
              <a:t>pentru</a:t>
            </a:r>
            <a:r>
              <a:rPr lang="en-US" sz="2800" dirty="0"/>
              <a:t> a </a:t>
            </a:r>
            <a:r>
              <a:rPr lang="en-US" sz="2800" dirty="0" err="1"/>
              <a:t>vedea</a:t>
            </a:r>
            <a:r>
              <a:rPr lang="en-US" sz="2800" dirty="0"/>
              <a:t> care </a:t>
            </a:r>
            <a:r>
              <a:rPr lang="en-US" sz="2800" dirty="0" err="1"/>
              <a:t>dintre</a:t>
            </a:r>
            <a:r>
              <a:rPr lang="en-US" sz="2800" dirty="0"/>
              <a:t> </a:t>
            </a:r>
            <a:r>
              <a:rPr lang="en-US" sz="2800" dirty="0" err="1"/>
              <a:t>ele</a:t>
            </a:r>
            <a:r>
              <a:rPr lang="en-US" sz="2800" dirty="0"/>
              <a:t> </a:t>
            </a:r>
            <a:r>
              <a:rPr lang="en-US" sz="2800" dirty="0" err="1"/>
              <a:t>este</a:t>
            </a:r>
            <a:r>
              <a:rPr lang="en-US" sz="2800" dirty="0"/>
              <a:t> </a:t>
            </a:r>
            <a:r>
              <a:rPr lang="en-US" sz="2800" dirty="0" err="1"/>
              <a:t>cea</a:t>
            </a:r>
            <a:r>
              <a:rPr lang="en-US" sz="2800" dirty="0"/>
              <a:t> </a:t>
            </a:r>
            <a:r>
              <a:rPr lang="en-US" sz="2800" dirty="0" err="1"/>
              <a:t>mai</a:t>
            </a:r>
            <a:r>
              <a:rPr lang="en-US" sz="2800" dirty="0"/>
              <a:t> </a:t>
            </a:r>
            <a:r>
              <a:rPr lang="en-US" sz="2800" dirty="0" err="1"/>
              <a:t>eficientă</a:t>
            </a:r>
            <a:r>
              <a:rPr lang="en-US" sz="2800" dirty="0"/>
              <a:t>. </a:t>
            </a:r>
            <a:r>
              <a:rPr lang="en-US" sz="2800" dirty="0" err="1"/>
              <a:t>Folosind</a:t>
            </a:r>
            <a:r>
              <a:rPr lang="en-US" sz="2800" dirty="0"/>
              <a:t> </a:t>
            </a:r>
            <a:r>
              <a:rPr lang="en-US" sz="2800" dirty="0" err="1"/>
              <a:t>platforme</a:t>
            </a:r>
            <a:r>
              <a:rPr lang="en-US" sz="2800" dirty="0"/>
              <a:t> de social media precum Twitter </a:t>
            </a:r>
            <a:r>
              <a:rPr lang="en-US" sz="2800" dirty="0" err="1"/>
              <a:t>sau</a:t>
            </a:r>
            <a:r>
              <a:rPr lang="en-US" sz="2800" dirty="0"/>
              <a:t> Instagram, </a:t>
            </a:r>
            <a:r>
              <a:rPr lang="en-US" sz="2800" dirty="0" err="1"/>
              <a:t>puteți</a:t>
            </a:r>
            <a:r>
              <a:rPr lang="en-US" sz="2800" dirty="0"/>
              <a:t> </a:t>
            </a:r>
            <a:r>
              <a:rPr lang="en-US" sz="2800" dirty="0" err="1"/>
              <a:t>crea</a:t>
            </a:r>
            <a:r>
              <a:rPr lang="en-US" sz="2800" dirty="0"/>
              <a:t> </a:t>
            </a:r>
            <a:r>
              <a:rPr lang="en-US" sz="2800" dirty="0" err="1"/>
              <a:t>și</a:t>
            </a:r>
            <a:r>
              <a:rPr lang="en-US" sz="2800" dirty="0"/>
              <a:t> </a:t>
            </a:r>
            <a:r>
              <a:rPr lang="en-US" sz="2800" dirty="0" err="1"/>
              <a:t>distribui</a:t>
            </a:r>
            <a:r>
              <a:rPr lang="en-US" sz="2800" dirty="0"/>
              <a:t> cu </a:t>
            </a:r>
            <a:r>
              <a:rPr lang="en-US" sz="2800" dirty="0" err="1"/>
              <a:t>ușurință</a:t>
            </a:r>
            <a:r>
              <a:rPr lang="en-US" sz="2800" dirty="0"/>
              <a:t> </a:t>
            </a:r>
            <a:r>
              <a:rPr lang="en-US" sz="2800" dirty="0" err="1"/>
              <a:t>diferite</a:t>
            </a:r>
            <a:r>
              <a:rPr lang="en-US" sz="2800" dirty="0"/>
              <a:t> </a:t>
            </a:r>
            <a:r>
              <a:rPr lang="en-US" sz="2800" dirty="0" err="1"/>
              <a:t>versiuni</a:t>
            </a:r>
            <a:r>
              <a:rPr lang="en-US" sz="2800" dirty="0"/>
              <a:t> ale </a:t>
            </a:r>
            <a:r>
              <a:rPr lang="en-US" sz="2800" dirty="0" err="1"/>
              <a:t>mesajului</a:t>
            </a:r>
            <a:r>
              <a:rPr lang="en-US" sz="2800" dirty="0"/>
              <a:t> </a:t>
            </a:r>
            <a:r>
              <a:rPr lang="en-US" sz="2800" dirty="0" err="1"/>
              <a:t>dvs</a:t>
            </a:r>
            <a:r>
              <a:rPr lang="en-US" sz="2800" dirty="0"/>
              <a:t>. </a:t>
            </a:r>
            <a:r>
              <a:rPr lang="en-US" sz="2800" dirty="0" err="1"/>
              <a:t>și</a:t>
            </a:r>
            <a:r>
              <a:rPr lang="en-US" sz="2800" dirty="0"/>
              <a:t> </a:t>
            </a:r>
            <a:r>
              <a:rPr lang="en-US" sz="2800" dirty="0" err="1"/>
              <a:t>puteți</a:t>
            </a:r>
            <a:r>
              <a:rPr lang="en-US" sz="2800" dirty="0"/>
              <a:t> </a:t>
            </a:r>
            <a:r>
              <a:rPr lang="en-US" sz="2800" dirty="0" err="1"/>
              <a:t>urmări</a:t>
            </a:r>
            <a:r>
              <a:rPr lang="en-US" sz="2800" dirty="0"/>
              <a:t> </a:t>
            </a:r>
            <a:r>
              <a:rPr lang="en-US" sz="2800" dirty="0" err="1"/>
              <a:t>rezultatele</a:t>
            </a:r>
            <a:r>
              <a:rPr lang="en-US" sz="2800" dirty="0"/>
              <a:t>.</a:t>
            </a:r>
          </a:p>
        </p:txBody>
      </p:sp>
    </p:spTree>
    <p:extLst>
      <p:ext uri="{BB962C8B-B14F-4D97-AF65-F5344CB8AC3E}">
        <p14:creationId xmlns:p14="http://schemas.microsoft.com/office/powerpoint/2010/main" val="161161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1323439"/>
          </a:xfrm>
          <a:prstGeom prst="rect">
            <a:avLst/>
          </a:prstGeom>
          <a:noFill/>
        </p:spPr>
        <p:txBody>
          <a:bodyPr wrap="square" rtlCol="0">
            <a:spAutoFit/>
          </a:bodyPr>
          <a:lstStyle/>
          <a:p>
            <a:r>
              <a:rPr lang="en-US" sz="4000" dirty="0" err="1">
                <a:solidFill>
                  <a:srgbClr val="398F98"/>
                </a:solidFill>
                <a:latin typeface="Calibri"/>
                <a:cs typeface="Calibri"/>
              </a:rPr>
              <a:t>Informații</a:t>
            </a:r>
            <a:r>
              <a:rPr lang="en-US" sz="4000" dirty="0">
                <a:solidFill>
                  <a:srgbClr val="398F98"/>
                </a:solidFill>
                <a:latin typeface="Calibri"/>
                <a:cs typeface="Calibri"/>
              </a:rPr>
              <a:t> </a:t>
            </a:r>
            <a:r>
              <a:rPr lang="en-US" sz="4000" dirty="0" err="1">
                <a:solidFill>
                  <a:srgbClr val="398F98"/>
                </a:solidFill>
                <a:latin typeface="Calibri"/>
                <a:cs typeface="Calibri"/>
              </a:rPr>
              <a:t>colectate</a:t>
            </a:r>
            <a:r>
              <a:rPr lang="en-US" sz="4000" dirty="0">
                <a:solidFill>
                  <a:srgbClr val="398F98"/>
                </a:solidFill>
                <a:latin typeface="Calibri"/>
                <a:cs typeface="Calibri"/>
              </a:rPr>
              <a:t> pe Social Media</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2089629"/>
            <a:ext cx="7779895" cy="424731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Analiza</a:t>
            </a:r>
            <a:r>
              <a:rPr lang="en-US" sz="3000" b="1" dirty="0"/>
              <a:t> </a:t>
            </a:r>
            <a:r>
              <a:rPr lang="en-US" sz="3000" b="1" dirty="0" err="1"/>
              <a:t>concurenței</a:t>
            </a:r>
            <a:r>
              <a:rPr lang="en-US" sz="3000" b="1" dirty="0"/>
              <a:t>: </a:t>
            </a:r>
            <a:r>
              <a:rPr lang="en-US" sz="3000" dirty="0" err="1"/>
              <a:t>Rețelele</a:t>
            </a:r>
            <a:r>
              <a:rPr lang="en-US" sz="3000" dirty="0"/>
              <a:t> de </a:t>
            </a:r>
            <a:r>
              <a:rPr lang="en-US" sz="3000" dirty="0" err="1"/>
              <a:t>socializare</a:t>
            </a:r>
            <a:r>
              <a:rPr lang="en-US" sz="3000" dirty="0"/>
              <a:t> pot fi, de </a:t>
            </a:r>
            <a:r>
              <a:rPr lang="en-US" sz="3000" dirty="0" err="1"/>
              <a:t>asemenea</a:t>
            </a:r>
            <a:r>
              <a:rPr lang="en-US" sz="3000" dirty="0"/>
              <a:t>, </a:t>
            </a:r>
            <a:r>
              <a:rPr lang="en-US" sz="3000" dirty="0" err="1"/>
              <a:t>utilizate</a:t>
            </a:r>
            <a:r>
              <a:rPr lang="en-US" sz="3000" dirty="0"/>
              <a:t> </a:t>
            </a:r>
            <a:r>
              <a:rPr lang="en-US" sz="3000" dirty="0" err="1"/>
              <a:t>pentru</a:t>
            </a:r>
            <a:r>
              <a:rPr lang="en-US" sz="3000" dirty="0"/>
              <a:t> a </a:t>
            </a:r>
            <a:r>
              <a:rPr lang="en-US" sz="3000" dirty="0" err="1"/>
              <a:t>efectua</a:t>
            </a:r>
            <a:r>
              <a:rPr lang="en-US" sz="3000" dirty="0"/>
              <a:t> o </a:t>
            </a:r>
            <a:r>
              <a:rPr lang="en-US" sz="3000" dirty="0" err="1"/>
              <a:t>analiză</a:t>
            </a:r>
            <a:r>
              <a:rPr lang="en-US" sz="3000" dirty="0"/>
              <a:t> a </a:t>
            </a:r>
            <a:r>
              <a:rPr lang="en-US" sz="3000" dirty="0" err="1"/>
              <a:t>concurenței</a:t>
            </a:r>
            <a:r>
              <a:rPr lang="en-US" sz="3000" dirty="0"/>
              <a:t>. </a:t>
            </a:r>
            <a:r>
              <a:rPr lang="en-US" sz="3000" dirty="0" err="1"/>
              <a:t>Prin</a:t>
            </a:r>
            <a:r>
              <a:rPr lang="en-US" sz="3000" dirty="0"/>
              <a:t> </a:t>
            </a:r>
            <a:r>
              <a:rPr lang="en-US" sz="3000" dirty="0" err="1"/>
              <a:t>monitorizarea</a:t>
            </a:r>
            <a:r>
              <a:rPr lang="en-US" sz="3000" dirty="0"/>
              <a:t> </a:t>
            </a:r>
            <a:r>
              <a:rPr lang="en-US" sz="3000" dirty="0" err="1"/>
              <a:t>canalelor</a:t>
            </a:r>
            <a:r>
              <a:rPr lang="en-US" sz="3000" dirty="0"/>
              <a:t> de </a:t>
            </a:r>
            <a:r>
              <a:rPr lang="en-US" sz="3000" dirty="0" err="1"/>
              <a:t>socializare</a:t>
            </a:r>
            <a:r>
              <a:rPr lang="en-US" sz="3000" dirty="0"/>
              <a:t> ale </a:t>
            </a:r>
            <a:r>
              <a:rPr lang="en-US" sz="3000" dirty="0" err="1"/>
              <a:t>concurenților</a:t>
            </a:r>
            <a:r>
              <a:rPr lang="en-US" sz="3000" dirty="0"/>
              <a:t>, </a:t>
            </a:r>
            <a:r>
              <a:rPr lang="en-US" sz="3000" dirty="0" err="1"/>
              <a:t>puteți</a:t>
            </a:r>
            <a:r>
              <a:rPr lang="en-US" sz="3000" dirty="0"/>
              <a:t> </a:t>
            </a:r>
            <a:r>
              <a:rPr lang="en-US" sz="3000" dirty="0" err="1"/>
              <a:t>obține</a:t>
            </a:r>
            <a:r>
              <a:rPr lang="en-US" sz="3000" dirty="0"/>
              <a:t> </a:t>
            </a:r>
            <a:r>
              <a:rPr lang="en-US" sz="3000" dirty="0" err="1"/>
              <a:t>informații</a:t>
            </a:r>
            <a:r>
              <a:rPr lang="en-US" sz="3000" dirty="0"/>
              <a:t> </a:t>
            </a:r>
            <a:r>
              <a:rPr lang="en-US" sz="3000" dirty="0" err="1"/>
              <a:t>despre</a:t>
            </a:r>
            <a:r>
              <a:rPr lang="en-US" sz="3000" dirty="0"/>
              <a:t> </a:t>
            </a:r>
            <a:r>
              <a:rPr lang="en-US" sz="3000" dirty="0" err="1"/>
              <a:t>strategiile</a:t>
            </a:r>
            <a:r>
              <a:rPr lang="en-US" sz="3000" dirty="0"/>
              <a:t> lor de marketing, precum </a:t>
            </a:r>
            <a:r>
              <a:rPr lang="en-US" sz="3000" dirty="0" err="1"/>
              <a:t>și</a:t>
            </a:r>
            <a:r>
              <a:rPr lang="en-US" sz="3000" dirty="0"/>
              <a:t> </a:t>
            </a:r>
            <a:r>
              <a:rPr lang="en-US" sz="3000" dirty="0" err="1"/>
              <a:t>puteți</a:t>
            </a:r>
            <a:r>
              <a:rPr lang="en-US" sz="3000" dirty="0"/>
              <a:t> </a:t>
            </a:r>
            <a:r>
              <a:rPr lang="en-US" sz="3000" dirty="0" err="1"/>
              <a:t>identifica</a:t>
            </a:r>
            <a:r>
              <a:rPr lang="en-US" sz="3000" dirty="0"/>
              <a:t> </a:t>
            </a:r>
            <a:r>
              <a:rPr lang="en-US" sz="3000" dirty="0" err="1"/>
              <a:t>oportunități</a:t>
            </a:r>
            <a:r>
              <a:rPr lang="en-US" sz="3000" dirty="0"/>
              <a:t> de </a:t>
            </a:r>
            <a:r>
              <a:rPr lang="en-US" sz="3000" dirty="0" err="1"/>
              <a:t>diferențiere</a:t>
            </a:r>
            <a:r>
              <a:rPr lang="en-US" sz="3000" dirty="0"/>
              <a:t> </a:t>
            </a:r>
            <a:r>
              <a:rPr lang="en-US" sz="3000" dirty="0" err="1"/>
              <a:t>și</a:t>
            </a:r>
            <a:r>
              <a:rPr lang="en-US" sz="3000" dirty="0"/>
              <a:t> </a:t>
            </a:r>
            <a:r>
              <a:rPr lang="en-US" sz="3000" dirty="0" err="1"/>
              <a:t>avantaj</a:t>
            </a:r>
            <a:r>
              <a:rPr lang="en-US" sz="3000" dirty="0"/>
              <a:t> </a:t>
            </a:r>
            <a:r>
              <a:rPr lang="en-US" sz="3000" dirty="0" err="1"/>
              <a:t>competitiv</a:t>
            </a:r>
            <a:r>
              <a:rPr lang="en-US" sz="3000" dirty="0"/>
              <a:t>.</a:t>
            </a:r>
          </a:p>
        </p:txBody>
      </p:sp>
    </p:spTree>
    <p:extLst>
      <p:ext uri="{BB962C8B-B14F-4D97-AF65-F5344CB8AC3E}">
        <p14:creationId xmlns:p14="http://schemas.microsoft.com/office/powerpoint/2010/main" val="30587561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en-US" sz="4000" dirty="0" err="1">
                <a:solidFill>
                  <a:srgbClr val="398F98"/>
                </a:solidFill>
                <a:latin typeface="Calibri"/>
                <a:cs typeface="Calibri"/>
              </a:rPr>
              <a:t>Principiile</a:t>
            </a:r>
            <a:r>
              <a:rPr lang="en-US" sz="4000" dirty="0">
                <a:solidFill>
                  <a:srgbClr val="398F98"/>
                </a:solidFill>
                <a:latin typeface="Calibri"/>
                <a:cs typeface="Calibri"/>
              </a:rPr>
              <a:t> branding-</a:t>
            </a:r>
            <a:r>
              <a:rPr lang="en-US" sz="4000" dirty="0" err="1">
                <a:solidFill>
                  <a:srgbClr val="398F98"/>
                </a:solidFill>
                <a:latin typeface="Calibri"/>
                <a:cs typeface="Calibri"/>
              </a:rPr>
              <a:t>ului</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769589"/>
            <a:ext cx="7779895" cy="2862322"/>
          </a:xfrm>
          <a:prstGeom prst="rect">
            <a:avLst/>
          </a:prstGeom>
          <a:noFill/>
        </p:spPr>
        <p:txBody>
          <a:bodyPr wrap="square" rtlCol="0">
            <a:spAutoFit/>
          </a:bodyPr>
          <a:lstStyle/>
          <a:p>
            <a:pPr algn="just"/>
            <a:r>
              <a:rPr lang="en-US" sz="3000" dirty="0"/>
              <a:t>Un brand </a:t>
            </a:r>
            <a:r>
              <a:rPr lang="en-US" sz="3000" dirty="0" err="1"/>
              <a:t>puternic</a:t>
            </a:r>
            <a:r>
              <a:rPr lang="en-US" sz="3000" dirty="0"/>
              <a:t> </a:t>
            </a:r>
            <a:r>
              <a:rPr lang="en-US" sz="3000" dirty="0" err="1"/>
              <a:t>poate</a:t>
            </a:r>
            <a:r>
              <a:rPr lang="en-US" sz="3000" dirty="0"/>
              <a:t> </a:t>
            </a:r>
            <a:r>
              <a:rPr lang="en-US" sz="3000" dirty="0" err="1"/>
              <a:t>avea</a:t>
            </a:r>
            <a:r>
              <a:rPr lang="en-US" sz="3000" dirty="0"/>
              <a:t> </a:t>
            </a:r>
            <a:r>
              <a:rPr lang="en-US" sz="3000" dirty="0" err="1"/>
              <a:t>multe</a:t>
            </a:r>
            <a:r>
              <a:rPr lang="en-US" sz="3000" dirty="0"/>
              <a:t> </a:t>
            </a:r>
            <a:r>
              <a:rPr lang="en-US" sz="3000" dirty="0" err="1"/>
              <a:t>beneficii</a:t>
            </a:r>
            <a:r>
              <a:rPr lang="en-US" sz="3000" dirty="0"/>
              <a:t> </a:t>
            </a:r>
            <a:r>
              <a:rPr lang="en-US" sz="3000" dirty="0" err="1"/>
              <a:t>pentru</a:t>
            </a:r>
            <a:r>
              <a:rPr lang="en-US" sz="3000" dirty="0"/>
              <a:t> o </a:t>
            </a:r>
            <a:r>
              <a:rPr lang="en-US" sz="3000" dirty="0" err="1"/>
              <a:t>afacere</a:t>
            </a:r>
            <a:r>
              <a:rPr lang="en-US" sz="3000" dirty="0"/>
              <a:t>, </a:t>
            </a:r>
            <a:r>
              <a:rPr lang="en-US" sz="3000" dirty="0" err="1"/>
              <a:t>inclusiv</a:t>
            </a:r>
            <a:r>
              <a:rPr lang="en-US" sz="3000" dirty="0"/>
              <a:t> o </a:t>
            </a:r>
            <a:r>
              <a:rPr lang="en-US" sz="3000" dirty="0" err="1"/>
              <a:t>recunoaștere</a:t>
            </a:r>
            <a:r>
              <a:rPr lang="en-US" sz="3000" dirty="0"/>
              <a:t> </a:t>
            </a:r>
            <a:r>
              <a:rPr lang="en-US" sz="3000" dirty="0" err="1"/>
              <a:t>sporită</a:t>
            </a:r>
            <a:r>
              <a:rPr lang="en-US" sz="3000" dirty="0"/>
              <a:t> a </a:t>
            </a:r>
            <a:r>
              <a:rPr lang="en-US" sz="3000" dirty="0" err="1"/>
              <a:t>mărcii</a:t>
            </a:r>
            <a:r>
              <a:rPr lang="en-US" sz="3000" dirty="0"/>
              <a:t>, </a:t>
            </a:r>
            <a:r>
              <a:rPr lang="en-US" sz="3000" dirty="0" err="1"/>
              <a:t>loialitatea</a:t>
            </a:r>
            <a:r>
              <a:rPr lang="en-US" sz="3000" dirty="0"/>
              <a:t> </a:t>
            </a:r>
            <a:r>
              <a:rPr lang="en-US" sz="3000" dirty="0" err="1"/>
              <a:t>clienților</a:t>
            </a:r>
            <a:r>
              <a:rPr lang="en-US" sz="3000" dirty="0"/>
              <a:t> </a:t>
            </a:r>
            <a:r>
              <a:rPr lang="en-US" sz="3000" dirty="0" err="1"/>
              <a:t>și</a:t>
            </a:r>
            <a:r>
              <a:rPr lang="en-US" sz="3000" dirty="0"/>
              <a:t> </a:t>
            </a:r>
            <a:r>
              <a:rPr lang="en-US" sz="3000" dirty="0" err="1"/>
              <a:t>avantaj</a:t>
            </a:r>
            <a:r>
              <a:rPr lang="en-US" sz="3000" dirty="0"/>
              <a:t> </a:t>
            </a:r>
            <a:r>
              <a:rPr lang="en-US" sz="3000" dirty="0" err="1"/>
              <a:t>competitiv</a:t>
            </a:r>
            <a:r>
              <a:rPr lang="en-US" sz="3000" dirty="0"/>
              <a:t>. </a:t>
            </a:r>
            <a:r>
              <a:rPr lang="en-US" sz="3000" dirty="0" err="1"/>
              <a:t>În</a:t>
            </a:r>
            <a:r>
              <a:rPr lang="en-US" sz="3000" dirty="0"/>
              <a:t> plus, pot fi create </a:t>
            </a:r>
            <a:r>
              <a:rPr lang="en-US" sz="3000" dirty="0" err="1"/>
              <a:t>conexiuni</a:t>
            </a:r>
            <a:r>
              <a:rPr lang="en-US" sz="3000" dirty="0"/>
              <a:t> </a:t>
            </a:r>
            <a:r>
              <a:rPr lang="en-US" sz="3000" dirty="0" err="1"/>
              <a:t>emoționale</a:t>
            </a:r>
            <a:r>
              <a:rPr lang="en-US" sz="3000" dirty="0"/>
              <a:t> cu </a:t>
            </a:r>
            <a:r>
              <a:rPr lang="en-US" sz="3000" dirty="0" err="1"/>
              <a:t>clienții</a:t>
            </a:r>
            <a:r>
              <a:rPr lang="en-US" sz="3000" dirty="0"/>
              <a:t> </a:t>
            </a:r>
            <a:r>
              <a:rPr lang="en-US" sz="3000" dirty="0" err="1"/>
              <a:t>și</a:t>
            </a:r>
            <a:r>
              <a:rPr lang="en-US" sz="3000" dirty="0"/>
              <a:t> pot fi stimulate </a:t>
            </a:r>
            <a:r>
              <a:rPr lang="en-US" sz="3000" dirty="0" err="1"/>
              <a:t>încrederea</a:t>
            </a:r>
            <a:r>
              <a:rPr lang="en-US" sz="3000" dirty="0"/>
              <a:t> </a:t>
            </a:r>
            <a:r>
              <a:rPr lang="en-US" sz="3000" dirty="0" err="1"/>
              <a:t>și</a:t>
            </a:r>
            <a:r>
              <a:rPr lang="en-US" sz="3000" dirty="0"/>
              <a:t> </a:t>
            </a:r>
            <a:r>
              <a:rPr lang="en-US" sz="3000" dirty="0" err="1"/>
              <a:t>credibilitatea</a:t>
            </a:r>
            <a:r>
              <a:rPr lang="en-US" sz="3000" dirty="0"/>
              <a:t>.</a:t>
            </a:r>
          </a:p>
        </p:txBody>
      </p:sp>
    </p:spTree>
    <p:extLst>
      <p:ext uri="{BB962C8B-B14F-4D97-AF65-F5344CB8AC3E}">
        <p14:creationId xmlns:p14="http://schemas.microsoft.com/office/powerpoint/2010/main" val="640329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en-US" sz="4000" dirty="0" err="1">
                <a:solidFill>
                  <a:srgbClr val="398F98"/>
                </a:solidFill>
                <a:latin typeface="Calibri"/>
                <a:cs typeface="Calibri"/>
              </a:rPr>
              <a:t>Principiile</a:t>
            </a:r>
            <a:r>
              <a:rPr lang="en-US" sz="4000" dirty="0">
                <a:solidFill>
                  <a:srgbClr val="398F98"/>
                </a:solidFill>
                <a:latin typeface="Calibri"/>
                <a:cs typeface="Calibri"/>
              </a:rPr>
              <a:t> branding-</a:t>
            </a:r>
            <a:r>
              <a:rPr lang="en-US" sz="4000" dirty="0" err="1">
                <a:solidFill>
                  <a:srgbClr val="398F98"/>
                </a:solidFill>
                <a:latin typeface="Calibri"/>
                <a:cs typeface="Calibri"/>
              </a:rPr>
              <a:t>ului</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769589"/>
            <a:ext cx="7779895" cy="3785652"/>
          </a:xfrm>
          <a:prstGeom prst="rect">
            <a:avLst/>
          </a:prstGeom>
          <a:noFill/>
        </p:spPr>
        <p:txBody>
          <a:bodyPr wrap="square" rtlCol="0">
            <a:spAutoFit/>
          </a:bodyPr>
          <a:lstStyle/>
          <a:p>
            <a:pPr algn="just"/>
            <a:r>
              <a:rPr lang="en-US" sz="3000" dirty="0"/>
              <a:t>Cu </a:t>
            </a:r>
            <a:r>
              <a:rPr lang="en-US" sz="3000" dirty="0" err="1"/>
              <a:t>toate</a:t>
            </a:r>
            <a:r>
              <a:rPr lang="en-US" sz="3000" dirty="0"/>
              <a:t> </a:t>
            </a:r>
            <a:r>
              <a:rPr lang="en-US" sz="3000" dirty="0" err="1"/>
              <a:t>acestea</a:t>
            </a:r>
            <a:r>
              <a:rPr lang="en-US" sz="3000" dirty="0"/>
              <a:t>, </a:t>
            </a:r>
            <a:r>
              <a:rPr lang="en-US" sz="3000" dirty="0" err="1"/>
              <a:t>construirea</a:t>
            </a:r>
            <a:r>
              <a:rPr lang="en-US" sz="3000" dirty="0"/>
              <a:t> </a:t>
            </a:r>
            <a:r>
              <a:rPr lang="en-US" sz="3000" dirty="0" err="1"/>
              <a:t>unui</a:t>
            </a:r>
            <a:r>
              <a:rPr lang="en-US" sz="3000" dirty="0"/>
              <a:t> brand </a:t>
            </a:r>
            <a:r>
              <a:rPr lang="en-US" sz="3000" dirty="0" err="1"/>
              <a:t>puternic</a:t>
            </a:r>
            <a:r>
              <a:rPr lang="en-US" sz="3000" dirty="0"/>
              <a:t> </a:t>
            </a:r>
            <a:r>
              <a:rPr lang="en-US" sz="3000" dirty="0" err="1"/>
              <a:t>necesită</a:t>
            </a:r>
            <a:r>
              <a:rPr lang="en-US" sz="3000" dirty="0"/>
              <a:t> </a:t>
            </a:r>
            <a:r>
              <a:rPr lang="en-US" sz="3000" dirty="0" err="1"/>
              <a:t>timp</a:t>
            </a:r>
            <a:r>
              <a:rPr lang="en-US" sz="3000" dirty="0"/>
              <a:t> </a:t>
            </a:r>
            <a:r>
              <a:rPr lang="en-US" sz="3000" dirty="0" err="1"/>
              <a:t>și</a:t>
            </a:r>
            <a:r>
              <a:rPr lang="en-US" sz="3000" dirty="0"/>
              <a:t> </a:t>
            </a:r>
            <a:r>
              <a:rPr lang="en-US" sz="3000" dirty="0" err="1"/>
              <a:t>efort</a:t>
            </a:r>
            <a:r>
              <a:rPr lang="en-US" sz="3000" dirty="0"/>
              <a:t> </a:t>
            </a:r>
            <a:r>
              <a:rPr lang="en-US" sz="3000" dirty="0" err="1"/>
              <a:t>și</a:t>
            </a:r>
            <a:r>
              <a:rPr lang="en-US" sz="3000" dirty="0"/>
              <a:t> </a:t>
            </a:r>
            <a:r>
              <a:rPr lang="en-US" sz="3000" dirty="0" err="1"/>
              <a:t>necesită</a:t>
            </a:r>
            <a:r>
              <a:rPr lang="en-US" sz="3000" dirty="0"/>
              <a:t> o </a:t>
            </a:r>
            <a:r>
              <a:rPr lang="en-US" sz="3000" dirty="0" err="1"/>
              <a:t>înțelegere</a:t>
            </a:r>
            <a:r>
              <a:rPr lang="en-US" sz="3000" dirty="0"/>
              <a:t> </a:t>
            </a:r>
            <a:r>
              <a:rPr lang="en-US" sz="3000" dirty="0" err="1"/>
              <a:t>clară</a:t>
            </a:r>
            <a:r>
              <a:rPr lang="en-US" sz="3000" dirty="0"/>
              <a:t> a </a:t>
            </a:r>
            <a:r>
              <a:rPr lang="en-US" sz="3000" dirty="0" err="1"/>
              <a:t>publicului</a:t>
            </a:r>
            <a:r>
              <a:rPr lang="en-US" sz="3000" dirty="0"/>
              <a:t> </a:t>
            </a:r>
            <a:r>
              <a:rPr lang="en-US" sz="3000" dirty="0" err="1"/>
              <a:t>țintă</a:t>
            </a:r>
            <a:r>
              <a:rPr lang="en-US" sz="3000" dirty="0"/>
              <a:t>, a </a:t>
            </a:r>
            <a:r>
              <a:rPr lang="en-US" sz="3000" dirty="0" err="1"/>
              <a:t>poziționării</a:t>
            </a:r>
            <a:r>
              <a:rPr lang="en-US" sz="3000" dirty="0"/>
              <a:t> pe </a:t>
            </a:r>
            <a:r>
              <a:rPr lang="en-US" sz="3000" dirty="0" err="1"/>
              <a:t>piață</a:t>
            </a:r>
            <a:r>
              <a:rPr lang="en-US" sz="3000" dirty="0"/>
              <a:t> </a:t>
            </a:r>
            <a:r>
              <a:rPr lang="en-US" sz="3000" dirty="0" err="1"/>
              <a:t>și</a:t>
            </a:r>
            <a:r>
              <a:rPr lang="en-US" sz="3000" dirty="0"/>
              <a:t> a </a:t>
            </a:r>
            <a:r>
              <a:rPr lang="en-US" sz="3000" dirty="0" err="1"/>
              <a:t>peisajului</a:t>
            </a:r>
            <a:r>
              <a:rPr lang="en-US" sz="3000" dirty="0"/>
              <a:t> </a:t>
            </a:r>
            <a:r>
              <a:rPr lang="en-US" sz="3000" dirty="0" err="1"/>
              <a:t>competitiv</a:t>
            </a:r>
            <a:r>
              <a:rPr lang="en-US" sz="3000" dirty="0"/>
              <a:t>. Este important </a:t>
            </a:r>
            <a:r>
              <a:rPr lang="en-US" sz="3000" dirty="0" err="1"/>
              <a:t>să</a:t>
            </a:r>
            <a:r>
              <a:rPr lang="en-US" sz="3000" dirty="0"/>
              <a:t> </a:t>
            </a:r>
            <a:r>
              <a:rPr lang="en-US" sz="3000" dirty="0" err="1"/>
              <a:t>dezvoltați</a:t>
            </a:r>
            <a:r>
              <a:rPr lang="en-US" sz="3000" dirty="0"/>
              <a:t> o </a:t>
            </a:r>
            <a:r>
              <a:rPr lang="en-US" sz="3000" dirty="0" err="1"/>
              <a:t>strategie</a:t>
            </a:r>
            <a:r>
              <a:rPr lang="en-US" sz="3000" dirty="0"/>
              <a:t> de branding </a:t>
            </a:r>
            <a:r>
              <a:rPr lang="en-US" sz="3000" dirty="0" err="1"/>
              <a:t>cuprinzătoare</a:t>
            </a:r>
            <a:r>
              <a:rPr lang="en-US" sz="3000" dirty="0"/>
              <a:t> care </a:t>
            </a:r>
            <a:r>
              <a:rPr lang="en-US" sz="3000" dirty="0" err="1"/>
              <a:t>să</a:t>
            </a:r>
            <a:r>
              <a:rPr lang="en-US" sz="3000" dirty="0"/>
              <a:t> </a:t>
            </a:r>
            <a:r>
              <a:rPr lang="en-US" sz="3000" dirty="0" err="1"/>
              <a:t>încorporeze</a:t>
            </a:r>
            <a:r>
              <a:rPr lang="en-US" sz="3000" dirty="0"/>
              <a:t> </a:t>
            </a:r>
            <a:r>
              <a:rPr lang="en-US" sz="3000" dirty="0" err="1"/>
              <a:t>toate</a:t>
            </a:r>
            <a:r>
              <a:rPr lang="en-US" sz="3000" dirty="0"/>
              <a:t> </a:t>
            </a:r>
            <a:r>
              <a:rPr lang="en-US" sz="3000" dirty="0" err="1"/>
              <a:t>aceste</a:t>
            </a:r>
            <a:r>
              <a:rPr lang="en-US" sz="3000" dirty="0"/>
              <a:t> </a:t>
            </a:r>
            <a:r>
              <a:rPr lang="en-US" sz="3000" dirty="0" err="1"/>
              <a:t>elemente</a:t>
            </a:r>
            <a:r>
              <a:rPr lang="en-US" sz="3000" dirty="0"/>
              <a:t> </a:t>
            </a:r>
            <a:r>
              <a:rPr lang="en-US" sz="3000" dirty="0" err="1"/>
              <a:t>și</a:t>
            </a:r>
            <a:r>
              <a:rPr lang="en-US" sz="3000" dirty="0"/>
              <a:t> </a:t>
            </a:r>
            <a:r>
              <a:rPr lang="en-US" sz="3000" dirty="0" err="1"/>
              <a:t>să</a:t>
            </a:r>
            <a:r>
              <a:rPr lang="en-US" sz="3000" dirty="0"/>
              <a:t> </a:t>
            </a:r>
            <a:r>
              <a:rPr lang="en-US" sz="3000" dirty="0" err="1"/>
              <a:t>comunice</a:t>
            </a:r>
            <a:r>
              <a:rPr lang="en-US" sz="3000" dirty="0"/>
              <a:t> un </a:t>
            </a:r>
            <a:r>
              <a:rPr lang="en-US" sz="3000" dirty="0" err="1"/>
              <a:t>mesaj</a:t>
            </a:r>
            <a:r>
              <a:rPr lang="en-US" sz="3000" dirty="0"/>
              <a:t> </a:t>
            </a:r>
            <a:r>
              <a:rPr lang="en-US" sz="3000" dirty="0" err="1"/>
              <a:t>clar</a:t>
            </a:r>
            <a:r>
              <a:rPr lang="en-US" sz="3000" dirty="0"/>
              <a:t> </a:t>
            </a:r>
            <a:r>
              <a:rPr lang="en-US" sz="3000" dirty="0" err="1"/>
              <a:t>și</a:t>
            </a:r>
            <a:r>
              <a:rPr lang="en-US" sz="3000" dirty="0"/>
              <a:t> consistent </a:t>
            </a:r>
            <a:r>
              <a:rPr lang="en-US" sz="3000" dirty="0" err="1"/>
              <a:t>publicului</a:t>
            </a:r>
            <a:r>
              <a:rPr lang="en-US" sz="3000" dirty="0"/>
              <a:t> </a:t>
            </a:r>
            <a:r>
              <a:rPr lang="en-US" sz="3000" dirty="0" err="1"/>
              <a:t>țintă</a:t>
            </a:r>
            <a:r>
              <a:rPr lang="en-US" sz="3000" dirty="0"/>
              <a:t>.</a:t>
            </a:r>
          </a:p>
        </p:txBody>
      </p:sp>
    </p:spTree>
    <p:extLst>
      <p:ext uri="{BB962C8B-B14F-4D97-AF65-F5344CB8AC3E}">
        <p14:creationId xmlns:p14="http://schemas.microsoft.com/office/powerpoint/2010/main" val="3989538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en-US" sz="4000" dirty="0" err="1">
                <a:solidFill>
                  <a:srgbClr val="398F98"/>
                </a:solidFill>
                <a:latin typeface="Calibri"/>
                <a:cs typeface="Calibri"/>
              </a:rPr>
              <a:t>Principiile</a:t>
            </a:r>
            <a:r>
              <a:rPr lang="en-US" sz="4000" dirty="0">
                <a:solidFill>
                  <a:srgbClr val="398F98"/>
                </a:solidFill>
                <a:latin typeface="Calibri"/>
                <a:cs typeface="Calibri"/>
              </a:rPr>
              <a:t> branding-</a:t>
            </a:r>
            <a:r>
              <a:rPr lang="en-US" sz="4000" dirty="0" err="1">
                <a:solidFill>
                  <a:srgbClr val="398F98"/>
                </a:solidFill>
                <a:latin typeface="Calibri"/>
                <a:cs typeface="Calibri"/>
              </a:rPr>
              <a:t>ului</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705581"/>
            <a:ext cx="7779895" cy="4708981"/>
          </a:xfrm>
          <a:prstGeom prst="rect">
            <a:avLst/>
          </a:prstGeom>
          <a:noFill/>
        </p:spPr>
        <p:txBody>
          <a:bodyPr wrap="square" rtlCol="0">
            <a:spAutoFit/>
          </a:bodyPr>
          <a:lstStyle/>
          <a:p>
            <a:pPr algn="just"/>
            <a:r>
              <a:rPr lang="en-US" sz="3000" dirty="0"/>
              <a:t>Mai </a:t>
            </a:r>
            <a:r>
              <a:rPr lang="en-US" sz="3000" dirty="0" err="1"/>
              <a:t>mult</a:t>
            </a:r>
            <a:r>
              <a:rPr lang="en-US" sz="3000" dirty="0"/>
              <a:t>, un brand </a:t>
            </a:r>
            <a:r>
              <a:rPr lang="en-US" sz="3000" dirty="0" err="1"/>
              <a:t>sănătos</a:t>
            </a:r>
            <a:r>
              <a:rPr lang="en-US" sz="3000" dirty="0"/>
              <a:t> </a:t>
            </a:r>
            <a:r>
              <a:rPr lang="en-US" sz="3000" dirty="0" err="1"/>
              <a:t>și</a:t>
            </a:r>
            <a:r>
              <a:rPr lang="en-US" sz="3000" dirty="0"/>
              <a:t> </a:t>
            </a:r>
            <a:r>
              <a:rPr lang="en-US" sz="3000" dirty="0" err="1"/>
              <a:t>puternic</a:t>
            </a:r>
            <a:r>
              <a:rPr lang="en-US" sz="3000" dirty="0"/>
              <a:t> se </a:t>
            </a:r>
            <a:r>
              <a:rPr lang="en-US" sz="3000" dirty="0" err="1"/>
              <a:t>bazează</a:t>
            </a:r>
            <a:r>
              <a:rPr lang="en-US" sz="3000" dirty="0"/>
              <a:t> pe un set de </a:t>
            </a:r>
            <a:r>
              <a:rPr lang="en-US" sz="3000" dirty="0" err="1"/>
              <a:t>linii</a:t>
            </a:r>
            <a:r>
              <a:rPr lang="en-US" sz="3000" dirty="0"/>
              <a:t> </a:t>
            </a:r>
            <a:r>
              <a:rPr lang="en-US" sz="3000" dirty="0" err="1"/>
              <a:t>directoare</a:t>
            </a:r>
            <a:r>
              <a:rPr lang="en-US" sz="3000" dirty="0"/>
              <a:t> </a:t>
            </a:r>
            <a:r>
              <a:rPr lang="en-US" sz="3000" dirty="0" err="1"/>
              <a:t>sau</a:t>
            </a:r>
            <a:r>
              <a:rPr lang="en-US" sz="3000" dirty="0"/>
              <a:t> principii, care </a:t>
            </a:r>
            <a:r>
              <a:rPr lang="en-US" sz="3000" dirty="0" err="1"/>
              <a:t>ajută</a:t>
            </a:r>
            <a:r>
              <a:rPr lang="en-US" sz="3000" dirty="0"/>
              <a:t> </a:t>
            </a:r>
            <a:r>
              <a:rPr lang="en-US" sz="3000" dirty="0" err="1"/>
              <a:t>compania</a:t>
            </a:r>
            <a:r>
              <a:rPr lang="en-US" sz="3000" dirty="0"/>
              <a:t> </a:t>
            </a:r>
            <a:r>
              <a:rPr lang="en-US" sz="3000" dirty="0" err="1"/>
              <a:t>să</a:t>
            </a:r>
            <a:r>
              <a:rPr lang="en-US" sz="3000" dirty="0"/>
              <a:t> </a:t>
            </a:r>
            <a:r>
              <a:rPr lang="en-US" sz="3000" dirty="0" err="1"/>
              <a:t>construiască</a:t>
            </a:r>
            <a:r>
              <a:rPr lang="en-US" sz="3000" dirty="0"/>
              <a:t> </a:t>
            </a:r>
            <a:r>
              <a:rPr lang="en-US" sz="3000" dirty="0" err="1"/>
              <a:t>și</a:t>
            </a:r>
            <a:r>
              <a:rPr lang="en-US" sz="3000" dirty="0"/>
              <a:t> </a:t>
            </a:r>
            <a:r>
              <a:rPr lang="en-US" sz="3000" dirty="0" err="1"/>
              <a:t>să</a:t>
            </a:r>
            <a:r>
              <a:rPr lang="en-US" sz="3000" dirty="0"/>
              <a:t> </a:t>
            </a:r>
            <a:r>
              <a:rPr lang="en-US" sz="3000" dirty="0" err="1"/>
              <a:t>mențină</a:t>
            </a:r>
            <a:r>
              <a:rPr lang="en-US" sz="3000" dirty="0"/>
              <a:t> o </a:t>
            </a:r>
            <a:r>
              <a:rPr lang="en-US" sz="3000" dirty="0" err="1"/>
              <a:t>identitate</a:t>
            </a:r>
            <a:r>
              <a:rPr lang="en-US" sz="3000" dirty="0"/>
              <a:t> de brand </a:t>
            </a:r>
            <a:r>
              <a:rPr lang="en-US" sz="3000" dirty="0" err="1"/>
              <a:t>puternică</a:t>
            </a:r>
            <a:r>
              <a:rPr lang="en-US" sz="3000" dirty="0"/>
              <a:t>:</a:t>
            </a:r>
          </a:p>
          <a:p>
            <a:pPr marL="457200" indent="-457200" algn="just">
              <a:buFont typeface="Wingdings" panose="05000000000000000000" pitchFamily="2" charset="2"/>
              <a:buChar char="Ø"/>
            </a:pPr>
            <a:r>
              <a:rPr lang="en-US" sz="3000" b="1" dirty="0" err="1"/>
              <a:t>Consecvență</a:t>
            </a:r>
            <a:r>
              <a:rPr lang="en-US" sz="3000" b="1" dirty="0"/>
              <a:t>: </a:t>
            </a:r>
            <a:r>
              <a:rPr lang="en-US" sz="3000" dirty="0" err="1"/>
              <a:t>Toate</a:t>
            </a:r>
            <a:r>
              <a:rPr lang="en-US" sz="3000" dirty="0"/>
              <a:t> </a:t>
            </a:r>
            <a:r>
              <a:rPr lang="en-US" sz="3000" dirty="0" err="1"/>
              <a:t>aspectele</a:t>
            </a:r>
            <a:r>
              <a:rPr lang="en-US" sz="3000" dirty="0"/>
              <a:t> </a:t>
            </a:r>
            <a:r>
              <a:rPr lang="en-US" sz="3000" dirty="0" err="1"/>
              <a:t>mărcii</a:t>
            </a:r>
            <a:r>
              <a:rPr lang="en-US" sz="3000" dirty="0"/>
              <a:t>, </a:t>
            </a:r>
            <a:r>
              <a:rPr lang="en-US" sz="3000" dirty="0" err="1"/>
              <a:t>inclusiv</a:t>
            </a:r>
            <a:r>
              <a:rPr lang="en-US" sz="3000" dirty="0"/>
              <a:t> </a:t>
            </a:r>
            <a:r>
              <a:rPr lang="en-US" sz="3000" dirty="0" err="1"/>
              <a:t>mesajele</a:t>
            </a:r>
            <a:r>
              <a:rPr lang="en-US" sz="3000" dirty="0"/>
              <a:t>, </a:t>
            </a:r>
            <a:r>
              <a:rPr lang="en-US" sz="3000" dirty="0" err="1"/>
              <a:t>identitatea</a:t>
            </a:r>
            <a:r>
              <a:rPr lang="en-US" sz="3000" dirty="0"/>
              <a:t> </a:t>
            </a:r>
            <a:r>
              <a:rPr lang="en-US" sz="3000" dirty="0" err="1"/>
              <a:t>vizuală</a:t>
            </a:r>
            <a:r>
              <a:rPr lang="en-US" sz="3000" dirty="0"/>
              <a:t> </a:t>
            </a:r>
            <a:r>
              <a:rPr lang="en-US" sz="3000" dirty="0" err="1"/>
              <a:t>și</a:t>
            </a:r>
            <a:r>
              <a:rPr lang="en-US" sz="3000" dirty="0"/>
              <a:t> </a:t>
            </a:r>
            <a:r>
              <a:rPr lang="en-US" sz="3000" dirty="0" err="1"/>
              <a:t>experiența</a:t>
            </a:r>
            <a:r>
              <a:rPr lang="en-US" sz="3000" dirty="0"/>
              <a:t> </a:t>
            </a:r>
            <a:r>
              <a:rPr lang="en-US" sz="3000" dirty="0" err="1"/>
              <a:t>clienților</a:t>
            </a:r>
            <a:r>
              <a:rPr lang="en-US" sz="3000" dirty="0"/>
              <a:t>, </a:t>
            </a:r>
            <a:r>
              <a:rPr lang="en-US" sz="3000" dirty="0" err="1"/>
              <a:t>ar</a:t>
            </a:r>
            <a:r>
              <a:rPr lang="en-US" sz="3000" dirty="0"/>
              <a:t> </a:t>
            </a:r>
            <a:r>
              <a:rPr lang="en-US" sz="3000" dirty="0" err="1"/>
              <a:t>trebui</a:t>
            </a:r>
            <a:r>
              <a:rPr lang="en-US" sz="3000" dirty="0"/>
              <a:t> </a:t>
            </a:r>
            <a:r>
              <a:rPr lang="en-US" sz="3000" dirty="0" err="1"/>
              <a:t>să</a:t>
            </a:r>
            <a:r>
              <a:rPr lang="en-US" sz="3000" dirty="0"/>
              <a:t> fie </a:t>
            </a:r>
            <a:r>
              <a:rPr lang="en-US" sz="3000" dirty="0" err="1"/>
              <a:t>consecvente</a:t>
            </a:r>
            <a:r>
              <a:rPr lang="en-US" sz="3000" dirty="0"/>
              <a:t> pe </a:t>
            </a:r>
            <a:r>
              <a:rPr lang="en-US" sz="3000" dirty="0" err="1"/>
              <a:t>toate</a:t>
            </a:r>
            <a:r>
              <a:rPr lang="en-US" sz="3000" dirty="0"/>
              <a:t> </a:t>
            </a:r>
            <a:r>
              <a:rPr lang="en-US" sz="3000" dirty="0" err="1"/>
              <a:t>canalele</a:t>
            </a:r>
            <a:r>
              <a:rPr lang="en-US" sz="3000" dirty="0"/>
              <a:t> </a:t>
            </a:r>
            <a:r>
              <a:rPr lang="en-US" sz="3000" dirty="0" err="1"/>
              <a:t>și</a:t>
            </a:r>
            <a:r>
              <a:rPr lang="en-US" sz="3000" dirty="0"/>
              <a:t> </a:t>
            </a:r>
            <a:r>
              <a:rPr lang="en-US" sz="3000" dirty="0" err="1"/>
              <a:t>punctele</a:t>
            </a:r>
            <a:r>
              <a:rPr lang="en-US" sz="3000" dirty="0"/>
              <a:t> de contact.</a:t>
            </a:r>
          </a:p>
        </p:txBody>
      </p:sp>
    </p:spTree>
    <p:extLst>
      <p:ext uri="{BB962C8B-B14F-4D97-AF65-F5344CB8AC3E}">
        <p14:creationId xmlns:p14="http://schemas.microsoft.com/office/powerpoint/2010/main" val="41952046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en-US" sz="4000" dirty="0" err="1">
                <a:solidFill>
                  <a:srgbClr val="398F98"/>
                </a:solidFill>
                <a:latin typeface="Calibri"/>
                <a:cs typeface="Calibri"/>
              </a:rPr>
              <a:t>Principiile</a:t>
            </a:r>
            <a:r>
              <a:rPr lang="en-US" sz="4000" dirty="0">
                <a:solidFill>
                  <a:srgbClr val="398F98"/>
                </a:solidFill>
                <a:latin typeface="Calibri"/>
                <a:cs typeface="Calibri"/>
              </a:rPr>
              <a:t> branding-</a:t>
            </a:r>
            <a:r>
              <a:rPr lang="en-US" sz="4000" dirty="0" err="1">
                <a:solidFill>
                  <a:srgbClr val="398F98"/>
                </a:solidFill>
                <a:latin typeface="Calibri"/>
                <a:cs typeface="Calibri"/>
              </a:rPr>
              <a:t>ului</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997839"/>
            <a:ext cx="7779895" cy="286232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Diferențiere</a:t>
            </a:r>
            <a:r>
              <a:rPr lang="en-US" sz="3000" b="1" dirty="0"/>
              <a:t>: </a:t>
            </a:r>
            <a:r>
              <a:rPr lang="en-US" sz="3000" dirty="0" err="1"/>
              <a:t>brandul</a:t>
            </a:r>
            <a:r>
              <a:rPr lang="en-US" sz="3000" dirty="0"/>
              <a:t> </a:t>
            </a:r>
            <a:r>
              <a:rPr lang="en-US" sz="3000" dirty="0" err="1"/>
              <a:t>ar</a:t>
            </a:r>
            <a:r>
              <a:rPr lang="en-US" sz="3000" dirty="0"/>
              <a:t> </a:t>
            </a:r>
            <a:r>
              <a:rPr lang="en-US" sz="3000" dirty="0" err="1"/>
              <a:t>trebui</a:t>
            </a:r>
            <a:r>
              <a:rPr lang="en-US" sz="3000" dirty="0"/>
              <a:t> </a:t>
            </a:r>
            <a:r>
              <a:rPr lang="en-US" sz="3000" dirty="0" err="1"/>
              <a:t>să</a:t>
            </a:r>
            <a:r>
              <a:rPr lang="en-US" sz="3000" dirty="0"/>
              <a:t> </a:t>
            </a:r>
            <a:r>
              <a:rPr lang="en-US" sz="3000" dirty="0" err="1"/>
              <a:t>iasă</a:t>
            </a:r>
            <a:r>
              <a:rPr lang="en-US" sz="3000" dirty="0"/>
              <a:t> </a:t>
            </a:r>
            <a:r>
              <a:rPr lang="en-US" sz="3000" dirty="0" err="1"/>
              <a:t>în</a:t>
            </a:r>
            <a:r>
              <a:rPr lang="en-US" sz="3000" dirty="0"/>
              <a:t> </a:t>
            </a:r>
            <a:r>
              <a:rPr lang="en-US" sz="3000" dirty="0" err="1"/>
              <a:t>evidență</a:t>
            </a:r>
            <a:r>
              <a:rPr lang="en-US" sz="3000" dirty="0"/>
              <a:t> </a:t>
            </a:r>
            <a:r>
              <a:rPr lang="en-US" sz="3000" dirty="0" err="1"/>
              <a:t>față</a:t>
            </a:r>
            <a:r>
              <a:rPr lang="en-US" sz="3000" dirty="0"/>
              <a:t> de </a:t>
            </a:r>
            <a:r>
              <a:rPr lang="en-US" sz="3000" dirty="0" err="1"/>
              <a:t>concurență</a:t>
            </a:r>
            <a:r>
              <a:rPr lang="en-US" sz="3000" dirty="0"/>
              <a:t>. </a:t>
            </a:r>
            <a:r>
              <a:rPr lang="en-US" sz="3000" dirty="0" err="1"/>
              <a:t>Acest</a:t>
            </a:r>
            <a:r>
              <a:rPr lang="en-US" sz="3000" dirty="0"/>
              <a:t> </a:t>
            </a:r>
            <a:r>
              <a:rPr lang="en-US" sz="3000" dirty="0" err="1"/>
              <a:t>lucru</a:t>
            </a:r>
            <a:r>
              <a:rPr lang="en-US" sz="3000" dirty="0"/>
              <a:t> </a:t>
            </a:r>
            <a:r>
              <a:rPr lang="en-US" sz="3000" dirty="0" err="1"/>
              <a:t>poate</a:t>
            </a:r>
            <a:r>
              <a:rPr lang="en-US" sz="3000" dirty="0"/>
              <a:t> fi </a:t>
            </a:r>
            <a:r>
              <a:rPr lang="en-US" sz="3000" dirty="0" err="1"/>
              <a:t>realizat</a:t>
            </a:r>
            <a:r>
              <a:rPr lang="en-US" sz="3000" dirty="0"/>
              <a:t> </a:t>
            </a:r>
            <a:r>
              <a:rPr lang="en-US" sz="3000" dirty="0" err="1"/>
              <a:t>prin</a:t>
            </a:r>
            <a:r>
              <a:rPr lang="en-US" sz="3000" dirty="0"/>
              <a:t> </a:t>
            </a:r>
            <a:r>
              <a:rPr lang="en-US" sz="3000" dirty="0" err="1"/>
              <a:t>identificarea</a:t>
            </a:r>
            <a:r>
              <a:rPr lang="en-US" sz="3000" dirty="0"/>
              <a:t> a </a:t>
            </a:r>
            <a:r>
              <a:rPr lang="en-US" sz="3000" dirty="0" err="1"/>
              <a:t>ceea</a:t>
            </a:r>
            <a:r>
              <a:rPr lang="en-US" sz="3000" dirty="0"/>
              <a:t> </a:t>
            </a:r>
            <a:r>
              <a:rPr lang="en-US" sz="3000" dirty="0" err="1"/>
              <a:t>ce</a:t>
            </a:r>
            <a:r>
              <a:rPr lang="en-US" sz="3000" dirty="0"/>
              <a:t> face </a:t>
            </a:r>
            <a:r>
              <a:rPr lang="en-US" sz="3000" dirty="0" err="1"/>
              <a:t>marca</a:t>
            </a:r>
            <a:r>
              <a:rPr lang="en-US" sz="3000" dirty="0"/>
              <a:t> </a:t>
            </a:r>
            <a:r>
              <a:rPr lang="en-US" sz="3000" dirty="0" err="1"/>
              <a:t>unică</a:t>
            </a:r>
            <a:r>
              <a:rPr lang="en-US" sz="3000" dirty="0"/>
              <a:t> </a:t>
            </a:r>
            <a:r>
              <a:rPr lang="en-US" sz="3000" dirty="0" err="1"/>
              <a:t>și</a:t>
            </a:r>
            <a:r>
              <a:rPr lang="en-US" sz="3000" dirty="0"/>
              <a:t> </a:t>
            </a:r>
            <a:r>
              <a:rPr lang="en-US" sz="3000" dirty="0" err="1"/>
              <a:t>prin</a:t>
            </a:r>
            <a:r>
              <a:rPr lang="en-US" sz="3000" dirty="0"/>
              <a:t> </a:t>
            </a:r>
            <a:r>
              <a:rPr lang="en-US" sz="3000" dirty="0" err="1"/>
              <a:t>comunicarea</a:t>
            </a:r>
            <a:r>
              <a:rPr lang="en-US" sz="3000" dirty="0"/>
              <a:t> </a:t>
            </a:r>
            <a:r>
              <a:rPr lang="en-US" sz="3000" dirty="0" err="1"/>
              <a:t>acestuia</a:t>
            </a:r>
            <a:r>
              <a:rPr lang="en-US" sz="3000" dirty="0"/>
              <a:t> </a:t>
            </a:r>
            <a:r>
              <a:rPr lang="en-US" sz="3000" dirty="0" err="1"/>
              <a:t>către</a:t>
            </a:r>
            <a:r>
              <a:rPr lang="en-US" sz="3000" dirty="0"/>
              <a:t> </a:t>
            </a:r>
            <a:r>
              <a:rPr lang="en-US" sz="3000" dirty="0" err="1"/>
              <a:t>publicul</a:t>
            </a:r>
            <a:r>
              <a:rPr lang="en-US" sz="3000" dirty="0"/>
              <a:t> </a:t>
            </a:r>
            <a:r>
              <a:rPr lang="en-US" sz="3000" dirty="0" err="1"/>
              <a:t>țintă</a:t>
            </a:r>
            <a:r>
              <a:rPr lang="en-US" sz="3000" dirty="0"/>
              <a:t> </a:t>
            </a:r>
            <a:r>
              <a:rPr lang="en-US" sz="3000" dirty="0" err="1"/>
              <a:t>într</a:t>
            </a:r>
            <a:r>
              <a:rPr lang="en-US" sz="3000" dirty="0"/>
              <a:t>-un mod </a:t>
            </a:r>
            <a:r>
              <a:rPr lang="en-US" sz="3000" dirty="0" err="1"/>
              <a:t>clar</a:t>
            </a:r>
            <a:r>
              <a:rPr lang="en-US" sz="3000" dirty="0"/>
              <a:t> </a:t>
            </a:r>
            <a:r>
              <a:rPr lang="en-US" sz="3000" dirty="0" err="1"/>
              <a:t>și</a:t>
            </a:r>
            <a:r>
              <a:rPr lang="en-US" sz="3000" dirty="0"/>
              <a:t> </a:t>
            </a:r>
            <a:r>
              <a:rPr lang="en-US" sz="3000" dirty="0" err="1"/>
              <a:t>convingător</a:t>
            </a:r>
            <a:r>
              <a:rPr lang="en-US" sz="3000" dirty="0"/>
              <a:t>.</a:t>
            </a:r>
          </a:p>
        </p:txBody>
      </p:sp>
    </p:spTree>
    <p:extLst>
      <p:ext uri="{BB962C8B-B14F-4D97-AF65-F5344CB8AC3E}">
        <p14:creationId xmlns:p14="http://schemas.microsoft.com/office/powerpoint/2010/main" val="23006181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en-US" sz="4000" dirty="0" err="1">
                <a:solidFill>
                  <a:srgbClr val="398F98"/>
                </a:solidFill>
                <a:latin typeface="Calibri"/>
                <a:cs typeface="Calibri"/>
              </a:rPr>
              <a:t>Principiile</a:t>
            </a:r>
            <a:r>
              <a:rPr lang="en-US" sz="4000" dirty="0">
                <a:solidFill>
                  <a:srgbClr val="398F98"/>
                </a:solidFill>
                <a:latin typeface="Calibri"/>
                <a:cs typeface="Calibri"/>
              </a:rPr>
              <a:t> branding-</a:t>
            </a:r>
            <a:r>
              <a:rPr lang="en-US" sz="4000" dirty="0" err="1">
                <a:solidFill>
                  <a:srgbClr val="398F98"/>
                </a:solidFill>
                <a:latin typeface="Calibri"/>
                <a:cs typeface="Calibri"/>
              </a:rPr>
              <a:t>ului</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089629"/>
            <a:ext cx="7779895" cy="2400657"/>
          </a:xfrm>
          <a:prstGeom prst="rect">
            <a:avLst/>
          </a:prstGeom>
          <a:noFill/>
        </p:spPr>
        <p:txBody>
          <a:bodyPr wrap="square" rtlCol="0">
            <a:spAutoFit/>
          </a:bodyPr>
          <a:lstStyle/>
          <a:p>
            <a:pPr marL="514350" indent="-514350" algn="just">
              <a:buFont typeface="Wingdings" panose="05000000000000000000" pitchFamily="2" charset="2"/>
              <a:buChar char="Ø"/>
            </a:pPr>
            <a:r>
              <a:rPr lang="en-US" sz="3000" b="1" dirty="0" err="1"/>
              <a:t>Autenticitate</a:t>
            </a:r>
            <a:r>
              <a:rPr lang="en-US" sz="3000" b="1" dirty="0"/>
              <a:t>: </a:t>
            </a:r>
            <a:r>
              <a:rPr lang="en-US" sz="3000" dirty="0" err="1"/>
              <a:t>brandul</a:t>
            </a:r>
            <a:r>
              <a:rPr lang="en-US" sz="3000" dirty="0"/>
              <a:t> </a:t>
            </a:r>
            <a:r>
              <a:rPr lang="en-US" sz="3000" dirty="0" err="1"/>
              <a:t>ar</a:t>
            </a:r>
            <a:r>
              <a:rPr lang="en-US" sz="3000" dirty="0"/>
              <a:t> </a:t>
            </a:r>
            <a:r>
              <a:rPr lang="en-US" sz="3000" dirty="0" err="1"/>
              <a:t>trebui</a:t>
            </a:r>
            <a:r>
              <a:rPr lang="en-US" sz="3000" dirty="0"/>
              <a:t> </a:t>
            </a:r>
            <a:r>
              <a:rPr lang="en-US" sz="3000" dirty="0" err="1"/>
              <a:t>să</a:t>
            </a:r>
            <a:r>
              <a:rPr lang="en-US" sz="3000" dirty="0"/>
              <a:t> fie </a:t>
            </a:r>
            <a:r>
              <a:rPr lang="en-US" sz="3000" dirty="0" err="1"/>
              <a:t>autentic</a:t>
            </a:r>
            <a:r>
              <a:rPr lang="en-US" sz="3000" dirty="0"/>
              <a:t> </a:t>
            </a:r>
            <a:r>
              <a:rPr lang="en-US" sz="3000" dirty="0" err="1"/>
              <a:t>și</a:t>
            </a:r>
            <a:r>
              <a:rPr lang="en-US" sz="3000" dirty="0"/>
              <a:t> </a:t>
            </a:r>
            <a:r>
              <a:rPr lang="en-US" sz="3000" dirty="0" err="1"/>
              <a:t>să</a:t>
            </a:r>
            <a:r>
              <a:rPr lang="en-US" sz="3000" dirty="0"/>
              <a:t> </a:t>
            </a:r>
            <a:r>
              <a:rPr lang="en-US" sz="3000" dirty="0" err="1"/>
              <a:t>reflecte</a:t>
            </a:r>
            <a:r>
              <a:rPr lang="en-US" sz="3000" dirty="0"/>
              <a:t> </a:t>
            </a:r>
            <a:r>
              <a:rPr lang="en-US" sz="3000" dirty="0" err="1"/>
              <a:t>valorile</a:t>
            </a:r>
            <a:r>
              <a:rPr lang="en-US" sz="3000" dirty="0"/>
              <a:t> </a:t>
            </a:r>
            <a:r>
              <a:rPr lang="en-US" sz="3000" dirty="0" err="1"/>
              <a:t>și</a:t>
            </a:r>
            <a:r>
              <a:rPr lang="en-US" sz="3000" dirty="0"/>
              <a:t> </a:t>
            </a:r>
            <a:r>
              <a:rPr lang="en-US" sz="3000" dirty="0" err="1"/>
              <a:t>personalitatea</a:t>
            </a:r>
            <a:r>
              <a:rPr lang="en-US" sz="3000" dirty="0"/>
              <a:t> </a:t>
            </a:r>
            <a:r>
              <a:rPr lang="en-US" sz="3000" dirty="0" err="1"/>
              <a:t>afacerii</a:t>
            </a:r>
            <a:r>
              <a:rPr lang="en-US" sz="3000" dirty="0"/>
              <a:t>. </a:t>
            </a:r>
            <a:r>
              <a:rPr lang="en-US" sz="3000" dirty="0" err="1"/>
              <a:t>Autenticitatea</a:t>
            </a:r>
            <a:r>
              <a:rPr lang="en-US" sz="3000" dirty="0"/>
              <a:t> </a:t>
            </a:r>
            <a:r>
              <a:rPr lang="en-US" sz="3000" dirty="0" err="1"/>
              <a:t>poate</a:t>
            </a:r>
            <a:r>
              <a:rPr lang="en-US" sz="3000" dirty="0"/>
              <a:t> </a:t>
            </a:r>
            <a:r>
              <a:rPr lang="en-US" sz="3000" dirty="0" err="1"/>
              <a:t>ajuta</a:t>
            </a:r>
            <a:r>
              <a:rPr lang="en-US" sz="3000" dirty="0"/>
              <a:t> la </a:t>
            </a:r>
            <a:r>
              <a:rPr lang="en-US" sz="3000" dirty="0" err="1"/>
              <a:t>construirea</a:t>
            </a:r>
            <a:r>
              <a:rPr lang="en-US" sz="3000" dirty="0"/>
              <a:t> </a:t>
            </a:r>
            <a:r>
              <a:rPr lang="en-US" sz="3000" dirty="0" err="1"/>
              <a:t>încrederii</a:t>
            </a:r>
            <a:r>
              <a:rPr lang="en-US" sz="3000" dirty="0"/>
              <a:t> </a:t>
            </a:r>
            <a:r>
              <a:rPr lang="en-US" sz="3000" dirty="0" err="1"/>
              <a:t>clienților</a:t>
            </a:r>
            <a:r>
              <a:rPr lang="en-US" sz="3000" dirty="0"/>
              <a:t> </a:t>
            </a:r>
            <a:r>
              <a:rPr lang="en-US" sz="3000" dirty="0" err="1"/>
              <a:t>și</a:t>
            </a:r>
            <a:r>
              <a:rPr lang="en-US" sz="3000" dirty="0"/>
              <a:t> la </a:t>
            </a:r>
            <a:r>
              <a:rPr lang="en-US" sz="3000" dirty="0" err="1"/>
              <a:t>stimularea</a:t>
            </a:r>
            <a:r>
              <a:rPr lang="en-US" sz="3000" dirty="0"/>
              <a:t> </a:t>
            </a:r>
            <a:r>
              <a:rPr lang="en-US" sz="3000" dirty="0" err="1"/>
              <a:t>loialității</a:t>
            </a:r>
            <a:r>
              <a:rPr lang="en-US" sz="3000" dirty="0"/>
              <a:t> </a:t>
            </a:r>
            <a:r>
              <a:rPr lang="en-US" sz="3000" dirty="0" err="1"/>
              <a:t>mărcii</a:t>
            </a:r>
            <a:r>
              <a:rPr lang="en-US" sz="3000" dirty="0"/>
              <a:t>.</a:t>
            </a:r>
          </a:p>
        </p:txBody>
      </p:sp>
    </p:spTree>
    <p:extLst>
      <p:ext uri="{BB962C8B-B14F-4D97-AF65-F5344CB8AC3E}">
        <p14:creationId xmlns:p14="http://schemas.microsoft.com/office/powerpoint/2010/main" val="35025103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en-US" sz="4000" dirty="0" err="1">
                <a:solidFill>
                  <a:srgbClr val="398F98"/>
                </a:solidFill>
                <a:latin typeface="Calibri"/>
                <a:cs typeface="Calibri"/>
              </a:rPr>
              <a:t>Principiile</a:t>
            </a:r>
            <a:r>
              <a:rPr lang="en-US" sz="4000" dirty="0">
                <a:solidFill>
                  <a:srgbClr val="398F98"/>
                </a:solidFill>
                <a:latin typeface="Calibri"/>
                <a:cs typeface="Calibri"/>
              </a:rPr>
              <a:t> branding-</a:t>
            </a:r>
            <a:r>
              <a:rPr lang="en-US" sz="4000" dirty="0" err="1">
                <a:solidFill>
                  <a:srgbClr val="398F98"/>
                </a:solidFill>
                <a:latin typeface="Calibri"/>
                <a:cs typeface="Calibri"/>
              </a:rPr>
              <a:t>ului</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089629"/>
            <a:ext cx="7779895" cy="2862322"/>
          </a:xfrm>
          <a:prstGeom prst="rect">
            <a:avLst/>
          </a:prstGeom>
          <a:noFill/>
        </p:spPr>
        <p:txBody>
          <a:bodyPr wrap="square" rtlCol="0">
            <a:spAutoFit/>
          </a:bodyPr>
          <a:lstStyle/>
          <a:p>
            <a:pPr marL="514350" indent="-514350" algn="just">
              <a:buFont typeface="Wingdings" panose="05000000000000000000" pitchFamily="2" charset="2"/>
              <a:buChar char="Ø"/>
            </a:pPr>
            <a:r>
              <a:rPr lang="en-US" sz="3000" b="1" dirty="0" err="1"/>
              <a:t>Atractie</a:t>
            </a:r>
            <a:r>
              <a:rPr lang="en-US" sz="3000" b="1" dirty="0"/>
              <a:t> </a:t>
            </a:r>
            <a:r>
              <a:rPr lang="en-US" sz="3000" b="1" dirty="0" err="1"/>
              <a:t>emoțională</a:t>
            </a:r>
            <a:r>
              <a:rPr lang="en-US" sz="3000" b="1" dirty="0"/>
              <a:t>: </a:t>
            </a:r>
            <a:r>
              <a:rPr lang="en-US" sz="3000" dirty="0" err="1"/>
              <a:t>construirea</a:t>
            </a:r>
            <a:r>
              <a:rPr lang="en-US" sz="3000" dirty="0"/>
              <a:t> </a:t>
            </a:r>
            <a:r>
              <a:rPr lang="en-US" sz="3000" dirty="0" err="1"/>
              <a:t>unei</a:t>
            </a:r>
            <a:r>
              <a:rPr lang="en-US" sz="3000" dirty="0"/>
              <a:t> </a:t>
            </a:r>
            <a:r>
              <a:rPr lang="en-US" sz="3000" dirty="0" err="1"/>
              <a:t>legături</a:t>
            </a:r>
            <a:r>
              <a:rPr lang="en-US" sz="3000" dirty="0"/>
              <a:t> </a:t>
            </a:r>
            <a:r>
              <a:rPr lang="en-US" sz="3000" dirty="0" err="1"/>
              <a:t>emoționale</a:t>
            </a:r>
            <a:r>
              <a:rPr lang="en-US" sz="3000" dirty="0"/>
              <a:t> cu </a:t>
            </a:r>
            <a:r>
              <a:rPr lang="en-US" sz="3000" dirty="0" err="1"/>
              <a:t>clienții</a:t>
            </a:r>
            <a:r>
              <a:rPr lang="en-US" sz="3000" dirty="0"/>
              <a:t> </a:t>
            </a:r>
            <a:r>
              <a:rPr lang="en-US" sz="3000" dirty="0" err="1"/>
              <a:t>poate</a:t>
            </a:r>
            <a:r>
              <a:rPr lang="en-US" sz="3000" dirty="0"/>
              <a:t> </a:t>
            </a:r>
            <a:r>
              <a:rPr lang="en-US" sz="3000" dirty="0" err="1"/>
              <a:t>ajuta</a:t>
            </a:r>
            <a:r>
              <a:rPr lang="en-US" sz="3000" dirty="0"/>
              <a:t> la </a:t>
            </a:r>
            <a:r>
              <a:rPr lang="en-US" sz="3000" dirty="0" err="1"/>
              <a:t>consolidarea</a:t>
            </a:r>
            <a:r>
              <a:rPr lang="en-US" sz="3000" dirty="0"/>
              <a:t> </a:t>
            </a:r>
            <a:r>
              <a:rPr lang="en-US" sz="3000" dirty="0" err="1"/>
              <a:t>brandului</a:t>
            </a:r>
            <a:r>
              <a:rPr lang="en-US" sz="3000" dirty="0"/>
              <a:t>. </a:t>
            </a:r>
            <a:r>
              <a:rPr lang="en-US" sz="3000" dirty="0" err="1"/>
              <a:t>Acest</a:t>
            </a:r>
            <a:r>
              <a:rPr lang="en-US" sz="3000" dirty="0"/>
              <a:t> </a:t>
            </a:r>
            <a:r>
              <a:rPr lang="en-US" sz="3000" dirty="0" err="1"/>
              <a:t>lucru</a:t>
            </a:r>
            <a:r>
              <a:rPr lang="en-US" sz="3000" dirty="0"/>
              <a:t> </a:t>
            </a:r>
            <a:r>
              <a:rPr lang="en-US" sz="3000" dirty="0" err="1"/>
              <a:t>poate</a:t>
            </a:r>
            <a:r>
              <a:rPr lang="en-US" sz="3000" dirty="0"/>
              <a:t> fi </a:t>
            </a:r>
            <a:r>
              <a:rPr lang="en-US" sz="3000" dirty="0" err="1"/>
              <a:t>realizat</a:t>
            </a:r>
            <a:r>
              <a:rPr lang="en-US" sz="3000" dirty="0"/>
              <a:t> </a:t>
            </a:r>
            <a:r>
              <a:rPr lang="en-US" sz="3000" dirty="0" err="1"/>
              <a:t>apelând</a:t>
            </a:r>
            <a:r>
              <a:rPr lang="en-US" sz="3000" dirty="0"/>
              <a:t> la </a:t>
            </a:r>
            <a:r>
              <a:rPr lang="en-US" sz="3000" dirty="0" err="1"/>
              <a:t>emoțiile</a:t>
            </a:r>
            <a:r>
              <a:rPr lang="en-US" sz="3000" dirty="0"/>
              <a:t> lor </a:t>
            </a:r>
            <a:r>
              <a:rPr lang="en-US" sz="3000" dirty="0" err="1"/>
              <a:t>și</a:t>
            </a:r>
            <a:r>
              <a:rPr lang="en-US" sz="3000" dirty="0"/>
              <a:t> </a:t>
            </a:r>
            <a:r>
              <a:rPr lang="en-US" sz="3000" dirty="0" err="1"/>
              <a:t>creând</a:t>
            </a:r>
            <a:r>
              <a:rPr lang="en-US" sz="3000" dirty="0"/>
              <a:t> un brand care </a:t>
            </a:r>
            <a:r>
              <a:rPr lang="en-US" sz="3000" dirty="0" err="1"/>
              <a:t>rezonează</a:t>
            </a:r>
            <a:r>
              <a:rPr lang="en-US" sz="3000" dirty="0"/>
              <a:t> cu </a:t>
            </a:r>
            <a:r>
              <a:rPr lang="en-US" sz="3000" dirty="0" err="1"/>
              <a:t>ei</a:t>
            </a:r>
            <a:r>
              <a:rPr lang="en-US" sz="3000" dirty="0"/>
              <a:t> la un </a:t>
            </a:r>
            <a:r>
              <a:rPr lang="en-US" sz="3000" dirty="0" err="1"/>
              <a:t>nivel</a:t>
            </a:r>
            <a:r>
              <a:rPr lang="en-US" sz="3000" dirty="0"/>
              <a:t> </a:t>
            </a:r>
            <a:r>
              <a:rPr lang="en-US" sz="3000" dirty="0" err="1"/>
              <a:t>mai</a:t>
            </a:r>
            <a:r>
              <a:rPr lang="en-US" sz="3000" dirty="0"/>
              <a:t> </a:t>
            </a:r>
            <a:r>
              <a:rPr lang="en-US" sz="3000" dirty="0" err="1"/>
              <a:t>profund</a:t>
            </a:r>
            <a:r>
              <a:rPr lang="en-US" sz="3000" dirty="0"/>
              <a:t>.</a:t>
            </a:r>
          </a:p>
        </p:txBody>
      </p:sp>
    </p:spTree>
    <p:extLst>
      <p:ext uri="{BB962C8B-B14F-4D97-AF65-F5344CB8AC3E}">
        <p14:creationId xmlns:p14="http://schemas.microsoft.com/office/powerpoint/2010/main" val="236398883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en-US" sz="4000" dirty="0" err="1">
                <a:solidFill>
                  <a:srgbClr val="398F98"/>
                </a:solidFill>
                <a:latin typeface="Calibri"/>
                <a:cs typeface="Calibri"/>
              </a:rPr>
              <a:t>Principiile</a:t>
            </a:r>
            <a:r>
              <a:rPr lang="en-US" sz="4000" dirty="0">
                <a:solidFill>
                  <a:srgbClr val="398F98"/>
                </a:solidFill>
                <a:latin typeface="Calibri"/>
                <a:cs typeface="Calibri"/>
              </a:rPr>
              <a:t> branding-</a:t>
            </a:r>
            <a:r>
              <a:rPr lang="en-US" sz="4000" dirty="0" err="1">
                <a:solidFill>
                  <a:srgbClr val="398F98"/>
                </a:solidFill>
                <a:latin typeface="Calibri"/>
                <a:cs typeface="Calibri"/>
              </a:rPr>
              <a:t>ului</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089629"/>
            <a:ext cx="7779895" cy="3323987"/>
          </a:xfrm>
          <a:prstGeom prst="rect">
            <a:avLst/>
          </a:prstGeom>
          <a:noFill/>
        </p:spPr>
        <p:txBody>
          <a:bodyPr wrap="square" rtlCol="0">
            <a:spAutoFit/>
          </a:bodyPr>
          <a:lstStyle/>
          <a:p>
            <a:pPr marL="514350" indent="-514350" algn="just">
              <a:buFont typeface="Wingdings" panose="05000000000000000000" pitchFamily="2" charset="2"/>
              <a:buChar char="Ø"/>
            </a:pPr>
            <a:r>
              <a:rPr lang="en-US" sz="3000" b="1" dirty="0" err="1"/>
              <a:t>Flexibilitate</a:t>
            </a:r>
            <a:r>
              <a:rPr lang="en-US" sz="3000" b="1" dirty="0"/>
              <a:t>: </a:t>
            </a:r>
            <a:r>
              <a:rPr lang="en-US" sz="3000" dirty="0" err="1"/>
              <a:t>Deși</a:t>
            </a:r>
            <a:r>
              <a:rPr lang="en-US" sz="3000" dirty="0"/>
              <a:t> </a:t>
            </a:r>
            <a:r>
              <a:rPr lang="en-US" sz="3000" dirty="0" err="1"/>
              <a:t>consecvența</a:t>
            </a:r>
            <a:r>
              <a:rPr lang="en-US" sz="3000" dirty="0"/>
              <a:t> </a:t>
            </a:r>
            <a:r>
              <a:rPr lang="en-US" sz="3000" dirty="0" err="1"/>
              <a:t>este</a:t>
            </a:r>
            <a:r>
              <a:rPr lang="en-US" sz="3000" dirty="0"/>
              <a:t> </a:t>
            </a:r>
            <a:r>
              <a:rPr lang="en-US" sz="3000" dirty="0" err="1"/>
              <a:t>importantă</a:t>
            </a:r>
            <a:r>
              <a:rPr lang="en-US" sz="3000" dirty="0"/>
              <a:t>, </a:t>
            </a:r>
            <a:r>
              <a:rPr lang="en-US" sz="3000" dirty="0" err="1"/>
              <a:t>este</a:t>
            </a:r>
            <a:r>
              <a:rPr lang="en-US" sz="3000" dirty="0"/>
              <a:t>, de </a:t>
            </a:r>
            <a:r>
              <a:rPr lang="en-US" sz="3000" dirty="0" err="1"/>
              <a:t>asemenea</a:t>
            </a:r>
            <a:r>
              <a:rPr lang="en-US" sz="3000" dirty="0"/>
              <a:t>, important </a:t>
            </a:r>
            <a:r>
              <a:rPr lang="en-US" sz="3000" dirty="0" err="1"/>
              <a:t>să</a:t>
            </a:r>
            <a:r>
              <a:rPr lang="en-US" sz="3000" dirty="0"/>
              <a:t> </a:t>
            </a:r>
            <a:r>
              <a:rPr lang="en-US" sz="3000" dirty="0" err="1"/>
              <a:t>fii</a:t>
            </a:r>
            <a:r>
              <a:rPr lang="en-US" sz="3000" dirty="0"/>
              <a:t> </a:t>
            </a:r>
            <a:r>
              <a:rPr lang="en-US" sz="3000" dirty="0" err="1"/>
              <a:t>flexibil</a:t>
            </a:r>
            <a:r>
              <a:rPr lang="en-US" sz="3000" dirty="0"/>
              <a:t> </a:t>
            </a:r>
            <a:r>
              <a:rPr lang="en-US" sz="3000" dirty="0" err="1"/>
              <a:t>și</a:t>
            </a:r>
            <a:r>
              <a:rPr lang="en-US" sz="3000" dirty="0"/>
              <a:t> </a:t>
            </a:r>
            <a:r>
              <a:rPr lang="en-US" sz="3000" dirty="0" err="1"/>
              <a:t>adaptabil</a:t>
            </a:r>
            <a:r>
              <a:rPr lang="en-US" sz="3000" dirty="0"/>
              <a:t> la </a:t>
            </a:r>
            <a:r>
              <a:rPr lang="en-US" sz="3000" dirty="0" err="1"/>
              <a:t>condițiile</a:t>
            </a:r>
            <a:r>
              <a:rPr lang="en-US" sz="3000" dirty="0"/>
              <a:t> </a:t>
            </a:r>
            <a:r>
              <a:rPr lang="en-US" sz="3000" dirty="0" err="1"/>
              <a:t>în</a:t>
            </a:r>
            <a:r>
              <a:rPr lang="en-US" sz="3000" dirty="0"/>
              <a:t> </a:t>
            </a:r>
            <a:r>
              <a:rPr lang="en-US" sz="3000" dirty="0" err="1"/>
              <a:t>schimbare</a:t>
            </a:r>
            <a:r>
              <a:rPr lang="en-US" sz="3000" dirty="0"/>
              <a:t> ale </a:t>
            </a:r>
            <a:r>
              <a:rPr lang="en-US" sz="3000" dirty="0" err="1"/>
              <a:t>pieței</a:t>
            </a:r>
            <a:r>
              <a:rPr lang="en-US" sz="3000" dirty="0"/>
              <a:t> </a:t>
            </a:r>
            <a:r>
              <a:rPr lang="en-US" sz="3000" dirty="0" err="1"/>
              <a:t>și</a:t>
            </a:r>
            <a:r>
              <a:rPr lang="en-US" sz="3000" dirty="0"/>
              <a:t> </a:t>
            </a:r>
            <a:r>
              <a:rPr lang="en-US" sz="3000" dirty="0" err="1"/>
              <a:t>nevoile</a:t>
            </a:r>
            <a:r>
              <a:rPr lang="en-US" sz="3000" dirty="0"/>
              <a:t> </a:t>
            </a:r>
            <a:r>
              <a:rPr lang="en-US" sz="3000" dirty="0" err="1"/>
              <a:t>clienților</a:t>
            </a:r>
            <a:r>
              <a:rPr lang="en-US" sz="3000" dirty="0"/>
              <a:t>. </a:t>
            </a:r>
            <a:r>
              <a:rPr lang="en-US" sz="3000" dirty="0" err="1"/>
              <a:t>Brandul</a:t>
            </a:r>
            <a:r>
              <a:rPr lang="en-US" sz="3000" dirty="0"/>
              <a:t> </a:t>
            </a:r>
            <a:r>
              <a:rPr lang="en-US" sz="3000" dirty="0" err="1"/>
              <a:t>ar</a:t>
            </a:r>
            <a:r>
              <a:rPr lang="en-US" sz="3000" dirty="0"/>
              <a:t> </a:t>
            </a:r>
            <a:r>
              <a:rPr lang="en-US" sz="3000" dirty="0" err="1"/>
              <a:t>trebui</a:t>
            </a:r>
            <a:r>
              <a:rPr lang="en-US" sz="3000" dirty="0"/>
              <a:t> </a:t>
            </a:r>
            <a:r>
              <a:rPr lang="en-US" sz="3000" dirty="0" err="1"/>
              <a:t>să</a:t>
            </a:r>
            <a:r>
              <a:rPr lang="en-US" sz="3000" dirty="0"/>
              <a:t> </a:t>
            </a:r>
            <a:r>
              <a:rPr lang="en-US" sz="3000" dirty="0" err="1"/>
              <a:t>poată</a:t>
            </a:r>
            <a:r>
              <a:rPr lang="en-US" sz="3000" dirty="0"/>
              <a:t> </a:t>
            </a:r>
            <a:r>
              <a:rPr lang="en-US" sz="3000" dirty="0" err="1"/>
              <a:t>evolua</a:t>
            </a:r>
            <a:r>
              <a:rPr lang="en-US" sz="3000" dirty="0"/>
              <a:t> </a:t>
            </a:r>
            <a:r>
              <a:rPr lang="en-US" sz="3000" dirty="0" err="1"/>
              <a:t>în</a:t>
            </a:r>
            <a:r>
              <a:rPr lang="en-US" sz="3000" dirty="0"/>
              <a:t> </a:t>
            </a:r>
            <a:r>
              <a:rPr lang="en-US" sz="3000" dirty="0" err="1"/>
              <a:t>timp</a:t>
            </a:r>
            <a:r>
              <a:rPr lang="en-US" sz="3000" dirty="0"/>
              <a:t>, </a:t>
            </a:r>
            <a:r>
              <a:rPr lang="en-US" sz="3000" dirty="0" err="1"/>
              <a:t>rămânând</a:t>
            </a:r>
            <a:r>
              <a:rPr lang="en-US" sz="3000" dirty="0"/>
              <a:t> </a:t>
            </a:r>
            <a:r>
              <a:rPr lang="en-US" sz="3000" dirty="0" err="1"/>
              <a:t>fidel</a:t>
            </a:r>
            <a:r>
              <a:rPr lang="en-US" sz="3000" dirty="0"/>
              <a:t> </a:t>
            </a:r>
            <a:r>
              <a:rPr lang="en-US" sz="3000" dirty="0" err="1"/>
              <a:t>valorilor</a:t>
            </a:r>
            <a:r>
              <a:rPr lang="en-US" sz="3000" dirty="0"/>
              <a:t> </a:t>
            </a:r>
            <a:r>
              <a:rPr lang="en-US" sz="3000" dirty="0" err="1"/>
              <a:t>și</a:t>
            </a:r>
            <a:r>
              <a:rPr lang="en-US" sz="3000" dirty="0"/>
              <a:t> </a:t>
            </a:r>
            <a:r>
              <a:rPr lang="en-US" sz="3000" dirty="0" err="1"/>
              <a:t>identității</a:t>
            </a:r>
            <a:r>
              <a:rPr lang="en-US" sz="3000" dirty="0"/>
              <a:t> sale de </a:t>
            </a:r>
            <a:r>
              <a:rPr lang="en-US" sz="3000" dirty="0" err="1"/>
              <a:t>bază</a:t>
            </a:r>
            <a:r>
              <a:rPr lang="en-US" sz="3000" dirty="0"/>
              <a:t>.</a:t>
            </a:r>
          </a:p>
        </p:txBody>
      </p:sp>
    </p:spTree>
    <p:extLst>
      <p:ext uri="{BB962C8B-B14F-4D97-AF65-F5344CB8AC3E}">
        <p14:creationId xmlns:p14="http://schemas.microsoft.com/office/powerpoint/2010/main" val="139132435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1323439"/>
          </a:xfrm>
          <a:prstGeom prst="rect">
            <a:avLst/>
          </a:prstGeom>
          <a:noFill/>
        </p:spPr>
        <p:txBody>
          <a:bodyPr wrap="square" rtlCol="0">
            <a:spAutoFit/>
          </a:bodyPr>
          <a:lstStyle/>
          <a:p>
            <a:r>
              <a:rPr lang="fr-FR" sz="4000" dirty="0" err="1">
                <a:solidFill>
                  <a:srgbClr val="398F98"/>
                </a:solidFill>
                <a:latin typeface="Calibri"/>
                <a:cs typeface="Calibri"/>
              </a:rPr>
              <a:t>Impactul</a:t>
            </a:r>
            <a:r>
              <a:rPr lang="fr-FR" sz="4000" dirty="0">
                <a:solidFill>
                  <a:srgbClr val="398F98"/>
                </a:solidFill>
                <a:latin typeface="Calibri"/>
                <a:cs typeface="Calibri"/>
              </a:rPr>
              <a:t> brand-</a:t>
            </a:r>
            <a:r>
              <a:rPr lang="fr-FR" sz="4000" dirty="0" err="1">
                <a:solidFill>
                  <a:srgbClr val="398F98"/>
                </a:solidFill>
                <a:latin typeface="Calibri"/>
                <a:cs typeface="Calibri"/>
              </a:rPr>
              <a:t>ului</a:t>
            </a:r>
            <a:r>
              <a:rPr lang="fr-FR" sz="4000" dirty="0">
                <a:solidFill>
                  <a:srgbClr val="398F98"/>
                </a:solidFill>
                <a:latin typeface="Calibri"/>
                <a:cs typeface="Calibri"/>
              </a:rPr>
              <a:t> </a:t>
            </a:r>
            <a:r>
              <a:rPr lang="fr-FR" sz="4000" dirty="0" err="1">
                <a:solidFill>
                  <a:srgbClr val="398F98"/>
                </a:solidFill>
                <a:latin typeface="Calibri"/>
                <a:cs typeface="Calibri"/>
              </a:rPr>
              <a:t>pe</a:t>
            </a:r>
            <a:r>
              <a:rPr lang="fr-FR" sz="4000" dirty="0">
                <a:solidFill>
                  <a:srgbClr val="398F98"/>
                </a:solidFill>
                <a:latin typeface="Calibri"/>
                <a:cs typeface="Calibri"/>
              </a:rPr>
              <a:t> </a:t>
            </a:r>
            <a:r>
              <a:rPr lang="fr-FR" sz="4000" dirty="0" err="1">
                <a:solidFill>
                  <a:srgbClr val="398F98"/>
                </a:solidFill>
                <a:latin typeface="Calibri"/>
                <a:cs typeface="Calibri"/>
              </a:rPr>
              <a:t>noile</a:t>
            </a:r>
            <a:r>
              <a:rPr lang="fr-FR" sz="4000" dirty="0">
                <a:solidFill>
                  <a:srgbClr val="398F98"/>
                </a:solidFill>
                <a:latin typeface="Calibri"/>
                <a:cs typeface="Calibri"/>
              </a:rPr>
              <a:t> </a:t>
            </a:r>
            <a:r>
              <a:rPr lang="fr-FR" sz="4000" dirty="0" err="1">
                <a:solidFill>
                  <a:srgbClr val="398F98"/>
                </a:solidFill>
                <a:latin typeface="Calibri"/>
                <a:cs typeface="Calibri"/>
              </a:rPr>
              <a:t>platforme</a:t>
            </a:r>
            <a:endParaRPr lang="fr-FR"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153637"/>
            <a:ext cx="7779895" cy="3970318"/>
          </a:xfrm>
          <a:prstGeom prst="rect">
            <a:avLst/>
          </a:prstGeom>
          <a:noFill/>
        </p:spPr>
        <p:txBody>
          <a:bodyPr wrap="square" rtlCol="0">
            <a:spAutoFit/>
          </a:bodyPr>
          <a:lstStyle/>
          <a:p>
            <a:pPr algn="just"/>
            <a:r>
              <a:rPr lang="en-US" sz="2800" dirty="0" err="1"/>
              <a:t>Impactul</a:t>
            </a:r>
            <a:r>
              <a:rPr lang="en-US" sz="2800" dirty="0"/>
              <a:t> </a:t>
            </a:r>
            <a:r>
              <a:rPr lang="en-US" sz="2800" dirty="0" err="1"/>
              <a:t>unui</a:t>
            </a:r>
            <a:r>
              <a:rPr lang="en-US" sz="2800" dirty="0"/>
              <a:t> brand pe </a:t>
            </a:r>
            <a:r>
              <a:rPr lang="en-US" sz="2800" dirty="0" err="1"/>
              <a:t>rețelele</a:t>
            </a:r>
            <a:r>
              <a:rPr lang="en-US" sz="2800" dirty="0"/>
              <a:t> de </a:t>
            </a:r>
            <a:r>
              <a:rPr lang="en-US" sz="2800" dirty="0" err="1"/>
              <a:t>socializare</a:t>
            </a:r>
            <a:r>
              <a:rPr lang="en-US" sz="2800" dirty="0"/>
              <a:t> </a:t>
            </a:r>
            <a:r>
              <a:rPr lang="en-US" sz="2800" dirty="0" err="1"/>
              <a:t>poate</a:t>
            </a:r>
            <a:r>
              <a:rPr lang="en-US" sz="2800" dirty="0"/>
              <a:t> fi </a:t>
            </a:r>
            <a:r>
              <a:rPr lang="en-US" sz="2800" dirty="0" err="1"/>
              <a:t>semnificativ</a:t>
            </a:r>
            <a:r>
              <a:rPr lang="en-US" sz="2800" dirty="0"/>
              <a:t>, </a:t>
            </a:r>
            <a:r>
              <a:rPr lang="en-US" sz="2800" dirty="0" err="1"/>
              <a:t>deoarece</a:t>
            </a:r>
            <a:r>
              <a:rPr lang="en-US" sz="2800" dirty="0"/>
              <a:t> </a:t>
            </a:r>
            <a:r>
              <a:rPr lang="en-US" sz="2800" dirty="0" err="1"/>
              <a:t>platformele</a:t>
            </a:r>
            <a:r>
              <a:rPr lang="en-US" sz="2800" dirty="0"/>
              <a:t> de </a:t>
            </a:r>
            <a:r>
              <a:rPr lang="en-US" sz="2800" dirty="0" err="1"/>
              <a:t>rețele</a:t>
            </a:r>
            <a:r>
              <a:rPr lang="en-US" sz="2800" dirty="0"/>
              <a:t> </a:t>
            </a:r>
            <a:r>
              <a:rPr lang="en-US" sz="2800" dirty="0" err="1"/>
              <a:t>sociale</a:t>
            </a:r>
            <a:r>
              <a:rPr lang="en-US" sz="2800" dirty="0"/>
              <a:t> </a:t>
            </a:r>
            <a:r>
              <a:rPr lang="en-US" sz="2800" dirty="0" err="1"/>
              <a:t>oferă</a:t>
            </a:r>
            <a:r>
              <a:rPr lang="en-US" sz="2800" dirty="0"/>
              <a:t> </a:t>
            </a:r>
            <a:r>
              <a:rPr lang="en-US" sz="2800" dirty="0" err="1"/>
              <a:t>mărcilor</a:t>
            </a:r>
            <a:r>
              <a:rPr lang="en-US" sz="2800" dirty="0"/>
              <a:t> o </a:t>
            </a:r>
            <a:r>
              <a:rPr lang="en-US" sz="2800" dirty="0" err="1"/>
              <a:t>oportunitate</a:t>
            </a:r>
            <a:r>
              <a:rPr lang="en-US" sz="2800" dirty="0"/>
              <a:t> </a:t>
            </a:r>
            <a:r>
              <a:rPr lang="en-US" sz="2800" dirty="0" err="1"/>
              <a:t>unică</a:t>
            </a:r>
            <a:r>
              <a:rPr lang="en-US" sz="2800" dirty="0"/>
              <a:t> de a se </a:t>
            </a:r>
            <a:r>
              <a:rPr lang="en-US" sz="2800" dirty="0" err="1"/>
              <a:t>conecta</a:t>
            </a:r>
            <a:r>
              <a:rPr lang="en-US" sz="2800" dirty="0"/>
              <a:t> cu </a:t>
            </a:r>
            <a:r>
              <a:rPr lang="en-US" sz="2800" dirty="0" err="1"/>
              <a:t>publicul</a:t>
            </a:r>
            <a:r>
              <a:rPr lang="en-US" sz="2800" dirty="0"/>
              <a:t> </a:t>
            </a:r>
            <a:r>
              <a:rPr lang="en-US" sz="2800" dirty="0" err="1"/>
              <a:t>țintă</a:t>
            </a:r>
            <a:r>
              <a:rPr lang="en-US" sz="2800" dirty="0"/>
              <a:t> la un </a:t>
            </a:r>
            <a:r>
              <a:rPr lang="en-US" sz="2800" dirty="0" err="1"/>
              <a:t>nivel</a:t>
            </a:r>
            <a:r>
              <a:rPr lang="en-US" sz="2800" dirty="0"/>
              <a:t> </a:t>
            </a:r>
            <a:r>
              <a:rPr lang="en-US" sz="2800" dirty="0" err="1"/>
              <a:t>mai</a:t>
            </a:r>
            <a:r>
              <a:rPr lang="en-US" sz="2800" dirty="0"/>
              <a:t> personal. </a:t>
            </a:r>
            <a:r>
              <a:rPr lang="en-US" sz="2800" dirty="0" err="1"/>
              <a:t>Rețelele</a:t>
            </a:r>
            <a:r>
              <a:rPr lang="en-US" sz="2800" dirty="0"/>
              <a:t> </a:t>
            </a:r>
            <a:r>
              <a:rPr lang="en-US" sz="2800" dirty="0" err="1"/>
              <a:t>sociale</a:t>
            </a:r>
            <a:r>
              <a:rPr lang="en-US" sz="2800" dirty="0"/>
              <a:t> le permit </a:t>
            </a:r>
            <a:r>
              <a:rPr lang="en-US" sz="2800" dirty="0" err="1"/>
              <a:t>mărcilor</a:t>
            </a:r>
            <a:r>
              <a:rPr lang="en-US" sz="2800" dirty="0"/>
              <a:t> </a:t>
            </a:r>
            <a:r>
              <a:rPr lang="en-US" sz="2800" dirty="0" err="1"/>
              <a:t>să</a:t>
            </a:r>
            <a:r>
              <a:rPr lang="en-US" sz="2800" dirty="0"/>
              <a:t> </a:t>
            </a:r>
            <a:r>
              <a:rPr lang="en-US" sz="2800" dirty="0" err="1"/>
              <a:t>creeze</a:t>
            </a:r>
            <a:r>
              <a:rPr lang="en-US" sz="2800" dirty="0"/>
              <a:t> </a:t>
            </a:r>
            <a:r>
              <a:rPr lang="en-US" sz="2800" dirty="0" err="1"/>
              <a:t>și</a:t>
            </a:r>
            <a:r>
              <a:rPr lang="en-US" sz="2800" dirty="0"/>
              <a:t> </a:t>
            </a:r>
            <a:r>
              <a:rPr lang="en-US" sz="2800" dirty="0" err="1"/>
              <a:t>să</a:t>
            </a:r>
            <a:r>
              <a:rPr lang="en-US" sz="2800" dirty="0"/>
              <a:t> </a:t>
            </a:r>
            <a:r>
              <a:rPr lang="en-US" sz="2800" dirty="0" err="1"/>
              <a:t>partajeze</a:t>
            </a:r>
            <a:r>
              <a:rPr lang="en-US" sz="2800" dirty="0"/>
              <a:t> </a:t>
            </a:r>
            <a:r>
              <a:rPr lang="en-US" sz="2800" dirty="0" err="1"/>
              <a:t>conținut</a:t>
            </a:r>
            <a:r>
              <a:rPr lang="en-US" sz="2800" dirty="0"/>
              <a:t>, </a:t>
            </a:r>
            <a:r>
              <a:rPr lang="en-US" sz="2800" dirty="0" err="1"/>
              <a:t>să</a:t>
            </a:r>
            <a:r>
              <a:rPr lang="en-US" sz="2800" dirty="0"/>
              <a:t> </a:t>
            </a:r>
            <a:r>
              <a:rPr lang="en-US" sz="2800" dirty="0" err="1"/>
              <a:t>interacționeze</a:t>
            </a:r>
            <a:r>
              <a:rPr lang="en-US" sz="2800" dirty="0"/>
              <a:t> cu </a:t>
            </a:r>
            <a:r>
              <a:rPr lang="en-US" sz="2800" dirty="0" err="1"/>
              <a:t>clienții</a:t>
            </a:r>
            <a:r>
              <a:rPr lang="en-US" sz="2800" dirty="0"/>
              <a:t> </a:t>
            </a:r>
            <a:r>
              <a:rPr lang="en-US" sz="2800" dirty="0" err="1"/>
              <a:t>și</a:t>
            </a:r>
            <a:r>
              <a:rPr lang="en-US" sz="2800" dirty="0"/>
              <a:t> </a:t>
            </a:r>
            <a:r>
              <a:rPr lang="en-US" sz="2800" dirty="0" err="1"/>
              <a:t>să</a:t>
            </a:r>
            <a:r>
              <a:rPr lang="en-US" sz="2800" dirty="0"/>
              <a:t> </a:t>
            </a:r>
            <a:r>
              <a:rPr lang="en-US" sz="2800" dirty="0" err="1"/>
              <a:t>construiască</a:t>
            </a:r>
            <a:r>
              <a:rPr lang="en-US" sz="2800" dirty="0"/>
              <a:t> o </a:t>
            </a:r>
            <a:r>
              <a:rPr lang="en-US" sz="2800" dirty="0" err="1"/>
              <a:t>comunitate</a:t>
            </a:r>
            <a:r>
              <a:rPr lang="en-US" sz="2800" dirty="0"/>
              <a:t> de </a:t>
            </a:r>
            <a:r>
              <a:rPr lang="en-US" sz="2800" dirty="0" err="1"/>
              <a:t>urmăritori</a:t>
            </a:r>
            <a:r>
              <a:rPr lang="en-US" sz="2800" dirty="0"/>
              <a:t> </a:t>
            </a:r>
            <a:r>
              <a:rPr lang="en-US" sz="2800" dirty="0" err="1"/>
              <a:t>pasionați</a:t>
            </a:r>
            <a:r>
              <a:rPr lang="en-US" sz="2800" dirty="0"/>
              <a:t> de </a:t>
            </a:r>
            <a:r>
              <a:rPr lang="en-US" sz="2800" dirty="0" err="1"/>
              <a:t>produsele</a:t>
            </a:r>
            <a:r>
              <a:rPr lang="en-US" sz="2800" dirty="0"/>
              <a:t> </a:t>
            </a:r>
            <a:r>
              <a:rPr lang="en-US" sz="2800" dirty="0" err="1"/>
              <a:t>sau</a:t>
            </a:r>
            <a:r>
              <a:rPr lang="en-US" sz="2800" dirty="0"/>
              <a:t> </a:t>
            </a:r>
            <a:r>
              <a:rPr lang="en-US" sz="2800" dirty="0" err="1"/>
              <a:t>serviciile</a:t>
            </a:r>
            <a:r>
              <a:rPr lang="en-US" sz="2800" dirty="0"/>
              <a:t> lor.</a:t>
            </a:r>
          </a:p>
        </p:txBody>
      </p:sp>
    </p:spTree>
    <p:extLst>
      <p:ext uri="{BB962C8B-B14F-4D97-AF65-F5344CB8AC3E}">
        <p14:creationId xmlns:p14="http://schemas.microsoft.com/office/powerpoint/2010/main" val="9763370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it-IT" sz="4000" dirty="0">
                <a:solidFill>
                  <a:srgbClr val="398F98"/>
                </a:solidFill>
                <a:latin typeface="Calibri"/>
                <a:cs typeface="Calibri"/>
              </a:rPr>
              <a:t>Cei 7C ai rețelelor sociale</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723869"/>
            <a:ext cx="7779895" cy="4247317"/>
          </a:xfrm>
          <a:prstGeom prst="rect">
            <a:avLst/>
          </a:prstGeom>
          <a:noFill/>
        </p:spPr>
        <p:txBody>
          <a:bodyPr wrap="square" rtlCol="0">
            <a:spAutoFit/>
          </a:bodyPr>
          <a:lstStyle/>
          <a:p>
            <a:pPr algn="just"/>
            <a:r>
              <a:rPr lang="ro-RO" sz="3000" dirty="0"/>
              <a:t>O</a:t>
            </a:r>
            <a:r>
              <a:rPr lang="en-US" sz="3000" dirty="0"/>
              <a:t> </a:t>
            </a:r>
            <a:r>
              <a:rPr lang="en-US" sz="3000" dirty="0" err="1"/>
              <a:t>strategie</a:t>
            </a:r>
            <a:r>
              <a:rPr lang="en-US" sz="3000" dirty="0"/>
              <a:t> de social media </a:t>
            </a:r>
            <a:r>
              <a:rPr lang="en-US" sz="3000" dirty="0" err="1"/>
              <a:t>puternică</a:t>
            </a:r>
            <a:r>
              <a:rPr lang="en-US" sz="3000" dirty="0"/>
              <a:t> </a:t>
            </a:r>
            <a:r>
              <a:rPr lang="en-US" sz="3000" dirty="0" err="1"/>
              <a:t>și</a:t>
            </a:r>
            <a:r>
              <a:rPr lang="en-US" sz="3000" dirty="0"/>
              <a:t> </a:t>
            </a:r>
            <a:r>
              <a:rPr lang="en-US" sz="3000" dirty="0" err="1"/>
              <a:t>eficientă</a:t>
            </a:r>
            <a:r>
              <a:rPr lang="en-US" sz="3000" dirty="0"/>
              <a:t>, </a:t>
            </a:r>
            <a:r>
              <a:rPr lang="ro-RO" sz="3000" dirty="0"/>
              <a:t>poate fi construită</a:t>
            </a:r>
            <a:r>
              <a:rPr lang="en-US" sz="3000" dirty="0"/>
              <a:t> </a:t>
            </a:r>
            <a:r>
              <a:rPr lang="en-US" sz="3000" dirty="0" err="1"/>
              <a:t>urmând</a:t>
            </a:r>
            <a:r>
              <a:rPr lang="en-US" sz="3000" dirty="0"/>
              <a:t> </a:t>
            </a:r>
            <a:r>
              <a:rPr lang="en-US" sz="3000" dirty="0" err="1"/>
              <a:t>cei</a:t>
            </a:r>
            <a:r>
              <a:rPr lang="en-US" sz="3000" dirty="0"/>
              <a:t> 7C ai </a:t>
            </a:r>
            <a:r>
              <a:rPr lang="en-US" sz="3000" dirty="0" err="1"/>
              <a:t>rețelelor</a:t>
            </a:r>
            <a:r>
              <a:rPr lang="en-US" sz="3000" dirty="0"/>
              <a:t> </a:t>
            </a:r>
            <a:r>
              <a:rPr lang="en-US" sz="3000" dirty="0" err="1"/>
              <a:t>sociale</a:t>
            </a:r>
            <a:r>
              <a:rPr lang="en-US" sz="3000" dirty="0"/>
              <a:t>, cu </a:t>
            </a:r>
            <a:r>
              <a:rPr lang="en-US" sz="3000" dirty="0" err="1"/>
              <a:t>scopul</a:t>
            </a:r>
            <a:r>
              <a:rPr lang="en-US" sz="3000" dirty="0"/>
              <a:t> de a </a:t>
            </a:r>
            <a:r>
              <a:rPr lang="en-US" sz="3000" dirty="0" err="1"/>
              <a:t>angaja</a:t>
            </a:r>
            <a:r>
              <a:rPr lang="en-US" sz="3000" dirty="0"/>
              <a:t> </a:t>
            </a:r>
            <a:r>
              <a:rPr lang="en-US" sz="3000" dirty="0" err="1"/>
              <a:t>publicul</a:t>
            </a:r>
            <a:r>
              <a:rPr lang="en-US" sz="3000" dirty="0"/>
              <a:t>, de a </a:t>
            </a:r>
            <a:r>
              <a:rPr lang="en-US" sz="3000" dirty="0" err="1"/>
              <a:t>construi</a:t>
            </a:r>
            <a:r>
              <a:rPr lang="en-US" sz="3000" dirty="0"/>
              <a:t> </a:t>
            </a:r>
            <a:r>
              <a:rPr lang="en-US" sz="3000" dirty="0" err="1"/>
              <a:t>brandul</a:t>
            </a:r>
            <a:r>
              <a:rPr lang="en-US" sz="3000" dirty="0"/>
              <a:t> </a:t>
            </a:r>
            <a:r>
              <a:rPr lang="en-US" sz="3000" dirty="0" err="1"/>
              <a:t>și</a:t>
            </a:r>
            <a:r>
              <a:rPr lang="en-US" sz="3000" dirty="0"/>
              <a:t> de a genera </a:t>
            </a:r>
            <a:r>
              <a:rPr lang="en-US" sz="3000" dirty="0" err="1"/>
              <a:t>conversii</a:t>
            </a:r>
            <a:r>
              <a:rPr lang="en-US" sz="3000" dirty="0"/>
              <a:t>:</a:t>
            </a:r>
          </a:p>
          <a:p>
            <a:pPr algn="just"/>
            <a:endParaRPr lang="en-US" sz="3000" dirty="0"/>
          </a:p>
          <a:p>
            <a:pPr algn="just"/>
            <a:r>
              <a:rPr lang="en-US" sz="3000" dirty="0"/>
              <a:t>1. </a:t>
            </a:r>
            <a:r>
              <a:rPr lang="en-US" sz="3000" b="1" dirty="0" err="1"/>
              <a:t>Conținut</a:t>
            </a:r>
            <a:r>
              <a:rPr lang="en-US" sz="3000" b="1" dirty="0"/>
              <a:t>: </a:t>
            </a:r>
            <a:r>
              <a:rPr lang="en-US" sz="3000" dirty="0" err="1"/>
              <a:t>conținutul</a:t>
            </a:r>
            <a:r>
              <a:rPr lang="en-US" sz="3000" dirty="0"/>
              <a:t> pe care </a:t>
            </a:r>
            <a:r>
              <a:rPr lang="en-US" sz="3000" dirty="0" err="1"/>
              <a:t>îl</a:t>
            </a:r>
            <a:r>
              <a:rPr lang="en-US" sz="3000" dirty="0"/>
              <a:t> </a:t>
            </a:r>
            <a:r>
              <a:rPr lang="en-US" sz="3000" dirty="0" err="1"/>
              <a:t>distribuiți</a:t>
            </a:r>
            <a:r>
              <a:rPr lang="en-US" sz="3000" dirty="0"/>
              <a:t> pe </a:t>
            </a:r>
            <a:r>
              <a:rPr lang="en-US" sz="3000" dirty="0" err="1"/>
              <a:t>rețelele</a:t>
            </a:r>
            <a:r>
              <a:rPr lang="en-US" sz="3000" dirty="0"/>
              <a:t> </a:t>
            </a:r>
            <a:r>
              <a:rPr lang="en-US" sz="3000" dirty="0" err="1"/>
              <a:t>sociale</a:t>
            </a:r>
            <a:r>
              <a:rPr lang="en-US" sz="3000" dirty="0"/>
              <a:t> </a:t>
            </a:r>
            <a:r>
              <a:rPr lang="en-US" sz="3000" dirty="0" err="1"/>
              <a:t>ar</a:t>
            </a:r>
            <a:r>
              <a:rPr lang="en-US" sz="3000" dirty="0"/>
              <a:t> </a:t>
            </a:r>
            <a:r>
              <a:rPr lang="en-US" sz="3000" dirty="0" err="1"/>
              <a:t>trebui</a:t>
            </a:r>
            <a:r>
              <a:rPr lang="en-US" sz="3000" dirty="0"/>
              <a:t> </a:t>
            </a:r>
            <a:r>
              <a:rPr lang="en-US" sz="3000" dirty="0" err="1"/>
              <a:t>să</a:t>
            </a:r>
            <a:r>
              <a:rPr lang="en-US" sz="3000" dirty="0"/>
              <a:t> fie </a:t>
            </a:r>
            <a:r>
              <a:rPr lang="en-US" sz="3000" dirty="0" err="1"/>
              <a:t>valoros</a:t>
            </a:r>
            <a:r>
              <a:rPr lang="en-US" sz="3000" dirty="0"/>
              <a:t>, relevant </a:t>
            </a:r>
            <a:r>
              <a:rPr lang="en-US" sz="3000" dirty="0" err="1"/>
              <a:t>și</a:t>
            </a:r>
            <a:r>
              <a:rPr lang="en-US" sz="3000" dirty="0"/>
              <a:t> </a:t>
            </a:r>
            <a:r>
              <a:rPr lang="en-US" sz="3000" dirty="0" err="1"/>
              <a:t>captivant</a:t>
            </a:r>
            <a:r>
              <a:rPr lang="en-US" sz="3000" dirty="0"/>
              <a:t> </a:t>
            </a:r>
            <a:r>
              <a:rPr lang="en-US" sz="3000" dirty="0" err="1"/>
              <a:t>pentru</a:t>
            </a:r>
            <a:r>
              <a:rPr lang="en-US" sz="3000" dirty="0"/>
              <a:t> </a:t>
            </a:r>
            <a:r>
              <a:rPr lang="en-US" sz="3000" dirty="0" err="1"/>
              <a:t>publicul</a:t>
            </a:r>
            <a:r>
              <a:rPr lang="en-US" sz="3000" dirty="0"/>
              <a:t> </a:t>
            </a:r>
            <a:r>
              <a:rPr lang="en-US" sz="3000" dirty="0" err="1"/>
              <a:t>țintă</a:t>
            </a:r>
            <a:r>
              <a:rPr lang="en-US" sz="3000" dirty="0"/>
              <a:t>.</a:t>
            </a:r>
          </a:p>
        </p:txBody>
      </p:sp>
    </p:spTree>
    <p:extLst>
      <p:ext uri="{BB962C8B-B14F-4D97-AF65-F5344CB8AC3E}">
        <p14:creationId xmlns:p14="http://schemas.microsoft.com/office/powerpoint/2010/main" val="378137395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1323439"/>
          </a:xfrm>
          <a:prstGeom prst="rect">
            <a:avLst/>
          </a:prstGeom>
          <a:noFill/>
        </p:spPr>
        <p:txBody>
          <a:bodyPr wrap="square" rtlCol="0">
            <a:spAutoFit/>
          </a:bodyPr>
          <a:lstStyle/>
          <a:p>
            <a:r>
              <a:rPr lang="fr-FR" sz="4000" dirty="0" err="1">
                <a:solidFill>
                  <a:srgbClr val="398F98"/>
                </a:solidFill>
                <a:latin typeface="Calibri"/>
                <a:cs typeface="Calibri"/>
              </a:rPr>
              <a:t>Impactul</a:t>
            </a:r>
            <a:r>
              <a:rPr lang="fr-FR" sz="4000" dirty="0">
                <a:solidFill>
                  <a:srgbClr val="398F98"/>
                </a:solidFill>
                <a:latin typeface="Calibri"/>
                <a:cs typeface="Calibri"/>
              </a:rPr>
              <a:t> brand-</a:t>
            </a:r>
            <a:r>
              <a:rPr lang="fr-FR" sz="4000" dirty="0" err="1">
                <a:solidFill>
                  <a:srgbClr val="398F98"/>
                </a:solidFill>
                <a:latin typeface="Calibri"/>
                <a:cs typeface="Calibri"/>
              </a:rPr>
              <a:t>ului</a:t>
            </a:r>
            <a:r>
              <a:rPr lang="fr-FR" sz="4000" dirty="0">
                <a:solidFill>
                  <a:srgbClr val="398F98"/>
                </a:solidFill>
                <a:latin typeface="Calibri"/>
                <a:cs typeface="Calibri"/>
              </a:rPr>
              <a:t> </a:t>
            </a:r>
            <a:r>
              <a:rPr lang="fr-FR" sz="4000" dirty="0" err="1">
                <a:solidFill>
                  <a:srgbClr val="398F98"/>
                </a:solidFill>
                <a:latin typeface="Calibri"/>
                <a:cs typeface="Calibri"/>
              </a:rPr>
              <a:t>pe</a:t>
            </a:r>
            <a:r>
              <a:rPr lang="fr-FR" sz="4000" dirty="0">
                <a:solidFill>
                  <a:srgbClr val="398F98"/>
                </a:solidFill>
                <a:latin typeface="Calibri"/>
                <a:cs typeface="Calibri"/>
              </a:rPr>
              <a:t> </a:t>
            </a:r>
            <a:r>
              <a:rPr lang="fr-FR" sz="4000" dirty="0" err="1">
                <a:solidFill>
                  <a:srgbClr val="398F98"/>
                </a:solidFill>
                <a:latin typeface="Calibri"/>
                <a:cs typeface="Calibri"/>
              </a:rPr>
              <a:t>noile</a:t>
            </a:r>
            <a:r>
              <a:rPr lang="fr-FR" sz="4000" dirty="0">
                <a:solidFill>
                  <a:srgbClr val="398F98"/>
                </a:solidFill>
                <a:latin typeface="Calibri"/>
                <a:cs typeface="Calibri"/>
              </a:rPr>
              <a:t> </a:t>
            </a:r>
            <a:r>
              <a:rPr lang="fr-FR" sz="4000" dirty="0" err="1">
                <a:solidFill>
                  <a:srgbClr val="398F98"/>
                </a:solidFill>
                <a:latin typeface="Calibri"/>
                <a:cs typeface="Calibri"/>
              </a:rPr>
              <a:t>platforme</a:t>
            </a:r>
            <a:endParaRPr lang="fr-FR"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153637"/>
            <a:ext cx="7779895" cy="4401205"/>
          </a:xfrm>
          <a:prstGeom prst="rect">
            <a:avLst/>
          </a:prstGeom>
          <a:noFill/>
        </p:spPr>
        <p:txBody>
          <a:bodyPr wrap="square" rtlCol="0">
            <a:spAutoFit/>
          </a:bodyPr>
          <a:lstStyle/>
          <a:p>
            <a:pPr algn="just"/>
            <a:r>
              <a:rPr lang="en-US" sz="2800" dirty="0" err="1"/>
              <a:t>Unele</a:t>
            </a:r>
            <a:r>
              <a:rPr lang="en-US" sz="2800" dirty="0"/>
              <a:t> </a:t>
            </a:r>
            <a:r>
              <a:rPr lang="en-US" sz="2800" dirty="0" err="1"/>
              <a:t>dintre</a:t>
            </a:r>
            <a:r>
              <a:rPr lang="en-US" sz="2800" dirty="0"/>
              <a:t> </a:t>
            </a:r>
            <a:r>
              <a:rPr lang="en-US" sz="2800" dirty="0" err="1"/>
              <a:t>modurile</a:t>
            </a:r>
            <a:r>
              <a:rPr lang="en-US" sz="2800" dirty="0"/>
              <a:t> </a:t>
            </a:r>
            <a:r>
              <a:rPr lang="en-US" sz="2800" dirty="0" err="1"/>
              <a:t>în</a:t>
            </a:r>
            <a:r>
              <a:rPr lang="en-US" sz="2800" dirty="0"/>
              <a:t> care un brand </a:t>
            </a:r>
            <a:r>
              <a:rPr lang="en-US" sz="2800" dirty="0" err="1"/>
              <a:t>puternic</a:t>
            </a:r>
            <a:r>
              <a:rPr lang="en-US" sz="2800" dirty="0"/>
              <a:t> </a:t>
            </a:r>
            <a:r>
              <a:rPr lang="en-US" sz="2800" dirty="0" err="1"/>
              <a:t>poate</a:t>
            </a:r>
            <a:r>
              <a:rPr lang="en-US" sz="2800" dirty="0"/>
              <a:t> </a:t>
            </a:r>
            <a:r>
              <a:rPr lang="en-US" sz="2800" dirty="0" err="1"/>
              <a:t>avea</a:t>
            </a:r>
            <a:r>
              <a:rPr lang="en-US" sz="2800" dirty="0"/>
              <a:t> impact </a:t>
            </a:r>
            <a:r>
              <a:rPr lang="en-US" sz="2800" dirty="0" err="1"/>
              <a:t>asupra</a:t>
            </a:r>
            <a:r>
              <a:rPr lang="en-US" sz="2800" dirty="0"/>
              <a:t> </a:t>
            </a:r>
            <a:r>
              <a:rPr lang="en-US" sz="2800" dirty="0" err="1"/>
              <a:t>rețelelor</a:t>
            </a:r>
            <a:r>
              <a:rPr lang="en-US" sz="2800" dirty="0"/>
              <a:t> </a:t>
            </a:r>
            <a:r>
              <a:rPr lang="en-US" sz="2800" dirty="0" err="1"/>
              <a:t>sociale</a:t>
            </a:r>
            <a:r>
              <a:rPr lang="en-US" sz="2800" dirty="0"/>
              <a:t> </a:t>
            </a:r>
            <a:r>
              <a:rPr lang="en-US" sz="2800" dirty="0" err="1"/>
              <a:t>includ</a:t>
            </a:r>
            <a:r>
              <a:rPr lang="en-US" sz="2800" dirty="0"/>
              <a:t>:</a:t>
            </a:r>
            <a:endParaRPr lang="ro-RO" sz="2800" dirty="0"/>
          </a:p>
          <a:p>
            <a:pPr algn="just"/>
            <a:endParaRPr lang="ro-RO" sz="2800" dirty="0"/>
          </a:p>
          <a:p>
            <a:pPr marL="457200" indent="-457200" algn="just">
              <a:buFont typeface="Wingdings" panose="05000000000000000000" pitchFamily="2" charset="2"/>
              <a:buChar char="Ø"/>
            </a:pPr>
            <a:r>
              <a:rPr lang="en-US" sz="2800" b="1" dirty="0" err="1"/>
              <a:t>Angajament</a:t>
            </a:r>
            <a:r>
              <a:rPr lang="en-US" sz="2800" b="1" dirty="0"/>
              <a:t> </a:t>
            </a:r>
            <a:r>
              <a:rPr lang="en-US" sz="2800" b="1" dirty="0" err="1"/>
              <a:t>sporit</a:t>
            </a:r>
            <a:r>
              <a:rPr lang="en-US" sz="2800" b="1" dirty="0"/>
              <a:t>: </a:t>
            </a:r>
            <a:r>
              <a:rPr lang="en-US" sz="2800" dirty="0"/>
              <a:t>un brand </a:t>
            </a:r>
            <a:r>
              <a:rPr lang="en-US" sz="2800" dirty="0" err="1"/>
              <a:t>puternic</a:t>
            </a:r>
            <a:r>
              <a:rPr lang="en-US" sz="2800" dirty="0"/>
              <a:t> </a:t>
            </a:r>
            <a:r>
              <a:rPr lang="en-US" sz="2800" dirty="0" err="1"/>
              <a:t>poate</a:t>
            </a:r>
            <a:r>
              <a:rPr lang="en-US" sz="2800" dirty="0"/>
              <a:t> genera </a:t>
            </a:r>
            <a:r>
              <a:rPr lang="en-US" sz="2800" dirty="0" err="1"/>
              <a:t>niveluri</a:t>
            </a:r>
            <a:r>
              <a:rPr lang="en-US" sz="2800" dirty="0"/>
              <a:t> </a:t>
            </a:r>
            <a:r>
              <a:rPr lang="en-US" sz="2800" dirty="0" err="1"/>
              <a:t>mai</a:t>
            </a:r>
            <a:r>
              <a:rPr lang="en-US" sz="2800" dirty="0"/>
              <a:t> </a:t>
            </a:r>
            <a:r>
              <a:rPr lang="en-US" sz="2800" dirty="0" err="1"/>
              <a:t>ridicate</a:t>
            </a:r>
            <a:r>
              <a:rPr lang="en-US" sz="2800" dirty="0"/>
              <a:t> de </a:t>
            </a:r>
            <a:r>
              <a:rPr lang="en-US" sz="2800" dirty="0" err="1"/>
              <a:t>implicare</a:t>
            </a:r>
            <a:r>
              <a:rPr lang="en-US" sz="2800" dirty="0"/>
              <a:t> pe </a:t>
            </a:r>
            <a:r>
              <a:rPr lang="en-US" sz="2800" dirty="0" err="1"/>
              <a:t>rețelele</a:t>
            </a:r>
            <a:r>
              <a:rPr lang="en-US" sz="2800" dirty="0"/>
              <a:t> </a:t>
            </a:r>
            <a:r>
              <a:rPr lang="en-US" sz="2800" dirty="0" err="1"/>
              <a:t>sociale</a:t>
            </a:r>
            <a:r>
              <a:rPr lang="en-US" sz="2800" dirty="0"/>
              <a:t>, </a:t>
            </a:r>
            <a:r>
              <a:rPr lang="en-US" sz="2800" dirty="0" err="1"/>
              <a:t>deoarece</a:t>
            </a:r>
            <a:r>
              <a:rPr lang="en-US" sz="2800" dirty="0"/>
              <a:t> </a:t>
            </a:r>
            <a:r>
              <a:rPr lang="en-US" sz="2800" dirty="0" err="1"/>
              <a:t>clienții</a:t>
            </a:r>
            <a:r>
              <a:rPr lang="en-US" sz="2800" dirty="0"/>
              <a:t> au </a:t>
            </a:r>
            <a:r>
              <a:rPr lang="en-US" sz="2800" dirty="0" err="1"/>
              <a:t>șanse</a:t>
            </a:r>
            <a:r>
              <a:rPr lang="en-US" sz="2800" dirty="0"/>
              <a:t> </a:t>
            </a:r>
            <a:r>
              <a:rPr lang="en-US" sz="2800" dirty="0" err="1"/>
              <a:t>mai</a:t>
            </a:r>
            <a:r>
              <a:rPr lang="en-US" sz="2800" dirty="0"/>
              <a:t> </a:t>
            </a:r>
            <a:r>
              <a:rPr lang="en-US" sz="2800" dirty="0" err="1"/>
              <a:t>mari</a:t>
            </a:r>
            <a:r>
              <a:rPr lang="en-US" sz="2800" dirty="0"/>
              <a:t> </a:t>
            </a:r>
            <a:r>
              <a:rPr lang="en-US" sz="2800" dirty="0" err="1"/>
              <a:t>să</a:t>
            </a:r>
            <a:r>
              <a:rPr lang="en-US" sz="2800" dirty="0"/>
              <a:t> </a:t>
            </a:r>
            <a:r>
              <a:rPr lang="en-US" sz="2800" dirty="0" err="1"/>
              <a:t>interacționeze</a:t>
            </a:r>
            <a:r>
              <a:rPr lang="en-US" sz="2800" dirty="0"/>
              <a:t> cu </a:t>
            </a:r>
            <a:r>
              <a:rPr lang="en-US" sz="2800" dirty="0" err="1"/>
              <a:t>și</a:t>
            </a:r>
            <a:r>
              <a:rPr lang="en-US" sz="2800" dirty="0"/>
              <a:t> </a:t>
            </a:r>
            <a:r>
              <a:rPr lang="en-US" sz="2800" dirty="0" err="1"/>
              <a:t>să</a:t>
            </a:r>
            <a:r>
              <a:rPr lang="en-US" sz="2800" dirty="0"/>
              <a:t> </a:t>
            </a:r>
            <a:r>
              <a:rPr lang="en-US" sz="2800" dirty="0" err="1"/>
              <a:t>partajeze</a:t>
            </a:r>
            <a:r>
              <a:rPr lang="en-US" sz="2800" dirty="0"/>
              <a:t> </a:t>
            </a:r>
            <a:r>
              <a:rPr lang="en-US" sz="2800" dirty="0" err="1"/>
              <a:t>conținut</a:t>
            </a:r>
            <a:r>
              <a:rPr lang="en-US" sz="2800" dirty="0"/>
              <a:t> de la </a:t>
            </a:r>
            <a:r>
              <a:rPr lang="en-US" sz="2800" dirty="0" err="1"/>
              <a:t>mărcile</a:t>
            </a:r>
            <a:r>
              <a:rPr lang="en-US" sz="2800" dirty="0"/>
              <a:t> pe care le </a:t>
            </a:r>
            <a:r>
              <a:rPr lang="en-US" sz="2800" dirty="0" err="1"/>
              <a:t>cunosc</a:t>
            </a:r>
            <a:r>
              <a:rPr lang="en-US" sz="2800" dirty="0"/>
              <a:t> </a:t>
            </a:r>
            <a:r>
              <a:rPr lang="en-US" sz="2800" dirty="0" err="1"/>
              <a:t>și</a:t>
            </a:r>
            <a:r>
              <a:rPr lang="en-US" sz="2800" dirty="0"/>
              <a:t> </a:t>
            </a:r>
            <a:r>
              <a:rPr lang="en-US" sz="2800" dirty="0" err="1"/>
              <a:t>în</a:t>
            </a:r>
            <a:r>
              <a:rPr lang="en-US" sz="2800" dirty="0"/>
              <a:t> care au </a:t>
            </a:r>
            <a:r>
              <a:rPr lang="en-US" sz="2800" dirty="0" err="1"/>
              <a:t>încredere</a:t>
            </a:r>
            <a:r>
              <a:rPr lang="en-US" sz="2800" dirty="0"/>
              <a:t>.</a:t>
            </a:r>
          </a:p>
        </p:txBody>
      </p:sp>
    </p:spTree>
    <p:extLst>
      <p:ext uri="{BB962C8B-B14F-4D97-AF65-F5344CB8AC3E}">
        <p14:creationId xmlns:p14="http://schemas.microsoft.com/office/powerpoint/2010/main" val="424258773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1323439"/>
          </a:xfrm>
          <a:prstGeom prst="rect">
            <a:avLst/>
          </a:prstGeom>
          <a:noFill/>
        </p:spPr>
        <p:txBody>
          <a:bodyPr wrap="square" rtlCol="0">
            <a:spAutoFit/>
          </a:bodyPr>
          <a:lstStyle/>
          <a:p>
            <a:r>
              <a:rPr lang="fr-FR" sz="4000" dirty="0" err="1">
                <a:solidFill>
                  <a:srgbClr val="398F98"/>
                </a:solidFill>
                <a:latin typeface="Calibri"/>
                <a:cs typeface="Calibri"/>
              </a:rPr>
              <a:t>Impactul</a:t>
            </a:r>
            <a:r>
              <a:rPr lang="fr-FR" sz="4000" dirty="0">
                <a:solidFill>
                  <a:srgbClr val="398F98"/>
                </a:solidFill>
                <a:latin typeface="Calibri"/>
                <a:cs typeface="Calibri"/>
              </a:rPr>
              <a:t> brand-</a:t>
            </a:r>
            <a:r>
              <a:rPr lang="fr-FR" sz="4000" dirty="0" err="1">
                <a:solidFill>
                  <a:srgbClr val="398F98"/>
                </a:solidFill>
                <a:latin typeface="Calibri"/>
                <a:cs typeface="Calibri"/>
              </a:rPr>
              <a:t>ului</a:t>
            </a:r>
            <a:r>
              <a:rPr lang="fr-FR" sz="4000" dirty="0">
                <a:solidFill>
                  <a:srgbClr val="398F98"/>
                </a:solidFill>
                <a:latin typeface="Calibri"/>
                <a:cs typeface="Calibri"/>
              </a:rPr>
              <a:t> </a:t>
            </a:r>
            <a:r>
              <a:rPr lang="fr-FR" sz="4000" dirty="0" err="1">
                <a:solidFill>
                  <a:srgbClr val="398F98"/>
                </a:solidFill>
                <a:latin typeface="Calibri"/>
                <a:cs typeface="Calibri"/>
              </a:rPr>
              <a:t>pe</a:t>
            </a:r>
            <a:r>
              <a:rPr lang="fr-FR" sz="4000" dirty="0">
                <a:solidFill>
                  <a:srgbClr val="398F98"/>
                </a:solidFill>
                <a:latin typeface="Calibri"/>
                <a:cs typeface="Calibri"/>
              </a:rPr>
              <a:t> </a:t>
            </a:r>
            <a:r>
              <a:rPr lang="fr-FR" sz="4000" dirty="0" err="1">
                <a:solidFill>
                  <a:srgbClr val="398F98"/>
                </a:solidFill>
                <a:latin typeface="Calibri"/>
                <a:cs typeface="Calibri"/>
              </a:rPr>
              <a:t>noile</a:t>
            </a:r>
            <a:r>
              <a:rPr lang="fr-FR" sz="4000" dirty="0">
                <a:solidFill>
                  <a:srgbClr val="398F98"/>
                </a:solidFill>
                <a:latin typeface="Calibri"/>
                <a:cs typeface="Calibri"/>
              </a:rPr>
              <a:t> </a:t>
            </a:r>
            <a:r>
              <a:rPr lang="fr-FR" sz="4000" dirty="0" err="1">
                <a:solidFill>
                  <a:srgbClr val="398F98"/>
                </a:solidFill>
                <a:latin typeface="Calibri"/>
                <a:cs typeface="Calibri"/>
              </a:rPr>
              <a:t>platforme</a:t>
            </a:r>
            <a:endParaRPr lang="fr-FR"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409669"/>
            <a:ext cx="7779895" cy="332398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Reputație</a:t>
            </a:r>
            <a:r>
              <a:rPr lang="en-US" sz="3000" b="1" dirty="0"/>
              <a:t> </a:t>
            </a:r>
            <a:r>
              <a:rPr lang="en-US" sz="3000" b="1" dirty="0" err="1"/>
              <a:t>îmbunătățită</a:t>
            </a:r>
            <a:r>
              <a:rPr lang="en-US" sz="3000" b="1" dirty="0"/>
              <a:t>: </a:t>
            </a:r>
            <a:r>
              <a:rPr lang="en-US" sz="3000" dirty="0"/>
              <a:t>un brand </a:t>
            </a:r>
            <a:r>
              <a:rPr lang="en-US" sz="3000" dirty="0" err="1"/>
              <a:t>puternic</a:t>
            </a:r>
            <a:r>
              <a:rPr lang="en-US" sz="3000" dirty="0"/>
              <a:t> </a:t>
            </a:r>
            <a:r>
              <a:rPr lang="en-US" sz="3000" dirty="0" err="1"/>
              <a:t>poate</a:t>
            </a:r>
            <a:r>
              <a:rPr lang="en-US" sz="3000" dirty="0"/>
              <a:t> </a:t>
            </a:r>
            <a:r>
              <a:rPr lang="en-US" sz="3000" dirty="0" err="1"/>
              <a:t>ajuta</a:t>
            </a:r>
            <a:r>
              <a:rPr lang="en-US" sz="3000" dirty="0"/>
              <a:t> la </a:t>
            </a:r>
            <a:r>
              <a:rPr lang="en-US" sz="3000" dirty="0" err="1"/>
              <a:t>construirea</a:t>
            </a:r>
            <a:r>
              <a:rPr lang="en-US" sz="3000" dirty="0"/>
              <a:t> </a:t>
            </a:r>
            <a:r>
              <a:rPr lang="en-US" sz="3000" dirty="0" err="1"/>
              <a:t>unei</a:t>
            </a:r>
            <a:r>
              <a:rPr lang="en-US" sz="3000" dirty="0"/>
              <a:t> </a:t>
            </a:r>
            <a:r>
              <a:rPr lang="en-US" sz="3000" dirty="0" err="1"/>
              <a:t>reputații</a:t>
            </a:r>
            <a:r>
              <a:rPr lang="en-US" sz="3000" dirty="0"/>
              <a:t> </a:t>
            </a:r>
            <a:r>
              <a:rPr lang="en-US" sz="3000" dirty="0" err="1"/>
              <a:t>pozitive</a:t>
            </a:r>
            <a:r>
              <a:rPr lang="en-US" sz="3000" dirty="0"/>
              <a:t> pe </a:t>
            </a:r>
            <a:r>
              <a:rPr lang="en-US" sz="3000" dirty="0" err="1"/>
              <a:t>rețelele</a:t>
            </a:r>
            <a:r>
              <a:rPr lang="en-US" sz="3000" dirty="0"/>
              <a:t> de </a:t>
            </a:r>
            <a:r>
              <a:rPr lang="en-US" sz="3000" dirty="0" err="1"/>
              <a:t>socializare</a:t>
            </a:r>
            <a:r>
              <a:rPr lang="en-US" sz="3000" dirty="0"/>
              <a:t>, </a:t>
            </a:r>
            <a:r>
              <a:rPr lang="en-US" sz="3000" dirty="0" err="1"/>
              <a:t>deoarece</a:t>
            </a:r>
            <a:r>
              <a:rPr lang="en-US" sz="3000" dirty="0"/>
              <a:t> </a:t>
            </a:r>
            <a:r>
              <a:rPr lang="en-US" sz="3000" dirty="0" err="1"/>
              <a:t>clienții</a:t>
            </a:r>
            <a:r>
              <a:rPr lang="en-US" sz="3000" dirty="0"/>
              <a:t> sunt </a:t>
            </a:r>
            <a:r>
              <a:rPr lang="en-US" sz="3000" dirty="0" err="1"/>
              <a:t>mai</a:t>
            </a:r>
            <a:r>
              <a:rPr lang="en-US" sz="3000" dirty="0"/>
              <a:t> </a:t>
            </a:r>
            <a:r>
              <a:rPr lang="en-US" sz="3000" dirty="0" err="1"/>
              <a:t>predispuși</a:t>
            </a:r>
            <a:r>
              <a:rPr lang="en-US" sz="3000" dirty="0"/>
              <a:t> </a:t>
            </a:r>
            <a:r>
              <a:rPr lang="en-US" sz="3000" dirty="0" err="1"/>
              <a:t>să</a:t>
            </a:r>
            <a:r>
              <a:rPr lang="en-US" sz="3000" dirty="0"/>
              <a:t> </a:t>
            </a:r>
            <a:r>
              <a:rPr lang="en-US" sz="3000" dirty="0" err="1"/>
              <a:t>recomande</a:t>
            </a:r>
            <a:r>
              <a:rPr lang="en-US" sz="3000" dirty="0"/>
              <a:t> </a:t>
            </a:r>
            <a:r>
              <a:rPr lang="en-US" sz="3000" dirty="0" err="1"/>
              <a:t>și</a:t>
            </a:r>
            <a:r>
              <a:rPr lang="en-US" sz="3000" dirty="0"/>
              <a:t> </a:t>
            </a:r>
            <a:r>
              <a:rPr lang="en-US" sz="3000" dirty="0" err="1"/>
              <a:t>să</a:t>
            </a:r>
            <a:r>
              <a:rPr lang="en-US" sz="3000" dirty="0"/>
              <a:t> </a:t>
            </a:r>
            <a:r>
              <a:rPr lang="en-US" sz="3000" dirty="0" err="1"/>
              <a:t>susțină</a:t>
            </a:r>
            <a:r>
              <a:rPr lang="en-US" sz="3000" dirty="0"/>
              <a:t> </a:t>
            </a:r>
            <a:r>
              <a:rPr lang="en-US" sz="3000" dirty="0" err="1"/>
              <a:t>mărcile</a:t>
            </a:r>
            <a:r>
              <a:rPr lang="en-US" sz="3000" dirty="0"/>
              <a:t> cu care au </a:t>
            </a:r>
            <a:r>
              <a:rPr lang="en-US" sz="3000" dirty="0" err="1"/>
              <a:t>avut</a:t>
            </a:r>
            <a:r>
              <a:rPr lang="en-US" sz="3000" dirty="0"/>
              <a:t> </a:t>
            </a:r>
            <a:r>
              <a:rPr lang="en-US" sz="3000" dirty="0" err="1"/>
              <a:t>experiențe</a:t>
            </a:r>
            <a:r>
              <a:rPr lang="en-US" sz="3000" dirty="0"/>
              <a:t> </a:t>
            </a:r>
            <a:r>
              <a:rPr lang="en-US" sz="3000" dirty="0" err="1"/>
              <a:t>pozitive</a:t>
            </a:r>
            <a:r>
              <a:rPr lang="en-US" sz="3000" dirty="0"/>
              <a:t>.</a:t>
            </a:r>
          </a:p>
        </p:txBody>
      </p:sp>
    </p:spTree>
    <p:extLst>
      <p:ext uri="{BB962C8B-B14F-4D97-AF65-F5344CB8AC3E}">
        <p14:creationId xmlns:p14="http://schemas.microsoft.com/office/powerpoint/2010/main" val="257876259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1323439"/>
          </a:xfrm>
          <a:prstGeom prst="rect">
            <a:avLst/>
          </a:prstGeom>
          <a:noFill/>
        </p:spPr>
        <p:txBody>
          <a:bodyPr wrap="square" rtlCol="0">
            <a:spAutoFit/>
          </a:bodyPr>
          <a:lstStyle/>
          <a:p>
            <a:r>
              <a:rPr lang="fr-FR" sz="4000" dirty="0" err="1">
                <a:solidFill>
                  <a:srgbClr val="398F98"/>
                </a:solidFill>
                <a:latin typeface="Calibri"/>
                <a:cs typeface="Calibri"/>
              </a:rPr>
              <a:t>Impactul</a:t>
            </a:r>
            <a:r>
              <a:rPr lang="fr-FR" sz="4000" dirty="0">
                <a:solidFill>
                  <a:srgbClr val="398F98"/>
                </a:solidFill>
                <a:latin typeface="Calibri"/>
                <a:cs typeface="Calibri"/>
              </a:rPr>
              <a:t> brand-</a:t>
            </a:r>
            <a:r>
              <a:rPr lang="fr-FR" sz="4000" dirty="0" err="1">
                <a:solidFill>
                  <a:srgbClr val="398F98"/>
                </a:solidFill>
                <a:latin typeface="Calibri"/>
                <a:cs typeface="Calibri"/>
              </a:rPr>
              <a:t>ului</a:t>
            </a:r>
            <a:r>
              <a:rPr lang="fr-FR" sz="4000" dirty="0">
                <a:solidFill>
                  <a:srgbClr val="398F98"/>
                </a:solidFill>
                <a:latin typeface="Calibri"/>
                <a:cs typeface="Calibri"/>
              </a:rPr>
              <a:t> </a:t>
            </a:r>
            <a:r>
              <a:rPr lang="fr-FR" sz="4000" dirty="0" err="1">
                <a:solidFill>
                  <a:srgbClr val="398F98"/>
                </a:solidFill>
                <a:latin typeface="Calibri"/>
                <a:cs typeface="Calibri"/>
              </a:rPr>
              <a:t>pe</a:t>
            </a:r>
            <a:r>
              <a:rPr lang="fr-FR" sz="4000" dirty="0">
                <a:solidFill>
                  <a:srgbClr val="398F98"/>
                </a:solidFill>
                <a:latin typeface="Calibri"/>
                <a:cs typeface="Calibri"/>
              </a:rPr>
              <a:t> </a:t>
            </a:r>
            <a:r>
              <a:rPr lang="fr-FR" sz="4000" dirty="0" err="1">
                <a:solidFill>
                  <a:srgbClr val="398F98"/>
                </a:solidFill>
                <a:latin typeface="Calibri"/>
                <a:cs typeface="Calibri"/>
              </a:rPr>
              <a:t>noile</a:t>
            </a:r>
            <a:r>
              <a:rPr lang="fr-FR" sz="4000" dirty="0">
                <a:solidFill>
                  <a:srgbClr val="398F98"/>
                </a:solidFill>
                <a:latin typeface="Calibri"/>
                <a:cs typeface="Calibri"/>
              </a:rPr>
              <a:t> </a:t>
            </a:r>
            <a:r>
              <a:rPr lang="fr-FR" sz="4000" dirty="0" err="1">
                <a:solidFill>
                  <a:srgbClr val="398F98"/>
                </a:solidFill>
                <a:latin typeface="Calibri"/>
                <a:cs typeface="Calibri"/>
              </a:rPr>
              <a:t>platforme</a:t>
            </a:r>
            <a:endParaRPr lang="fr-FR"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409669"/>
            <a:ext cx="7779895" cy="286232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Creșterea</a:t>
            </a:r>
            <a:r>
              <a:rPr lang="en-US" sz="3000" b="1" dirty="0"/>
              <a:t> </a:t>
            </a:r>
            <a:r>
              <a:rPr lang="en-US" sz="3000" b="1" dirty="0" err="1"/>
              <a:t>loialității</a:t>
            </a:r>
            <a:r>
              <a:rPr lang="en-US" sz="3000" b="1" dirty="0"/>
              <a:t> </a:t>
            </a:r>
            <a:r>
              <a:rPr lang="en-US" sz="3000" b="1" dirty="0" err="1"/>
              <a:t>clienților</a:t>
            </a:r>
            <a:r>
              <a:rPr lang="en-US" sz="3000" b="1" dirty="0"/>
              <a:t>: </a:t>
            </a:r>
            <a:r>
              <a:rPr lang="en-US" sz="3000" dirty="0"/>
              <a:t>o </a:t>
            </a:r>
            <a:r>
              <a:rPr lang="en-US" sz="3000" dirty="0" err="1"/>
              <a:t>marcă</a:t>
            </a:r>
            <a:r>
              <a:rPr lang="en-US" sz="3000" dirty="0"/>
              <a:t> </a:t>
            </a:r>
            <a:r>
              <a:rPr lang="en-US" sz="3000" dirty="0" err="1"/>
              <a:t>puternică</a:t>
            </a:r>
            <a:r>
              <a:rPr lang="en-US" sz="3000" dirty="0"/>
              <a:t> </a:t>
            </a:r>
            <a:r>
              <a:rPr lang="en-US" sz="3000" dirty="0" err="1"/>
              <a:t>poate</a:t>
            </a:r>
            <a:r>
              <a:rPr lang="en-US" sz="3000" dirty="0"/>
              <a:t> </a:t>
            </a:r>
            <a:r>
              <a:rPr lang="en-US" sz="3000" dirty="0" err="1"/>
              <a:t>stimula</a:t>
            </a:r>
            <a:r>
              <a:rPr lang="en-US" sz="3000" dirty="0"/>
              <a:t> un sentiment de </a:t>
            </a:r>
            <a:r>
              <a:rPr lang="en-US" sz="3000" dirty="0" err="1"/>
              <a:t>loialitate</a:t>
            </a:r>
            <a:r>
              <a:rPr lang="en-US" sz="3000" dirty="0"/>
              <a:t> </a:t>
            </a:r>
            <a:r>
              <a:rPr lang="en-US" sz="3000" dirty="0" err="1"/>
              <a:t>în</a:t>
            </a:r>
            <a:r>
              <a:rPr lang="en-US" sz="3000" dirty="0"/>
              <a:t> </a:t>
            </a:r>
            <a:r>
              <a:rPr lang="en-US" sz="3000" dirty="0" err="1"/>
              <a:t>rândul</a:t>
            </a:r>
            <a:r>
              <a:rPr lang="en-US" sz="3000" dirty="0"/>
              <a:t> </a:t>
            </a:r>
            <a:r>
              <a:rPr lang="en-US" sz="3000" dirty="0" err="1"/>
              <a:t>clienților</a:t>
            </a:r>
            <a:r>
              <a:rPr lang="en-US" sz="3000" dirty="0"/>
              <a:t>, </a:t>
            </a:r>
            <a:r>
              <a:rPr lang="en-US" sz="3000" dirty="0" err="1"/>
              <a:t>deoarece</a:t>
            </a:r>
            <a:r>
              <a:rPr lang="en-US" sz="3000" dirty="0"/>
              <a:t> </a:t>
            </a:r>
            <a:r>
              <a:rPr lang="en-US" sz="3000" dirty="0" err="1"/>
              <a:t>aceștia</a:t>
            </a:r>
            <a:r>
              <a:rPr lang="en-US" sz="3000" dirty="0"/>
              <a:t> </a:t>
            </a:r>
            <a:r>
              <a:rPr lang="en-US" sz="3000" dirty="0" err="1"/>
              <a:t>simt</a:t>
            </a:r>
            <a:r>
              <a:rPr lang="en-US" sz="3000" dirty="0"/>
              <a:t> o </a:t>
            </a:r>
            <a:r>
              <a:rPr lang="en-US" sz="3000" dirty="0" err="1"/>
              <a:t>conexiune</a:t>
            </a:r>
            <a:r>
              <a:rPr lang="en-US" sz="3000" dirty="0"/>
              <a:t> </a:t>
            </a:r>
            <a:r>
              <a:rPr lang="en-US" sz="3000" dirty="0" err="1"/>
              <a:t>mai</a:t>
            </a:r>
            <a:r>
              <a:rPr lang="en-US" sz="3000" dirty="0"/>
              <a:t> </a:t>
            </a:r>
            <a:r>
              <a:rPr lang="en-US" sz="3000" dirty="0" err="1"/>
              <a:t>puternică</a:t>
            </a:r>
            <a:r>
              <a:rPr lang="en-US" sz="3000" dirty="0"/>
              <a:t> cu </a:t>
            </a:r>
            <a:r>
              <a:rPr lang="en-US" sz="3000" dirty="0" err="1"/>
              <a:t>marca</a:t>
            </a:r>
            <a:r>
              <a:rPr lang="en-US" sz="3000" dirty="0"/>
              <a:t> </a:t>
            </a:r>
            <a:r>
              <a:rPr lang="en-US" sz="3000" dirty="0" err="1"/>
              <a:t>și</a:t>
            </a:r>
            <a:r>
              <a:rPr lang="en-US" sz="3000" dirty="0"/>
              <a:t> au </a:t>
            </a:r>
            <a:r>
              <a:rPr lang="en-US" sz="3000" dirty="0" err="1"/>
              <a:t>șanse</a:t>
            </a:r>
            <a:r>
              <a:rPr lang="en-US" sz="3000" dirty="0"/>
              <a:t> </a:t>
            </a:r>
            <a:r>
              <a:rPr lang="en-US" sz="3000" dirty="0" err="1"/>
              <a:t>mai</a:t>
            </a:r>
            <a:r>
              <a:rPr lang="en-US" sz="3000" dirty="0"/>
              <a:t> </a:t>
            </a:r>
            <a:r>
              <a:rPr lang="en-US" sz="3000" dirty="0" err="1"/>
              <a:t>mari</a:t>
            </a:r>
            <a:r>
              <a:rPr lang="en-US" sz="3000" dirty="0"/>
              <a:t> </a:t>
            </a:r>
            <a:r>
              <a:rPr lang="en-US" sz="3000" dirty="0" err="1"/>
              <a:t>să</a:t>
            </a:r>
            <a:r>
              <a:rPr lang="en-US" sz="3000" dirty="0"/>
              <a:t> continue </a:t>
            </a:r>
            <a:r>
              <a:rPr lang="en-US" sz="3000" dirty="0" err="1"/>
              <a:t>să-și</a:t>
            </a:r>
            <a:r>
              <a:rPr lang="en-US" sz="3000" dirty="0"/>
              <a:t> </a:t>
            </a:r>
            <a:r>
              <a:rPr lang="en-US" sz="3000" dirty="0" err="1"/>
              <a:t>folosească</a:t>
            </a:r>
            <a:r>
              <a:rPr lang="en-US" sz="3000" dirty="0"/>
              <a:t> </a:t>
            </a:r>
            <a:r>
              <a:rPr lang="en-US" sz="3000" dirty="0" err="1"/>
              <a:t>produsele</a:t>
            </a:r>
            <a:r>
              <a:rPr lang="en-US" sz="3000" dirty="0"/>
              <a:t> </a:t>
            </a:r>
            <a:r>
              <a:rPr lang="en-US" sz="3000" dirty="0" err="1"/>
              <a:t>sau</a:t>
            </a:r>
            <a:r>
              <a:rPr lang="en-US" sz="3000" dirty="0"/>
              <a:t> </a:t>
            </a:r>
            <a:r>
              <a:rPr lang="en-US" sz="3000" dirty="0" err="1"/>
              <a:t>serviciile</a:t>
            </a:r>
            <a:r>
              <a:rPr lang="en-US" sz="3000" dirty="0"/>
              <a:t>.</a:t>
            </a:r>
          </a:p>
        </p:txBody>
      </p:sp>
    </p:spTree>
    <p:extLst>
      <p:ext uri="{BB962C8B-B14F-4D97-AF65-F5344CB8AC3E}">
        <p14:creationId xmlns:p14="http://schemas.microsoft.com/office/powerpoint/2010/main" val="340051100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1323439"/>
          </a:xfrm>
          <a:prstGeom prst="rect">
            <a:avLst/>
          </a:prstGeom>
          <a:noFill/>
        </p:spPr>
        <p:txBody>
          <a:bodyPr wrap="square" rtlCol="0">
            <a:spAutoFit/>
          </a:bodyPr>
          <a:lstStyle/>
          <a:p>
            <a:r>
              <a:rPr lang="fr-FR" sz="4000" dirty="0" err="1">
                <a:solidFill>
                  <a:srgbClr val="398F98"/>
                </a:solidFill>
                <a:latin typeface="Calibri"/>
                <a:cs typeface="Calibri"/>
              </a:rPr>
              <a:t>Impactul</a:t>
            </a:r>
            <a:r>
              <a:rPr lang="fr-FR" sz="4000" dirty="0">
                <a:solidFill>
                  <a:srgbClr val="398F98"/>
                </a:solidFill>
                <a:latin typeface="Calibri"/>
                <a:cs typeface="Calibri"/>
              </a:rPr>
              <a:t> brand-</a:t>
            </a:r>
            <a:r>
              <a:rPr lang="fr-FR" sz="4000" dirty="0" err="1">
                <a:solidFill>
                  <a:srgbClr val="398F98"/>
                </a:solidFill>
                <a:latin typeface="Calibri"/>
                <a:cs typeface="Calibri"/>
              </a:rPr>
              <a:t>ului</a:t>
            </a:r>
            <a:r>
              <a:rPr lang="fr-FR" sz="4000" dirty="0">
                <a:solidFill>
                  <a:srgbClr val="398F98"/>
                </a:solidFill>
                <a:latin typeface="Calibri"/>
                <a:cs typeface="Calibri"/>
              </a:rPr>
              <a:t> </a:t>
            </a:r>
            <a:r>
              <a:rPr lang="fr-FR" sz="4000" dirty="0" err="1">
                <a:solidFill>
                  <a:srgbClr val="398F98"/>
                </a:solidFill>
                <a:latin typeface="Calibri"/>
                <a:cs typeface="Calibri"/>
              </a:rPr>
              <a:t>pe</a:t>
            </a:r>
            <a:r>
              <a:rPr lang="fr-FR" sz="4000" dirty="0">
                <a:solidFill>
                  <a:srgbClr val="398F98"/>
                </a:solidFill>
                <a:latin typeface="Calibri"/>
                <a:cs typeface="Calibri"/>
              </a:rPr>
              <a:t> </a:t>
            </a:r>
            <a:r>
              <a:rPr lang="fr-FR" sz="4000" dirty="0" err="1">
                <a:solidFill>
                  <a:srgbClr val="398F98"/>
                </a:solidFill>
                <a:latin typeface="Calibri"/>
                <a:cs typeface="Calibri"/>
              </a:rPr>
              <a:t>noile</a:t>
            </a:r>
            <a:r>
              <a:rPr lang="fr-FR" sz="4000" dirty="0">
                <a:solidFill>
                  <a:srgbClr val="398F98"/>
                </a:solidFill>
                <a:latin typeface="Calibri"/>
                <a:cs typeface="Calibri"/>
              </a:rPr>
              <a:t> </a:t>
            </a:r>
            <a:r>
              <a:rPr lang="fr-FR" sz="4000" dirty="0" err="1">
                <a:solidFill>
                  <a:srgbClr val="398F98"/>
                </a:solidFill>
                <a:latin typeface="Calibri"/>
                <a:cs typeface="Calibri"/>
              </a:rPr>
              <a:t>platforme</a:t>
            </a:r>
            <a:endParaRPr lang="fr-FR"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409669"/>
            <a:ext cx="7779895" cy="332398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Avantaj</a:t>
            </a:r>
            <a:r>
              <a:rPr lang="en-US" sz="3000" b="1" dirty="0"/>
              <a:t> </a:t>
            </a:r>
            <a:r>
              <a:rPr lang="en-US" sz="3000" b="1" dirty="0" err="1"/>
              <a:t>competitiv</a:t>
            </a:r>
            <a:r>
              <a:rPr lang="en-US" sz="3000" b="1" dirty="0"/>
              <a:t>: </a:t>
            </a:r>
            <a:r>
              <a:rPr lang="en-US" sz="3000" dirty="0"/>
              <a:t>un brand </a:t>
            </a:r>
            <a:r>
              <a:rPr lang="en-US" sz="3000" dirty="0" err="1"/>
              <a:t>puternic</a:t>
            </a:r>
            <a:r>
              <a:rPr lang="en-US" sz="3000" dirty="0"/>
              <a:t> </a:t>
            </a:r>
            <a:r>
              <a:rPr lang="en-US" sz="3000" dirty="0" err="1"/>
              <a:t>poate</a:t>
            </a:r>
            <a:r>
              <a:rPr lang="en-US" sz="3000" dirty="0"/>
              <a:t> </a:t>
            </a:r>
            <a:r>
              <a:rPr lang="en-US" sz="3000" dirty="0" err="1"/>
              <a:t>oferi</a:t>
            </a:r>
            <a:r>
              <a:rPr lang="en-US" sz="3000" dirty="0"/>
              <a:t> </a:t>
            </a:r>
            <a:r>
              <a:rPr lang="en-US" sz="3000" dirty="0" err="1"/>
              <a:t>unei</a:t>
            </a:r>
            <a:r>
              <a:rPr lang="en-US" sz="3000" dirty="0"/>
              <a:t> </a:t>
            </a:r>
            <a:r>
              <a:rPr lang="en-US" sz="3000" dirty="0" err="1"/>
              <a:t>afaceri</a:t>
            </a:r>
            <a:r>
              <a:rPr lang="en-US" sz="3000" dirty="0"/>
              <a:t> un </a:t>
            </a:r>
            <a:r>
              <a:rPr lang="en-US" sz="3000" dirty="0" err="1"/>
              <a:t>avantaj</a:t>
            </a:r>
            <a:r>
              <a:rPr lang="en-US" sz="3000" dirty="0"/>
              <a:t> </a:t>
            </a:r>
            <a:r>
              <a:rPr lang="en-US" sz="3000" dirty="0" err="1"/>
              <a:t>competitiv</a:t>
            </a:r>
            <a:r>
              <a:rPr lang="en-US" sz="3000" dirty="0"/>
              <a:t> pe </a:t>
            </a:r>
            <a:r>
              <a:rPr lang="en-US" sz="3000" dirty="0" err="1"/>
              <a:t>rețelele</a:t>
            </a:r>
            <a:r>
              <a:rPr lang="en-US" sz="3000" dirty="0"/>
              <a:t> de </a:t>
            </a:r>
            <a:r>
              <a:rPr lang="en-US" sz="3000" dirty="0" err="1"/>
              <a:t>socializare</a:t>
            </a:r>
            <a:r>
              <a:rPr lang="en-US" sz="3000" dirty="0"/>
              <a:t>, </a:t>
            </a:r>
            <a:r>
              <a:rPr lang="en-US" sz="3000" dirty="0" err="1"/>
              <a:t>deoarece</a:t>
            </a:r>
            <a:r>
              <a:rPr lang="en-US" sz="3000" dirty="0"/>
              <a:t> </a:t>
            </a:r>
            <a:r>
              <a:rPr lang="en-US" sz="3000" dirty="0" err="1"/>
              <a:t>clienții</a:t>
            </a:r>
            <a:r>
              <a:rPr lang="en-US" sz="3000" dirty="0"/>
              <a:t> au </a:t>
            </a:r>
            <a:r>
              <a:rPr lang="en-US" sz="3000" dirty="0" err="1"/>
              <a:t>șanse</a:t>
            </a:r>
            <a:r>
              <a:rPr lang="en-US" sz="3000" dirty="0"/>
              <a:t> </a:t>
            </a:r>
            <a:r>
              <a:rPr lang="en-US" sz="3000" dirty="0" err="1"/>
              <a:t>mai</a:t>
            </a:r>
            <a:r>
              <a:rPr lang="en-US" sz="3000" dirty="0"/>
              <a:t> </a:t>
            </a:r>
            <a:r>
              <a:rPr lang="en-US" sz="3000" dirty="0" err="1"/>
              <a:t>mari</a:t>
            </a:r>
            <a:r>
              <a:rPr lang="en-US" sz="3000" dirty="0"/>
              <a:t> </a:t>
            </a:r>
            <a:r>
              <a:rPr lang="en-US" sz="3000" dirty="0" err="1"/>
              <a:t>să</a:t>
            </a:r>
            <a:r>
              <a:rPr lang="en-US" sz="3000" dirty="0"/>
              <a:t> </a:t>
            </a:r>
            <a:r>
              <a:rPr lang="en-US" sz="3000" dirty="0" err="1"/>
              <a:t>aleagă</a:t>
            </a:r>
            <a:r>
              <a:rPr lang="en-US" sz="3000" dirty="0"/>
              <a:t> o </a:t>
            </a:r>
            <a:r>
              <a:rPr lang="en-US" sz="3000" dirty="0" err="1"/>
              <a:t>marcă</a:t>
            </a:r>
            <a:r>
              <a:rPr lang="en-US" sz="3000" dirty="0"/>
              <a:t> pe care o </a:t>
            </a:r>
            <a:r>
              <a:rPr lang="en-US" sz="3000" dirty="0" err="1"/>
              <a:t>recunosc</a:t>
            </a:r>
            <a:r>
              <a:rPr lang="en-US" sz="3000" dirty="0"/>
              <a:t> </a:t>
            </a:r>
            <a:r>
              <a:rPr lang="en-US" sz="3000" dirty="0" err="1"/>
              <a:t>și</a:t>
            </a:r>
            <a:r>
              <a:rPr lang="en-US" sz="3000" dirty="0"/>
              <a:t> </a:t>
            </a:r>
            <a:r>
              <a:rPr lang="en-US" sz="3000" dirty="0" err="1"/>
              <a:t>în</a:t>
            </a:r>
            <a:r>
              <a:rPr lang="en-US" sz="3000" dirty="0"/>
              <a:t> care au </a:t>
            </a:r>
            <a:r>
              <a:rPr lang="en-US" sz="3000" dirty="0" err="1"/>
              <a:t>încredere</a:t>
            </a:r>
            <a:r>
              <a:rPr lang="en-US" sz="3000" dirty="0"/>
              <a:t> </a:t>
            </a:r>
            <a:r>
              <a:rPr lang="en-US" sz="3000" dirty="0" err="1"/>
              <a:t>decât</a:t>
            </a:r>
            <a:r>
              <a:rPr lang="en-US" sz="3000" dirty="0"/>
              <a:t> </a:t>
            </a:r>
            <a:r>
              <a:rPr lang="en-US" sz="3000" dirty="0" err="1"/>
              <a:t>una</a:t>
            </a:r>
            <a:r>
              <a:rPr lang="en-US" sz="3000" dirty="0"/>
              <a:t> pe care nu o au.</a:t>
            </a:r>
          </a:p>
        </p:txBody>
      </p:sp>
    </p:spTree>
    <p:extLst>
      <p:ext uri="{BB962C8B-B14F-4D97-AF65-F5344CB8AC3E}">
        <p14:creationId xmlns:p14="http://schemas.microsoft.com/office/powerpoint/2010/main" val="288280225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1323439"/>
          </a:xfrm>
          <a:prstGeom prst="rect">
            <a:avLst/>
          </a:prstGeom>
          <a:noFill/>
        </p:spPr>
        <p:txBody>
          <a:bodyPr wrap="square" rtlCol="0">
            <a:spAutoFit/>
          </a:bodyPr>
          <a:lstStyle/>
          <a:p>
            <a:r>
              <a:rPr lang="fr-FR" sz="4000" dirty="0" err="1">
                <a:solidFill>
                  <a:srgbClr val="398F98"/>
                </a:solidFill>
                <a:latin typeface="Calibri"/>
                <a:cs typeface="Calibri"/>
              </a:rPr>
              <a:t>Impactul</a:t>
            </a:r>
            <a:r>
              <a:rPr lang="fr-FR" sz="4000" dirty="0">
                <a:solidFill>
                  <a:srgbClr val="398F98"/>
                </a:solidFill>
                <a:latin typeface="Calibri"/>
                <a:cs typeface="Calibri"/>
              </a:rPr>
              <a:t> brand-</a:t>
            </a:r>
            <a:r>
              <a:rPr lang="fr-FR" sz="4000" dirty="0" err="1">
                <a:solidFill>
                  <a:srgbClr val="398F98"/>
                </a:solidFill>
                <a:latin typeface="Calibri"/>
                <a:cs typeface="Calibri"/>
              </a:rPr>
              <a:t>ului</a:t>
            </a:r>
            <a:r>
              <a:rPr lang="fr-FR" sz="4000" dirty="0">
                <a:solidFill>
                  <a:srgbClr val="398F98"/>
                </a:solidFill>
                <a:latin typeface="Calibri"/>
                <a:cs typeface="Calibri"/>
              </a:rPr>
              <a:t> </a:t>
            </a:r>
            <a:r>
              <a:rPr lang="fr-FR" sz="4000" dirty="0" err="1">
                <a:solidFill>
                  <a:srgbClr val="398F98"/>
                </a:solidFill>
                <a:latin typeface="Calibri"/>
                <a:cs typeface="Calibri"/>
              </a:rPr>
              <a:t>pe</a:t>
            </a:r>
            <a:r>
              <a:rPr lang="fr-FR" sz="4000" dirty="0">
                <a:solidFill>
                  <a:srgbClr val="398F98"/>
                </a:solidFill>
                <a:latin typeface="Calibri"/>
                <a:cs typeface="Calibri"/>
              </a:rPr>
              <a:t> </a:t>
            </a:r>
            <a:r>
              <a:rPr lang="fr-FR" sz="4000" dirty="0" err="1">
                <a:solidFill>
                  <a:srgbClr val="398F98"/>
                </a:solidFill>
                <a:latin typeface="Calibri"/>
                <a:cs typeface="Calibri"/>
              </a:rPr>
              <a:t>noile</a:t>
            </a:r>
            <a:r>
              <a:rPr lang="fr-FR" sz="4000" dirty="0">
                <a:solidFill>
                  <a:srgbClr val="398F98"/>
                </a:solidFill>
                <a:latin typeface="Calibri"/>
                <a:cs typeface="Calibri"/>
              </a:rPr>
              <a:t> </a:t>
            </a:r>
            <a:r>
              <a:rPr lang="fr-FR" sz="4000" dirty="0" err="1">
                <a:solidFill>
                  <a:srgbClr val="398F98"/>
                </a:solidFill>
                <a:latin typeface="Calibri"/>
                <a:cs typeface="Calibri"/>
              </a:rPr>
              <a:t>platforme</a:t>
            </a:r>
            <a:endParaRPr lang="fr-FR"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382237"/>
            <a:ext cx="7779895" cy="332398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Creșterea</a:t>
            </a:r>
            <a:r>
              <a:rPr lang="en-US" sz="3000" b="1" dirty="0"/>
              <a:t> </a:t>
            </a:r>
            <a:r>
              <a:rPr lang="en-US" sz="3000" b="1" dirty="0" err="1"/>
              <a:t>vânzărilor</a:t>
            </a:r>
            <a:r>
              <a:rPr lang="en-US" sz="3000" b="1" dirty="0"/>
              <a:t> </a:t>
            </a:r>
            <a:r>
              <a:rPr lang="en-US" sz="3000" b="1" dirty="0" err="1"/>
              <a:t>și</a:t>
            </a:r>
            <a:r>
              <a:rPr lang="en-US" sz="3000" b="1" dirty="0"/>
              <a:t> a </a:t>
            </a:r>
            <a:r>
              <a:rPr lang="en-US" sz="3000" b="1" dirty="0" err="1"/>
              <a:t>veniturilor</a:t>
            </a:r>
            <a:r>
              <a:rPr lang="en-US" sz="3000" b="1" dirty="0"/>
              <a:t>: </a:t>
            </a:r>
            <a:r>
              <a:rPr lang="en-US" sz="3000" dirty="0"/>
              <a:t>un brand </a:t>
            </a:r>
            <a:r>
              <a:rPr lang="en-US" sz="3000" dirty="0" err="1"/>
              <a:t>puternic</a:t>
            </a:r>
            <a:r>
              <a:rPr lang="en-US" sz="3000" dirty="0"/>
              <a:t> </a:t>
            </a:r>
            <a:r>
              <a:rPr lang="en-US" sz="3000" dirty="0" err="1"/>
              <a:t>poate</a:t>
            </a:r>
            <a:r>
              <a:rPr lang="en-US" sz="3000" dirty="0"/>
              <a:t> duce la </a:t>
            </a:r>
            <a:r>
              <a:rPr lang="en-US" sz="3000" dirty="0" err="1"/>
              <a:t>creșterea</a:t>
            </a:r>
            <a:r>
              <a:rPr lang="en-US" sz="3000" dirty="0"/>
              <a:t> </a:t>
            </a:r>
            <a:r>
              <a:rPr lang="en-US" sz="3000" dirty="0" err="1"/>
              <a:t>vânzărilor</a:t>
            </a:r>
            <a:r>
              <a:rPr lang="en-US" sz="3000" dirty="0"/>
              <a:t> </a:t>
            </a:r>
            <a:r>
              <a:rPr lang="en-US" sz="3000" dirty="0" err="1"/>
              <a:t>și</a:t>
            </a:r>
            <a:r>
              <a:rPr lang="en-US" sz="3000" dirty="0"/>
              <a:t> a </a:t>
            </a:r>
            <a:r>
              <a:rPr lang="en-US" sz="3000" dirty="0" err="1"/>
              <a:t>veniturilor</a:t>
            </a:r>
            <a:r>
              <a:rPr lang="en-US" sz="3000" dirty="0"/>
              <a:t> pe </a:t>
            </a:r>
            <a:r>
              <a:rPr lang="en-US" sz="3000" dirty="0" err="1"/>
              <a:t>rețelele</a:t>
            </a:r>
            <a:r>
              <a:rPr lang="en-US" sz="3000" dirty="0"/>
              <a:t> </a:t>
            </a:r>
            <a:r>
              <a:rPr lang="en-US" sz="3000" dirty="0" err="1"/>
              <a:t>sociale</a:t>
            </a:r>
            <a:r>
              <a:rPr lang="en-US" sz="3000" dirty="0"/>
              <a:t>, </a:t>
            </a:r>
            <a:r>
              <a:rPr lang="en-US" sz="3000" dirty="0" err="1"/>
              <a:t>deoarece</a:t>
            </a:r>
            <a:r>
              <a:rPr lang="en-US" sz="3000" dirty="0"/>
              <a:t> </a:t>
            </a:r>
            <a:r>
              <a:rPr lang="en-US" sz="3000" dirty="0" err="1"/>
              <a:t>clienții</a:t>
            </a:r>
            <a:r>
              <a:rPr lang="en-US" sz="3000" dirty="0"/>
              <a:t> au </a:t>
            </a:r>
            <a:r>
              <a:rPr lang="en-US" sz="3000" dirty="0" err="1"/>
              <a:t>șanse</a:t>
            </a:r>
            <a:r>
              <a:rPr lang="en-US" sz="3000" dirty="0"/>
              <a:t> </a:t>
            </a:r>
            <a:r>
              <a:rPr lang="en-US" sz="3000" dirty="0" err="1"/>
              <a:t>mai</a:t>
            </a:r>
            <a:r>
              <a:rPr lang="en-US" sz="3000" dirty="0"/>
              <a:t> </a:t>
            </a:r>
            <a:r>
              <a:rPr lang="en-US" sz="3000" dirty="0" err="1"/>
              <a:t>mari</a:t>
            </a:r>
            <a:r>
              <a:rPr lang="en-US" sz="3000" dirty="0"/>
              <a:t> </a:t>
            </a:r>
            <a:r>
              <a:rPr lang="en-US" sz="3000" dirty="0" err="1"/>
              <a:t>să</a:t>
            </a:r>
            <a:r>
              <a:rPr lang="en-US" sz="3000" dirty="0"/>
              <a:t> </a:t>
            </a:r>
            <a:r>
              <a:rPr lang="en-US" sz="3000" dirty="0" err="1"/>
              <a:t>cumpere</a:t>
            </a:r>
            <a:r>
              <a:rPr lang="en-US" sz="3000" dirty="0"/>
              <a:t> </a:t>
            </a:r>
            <a:r>
              <a:rPr lang="en-US" sz="3000" dirty="0" err="1"/>
              <a:t>produse</a:t>
            </a:r>
            <a:r>
              <a:rPr lang="en-US" sz="3000" dirty="0"/>
              <a:t> </a:t>
            </a:r>
            <a:r>
              <a:rPr lang="en-US" sz="3000" dirty="0" err="1"/>
              <a:t>sau</a:t>
            </a:r>
            <a:r>
              <a:rPr lang="en-US" sz="3000" dirty="0"/>
              <a:t> </a:t>
            </a:r>
            <a:r>
              <a:rPr lang="en-US" sz="3000" dirty="0" err="1"/>
              <a:t>servicii</a:t>
            </a:r>
            <a:r>
              <a:rPr lang="en-US" sz="3000" dirty="0"/>
              <a:t> de la o </a:t>
            </a:r>
            <a:r>
              <a:rPr lang="en-US" sz="3000" dirty="0" err="1"/>
              <a:t>marcă</a:t>
            </a:r>
            <a:r>
              <a:rPr lang="en-US" sz="3000" dirty="0"/>
              <a:t> pe care o </a:t>
            </a:r>
            <a:r>
              <a:rPr lang="en-US" sz="3000" dirty="0" err="1"/>
              <a:t>cunosc</a:t>
            </a:r>
            <a:r>
              <a:rPr lang="en-US" sz="3000" dirty="0"/>
              <a:t> </a:t>
            </a:r>
            <a:r>
              <a:rPr lang="en-US" sz="3000" dirty="0" err="1"/>
              <a:t>și</a:t>
            </a:r>
            <a:r>
              <a:rPr lang="en-US" sz="3000" dirty="0"/>
              <a:t> </a:t>
            </a:r>
            <a:r>
              <a:rPr lang="en-US" sz="3000" dirty="0" err="1"/>
              <a:t>în</a:t>
            </a:r>
            <a:r>
              <a:rPr lang="en-US" sz="3000" dirty="0"/>
              <a:t> care au </a:t>
            </a:r>
            <a:r>
              <a:rPr lang="en-US" sz="3000" dirty="0" err="1"/>
              <a:t>încredere</a:t>
            </a:r>
            <a:r>
              <a:rPr lang="en-US" sz="3000" dirty="0"/>
              <a:t>.</a:t>
            </a:r>
          </a:p>
        </p:txBody>
      </p:sp>
    </p:spTree>
    <p:extLst>
      <p:ext uri="{BB962C8B-B14F-4D97-AF65-F5344CB8AC3E}">
        <p14:creationId xmlns:p14="http://schemas.microsoft.com/office/powerpoint/2010/main" val="137463378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1323439"/>
          </a:xfrm>
          <a:prstGeom prst="rect">
            <a:avLst/>
          </a:prstGeom>
          <a:noFill/>
        </p:spPr>
        <p:txBody>
          <a:bodyPr wrap="square" rtlCol="0">
            <a:spAutoFit/>
          </a:bodyPr>
          <a:lstStyle/>
          <a:p>
            <a:r>
              <a:rPr lang="fr-FR" sz="4000" dirty="0" err="1">
                <a:solidFill>
                  <a:srgbClr val="398F98"/>
                </a:solidFill>
                <a:latin typeface="Calibri"/>
                <a:cs typeface="Calibri"/>
              </a:rPr>
              <a:t>Impactul</a:t>
            </a:r>
            <a:r>
              <a:rPr lang="fr-FR" sz="4000" dirty="0">
                <a:solidFill>
                  <a:srgbClr val="398F98"/>
                </a:solidFill>
                <a:latin typeface="Calibri"/>
                <a:cs typeface="Calibri"/>
              </a:rPr>
              <a:t> brand-</a:t>
            </a:r>
            <a:r>
              <a:rPr lang="fr-FR" sz="4000" dirty="0" err="1">
                <a:solidFill>
                  <a:srgbClr val="398F98"/>
                </a:solidFill>
                <a:latin typeface="Calibri"/>
                <a:cs typeface="Calibri"/>
              </a:rPr>
              <a:t>ului</a:t>
            </a:r>
            <a:r>
              <a:rPr lang="fr-FR" sz="4000" dirty="0">
                <a:solidFill>
                  <a:srgbClr val="398F98"/>
                </a:solidFill>
                <a:latin typeface="Calibri"/>
                <a:cs typeface="Calibri"/>
              </a:rPr>
              <a:t> </a:t>
            </a:r>
            <a:r>
              <a:rPr lang="fr-FR" sz="4000" dirty="0" err="1">
                <a:solidFill>
                  <a:srgbClr val="398F98"/>
                </a:solidFill>
                <a:latin typeface="Calibri"/>
                <a:cs typeface="Calibri"/>
              </a:rPr>
              <a:t>pe</a:t>
            </a:r>
            <a:r>
              <a:rPr lang="fr-FR" sz="4000" dirty="0">
                <a:solidFill>
                  <a:srgbClr val="398F98"/>
                </a:solidFill>
                <a:latin typeface="Calibri"/>
                <a:cs typeface="Calibri"/>
              </a:rPr>
              <a:t> </a:t>
            </a:r>
            <a:r>
              <a:rPr lang="fr-FR" sz="4000" dirty="0" err="1">
                <a:solidFill>
                  <a:srgbClr val="398F98"/>
                </a:solidFill>
                <a:latin typeface="Calibri"/>
                <a:cs typeface="Calibri"/>
              </a:rPr>
              <a:t>noile</a:t>
            </a:r>
            <a:r>
              <a:rPr lang="fr-FR" sz="4000" dirty="0">
                <a:solidFill>
                  <a:srgbClr val="398F98"/>
                </a:solidFill>
                <a:latin typeface="Calibri"/>
                <a:cs typeface="Calibri"/>
              </a:rPr>
              <a:t> </a:t>
            </a:r>
            <a:r>
              <a:rPr lang="fr-FR" sz="4000" dirty="0" err="1">
                <a:solidFill>
                  <a:srgbClr val="398F98"/>
                </a:solidFill>
                <a:latin typeface="Calibri"/>
                <a:cs typeface="Calibri"/>
              </a:rPr>
              <a:t>platforme</a:t>
            </a:r>
            <a:endParaRPr lang="fr-FR"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382237"/>
            <a:ext cx="7779895" cy="2862322"/>
          </a:xfrm>
          <a:prstGeom prst="rect">
            <a:avLst/>
          </a:prstGeom>
          <a:noFill/>
        </p:spPr>
        <p:txBody>
          <a:bodyPr wrap="square" rtlCol="0">
            <a:spAutoFit/>
          </a:bodyPr>
          <a:lstStyle/>
          <a:p>
            <a:pPr algn="just"/>
            <a:r>
              <a:rPr lang="en-US" sz="3000" dirty="0"/>
              <a:t>Cu </a:t>
            </a:r>
            <a:r>
              <a:rPr lang="en-US" sz="3000" dirty="0" err="1"/>
              <a:t>toate</a:t>
            </a:r>
            <a:r>
              <a:rPr lang="en-US" sz="3000" dirty="0"/>
              <a:t> </a:t>
            </a:r>
            <a:r>
              <a:rPr lang="en-US" sz="3000" dirty="0" err="1"/>
              <a:t>acestea</a:t>
            </a:r>
            <a:r>
              <a:rPr lang="en-US" sz="3000" dirty="0"/>
              <a:t>, </a:t>
            </a:r>
            <a:r>
              <a:rPr lang="en-US" sz="3000" dirty="0" err="1"/>
              <a:t>construirea</a:t>
            </a:r>
            <a:r>
              <a:rPr lang="en-US" sz="3000" dirty="0"/>
              <a:t> </a:t>
            </a:r>
            <a:r>
              <a:rPr lang="en-US" sz="3000" dirty="0" err="1"/>
              <a:t>unui</a:t>
            </a:r>
            <a:r>
              <a:rPr lang="en-US" sz="3000" dirty="0"/>
              <a:t> brand </a:t>
            </a:r>
            <a:r>
              <a:rPr lang="en-US" sz="3000" dirty="0" err="1"/>
              <a:t>puternic</a:t>
            </a:r>
            <a:r>
              <a:rPr lang="en-US" sz="3000" dirty="0"/>
              <a:t> pe social media </a:t>
            </a:r>
            <a:r>
              <a:rPr lang="en-US" sz="3000" dirty="0" err="1"/>
              <a:t>necesită</a:t>
            </a:r>
            <a:r>
              <a:rPr lang="en-US" sz="3000" dirty="0"/>
              <a:t> o </a:t>
            </a:r>
            <a:r>
              <a:rPr lang="en-US" sz="3000" dirty="0" err="1"/>
              <a:t>abordare</a:t>
            </a:r>
            <a:r>
              <a:rPr lang="en-US" sz="3000" dirty="0"/>
              <a:t> </a:t>
            </a:r>
            <a:r>
              <a:rPr lang="en-US" sz="3000" dirty="0" err="1"/>
              <a:t>strategică</a:t>
            </a:r>
            <a:r>
              <a:rPr lang="en-US" sz="3000" dirty="0"/>
              <a:t> </a:t>
            </a:r>
            <a:r>
              <a:rPr lang="en-US" sz="3000" dirty="0" err="1"/>
              <a:t>și</a:t>
            </a:r>
            <a:r>
              <a:rPr lang="en-US" sz="3000" dirty="0"/>
              <a:t> </a:t>
            </a:r>
            <a:r>
              <a:rPr lang="en-US" sz="3000" dirty="0" err="1"/>
              <a:t>consecventă</a:t>
            </a:r>
            <a:r>
              <a:rPr lang="en-US" sz="3000" dirty="0"/>
              <a:t>, precum </a:t>
            </a:r>
            <a:r>
              <a:rPr lang="en-US" sz="3000" dirty="0" err="1"/>
              <a:t>și</a:t>
            </a:r>
            <a:r>
              <a:rPr lang="en-US" sz="3000" dirty="0"/>
              <a:t> o </a:t>
            </a:r>
            <a:r>
              <a:rPr lang="en-US" sz="3000" dirty="0" err="1"/>
              <a:t>înțelegere</a:t>
            </a:r>
            <a:r>
              <a:rPr lang="en-US" sz="3000" dirty="0"/>
              <a:t> </a:t>
            </a:r>
            <a:r>
              <a:rPr lang="en-US" sz="3000" dirty="0" err="1"/>
              <a:t>profundă</a:t>
            </a:r>
            <a:r>
              <a:rPr lang="en-US" sz="3000" dirty="0"/>
              <a:t> a </a:t>
            </a:r>
            <a:r>
              <a:rPr lang="en-US" sz="3000" dirty="0" err="1"/>
              <a:t>publicului</a:t>
            </a:r>
            <a:r>
              <a:rPr lang="en-US" sz="3000" dirty="0"/>
              <a:t> </a:t>
            </a:r>
            <a:r>
              <a:rPr lang="en-US" sz="3000" dirty="0" err="1"/>
              <a:t>țintă</a:t>
            </a:r>
            <a:r>
              <a:rPr lang="en-US" sz="3000" dirty="0"/>
              <a:t> </a:t>
            </a:r>
            <a:r>
              <a:rPr lang="en-US" sz="3000" dirty="0" err="1"/>
              <a:t>și</a:t>
            </a:r>
            <a:r>
              <a:rPr lang="en-US" sz="3000" dirty="0"/>
              <a:t> a </a:t>
            </a:r>
            <a:r>
              <a:rPr lang="en-US" sz="3000" dirty="0" err="1"/>
              <a:t>platformelor</a:t>
            </a:r>
            <a:r>
              <a:rPr lang="en-US" sz="3000" dirty="0"/>
              <a:t> de social media pe care le </a:t>
            </a:r>
            <a:r>
              <a:rPr lang="en-US" sz="3000" dirty="0" err="1"/>
              <a:t>utilizați</a:t>
            </a:r>
            <a:r>
              <a:rPr lang="en-US" sz="3000" dirty="0"/>
              <a:t>. </a:t>
            </a:r>
          </a:p>
        </p:txBody>
      </p:sp>
    </p:spTree>
    <p:extLst>
      <p:ext uri="{BB962C8B-B14F-4D97-AF65-F5344CB8AC3E}">
        <p14:creationId xmlns:p14="http://schemas.microsoft.com/office/powerpoint/2010/main" val="281503853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1323439"/>
          </a:xfrm>
          <a:prstGeom prst="rect">
            <a:avLst/>
          </a:prstGeom>
          <a:noFill/>
        </p:spPr>
        <p:txBody>
          <a:bodyPr wrap="square" rtlCol="0">
            <a:spAutoFit/>
          </a:bodyPr>
          <a:lstStyle/>
          <a:p>
            <a:r>
              <a:rPr lang="fr-FR" sz="4000" dirty="0" err="1">
                <a:solidFill>
                  <a:srgbClr val="398F98"/>
                </a:solidFill>
                <a:latin typeface="Calibri"/>
                <a:cs typeface="Calibri"/>
              </a:rPr>
              <a:t>Impactul</a:t>
            </a:r>
            <a:r>
              <a:rPr lang="fr-FR" sz="4000" dirty="0">
                <a:solidFill>
                  <a:srgbClr val="398F98"/>
                </a:solidFill>
                <a:latin typeface="Calibri"/>
                <a:cs typeface="Calibri"/>
              </a:rPr>
              <a:t> brand-</a:t>
            </a:r>
            <a:r>
              <a:rPr lang="fr-FR" sz="4000" dirty="0" err="1">
                <a:solidFill>
                  <a:srgbClr val="398F98"/>
                </a:solidFill>
                <a:latin typeface="Calibri"/>
                <a:cs typeface="Calibri"/>
              </a:rPr>
              <a:t>ului</a:t>
            </a:r>
            <a:r>
              <a:rPr lang="fr-FR" sz="4000" dirty="0">
                <a:solidFill>
                  <a:srgbClr val="398F98"/>
                </a:solidFill>
                <a:latin typeface="Calibri"/>
                <a:cs typeface="Calibri"/>
              </a:rPr>
              <a:t> </a:t>
            </a:r>
            <a:r>
              <a:rPr lang="fr-FR" sz="4000" dirty="0" err="1">
                <a:solidFill>
                  <a:srgbClr val="398F98"/>
                </a:solidFill>
                <a:latin typeface="Calibri"/>
                <a:cs typeface="Calibri"/>
              </a:rPr>
              <a:t>pe</a:t>
            </a:r>
            <a:r>
              <a:rPr lang="fr-FR" sz="4000" dirty="0">
                <a:solidFill>
                  <a:srgbClr val="398F98"/>
                </a:solidFill>
                <a:latin typeface="Calibri"/>
                <a:cs typeface="Calibri"/>
              </a:rPr>
              <a:t> </a:t>
            </a:r>
            <a:r>
              <a:rPr lang="fr-FR" sz="4000" dirty="0" err="1">
                <a:solidFill>
                  <a:srgbClr val="398F98"/>
                </a:solidFill>
                <a:latin typeface="Calibri"/>
                <a:cs typeface="Calibri"/>
              </a:rPr>
              <a:t>noile</a:t>
            </a:r>
            <a:r>
              <a:rPr lang="fr-FR" sz="4000" dirty="0">
                <a:solidFill>
                  <a:srgbClr val="398F98"/>
                </a:solidFill>
                <a:latin typeface="Calibri"/>
                <a:cs typeface="Calibri"/>
              </a:rPr>
              <a:t> </a:t>
            </a:r>
            <a:r>
              <a:rPr lang="fr-FR" sz="4000" dirty="0" err="1">
                <a:solidFill>
                  <a:srgbClr val="398F98"/>
                </a:solidFill>
                <a:latin typeface="Calibri"/>
                <a:cs typeface="Calibri"/>
              </a:rPr>
              <a:t>platforme</a:t>
            </a:r>
            <a:endParaRPr lang="fr-FR"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382237"/>
            <a:ext cx="7779895" cy="3785652"/>
          </a:xfrm>
          <a:prstGeom prst="rect">
            <a:avLst/>
          </a:prstGeom>
          <a:noFill/>
        </p:spPr>
        <p:txBody>
          <a:bodyPr wrap="square" rtlCol="0">
            <a:spAutoFit/>
          </a:bodyPr>
          <a:lstStyle/>
          <a:p>
            <a:pPr algn="just"/>
            <a:r>
              <a:rPr lang="en-US" sz="3000" dirty="0"/>
              <a:t>Este important </a:t>
            </a:r>
            <a:r>
              <a:rPr lang="en-US" sz="3000" dirty="0" err="1"/>
              <a:t>să</a:t>
            </a:r>
            <a:r>
              <a:rPr lang="en-US" sz="3000" dirty="0"/>
              <a:t> </a:t>
            </a:r>
            <a:r>
              <a:rPr lang="en-US" sz="3000" dirty="0" err="1"/>
              <a:t>creați</a:t>
            </a:r>
            <a:r>
              <a:rPr lang="en-US" sz="3000" dirty="0"/>
              <a:t> </a:t>
            </a:r>
            <a:r>
              <a:rPr lang="en-US" sz="3000" dirty="0" err="1"/>
              <a:t>și</a:t>
            </a:r>
            <a:r>
              <a:rPr lang="en-US" sz="3000" dirty="0"/>
              <a:t> </a:t>
            </a:r>
            <a:r>
              <a:rPr lang="en-US" sz="3000" dirty="0" err="1"/>
              <a:t>să</a:t>
            </a:r>
            <a:r>
              <a:rPr lang="en-US" sz="3000" dirty="0"/>
              <a:t> </a:t>
            </a:r>
            <a:r>
              <a:rPr lang="en-US" sz="3000" dirty="0" err="1"/>
              <a:t>distribuiți</a:t>
            </a:r>
            <a:r>
              <a:rPr lang="en-US" sz="3000" dirty="0"/>
              <a:t> </a:t>
            </a:r>
            <a:r>
              <a:rPr lang="en-US" sz="3000" dirty="0" err="1"/>
              <a:t>conținut</a:t>
            </a:r>
            <a:r>
              <a:rPr lang="en-US" sz="3000" dirty="0"/>
              <a:t> care </a:t>
            </a:r>
            <a:r>
              <a:rPr lang="en-US" sz="3000" dirty="0" err="1"/>
              <a:t>este</a:t>
            </a:r>
            <a:r>
              <a:rPr lang="en-US" sz="3000" dirty="0"/>
              <a:t> relevant </a:t>
            </a:r>
            <a:r>
              <a:rPr lang="en-US" sz="3000" dirty="0" err="1"/>
              <a:t>și</a:t>
            </a:r>
            <a:r>
              <a:rPr lang="en-US" sz="3000" dirty="0"/>
              <a:t> </a:t>
            </a:r>
            <a:r>
              <a:rPr lang="en-US" sz="3000" dirty="0" err="1"/>
              <a:t>captivant</a:t>
            </a:r>
            <a:r>
              <a:rPr lang="en-US" sz="3000" dirty="0"/>
              <a:t>, precum </a:t>
            </a:r>
            <a:r>
              <a:rPr lang="en-US" sz="3000" dirty="0" err="1"/>
              <a:t>și</a:t>
            </a:r>
            <a:r>
              <a:rPr lang="en-US" sz="3000" dirty="0"/>
              <a:t> </a:t>
            </a:r>
            <a:r>
              <a:rPr lang="en-US" sz="3000" dirty="0" err="1"/>
              <a:t>să</a:t>
            </a:r>
            <a:r>
              <a:rPr lang="en-US" sz="3000" dirty="0"/>
              <a:t> </a:t>
            </a:r>
            <a:r>
              <a:rPr lang="en-US" sz="3000" dirty="0" err="1"/>
              <a:t>interacționați</a:t>
            </a:r>
            <a:r>
              <a:rPr lang="en-US" sz="3000" dirty="0"/>
              <a:t> cu </a:t>
            </a:r>
            <a:r>
              <a:rPr lang="en-US" sz="3000" dirty="0" err="1"/>
              <a:t>clienții</a:t>
            </a:r>
            <a:r>
              <a:rPr lang="en-US" sz="3000" dirty="0"/>
              <a:t> </a:t>
            </a:r>
            <a:r>
              <a:rPr lang="en-US" sz="3000" dirty="0" err="1"/>
              <a:t>și</a:t>
            </a:r>
            <a:r>
              <a:rPr lang="en-US" sz="3000" dirty="0"/>
              <a:t> </a:t>
            </a:r>
            <a:r>
              <a:rPr lang="en-US" sz="3000" dirty="0" err="1"/>
              <a:t>să</a:t>
            </a:r>
            <a:r>
              <a:rPr lang="en-US" sz="3000" dirty="0"/>
              <a:t> </a:t>
            </a:r>
            <a:r>
              <a:rPr lang="en-US" sz="3000" dirty="0" err="1"/>
              <a:t>construiți</a:t>
            </a:r>
            <a:r>
              <a:rPr lang="en-US" sz="3000" dirty="0"/>
              <a:t> o </a:t>
            </a:r>
            <a:r>
              <a:rPr lang="en-US" sz="3000" dirty="0" err="1"/>
              <a:t>comunitate</a:t>
            </a:r>
            <a:r>
              <a:rPr lang="en-US" sz="3000" dirty="0"/>
              <a:t> </a:t>
            </a:r>
            <a:r>
              <a:rPr lang="en-US" sz="3000" dirty="0" err="1"/>
              <a:t>în</a:t>
            </a:r>
            <a:r>
              <a:rPr lang="en-US" sz="3000" dirty="0"/>
              <a:t> </a:t>
            </a:r>
            <a:r>
              <a:rPr lang="en-US" sz="3000" dirty="0" err="1"/>
              <a:t>jurul</a:t>
            </a:r>
            <a:r>
              <a:rPr lang="en-US" sz="3000" dirty="0"/>
              <a:t> </a:t>
            </a:r>
            <a:r>
              <a:rPr lang="en-US" sz="3000" dirty="0" err="1"/>
              <a:t>mărcii</a:t>
            </a:r>
            <a:r>
              <a:rPr lang="en-US" sz="3000" dirty="0"/>
              <a:t> </a:t>
            </a:r>
            <a:r>
              <a:rPr lang="en-US" sz="3000" dirty="0" err="1"/>
              <a:t>dvs</a:t>
            </a:r>
            <a:r>
              <a:rPr lang="en-US" sz="3000" dirty="0"/>
              <a:t>. </a:t>
            </a:r>
            <a:r>
              <a:rPr lang="en-US" sz="3000" dirty="0" err="1"/>
              <a:t>Procedând</a:t>
            </a:r>
            <a:r>
              <a:rPr lang="en-US" sz="3000" dirty="0"/>
              <a:t> </a:t>
            </a:r>
            <a:r>
              <a:rPr lang="en-US" sz="3000" dirty="0" err="1"/>
              <a:t>astfel</a:t>
            </a:r>
            <a:r>
              <a:rPr lang="en-US" sz="3000" dirty="0"/>
              <a:t>, </a:t>
            </a:r>
            <a:r>
              <a:rPr lang="en-US" sz="3000" dirty="0" err="1"/>
              <a:t>puteți</a:t>
            </a:r>
            <a:r>
              <a:rPr lang="en-US" sz="3000" dirty="0"/>
              <a:t> </a:t>
            </a:r>
            <a:r>
              <a:rPr lang="en-US" sz="3000" dirty="0" err="1"/>
              <a:t>profita</a:t>
            </a:r>
            <a:r>
              <a:rPr lang="en-US" sz="3000" dirty="0"/>
              <a:t> de </a:t>
            </a:r>
            <a:r>
              <a:rPr lang="en-US" sz="3000" dirty="0" err="1"/>
              <a:t>puterea</a:t>
            </a:r>
            <a:r>
              <a:rPr lang="en-US" sz="3000" dirty="0"/>
              <a:t> </a:t>
            </a:r>
            <a:r>
              <a:rPr lang="en-US" sz="3000" dirty="0" err="1"/>
              <a:t>rețelelor</a:t>
            </a:r>
            <a:r>
              <a:rPr lang="en-US" sz="3000" dirty="0"/>
              <a:t> </a:t>
            </a:r>
            <a:r>
              <a:rPr lang="en-US" sz="3000" dirty="0" err="1"/>
              <a:t>sociale</a:t>
            </a:r>
            <a:r>
              <a:rPr lang="en-US" sz="3000" dirty="0"/>
              <a:t> </a:t>
            </a:r>
            <a:r>
              <a:rPr lang="en-US" sz="3000" dirty="0" err="1"/>
              <a:t>pentru</a:t>
            </a:r>
            <a:r>
              <a:rPr lang="en-US" sz="3000" dirty="0"/>
              <a:t> a </a:t>
            </a:r>
            <a:r>
              <a:rPr lang="en-US" sz="3000" dirty="0" err="1"/>
              <a:t>construi</a:t>
            </a:r>
            <a:r>
              <a:rPr lang="en-US" sz="3000" dirty="0"/>
              <a:t> un brand </a:t>
            </a:r>
            <a:r>
              <a:rPr lang="en-US" sz="3000" dirty="0" err="1"/>
              <a:t>puternic</a:t>
            </a:r>
            <a:r>
              <a:rPr lang="en-US" sz="3000" dirty="0"/>
              <a:t> </a:t>
            </a:r>
            <a:r>
              <a:rPr lang="en-US" sz="3000" dirty="0" err="1"/>
              <a:t>și</a:t>
            </a:r>
            <a:r>
              <a:rPr lang="en-US" sz="3000" dirty="0"/>
              <a:t> </a:t>
            </a:r>
            <a:r>
              <a:rPr lang="en-US" sz="3000" dirty="0" err="1"/>
              <a:t>memorabil</a:t>
            </a:r>
            <a:r>
              <a:rPr lang="en-US" sz="3000" dirty="0"/>
              <a:t>, care </a:t>
            </a:r>
            <a:r>
              <a:rPr lang="en-US" sz="3000" dirty="0" err="1"/>
              <a:t>rezonează</a:t>
            </a:r>
            <a:r>
              <a:rPr lang="en-US" sz="3000" dirty="0"/>
              <a:t> cu </a:t>
            </a:r>
            <a:r>
              <a:rPr lang="en-US" sz="3000" dirty="0" err="1"/>
              <a:t>publicul</a:t>
            </a:r>
            <a:r>
              <a:rPr lang="en-US" sz="3000" dirty="0"/>
              <a:t> </a:t>
            </a:r>
            <a:r>
              <a:rPr lang="en-US" sz="3000" dirty="0" err="1"/>
              <a:t>țintă</a:t>
            </a:r>
            <a:r>
              <a:rPr lang="en-US" sz="3000" dirty="0"/>
              <a:t> </a:t>
            </a:r>
            <a:r>
              <a:rPr lang="en-US" sz="3000" dirty="0" err="1"/>
              <a:t>și</a:t>
            </a:r>
            <a:r>
              <a:rPr lang="en-US" sz="3000" dirty="0"/>
              <a:t> </a:t>
            </a:r>
            <a:r>
              <a:rPr lang="en-US" sz="3000" dirty="0" err="1"/>
              <a:t>stimulează</a:t>
            </a:r>
            <a:r>
              <a:rPr lang="en-US" sz="3000" dirty="0"/>
              <a:t> </a:t>
            </a:r>
            <a:r>
              <a:rPr lang="en-US" sz="3000" dirty="0" err="1"/>
              <a:t>creșterea</a:t>
            </a:r>
            <a:r>
              <a:rPr lang="en-US" sz="3000" dirty="0"/>
              <a:t> </a:t>
            </a:r>
            <a:r>
              <a:rPr lang="en-US" sz="3000" dirty="0" err="1"/>
              <a:t>afacerii</a:t>
            </a:r>
            <a:r>
              <a:rPr lang="en-US" sz="3000" dirty="0"/>
              <a:t>.</a:t>
            </a:r>
          </a:p>
        </p:txBody>
      </p:sp>
    </p:spTree>
    <p:extLst>
      <p:ext uri="{BB962C8B-B14F-4D97-AF65-F5344CB8AC3E}">
        <p14:creationId xmlns:p14="http://schemas.microsoft.com/office/powerpoint/2010/main" val="242172211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fr-FR" sz="4000" dirty="0">
                <a:solidFill>
                  <a:srgbClr val="398F98"/>
                </a:solidFill>
                <a:latin typeface="Calibri"/>
                <a:cs typeface="Calibri"/>
              </a:rPr>
              <a:t>Exemple de </a:t>
            </a:r>
            <a:r>
              <a:rPr lang="fr-FR" sz="4000" dirty="0" err="1">
                <a:solidFill>
                  <a:srgbClr val="398F98"/>
                </a:solidFill>
                <a:latin typeface="Calibri"/>
                <a:cs typeface="Calibri"/>
              </a:rPr>
              <a:t>mărci</a:t>
            </a:r>
            <a:r>
              <a:rPr lang="fr-FR" sz="4000" dirty="0">
                <a:solidFill>
                  <a:srgbClr val="398F98"/>
                </a:solidFill>
                <a:latin typeface="Calibri"/>
                <a:cs typeface="Calibri"/>
              </a:rPr>
              <a:t> de </a:t>
            </a:r>
            <a:r>
              <a:rPr lang="fr-FR" sz="4000" dirty="0" err="1">
                <a:solidFill>
                  <a:srgbClr val="398F98"/>
                </a:solidFill>
                <a:latin typeface="Calibri"/>
                <a:cs typeface="Calibri"/>
              </a:rPr>
              <a:t>succes</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3214341"/>
            <a:ext cx="7779895" cy="3323987"/>
          </a:xfrm>
          <a:prstGeom prst="rect">
            <a:avLst/>
          </a:prstGeom>
          <a:noFill/>
        </p:spPr>
        <p:txBody>
          <a:bodyPr wrap="square" rtlCol="0">
            <a:spAutoFit/>
          </a:bodyPr>
          <a:lstStyle/>
          <a:p>
            <a:pPr algn="just"/>
            <a:r>
              <a:rPr lang="en-US" sz="3000" b="1" dirty="0"/>
              <a:t>Nike</a:t>
            </a:r>
            <a:r>
              <a:rPr lang="en-US" sz="3000" dirty="0"/>
              <a:t> - Nike are o </a:t>
            </a:r>
            <a:r>
              <a:rPr lang="en-US" sz="3000" dirty="0" err="1"/>
              <a:t>prezență</a:t>
            </a:r>
            <a:r>
              <a:rPr lang="en-US" sz="3000" dirty="0"/>
              <a:t> </a:t>
            </a:r>
            <a:r>
              <a:rPr lang="en-US" sz="3000" dirty="0" err="1"/>
              <a:t>puternică</a:t>
            </a:r>
            <a:r>
              <a:rPr lang="en-US" sz="3000" dirty="0"/>
              <a:t> pe </a:t>
            </a:r>
            <a:r>
              <a:rPr lang="en-US" sz="3000" dirty="0" err="1"/>
              <a:t>rețelele</a:t>
            </a:r>
            <a:r>
              <a:rPr lang="en-US" sz="3000" dirty="0"/>
              <a:t> </a:t>
            </a:r>
            <a:r>
              <a:rPr lang="en-US" sz="3000" dirty="0" err="1"/>
              <a:t>sociale</a:t>
            </a:r>
            <a:r>
              <a:rPr lang="en-US" sz="3000" dirty="0"/>
              <a:t>, cu </a:t>
            </a:r>
            <a:r>
              <a:rPr lang="en-US" sz="3000" dirty="0" err="1"/>
              <a:t>milioane</a:t>
            </a:r>
            <a:r>
              <a:rPr lang="en-US" sz="3000" dirty="0"/>
              <a:t> de </a:t>
            </a:r>
            <a:r>
              <a:rPr lang="en-US" sz="3000" dirty="0" err="1"/>
              <a:t>urmăritori</a:t>
            </a:r>
            <a:r>
              <a:rPr lang="en-US" sz="3000" dirty="0"/>
              <a:t> pe </a:t>
            </a:r>
            <a:r>
              <a:rPr lang="en-US" sz="3000" dirty="0" err="1"/>
              <a:t>platforme</a:t>
            </a:r>
            <a:r>
              <a:rPr lang="en-US" sz="3000" dirty="0"/>
              <a:t> precum Instagram, Twitter </a:t>
            </a:r>
            <a:r>
              <a:rPr lang="en-US" sz="3000" dirty="0" err="1"/>
              <a:t>și</a:t>
            </a:r>
            <a:r>
              <a:rPr lang="en-US" sz="3000" dirty="0"/>
              <a:t> Facebook. Nike </a:t>
            </a:r>
            <a:r>
              <a:rPr lang="en-US" sz="3000" dirty="0" err="1"/>
              <a:t>folosește</a:t>
            </a:r>
            <a:r>
              <a:rPr lang="en-US" sz="3000" dirty="0"/>
              <a:t> </a:t>
            </a:r>
            <a:r>
              <a:rPr lang="en-US" sz="3000" dirty="0" err="1"/>
              <a:t>rețelele</a:t>
            </a:r>
            <a:r>
              <a:rPr lang="en-US" sz="3000" dirty="0"/>
              <a:t> </a:t>
            </a:r>
            <a:r>
              <a:rPr lang="en-US" sz="3000" dirty="0" err="1"/>
              <a:t>sociale</a:t>
            </a:r>
            <a:r>
              <a:rPr lang="en-US" sz="3000" dirty="0"/>
              <a:t> </a:t>
            </a:r>
            <a:r>
              <a:rPr lang="en-US" sz="3000" dirty="0" err="1"/>
              <a:t>pentru</a:t>
            </a:r>
            <a:r>
              <a:rPr lang="en-US" sz="3000" dirty="0"/>
              <a:t> a-</a:t>
            </a:r>
            <a:r>
              <a:rPr lang="en-US" sz="3000" dirty="0" err="1"/>
              <a:t>și</a:t>
            </a:r>
            <a:r>
              <a:rPr lang="en-US" sz="3000" dirty="0"/>
              <a:t> </a:t>
            </a:r>
            <a:r>
              <a:rPr lang="en-US" sz="3000" dirty="0" err="1"/>
              <a:t>prezenta</a:t>
            </a:r>
            <a:r>
              <a:rPr lang="en-US" sz="3000" dirty="0"/>
              <a:t> </a:t>
            </a:r>
            <a:r>
              <a:rPr lang="en-US" sz="3000" dirty="0" err="1"/>
              <a:t>produsele</a:t>
            </a:r>
            <a:r>
              <a:rPr lang="en-US" sz="3000" dirty="0"/>
              <a:t>, </a:t>
            </a:r>
            <a:r>
              <a:rPr lang="en-US" sz="3000" dirty="0" err="1"/>
              <a:t>pentru</a:t>
            </a:r>
            <a:r>
              <a:rPr lang="en-US" sz="3000" dirty="0"/>
              <a:t> a </a:t>
            </a:r>
            <a:r>
              <a:rPr lang="en-US" sz="3000" dirty="0" err="1"/>
              <a:t>împărtăși</a:t>
            </a:r>
            <a:r>
              <a:rPr lang="en-US" sz="3000" dirty="0"/>
              <a:t> </a:t>
            </a:r>
            <a:r>
              <a:rPr lang="en-US" sz="3000" dirty="0" err="1"/>
              <a:t>povești</a:t>
            </a:r>
            <a:r>
              <a:rPr lang="en-US" sz="3000" dirty="0"/>
              <a:t> </a:t>
            </a:r>
            <a:r>
              <a:rPr lang="en-US" sz="3000" dirty="0" err="1"/>
              <a:t>și</a:t>
            </a:r>
            <a:r>
              <a:rPr lang="en-US" sz="3000" dirty="0"/>
              <a:t> </a:t>
            </a:r>
            <a:r>
              <a:rPr lang="en-US" sz="3000" dirty="0" err="1"/>
              <a:t>conținut</a:t>
            </a:r>
            <a:r>
              <a:rPr lang="en-US" sz="3000" dirty="0"/>
              <a:t> </a:t>
            </a:r>
            <a:r>
              <a:rPr lang="en-US" sz="3000" dirty="0" err="1"/>
              <a:t>inspirat</a:t>
            </a:r>
            <a:r>
              <a:rPr lang="en-US" sz="3000" dirty="0"/>
              <a:t> </a:t>
            </a:r>
            <a:r>
              <a:rPr lang="en-US" sz="3000" dirty="0" err="1"/>
              <a:t>și</a:t>
            </a:r>
            <a:r>
              <a:rPr lang="en-US" sz="3000" dirty="0"/>
              <a:t> </a:t>
            </a:r>
            <a:r>
              <a:rPr lang="en-US" sz="3000" dirty="0" err="1"/>
              <a:t>pentru</a:t>
            </a:r>
            <a:r>
              <a:rPr lang="en-US" sz="3000" dirty="0"/>
              <a:t> a se </a:t>
            </a:r>
            <a:r>
              <a:rPr lang="en-US" sz="3000" dirty="0" err="1"/>
              <a:t>implica</a:t>
            </a:r>
            <a:r>
              <a:rPr lang="en-US" sz="3000" dirty="0"/>
              <a:t> </a:t>
            </a:r>
            <a:r>
              <a:rPr lang="en-US" sz="3000" dirty="0" err="1"/>
              <a:t>în</a:t>
            </a:r>
            <a:r>
              <a:rPr lang="en-US" sz="3000" dirty="0"/>
              <a:t> </a:t>
            </a:r>
            <a:r>
              <a:rPr lang="en-US" sz="3000" dirty="0" err="1"/>
              <a:t>comunitatea</a:t>
            </a:r>
            <a:r>
              <a:rPr lang="en-US" sz="3000" dirty="0"/>
              <a:t> </a:t>
            </a:r>
            <a:r>
              <a:rPr lang="en-US" sz="3000" dirty="0" err="1"/>
              <a:t>sa</a:t>
            </a:r>
            <a:r>
              <a:rPr lang="en-US" sz="3000" dirty="0"/>
              <a:t> de </a:t>
            </a:r>
            <a:r>
              <a:rPr lang="en-US" sz="3000" dirty="0" err="1"/>
              <a:t>urmăritori</a:t>
            </a:r>
            <a:r>
              <a:rPr lang="en-US" sz="3000" dirty="0"/>
              <a:t>.</a:t>
            </a:r>
          </a:p>
        </p:txBody>
      </p:sp>
      <p:pic>
        <p:nvPicPr>
          <p:cNvPr id="4" name="Picture 3" descr="Nike Logo and symbol, meaning, history, PNG, brand">
            <a:extLst>
              <a:ext uri="{FF2B5EF4-FFF2-40B4-BE49-F238E27FC236}">
                <a16:creationId xmlns:a16="http://schemas.microsoft.com/office/drawing/2014/main" id="{2F72F387-C628-0712-068F-65A267A7941F}"/>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98735" y="1898910"/>
            <a:ext cx="1800225" cy="1007745"/>
          </a:xfrm>
          <a:prstGeom prst="rect">
            <a:avLst/>
          </a:prstGeom>
          <a:noFill/>
          <a:ln>
            <a:noFill/>
          </a:ln>
        </p:spPr>
      </p:pic>
    </p:spTree>
    <p:extLst>
      <p:ext uri="{BB962C8B-B14F-4D97-AF65-F5344CB8AC3E}">
        <p14:creationId xmlns:p14="http://schemas.microsoft.com/office/powerpoint/2010/main" val="19674341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fr-FR" sz="4000" dirty="0">
                <a:solidFill>
                  <a:srgbClr val="398F98"/>
                </a:solidFill>
                <a:latin typeface="Calibri"/>
                <a:cs typeface="Calibri"/>
              </a:rPr>
              <a:t>Exemple de </a:t>
            </a:r>
            <a:r>
              <a:rPr lang="fr-FR" sz="4000" dirty="0" err="1">
                <a:solidFill>
                  <a:srgbClr val="398F98"/>
                </a:solidFill>
                <a:latin typeface="Calibri"/>
                <a:cs typeface="Calibri"/>
              </a:rPr>
              <a:t>mărci</a:t>
            </a:r>
            <a:r>
              <a:rPr lang="fr-FR" sz="4000" dirty="0">
                <a:solidFill>
                  <a:srgbClr val="398F98"/>
                </a:solidFill>
                <a:latin typeface="Calibri"/>
                <a:cs typeface="Calibri"/>
              </a:rPr>
              <a:t> de </a:t>
            </a:r>
            <a:r>
              <a:rPr lang="fr-FR" sz="4000" dirty="0" err="1">
                <a:solidFill>
                  <a:srgbClr val="398F98"/>
                </a:solidFill>
                <a:latin typeface="Calibri"/>
                <a:cs typeface="Calibri"/>
              </a:rPr>
              <a:t>succes</a:t>
            </a:r>
            <a:endParaRPr lang="fr-FR"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3214341"/>
            <a:ext cx="7779895" cy="3323987"/>
          </a:xfrm>
          <a:prstGeom prst="rect">
            <a:avLst/>
          </a:prstGeom>
          <a:noFill/>
        </p:spPr>
        <p:txBody>
          <a:bodyPr wrap="square" rtlCol="0">
            <a:spAutoFit/>
          </a:bodyPr>
          <a:lstStyle/>
          <a:p>
            <a:pPr algn="just"/>
            <a:r>
              <a:rPr lang="en-US" sz="3000" b="1" dirty="0"/>
              <a:t>Airbnb </a:t>
            </a:r>
            <a:r>
              <a:rPr lang="en-US" sz="3000" dirty="0"/>
              <a:t>-</a:t>
            </a:r>
            <a:r>
              <a:rPr lang="en-US" sz="3000" b="1" dirty="0"/>
              <a:t> </a:t>
            </a:r>
            <a:r>
              <a:rPr lang="en-US" sz="3000" dirty="0"/>
              <a:t>Airbnb </a:t>
            </a:r>
            <a:r>
              <a:rPr lang="en-US" sz="3000" dirty="0" err="1"/>
              <a:t>și</a:t>
            </a:r>
            <a:r>
              <a:rPr lang="en-US" sz="3000" dirty="0"/>
              <a:t>-a </a:t>
            </a:r>
            <a:r>
              <a:rPr lang="en-US" sz="3000" dirty="0" err="1"/>
              <a:t>construit</a:t>
            </a:r>
            <a:r>
              <a:rPr lang="en-US" sz="3000" dirty="0"/>
              <a:t> un brand </a:t>
            </a:r>
            <a:r>
              <a:rPr lang="en-US" sz="3000" dirty="0" err="1"/>
              <a:t>puternic</a:t>
            </a:r>
            <a:r>
              <a:rPr lang="en-US" sz="3000" dirty="0"/>
              <a:t> pe </a:t>
            </a:r>
            <a:r>
              <a:rPr lang="en-US" sz="3000" dirty="0" err="1"/>
              <a:t>rețelele</a:t>
            </a:r>
            <a:r>
              <a:rPr lang="en-US" sz="3000" dirty="0"/>
              <a:t> </a:t>
            </a:r>
            <a:r>
              <a:rPr lang="en-US" sz="3000" dirty="0" err="1"/>
              <a:t>sociale</a:t>
            </a:r>
            <a:r>
              <a:rPr lang="en-US" sz="3000" dirty="0"/>
              <a:t> </a:t>
            </a:r>
            <a:r>
              <a:rPr lang="en-US" sz="3000" dirty="0" err="1"/>
              <a:t>prin</a:t>
            </a:r>
            <a:r>
              <a:rPr lang="en-US" sz="3000" dirty="0"/>
              <a:t> </a:t>
            </a:r>
            <a:r>
              <a:rPr lang="en-US" sz="3000" dirty="0" err="1"/>
              <a:t>partajarea</a:t>
            </a:r>
            <a:r>
              <a:rPr lang="en-US" sz="3000" dirty="0"/>
              <a:t> </a:t>
            </a:r>
            <a:r>
              <a:rPr lang="en-US" sz="3000" dirty="0" err="1"/>
              <a:t>fotografiilor</a:t>
            </a:r>
            <a:r>
              <a:rPr lang="en-US" sz="3000" dirty="0"/>
              <a:t> </a:t>
            </a:r>
            <a:r>
              <a:rPr lang="en-US" sz="3000" dirty="0" err="1"/>
              <a:t>și</a:t>
            </a:r>
            <a:r>
              <a:rPr lang="en-US" sz="3000" dirty="0"/>
              <a:t> </a:t>
            </a:r>
            <a:r>
              <a:rPr lang="en-US" sz="3000" dirty="0" err="1"/>
              <a:t>videoclipurilor</a:t>
            </a:r>
            <a:r>
              <a:rPr lang="en-US" sz="3000" dirty="0"/>
              <a:t> </a:t>
            </a:r>
            <a:r>
              <a:rPr lang="en-US" sz="3000" dirty="0" err="1"/>
              <a:t>uimitoare</a:t>
            </a:r>
            <a:r>
              <a:rPr lang="en-US" sz="3000" dirty="0"/>
              <a:t> ale </a:t>
            </a:r>
            <a:r>
              <a:rPr lang="en-US" sz="3000" dirty="0" err="1"/>
              <a:t>proprietăților</a:t>
            </a:r>
            <a:r>
              <a:rPr lang="en-US" sz="3000" dirty="0"/>
              <a:t> sale, precum </a:t>
            </a:r>
            <a:r>
              <a:rPr lang="en-US" sz="3000" dirty="0" err="1"/>
              <a:t>și</a:t>
            </a:r>
            <a:r>
              <a:rPr lang="en-US" sz="3000" dirty="0"/>
              <a:t> </a:t>
            </a:r>
            <a:r>
              <a:rPr lang="en-US" sz="3000" dirty="0" err="1"/>
              <a:t>prin</a:t>
            </a:r>
            <a:r>
              <a:rPr lang="en-US" sz="3000" dirty="0"/>
              <a:t> </a:t>
            </a:r>
            <a:r>
              <a:rPr lang="en-US" sz="3000" dirty="0" err="1"/>
              <a:t>utilizarea</a:t>
            </a:r>
            <a:r>
              <a:rPr lang="en-US" sz="3000" dirty="0"/>
              <a:t> </a:t>
            </a:r>
            <a:r>
              <a:rPr lang="en-US" sz="3000" dirty="0" err="1"/>
              <a:t>conținutului</a:t>
            </a:r>
            <a:r>
              <a:rPr lang="en-US" sz="3000" dirty="0"/>
              <a:t> </a:t>
            </a:r>
            <a:r>
              <a:rPr lang="en-US" sz="3000" dirty="0" err="1"/>
              <a:t>generat</a:t>
            </a:r>
            <a:r>
              <a:rPr lang="en-US" sz="3000" dirty="0"/>
              <a:t> de </a:t>
            </a:r>
            <a:r>
              <a:rPr lang="en-US" sz="3000" dirty="0" err="1"/>
              <a:t>utilizatori</a:t>
            </a:r>
            <a:r>
              <a:rPr lang="en-US" sz="3000" dirty="0"/>
              <a:t> </a:t>
            </a:r>
            <a:r>
              <a:rPr lang="en-US" sz="3000" dirty="0" err="1"/>
              <a:t>pentru</a:t>
            </a:r>
            <a:r>
              <a:rPr lang="en-US" sz="3000" dirty="0"/>
              <a:t> a </a:t>
            </a:r>
            <a:r>
              <a:rPr lang="en-US" sz="3000" dirty="0" err="1"/>
              <a:t>prezenta</a:t>
            </a:r>
            <a:r>
              <a:rPr lang="en-US" sz="3000" dirty="0"/>
              <a:t> </a:t>
            </a:r>
            <a:r>
              <a:rPr lang="en-US" sz="3000" dirty="0" err="1"/>
              <a:t>experiențele</a:t>
            </a:r>
            <a:r>
              <a:rPr lang="en-US" sz="3000" dirty="0"/>
              <a:t> </a:t>
            </a:r>
            <a:r>
              <a:rPr lang="en-US" sz="3000" dirty="0" err="1"/>
              <a:t>și</a:t>
            </a:r>
            <a:r>
              <a:rPr lang="en-US" sz="3000" dirty="0"/>
              <a:t> </a:t>
            </a:r>
            <a:r>
              <a:rPr lang="en-US" sz="3000" dirty="0" err="1"/>
              <a:t>destinațiile</a:t>
            </a:r>
            <a:r>
              <a:rPr lang="en-US" sz="3000" dirty="0"/>
              <a:t> </a:t>
            </a:r>
            <a:r>
              <a:rPr lang="en-US" sz="3000" dirty="0" err="1"/>
              <a:t>unice</a:t>
            </a:r>
            <a:r>
              <a:rPr lang="en-US" sz="3000" dirty="0"/>
              <a:t> </a:t>
            </a:r>
            <a:r>
              <a:rPr lang="en-US" sz="3000" dirty="0" err="1"/>
              <a:t>disponibile</a:t>
            </a:r>
            <a:r>
              <a:rPr lang="en-US" sz="3000" dirty="0"/>
              <a:t> </a:t>
            </a:r>
            <a:r>
              <a:rPr lang="en-US" sz="3000" dirty="0" err="1"/>
              <a:t>prin</a:t>
            </a:r>
            <a:r>
              <a:rPr lang="en-US" sz="3000" dirty="0"/>
              <a:t> </a:t>
            </a:r>
            <a:r>
              <a:rPr lang="en-US" sz="3000" dirty="0" err="1"/>
              <a:t>intermediul</a:t>
            </a:r>
            <a:r>
              <a:rPr lang="en-US" sz="3000" dirty="0"/>
              <a:t> </a:t>
            </a:r>
            <a:r>
              <a:rPr lang="en-US" sz="3000" dirty="0" err="1"/>
              <a:t>platformei</a:t>
            </a:r>
            <a:r>
              <a:rPr lang="en-US" sz="3000" dirty="0"/>
              <a:t> sale.</a:t>
            </a:r>
          </a:p>
        </p:txBody>
      </p:sp>
      <p:pic>
        <p:nvPicPr>
          <p:cNvPr id="5" name="Picture 4" descr="Airbnb Logo - PNG and Vector - Logo Download">
            <a:extLst>
              <a:ext uri="{FF2B5EF4-FFF2-40B4-BE49-F238E27FC236}">
                <a16:creationId xmlns:a16="http://schemas.microsoft.com/office/drawing/2014/main" id="{2DE7A90F-FDC9-6B3E-90A3-7A8033C2CC9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79304" y="1431420"/>
            <a:ext cx="1400175" cy="1400175"/>
          </a:xfrm>
          <a:prstGeom prst="rect">
            <a:avLst/>
          </a:prstGeom>
          <a:noFill/>
          <a:ln>
            <a:noFill/>
          </a:ln>
        </p:spPr>
      </p:pic>
    </p:spTree>
    <p:extLst>
      <p:ext uri="{BB962C8B-B14F-4D97-AF65-F5344CB8AC3E}">
        <p14:creationId xmlns:p14="http://schemas.microsoft.com/office/powerpoint/2010/main" val="62998919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fr-FR" sz="4000" dirty="0">
                <a:solidFill>
                  <a:srgbClr val="398F98"/>
                </a:solidFill>
                <a:latin typeface="Calibri"/>
                <a:cs typeface="Calibri"/>
              </a:rPr>
              <a:t>Exemple de </a:t>
            </a:r>
            <a:r>
              <a:rPr lang="fr-FR" sz="4000" dirty="0" err="1">
                <a:solidFill>
                  <a:srgbClr val="398F98"/>
                </a:solidFill>
                <a:latin typeface="Calibri"/>
                <a:cs typeface="Calibri"/>
              </a:rPr>
              <a:t>mărci</a:t>
            </a:r>
            <a:r>
              <a:rPr lang="fr-FR" sz="4000" dirty="0">
                <a:solidFill>
                  <a:srgbClr val="398F98"/>
                </a:solidFill>
                <a:latin typeface="Calibri"/>
                <a:cs typeface="Calibri"/>
              </a:rPr>
              <a:t> de </a:t>
            </a:r>
            <a:r>
              <a:rPr lang="fr-FR" sz="4000" dirty="0" err="1">
                <a:solidFill>
                  <a:srgbClr val="398F98"/>
                </a:solidFill>
                <a:latin typeface="Calibri"/>
                <a:cs typeface="Calibri"/>
              </a:rPr>
              <a:t>succes</a:t>
            </a:r>
            <a:endParaRPr lang="fr-FR"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2784573"/>
            <a:ext cx="7779895" cy="3785652"/>
          </a:xfrm>
          <a:prstGeom prst="rect">
            <a:avLst/>
          </a:prstGeom>
          <a:noFill/>
        </p:spPr>
        <p:txBody>
          <a:bodyPr wrap="square" rtlCol="0">
            <a:spAutoFit/>
          </a:bodyPr>
          <a:lstStyle/>
          <a:p>
            <a:pPr algn="just"/>
            <a:r>
              <a:rPr lang="en-US" sz="3000" b="1" dirty="0"/>
              <a:t>Coca-Cola </a:t>
            </a:r>
            <a:r>
              <a:rPr lang="en-US" sz="3000" dirty="0"/>
              <a:t>- Coca-Cola </a:t>
            </a:r>
            <a:r>
              <a:rPr lang="en-US" sz="3000" dirty="0" err="1"/>
              <a:t>este</a:t>
            </a:r>
            <a:r>
              <a:rPr lang="en-US" sz="3000" dirty="0"/>
              <a:t> un brand global care a </a:t>
            </a:r>
            <a:r>
              <a:rPr lang="en-US" sz="3000" dirty="0" err="1"/>
              <a:t>folosit</a:t>
            </a:r>
            <a:r>
              <a:rPr lang="en-US" sz="3000" dirty="0"/>
              <a:t> </a:t>
            </a:r>
            <a:r>
              <a:rPr lang="en-US" sz="3000" dirty="0" err="1"/>
              <a:t>rețelele</a:t>
            </a:r>
            <a:r>
              <a:rPr lang="en-US" sz="3000" dirty="0"/>
              <a:t> </a:t>
            </a:r>
            <a:r>
              <a:rPr lang="en-US" sz="3000" dirty="0" err="1"/>
              <a:t>sociale</a:t>
            </a:r>
            <a:r>
              <a:rPr lang="en-US" sz="3000" dirty="0"/>
              <a:t> </a:t>
            </a:r>
            <a:r>
              <a:rPr lang="en-US" sz="3000" dirty="0" err="1"/>
              <a:t>pentru</a:t>
            </a:r>
            <a:r>
              <a:rPr lang="en-US" sz="3000" dirty="0"/>
              <a:t> a intra </a:t>
            </a:r>
            <a:r>
              <a:rPr lang="en-US" sz="3000" dirty="0" err="1"/>
              <a:t>în</a:t>
            </a:r>
            <a:r>
              <a:rPr lang="en-US" sz="3000" dirty="0"/>
              <a:t> </a:t>
            </a:r>
            <a:r>
              <a:rPr lang="en-US" sz="3000" dirty="0" err="1"/>
              <a:t>legătură</a:t>
            </a:r>
            <a:r>
              <a:rPr lang="en-US" sz="3000" dirty="0"/>
              <a:t> cu </a:t>
            </a:r>
            <a:r>
              <a:rPr lang="en-US" sz="3000" dirty="0" err="1"/>
              <a:t>clienții</a:t>
            </a:r>
            <a:r>
              <a:rPr lang="en-US" sz="3000" dirty="0"/>
              <a:t> </a:t>
            </a:r>
            <a:r>
              <a:rPr lang="en-US" sz="3000" dirty="0" err="1"/>
              <a:t>și</a:t>
            </a:r>
            <a:r>
              <a:rPr lang="en-US" sz="3000" dirty="0"/>
              <a:t> </a:t>
            </a:r>
            <a:r>
              <a:rPr lang="en-US" sz="3000" dirty="0" err="1"/>
              <a:t>pentru</a:t>
            </a:r>
            <a:r>
              <a:rPr lang="en-US" sz="3000" dirty="0"/>
              <a:t> a-</a:t>
            </a:r>
            <a:r>
              <a:rPr lang="en-US" sz="3000" dirty="0" err="1"/>
              <a:t>și</a:t>
            </a:r>
            <a:r>
              <a:rPr lang="en-US" sz="3000" dirty="0"/>
              <a:t> </a:t>
            </a:r>
            <a:r>
              <a:rPr lang="en-US" sz="3000" dirty="0" err="1"/>
              <a:t>consolida</a:t>
            </a:r>
            <a:r>
              <a:rPr lang="en-US" sz="3000" dirty="0"/>
              <a:t> </a:t>
            </a:r>
            <a:r>
              <a:rPr lang="en-US" sz="3000" dirty="0" err="1"/>
              <a:t>mesajul</a:t>
            </a:r>
            <a:r>
              <a:rPr lang="en-US" sz="3000" dirty="0"/>
              <a:t> de </a:t>
            </a:r>
            <a:r>
              <a:rPr lang="en-US" sz="3000" dirty="0" err="1"/>
              <a:t>fericire</a:t>
            </a:r>
            <a:r>
              <a:rPr lang="en-US" sz="3000" dirty="0"/>
              <a:t> </a:t>
            </a:r>
            <a:r>
              <a:rPr lang="en-US" sz="3000" dirty="0" err="1"/>
              <a:t>și</a:t>
            </a:r>
            <a:r>
              <a:rPr lang="en-US" sz="3000" dirty="0"/>
              <a:t> </a:t>
            </a:r>
            <a:r>
              <a:rPr lang="en-US" sz="3000" dirty="0" err="1"/>
              <a:t>pozitivitate</a:t>
            </a:r>
            <a:r>
              <a:rPr lang="en-US" sz="3000" dirty="0"/>
              <a:t>. Coca-Cola </a:t>
            </a:r>
            <a:r>
              <a:rPr lang="en-US" sz="3000" dirty="0" err="1"/>
              <a:t>folosește</a:t>
            </a:r>
            <a:r>
              <a:rPr lang="en-US" sz="3000" dirty="0"/>
              <a:t> </a:t>
            </a:r>
            <a:r>
              <a:rPr lang="en-US" sz="3000" dirty="0" err="1"/>
              <a:t>rețelele</a:t>
            </a:r>
            <a:r>
              <a:rPr lang="en-US" sz="3000" dirty="0"/>
              <a:t> </a:t>
            </a:r>
            <a:r>
              <a:rPr lang="en-US" sz="3000" dirty="0" err="1"/>
              <a:t>sociale</a:t>
            </a:r>
            <a:r>
              <a:rPr lang="en-US" sz="3000" dirty="0"/>
              <a:t> </a:t>
            </a:r>
            <a:r>
              <a:rPr lang="en-US" sz="3000" dirty="0" err="1"/>
              <a:t>pentru</a:t>
            </a:r>
            <a:r>
              <a:rPr lang="en-US" sz="3000" dirty="0"/>
              <a:t> a </a:t>
            </a:r>
            <a:r>
              <a:rPr lang="en-US" sz="3000" dirty="0" err="1"/>
              <a:t>împărtăși</a:t>
            </a:r>
            <a:r>
              <a:rPr lang="en-US" sz="3000" dirty="0"/>
              <a:t> </a:t>
            </a:r>
            <a:r>
              <a:rPr lang="en-US" sz="3000" dirty="0" err="1"/>
              <a:t>conținut</a:t>
            </a:r>
            <a:r>
              <a:rPr lang="en-US" sz="3000" dirty="0"/>
              <a:t> </a:t>
            </a:r>
            <a:r>
              <a:rPr lang="en-US" sz="3000" dirty="0" err="1"/>
              <a:t>înălțător</a:t>
            </a:r>
            <a:r>
              <a:rPr lang="en-US" sz="3000" dirty="0"/>
              <a:t> </a:t>
            </a:r>
            <a:r>
              <a:rPr lang="en-US" sz="3000" dirty="0" err="1"/>
              <a:t>și</a:t>
            </a:r>
            <a:r>
              <a:rPr lang="en-US" sz="3000" dirty="0"/>
              <a:t> inspirator, precum </a:t>
            </a:r>
            <a:r>
              <a:rPr lang="en-US" sz="3000" dirty="0" err="1"/>
              <a:t>și</a:t>
            </a:r>
            <a:r>
              <a:rPr lang="en-US" sz="3000" dirty="0"/>
              <a:t> </a:t>
            </a:r>
            <a:r>
              <a:rPr lang="en-US" sz="3000" dirty="0" err="1"/>
              <a:t>pentru</a:t>
            </a:r>
            <a:r>
              <a:rPr lang="en-US" sz="3000" dirty="0"/>
              <a:t> a-</a:t>
            </a:r>
            <a:r>
              <a:rPr lang="en-US" sz="3000" dirty="0" err="1"/>
              <a:t>și</a:t>
            </a:r>
            <a:r>
              <a:rPr lang="en-US" sz="3000" dirty="0"/>
              <a:t> </a:t>
            </a:r>
            <a:r>
              <a:rPr lang="en-US" sz="3000" dirty="0" err="1"/>
              <a:t>promova</a:t>
            </a:r>
            <a:r>
              <a:rPr lang="en-US" sz="3000" dirty="0"/>
              <a:t> </a:t>
            </a:r>
            <a:r>
              <a:rPr lang="en-US" sz="3000" dirty="0" err="1"/>
              <a:t>produsele</a:t>
            </a:r>
            <a:r>
              <a:rPr lang="en-US" sz="3000" dirty="0"/>
              <a:t> </a:t>
            </a:r>
            <a:r>
              <a:rPr lang="en-US" sz="3000" dirty="0" err="1"/>
              <a:t>și</a:t>
            </a:r>
            <a:r>
              <a:rPr lang="en-US" sz="3000" dirty="0"/>
              <a:t> </a:t>
            </a:r>
            <a:r>
              <a:rPr lang="en-US" sz="3000" dirty="0" err="1"/>
              <a:t>pentru</a:t>
            </a:r>
            <a:r>
              <a:rPr lang="en-US" sz="3000" dirty="0"/>
              <a:t> a se </a:t>
            </a:r>
            <a:r>
              <a:rPr lang="en-US" sz="3000" dirty="0" err="1"/>
              <a:t>implica</a:t>
            </a:r>
            <a:r>
              <a:rPr lang="en-US" sz="3000" dirty="0"/>
              <a:t> cu </a:t>
            </a:r>
            <a:r>
              <a:rPr lang="en-US" sz="3000" dirty="0" err="1"/>
              <a:t>comunitatea</a:t>
            </a:r>
            <a:r>
              <a:rPr lang="en-US" sz="3000" dirty="0"/>
              <a:t> </a:t>
            </a:r>
            <a:r>
              <a:rPr lang="en-US" sz="3000" dirty="0" err="1"/>
              <a:t>sa</a:t>
            </a:r>
            <a:r>
              <a:rPr lang="en-US" sz="3000" dirty="0"/>
              <a:t> de </a:t>
            </a:r>
            <a:r>
              <a:rPr lang="en-US" sz="3000" dirty="0" err="1"/>
              <a:t>urmăritori</a:t>
            </a:r>
            <a:r>
              <a:rPr lang="en-US" sz="3000" dirty="0"/>
              <a:t>.</a:t>
            </a:r>
          </a:p>
        </p:txBody>
      </p:sp>
      <p:pic>
        <p:nvPicPr>
          <p:cNvPr id="4" name="Picture 3">
            <a:extLst>
              <a:ext uri="{FF2B5EF4-FFF2-40B4-BE49-F238E27FC236}">
                <a16:creationId xmlns:a16="http://schemas.microsoft.com/office/drawing/2014/main" id="{DC915156-1B40-2DD5-C070-0B7647D67EC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433191" y="1732329"/>
            <a:ext cx="2076450" cy="676275"/>
          </a:xfrm>
          <a:prstGeom prst="rect">
            <a:avLst/>
          </a:prstGeom>
          <a:noFill/>
          <a:ln>
            <a:noFill/>
          </a:ln>
        </p:spPr>
      </p:pic>
    </p:spTree>
    <p:extLst>
      <p:ext uri="{BB962C8B-B14F-4D97-AF65-F5344CB8AC3E}">
        <p14:creationId xmlns:p14="http://schemas.microsoft.com/office/powerpoint/2010/main" val="29395533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it-IT" sz="4000" dirty="0">
                <a:solidFill>
                  <a:srgbClr val="398F98"/>
                </a:solidFill>
                <a:latin typeface="Calibri"/>
                <a:cs typeface="Calibri"/>
              </a:rPr>
              <a:t>Cei 7C ai rețelelor sociale</a:t>
            </a:r>
          </a:p>
        </p:txBody>
      </p:sp>
      <p:sp>
        <p:nvSpPr>
          <p:cNvPr id="3" name="TextBox 2">
            <a:extLst>
              <a:ext uri="{FF2B5EF4-FFF2-40B4-BE49-F238E27FC236}">
                <a16:creationId xmlns:a16="http://schemas.microsoft.com/office/drawing/2014/main" id="{766D8631-F10C-4C29-77AC-A67E4BD41E3B}"/>
              </a:ext>
            </a:extLst>
          </p:cNvPr>
          <p:cNvSpPr txBox="1"/>
          <p:nvPr/>
        </p:nvSpPr>
        <p:spPr>
          <a:xfrm>
            <a:off x="581560" y="2208501"/>
            <a:ext cx="7779895" cy="2862322"/>
          </a:xfrm>
          <a:prstGeom prst="rect">
            <a:avLst/>
          </a:prstGeom>
          <a:noFill/>
        </p:spPr>
        <p:txBody>
          <a:bodyPr wrap="square" rtlCol="0">
            <a:spAutoFit/>
          </a:bodyPr>
          <a:lstStyle/>
          <a:p>
            <a:pPr algn="just"/>
            <a:r>
              <a:rPr lang="en-US" sz="3000" dirty="0"/>
              <a:t>2.	</a:t>
            </a:r>
            <a:r>
              <a:rPr lang="en-US" sz="3000" b="1" dirty="0"/>
              <a:t>Context: </a:t>
            </a:r>
            <a:r>
              <a:rPr lang="en-US" sz="3000" dirty="0" err="1"/>
              <a:t>contextul</a:t>
            </a:r>
            <a:r>
              <a:rPr lang="en-US" sz="3000" dirty="0"/>
              <a:t> </a:t>
            </a:r>
            <a:r>
              <a:rPr lang="en-US" sz="3000" dirty="0" err="1"/>
              <a:t>postărilor</a:t>
            </a:r>
            <a:r>
              <a:rPr lang="en-US" sz="3000" dirty="0"/>
              <a:t> pe </a:t>
            </a:r>
            <a:r>
              <a:rPr lang="en-US" sz="3000" dirty="0" err="1"/>
              <a:t>rețelele</a:t>
            </a:r>
            <a:r>
              <a:rPr lang="en-US" sz="3000" dirty="0"/>
              <a:t> </a:t>
            </a:r>
            <a:r>
              <a:rPr lang="en-US" sz="3000" dirty="0" err="1"/>
              <a:t>sociale</a:t>
            </a:r>
            <a:r>
              <a:rPr lang="en-US" sz="3000" dirty="0"/>
              <a:t> </a:t>
            </a:r>
            <a:r>
              <a:rPr lang="en-US" sz="3000" dirty="0" err="1"/>
              <a:t>ar</a:t>
            </a:r>
            <a:r>
              <a:rPr lang="en-US" sz="3000" dirty="0"/>
              <a:t> </a:t>
            </a:r>
            <a:r>
              <a:rPr lang="en-US" sz="3000" dirty="0" err="1"/>
              <a:t>trebui</a:t>
            </a:r>
            <a:r>
              <a:rPr lang="en-US" sz="3000" dirty="0"/>
              <a:t> </a:t>
            </a:r>
            <a:r>
              <a:rPr lang="en-US" sz="3000" dirty="0" err="1"/>
              <a:t>să</a:t>
            </a:r>
            <a:r>
              <a:rPr lang="en-US" sz="3000" dirty="0"/>
              <a:t> fie </a:t>
            </a:r>
            <a:r>
              <a:rPr lang="en-US" sz="3000" dirty="0" err="1"/>
              <a:t>adecvat</a:t>
            </a:r>
            <a:r>
              <a:rPr lang="en-US" sz="3000" dirty="0"/>
              <a:t> </a:t>
            </a:r>
            <a:r>
              <a:rPr lang="en-US" sz="3000" dirty="0" err="1"/>
              <a:t>pentru</a:t>
            </a:r>
            <a:r>
              <a:rPr lang="en-US" sz="3000" dirty="0"/>
              <a:t> </a:t>
            </a:r>
            <a:r>
              <a:rPr lang="en-US" sz="3000" dirty="0" err="1"/>
              <a:t>platformă</a:t>
            </a:r>
            <a:r>
              <a:rPr lang="en-US" sz="3000" dirty="0"/>
              <a:t> </a:t>
            </a:r>
            <a:r>
              <a:rPr lang="en-US" sz="3000" dirty="0" err="1"/>
              <a:t>și</a:t>
            </a:r>
            <a:r>
              <a:rPr lang="en-US" sz="3000" dirty="0"/>
              <a:t> </a:t>
            </a:r>
            <a:r>
              <a:rPr lang="en-US" sz="3000" dirty="0" err="1"/>
              <a:t>publicul</a:t>
            </a:r>
            <a:r>
              <a:rPr lang="en-US" sz="3000" dirty="0"/>
              <a:t> </a:t>
            </a:r>
            <a:r>
              <a:rPr lang="en-US" sz="3000" dirty="0" err="1"/>
              <a:t>țintă</a:t>
            </a:r>
            <a:r>
              <a:rPr lang="en-US" sz="3000" dirty="0"/>
              <a:t>. De </a:t>
            </a:r>
            <a:r>
              <a:rPr lang="en-US" sz="3000" dirty="0" err="1"/>
              <a:t>exemplu</a:t>
            </a:r>
            <a:r>
              <a:rPr lang="en-US" sz="3000" dirty="0"/>
              <a:t>, o </a:t>
            </a:r>
            <a:r>
              <a:rPr lang="en-US" sz="3000" dirty="0" err="1"/>
              <a:t>postare</a:t>
            </a:r>
            <a:r>
              <a:rPr lang="en-US" sz="3000" dirty="0"/>
              <a:t> pe Twitter </a:t>
            </a:r>
            <a:r>
              <a:rPr lang="en-US" sz="3000" dirty="0" err="1"/>
              <a:t>poate</a:t>
            </a:r>
            <a:r>
              <a:rPr lang="en-US" sz="3000" dirty="0"/>
              <a:t> fi </a:t>
            </a:r>
            <a:r>
              <a:rPr lang="en-US" sz="3000" dirty="0" err="1"/>
              <a:t>mai</a:t>
            </a:r>
            <a:r>
              <a:rPr lang="en-US" sz="3000" dirty="0"/>
              <a:t> </a:t>
            </a:r>
            <a:r>
              <a:rPr lang="en-US" sz="3000" dirty="0" err="1"/>
              <a:t>profesionistă</a:t>
            </a:r>
            <a:r>
              <a:rPr lang="en-US" sz="3000" dirty="0"/>
              <a:t> </a:t>
            </a:r>
            <a:r>
              <a:rPr lang="en-US" sz="3000" dirty="0" err="1"/>
              <a:t>și</a:t>
            </a:r>
            <a:r>
              <a:rPr lang="en-US" sz="3000" dirty="0"/>
              <a:t> </a:t>
            </a:r>
            <a:r>
              <a:rPr lang="en-US" sz="3000" dirty="0" err="1"/>
              <a:t>mai</a:t>
            </a:r>
            <a:r>
              <a:rPr lang="en-US" sz="3000" dirty="0"/>
              <a:t> </a:t>
            </a:r>
            <a:r>
              <a:rPr lang="en-US" sz="3000" dirty="0" err="1"/>
              <a:t>orientată</a:t>
            </a:r>
            <a:r>
              <a:rPr lang="en-US" sz="3000" dirty="0"/>
              <a:t> </a:t>
            </a:r>
            <a:r>
              <a:rPr lang="en-US" sz="3000" dirty="0" err="1"/>
              <a:t>spre</a:t>
            </a:r>
            <a:r>
              <a:rPr lang="en-US" sz="3000" dirty="0"/>
              <a:t> </a:t>
            </a:r>
            <a:r>
              <a:rPr lang="en-US" sz="3000" dirty="0" err="1"/>
              <a:t>afaceri</a:t>
            </a:r>
            <a:r>
              <a:rPr lang="en-US" sz="3000" dirty="0"/>
              <a:t> </a:t>
            </a:r>
            <a:r>
              <a:rPr lang="en-US" sz="3000" dirty="0" err="1"/>
              <a:t>decât</a:t>
            </a:r>
            <a:r>
              <a:rPr lang="en-US" sz="3000" dirty="0"/>
              <a:t> o </a:t>
            </a:r>
            <a:r>
              <a:rPr lang="en-US" sz="3000" dirty="0" err="1"/>
              <a:t>postare</a:t>
            </a:r>
            <a:r>
              <a:rPr lang="en-US" sz="3000" dirty="0"/>
              <a:t> pe Facebook.</a:t>
            </a:r>
          </a:p>
        </p:txBody>
      </p:sp>
    </p:spTree>
    <p:extLst>
      <p:ext uri="{BB962C8B-B14F-4D97-AF65-F5344CB8AC3E}">
        <p14:creationId xmlns:p14="http://schemas.microsoft.com/office/powerpoint/2010/main" val="20305658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en-US" sz="4000" dirty="0">
                <a:solidFill>
                  <a:srgbClr val="398F98"/>
                </a:solidFill>
                <a:latin typeface="Calibri"/>
                <a:cs typeface="Calibri"/>
              </a:rPr>
              <a:t>Design </a:t>
            </a:r>
            <a:r>
              <a:rPr lang="en-US" sz="4000" dirty="0" err="1">
                <a:solidFill>
                  <a:srgbClr val="398F98"/>
                </a:solidFill>
                <a:latin typeface="Calibri"/>
                <a:cs typeface="Calibri"/>
              </a:rPr>
              <a:t>grafic</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513557"/>
            <a:ext cx="7779895" cy="4832092"/>
          </a:xfrm>
          <a:prstGeom prst="rect">
            <a:avLst/>
          </a:prstGeom>
          <a:noFill/>
        </p:spPr>
        <p:txBody>
          <a:bodyPr wrap="square" rtlCol="0">
            <a:spAutoFit/>
          </a:bodyPr>
          <a:lstStyle/>
          <a:p>
            <a:pPr algn="just"/>
            <a:r>
              <a:rPr lang="en-US" sz="2800" dirty="0" err="1"/>
              <a:t>Designul</a:t>
            </a:r>
            <a:r>
              <a:rPr lang="en-US" sz="2800" dirty="0"/>
              <a:t> </a:t>
            </a:r>
            <a:r>
              <a:rPr lang="en-US" sz="2800" dirty="0" err="1"/>
              <a:t>grafic</a:t>
            </a:r>
            <a:r>
              <a:rPr lang="en-US" sz="2800" dirty="0"/>
              <a:t> </a:t>
            </a:r>
            <a:r>
              <a:rPr lang="en-US" sz="2800" dirty="0" err="1"/>
              <a:t>joacă</a:t>
            </a:r>
            <a:r>
              <a:rPr lang="en-US" sz="2800" dirty="0"/>
              <a:t> un </a:t>
            </a:r>
            <a:r>
              <a:rPr lang="en-US" sz="2800" dirty="0" err="1"/>
              <a:t>rol</a:t>
            </a:r>
            <a:r>
              <a:rPr lang="en-US" sz="2800" dirty="0"/>
              <a:t> crucial </a:t>
            </a:r>
            <a:r>
              <a:rPr lang="en-US" sz="2800" dirty="0" err="1"/>
              <a:t>în</a:t>
            </a:r>
            <a:r>
              <a:rPr lang="en-US" sz="2800" dirty="0"/>
              <a:t> </a:t>
            </a:r>
            <a:r>
              <a:rPr lang="en-US" sz="2800" dirty="0" err="1"/>
              <a:t>crearea</a:t>
            </a:r>
            <a:r>
              <a:rPr lang="en-US" sz="2800" dirty="0"/>
              <a:t> </a:t>
            </a:r>
            <a:r>
              <a:rPr lang="en-US" sz="2800" dirty="0" err="1"/>
              <a:t>unui</a:t>
            </a:r>
            <a:r>
              <a:rPr lang="en-US" sz="2800" dirty="0"/>
              <a:t> brand </a:t>
            </a:r>
            <a:r>
              <a:rPr lang="en-US" sz="2800" dirty="0" err="1"/>
              <a:t>puternic</a:t>
            </a:r>
            <a:r>
              <a:rPr lang="en-US" sz="2800" dirty="0"/>
              <a:t> </a:t>
            </a:r>
            <a:r>
              <a:rPr lang="en-US" sz="2800" dirty="0" err="1"/>
              <a:t>și</a:t>
            </a:r>
            <a:r>
              <a:rPr lang="en-US" sz="2800" dirty="0"/>
              <a:t> </a:t>
            </a:r>
            <a:r>
              <a:rPr lang="en-US" sz="2800" dirty="0" err="1"/>
              <a:t>eficient</a:t>
            </a:r>
            <a:r>
              <a:rPr lang="en-US" sz="2800" dirty="0"/>
              <a:t>. Cele </a:t>
            </a:r>
            <a:r>
              <a:rPr lang="en-US" sz="2800" dirty="0" err="1"/>
              <a:t>mai</a:t>
            </a:r>
            <a:r>
              <a:rPr lang="en-US" sz="2800" dirty="0"/>
              <a:t> </a:t>
            </a:r>
            <a:r>
              <a:rPr lang="en-US" sz="2800" dirty="0" err="1"/>
              <a:t>comune</a:t>
            </a:r>
            <a:r>
              <a:rPr lang="en-US" sz="2800" dirty="0"/>
              <a:t> </a:t>
            </a:r>
            <a:r>
              <a:rPr lang="en-US" sz="2800" dirty="0" err="1"/>
              <a:t>moduri</a:t>
            </a:r>
            <a:r>
              <a:rPr lang="en-US" sz="2800" dirty="0"/>
              <a:t> </a:t>
            </a:r>
            <a:r>
              <a:rPr lang="en-US" sz="2800" dirty="0" err="1"/>
              <a:t>în</a:t>
            </a:r>
            <a:r>
              <a:rPr lang="en-US" sz="2800" dirty="0"/>
              <a:t> care </a:t>
            </a:r>
            <a:r>
              <a:rPr lang="en-US" sz="2800" dirty="0" err="1"/>
              <a:t>designul</a:t>
            </a:r>
            <a:r>
              <a:rPr lang="en-US" sz="2800" dirty="0"/>
              <a:t> </a:t>
            </a:r>
            <a:r>
              <a:rPr lang="en-US" sz="2800" dirty="0" err="1"/>
              <a:t>grafic</a:t>
            </a:r>
            <a:r>
              <a:rPr lang="en-US" sz="2800" dirty="0"/>
              <a:t> </a:t>
            </a:r>
            <a:r>
              <a:rPr lang="en-US" sz="2800" dirty="0" err="1"/>
              <a:t>vă</a:t>
            </a:r>
            <a:r>
              <a:rPr lang="en-US" sz="2800" dirty="0"/>
              <a:t> </a:t>
            </a:r>
            <a:r>
              <a:rPr lang="en-US" sz="2800" dirty="0" err="1"/>
              <a:t>poate</a:t>
            </a:r>
            <a:r>
              <a:rPr lang="en-US" sz="2800" dirty="0"/>
              <a:t> </a:t>
            </a:r>
            <a:r>
              <a:rPr lang="en-US" sz="2800" dirty="0" err="1"/>
              <a:t>ajuta</a:t>
            </a:r>
            <a:r>
              <a:rPr lang="en-US" sz="2800" dirty="0"/>
              <a:t> </a:t>
            </a:r>
            <a:r>
              <a:rPr lang="en-US" sz="2800" dirty="0" err="1"/>
              <a:t>să</a:t>
            </a:r>
            <a:r>
              <a:rPr lang="en-US" sz="2800" dirty="0"/>
              <a:t> </a:t>
            </a:r>
            <a:r>
              <a:rPr lang="en-US" sz="2800" dirty="0" err="1"/>
              <a:t>vă</a:t>
            </a:r>
            <a:r>
              <a:rPr lang="en-US" sz="2800" dirty="0"/>
              <a:t> </a:t>
            </a:r>
            <a:r>
              <a:rPr lang="en-US" sz="2800" dirty="0" err="1"/>
              <a:t>creați</a:t>
            </a:r>
            <a:r>
              <a:rPr lang="en-US" sz="2800" dirty="0"/>
              <a:t> </a:t>
            </a:r>
            <a:r>
              <a:rPr lang="en-US" sz="2800" dirty="0" err="1"/>
              <a:t>marca</a:t>
            </a:r>
            <a:r>
              <a:rPr lang="en-US" sz="2800" dirty="0"/>
              <a:t> sunt:</a:t>
            </a:r>
            <a:endParaRPr lang="ro-RO" sz="2800" dirty="0"/>
          </a:p>
          <a:p>
            <a:pPr marL="457200" indent="-457200" algn="just">
              <a:buFont typeface="Wingdings" panose="05000000000000000000" pitchFamily="2" charset="2"/>
              <a:buChar char="Ø"/>
            </a:pPr>
            <a:r>
              <a:rPr lang="en-US" sz="2800" b="1" dirty="0"/>
              <a:t>Design logo: </a:t>
            </a:r>
            <a:r>
              <a:rPr lang="en-US" sz="2800" dirty="0"/>
              <a:t>un logo </a:t>
            </a:r>
            <a:r>
              <a:rPr lang="en-US" sz="2800" dirty="0" err="1"/>
              <a:t>este</a:t>
            </a:r>
            <a:r>
              <a:rPr lang="en-US" sz="2800" dirty="0"/>
              <a:t> </a:t>
            </a:r>
            <a:r>
              <a:rPr lang="en-US" sz="2800" dirty="0" err="1"/>
              <a:t>piesa</a:t>
            </a:r>
            <a:r>
              <a:rPr lang="en-US" sz="2800" dirty="0"/>
              <a:t> </a:t>
            </a:r>
            <a:r>
              <a:rPr lang="en-US" sz="2800" dirty="0" err="1"/>
              <a:t>vizuală</a:t>
            </a:r>
            <a:r>
              <a:rPr lang="en-US" sz="2800" dirty="0"/>
              <a:t> </a:t>
            </a:r>
            <a:r>
              <a:rPr lang="en-US" sz="2800" dirty="0" err="1"/>
              <a:t>centrală</a:t>
            </a:r>
            <a:r>
              <a:rPr lang="en-US" sz="2800" dirty="0"/>
              <a:t> a </a:t>
            </a:r>
            <a:r>
              <a:rPr lang="en-US" sz="2800" dirty="0" err="1"/>
              <a:t>mărcii</a:t>
            </a:r>
            <a:r>
              <a:rPr lang="en-US" sz="2800" dirty="0"/>
              <a:t> </a:t>
            </a:r>
            <a:r>
              <a:rPr lang="en-US" sz="2800" dirty="0" err="1"/>
              <a:t>dvs</a:t>
            </a:r>
            <a:r>
              <a:rPr lang="en-US" sz="2800" dirty="0"/>
              <a:t>. </a:t>
            </a:r>
            <a:r>
              <a:rPr lang="en-US" sz="2800" dirty="0" err="1"/>
              <a:t>și</a:t>
            </a:r>
            <a:r>
              <a:rPr lang="en-US" sz="2800" dirty="0"/>
              <a:t> </a:t>
            </a:r>
            <a:r>
              <a:rPr lang="en-US" sz="2800" dirty="0" err="1"/>
              <a:t>este</a:t>
            </a:r>
            <a:r>
              <a:rPr lang="en-US" sz="2800" dirty="0"/>
              <a:t> </a:t>
            </a:r>
            <a:r>
              <a:rPr lang="en-US" sz="2800" dirty="0" err="1"/>
              <a:t>adesea</a:t>
            </a:r>
            <a:r>
              <a:rPr lang="en-US" sz="2800" dirty="0"/>
              <a:t> </a:t>
            </a:r>
            <a:r>
              <a:rPr lang="en-US" sz="2800" dirty="0" err="1"/>
              <a:t>primul</a:t>
            </a:r>
            <a:r>
              <a:rPr lang="en-US" sz="2800" dirty="0"/>
              <a:t> </a:t>
            </a:r>
            <a:r>
              <a:rPr lang="en-US" sz="2800" dirty="0" err="1"/>
              <a:t>lucru</a:t>
            </a:r>
            <a:r>
              <a:rPr lang="en-US" sz="2800" dirty="0"/>
              <a:t> pe care </a:t>
            </a:r>
            <a:r>
              <a:rPr lang="en-US" sz="2800" dirty="0" err="1"/>
              <a:t>oamenii</a:t>
            </a:r>
            <a:r>
              <a:rPr lang="en-US" sz="2800" dirty="0"/>
              <a:t> </a:t>
            </a:r>
            <a:r>
              <a:rPr lang="en-US" sz="2800" dirty="0" err="1"/>
              <a:t>îl</a:t>
            </a:r>
            <a:r>
              <a:rPr lang="en-US" sz="2800" dirty="0"/>
              <a:t> </a:t>
            </a:r>
            <a:r>
              <a:rPr lang="en-US" sz="2800" dirty="0" err="1"/>
              <a:t>observă</a:t>
            </a:r>
            <a:r>
              <a:rPr lang="en-US" sz="2800" dirty="0"/>
              <a:t> </a:t>
            </a:r>
            <a:r>
              <a:rPr lang="en-US" sz="2800" dirty="0" err="1"/>
              <a:t>despre</a:t>
            </a:r>
            <a:r>
              <a:rPr lang="en-US" sz="2800" dirty="0"/>
              <a:t> </a:t>
            </a:r>
            <a:r>
              <a:rPr lang="en-US" sz="2800" dirty="0" err="1"/>
              <a:t>compania</a:t>
            </a:r>
            <a:r>
              <a:rPr lang="en-US" sz="2800" dirty="0"/>
              <a:t> </a:t>
            </a:r>
            <a:r>
              <a:rPr lang="en-US" sz="2800" dirty="0" err="1"/>
              <a:t>dvs</a:t>
            </a:r>
            <a:r>
              <a:rPr lang="en-US" sz="2800" dirty="0"/>
              <a:t>. Un logo bine </a:t>
            </a:r>
            <a:r>
              <a:rPr lang="en-US" sz="2800" dirty="0" err="1"/>
              <a:t>conceput</a:t>
            </a:r>
            <a:r>
              <a:rPr lang="en-US" sz="2800" dirty="0"/>
              <a:t> </a:t>
            </a:r>
            <a:r>
              <a:rPr lang="en-US" sz="2800" dirty="0" err="1"/>
              <a:t>poate</a:t>
            </a:r>
            <a:r>
              <a:rPr lang="en-US" sz="2800" dirty="0"/>
              <a:t> </a:t>
            </a:r>
            <a:r>
              <a:rPr lang="en-US" sz="2800" dirty="0" err="1"/>
              <a:t>ajuta</a:t>
            </a:r>
            <a:r>
              <a:rPr lang="en-US" sz="2800" dirty="0"/>
              <a:t> la </a:t>
            </a:r>
            <a:r>
              <a:rPr lang="en-US" sz="2800" dirty="0" err="1"/>
              <a:t>comunicarea</a:t>
            </a:r>
            <a:r>
              <a:rPr lang="en-US" sz="2800" dirty="0"/>
              <a:t> </a:t>
            </a:r>
            <a:r>
              <a:rPr lang="en-US" sz="2800" dirty="0" err="1"/>
              <a:t>valorilor</a:t>
            </a:r>
            <a:r>
              <a:rPr lang="en-US" sz="2800" dirty="0"/>
              <a:t>, </a:t>
            </a:r>
            <a:r>
              <a:rPr lang="en-US" sz="2800" dirty="0" err="1"/>
              <a:t>personalitatea</a:t>
            </a:r>
            <a:r>
              <a:rPr lang="en-US" sz="2800" dirty="0"/>
              <a:t> </a:t>
            </a:r>
            <a:r>
              <a:rPr lang="en-US" sz="2800" dirty="0" err="1"/>
              <a:t>și</a:t>
            </a:r>
            <a:r>
              <a:rPr lang="en-US" sz="2800" dirty="0"/>
              <a:t> </a:t>
            </a:r>
            <a:r>
              <a:rPr lang="en-US" sz="2800" dirty="0" err="1"/>
              <a:t>mesajul</a:t>
            </a:r>
            <a:r>
              <a:rPr lang="en-US" sz="2800" dirty="0"/>
              <a:t> </a:t>
            </a:r>
            <a:r>
              <a:rPr lang="en-US" sz="2800" dirty="0" err="1"/>
              <a:t>mărcii</a:t>
            </a:r>
            <a:r>
              <a:rPr lang="en-US" sz="2800" dirty="0"/>
              <a:t> </a:t>
            </a:r>
            <a:r>
              <a:rPr lang="en-US" sz="2800" dirty="0" err="1"/>
              <a:t>dvs</a:t>
            </a:r>
            <a:r>
              <a:rPr lang="en-US" sz="2800" dirty="0"/>
              <a:t>. </a:t>
            </a:r>
            <a:r>
              <a:rPr lang="en-US" sz="2800" dirty="0" err="1"/>
              <a:t>și</a:t>
            </a:r>
            <a:r>
              <a:rPr lang="en-US" sz="2800" dirty="0"/>
              <a:t> </a:t>
            </a:r>
            <a:r>
              <a:rPr lang="en-US" sz="2800" dirty="0" err="1"/>
              <a:t>poate</a:t>
            </a:r>
            <a:r>
              <a:rPr lang="en-US" sz="2800" dirty="0"/>
              <a:t> face o </a:t>
            </a:r>
            <a:r>
              <a:rPr lang="en-US" sz="2800" dirty="0" err="1"/>
              <a:t>primă</a:t>
            </a:r>
            <a:r>
              <a:rPr lang="en-US" sz="2800" dirty="0"/>
              <a:t> </a:t>
            </a:r>
            <a:r>
              <a:rPr lang="en-US" sz="2800" dirty="0" err="1"/>
              <a:t>impresie</a:t>
            </a:r>
            <a:r>
              <a:rPr lang="en-US" sz="2800" dirty="0"/>
              <a:t> </a:t>
            </a:r>
            <a:r>
              <a:rPr lang="en-US" sz="2800" dirty="0" err="1"/>
              <a:t>puternică</a:t>
            </a:r>
            <a:r>
              <a:rPr lang="en-US" sz="2800" dirty="0"/>
              <a:t>.</a:t>
            </a:r>
          </a:p>
        </p:txBody>
      </p:sp>
    </p:spTree>
    <p:extLst>
      <p:ext uri="{BB962C8B-B14F-4D97-AF65-F5344CB8AC3E}">
        <p14:creationId xmlns:p14="http://schemas.microsoft.com/office/powerpoint/2010/main" val="213979026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en-US" sz="4000" dirty="0">
                <a:solidFill>
                  <a:srgbClr val="398F98"/>
                </a:solidFill>
                <a:latin typeface="Calibri"/>
                <a:cs typeface="Calibri"/>
              </a:rPr>
              <a:t>Design </a:t>
            </a:r>
            <a:r>
              <a:rPr lang="en-US" sz="4000" dirty="0" err="1">
                <a:solidFill>
                  <a:srgbClr val="398F98"/>
                </a:solidFill>
                <a:latin typeface="Calibri"/>
                <a:cs typeface="Calibri"/>
              </a:rPr>
              <a:t>grafic</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979901"/>
            <a:ext cx="7779895" cy="332398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Identitate</a:t>
            </a:r>
            <a:r>
              <a:rPr lang="en-US" sz="3000" b="1" dirty="0"/>
              <a:t> </a:t>
            </a:r>
            <a:r>
              <a:rPr lang="en-US" sz="3000" b="1" dirty="0" err="1"/>
              <a:t>vizuală</a:t>
            </a:r>
            <a:r>
              <a:rPr lang="en-US" sz="3000" b="1" dirty="0"/>
              <a:t>: </a:t>
            </a:r>
            <a:r>
              <a:rPr lang="en-US" sz="3000" dirty="0"/>
              <a:t>pe </a:t>
            </a:r>
            <a:r>
              <a:rPr lang="en-US" sz="3000" dirty="0" err="1"/>
              <a:t>lângă</a:t>
            </a:r>
            <a:r>
              <a:rPr lang="en-US" sz="3000" dirty="0"/>
              <a:t> un logo, o </a:t>
            </a:r>
            <a:r>
              <a:rPr lang="en-US" sz="3000" dirty="0" err="1"/>
              <a:t>identitate</a:t>
            </a:r>
            <a:r>
              <a:rPr lang="en-US" sz="3000" dirty="0"/>
              <a:t> </a:t>
            </a:r>
            <a:r>
              <a:rPr lang="en-US" sz="3000" dirty="0" err="1"/>
              <a:t>vizuală</a:t>
            </a:r>
            <a:r>
              <a:rPr lang="en-US" sz="3000" dirty="0"/>
              <a:t> include </a:t>
            </a:r>
            <a:r>
              <a:rPr lang="en-US" sz="3000" dirty="0" err="1"/>
              <a:t>și</a:t>
            </a:r>
            <a:r>
              <a:rPr lang="en-US" sz="3000" dirty="0"/>
              <a:t> </a:t>
            </a:r>
            <a:r>
              <a:rPr lang="en-US" sz="3000" dirty="0" err="1"/>
              <a:t>alte</a:t>
            </a:r>
            <a:r>
              <a:rPr lang="en-US" sz="3000" dirty="0"/>
              <a:t> </a:t>
            </a:r>
            <a:r>
              <a:rPr lang="en-US" sz="3000" dirty="0" err="1"/>
              <a:t>elemente</a:t>
            </a:r>
            <a:r>
              <a:rPr lang="en-US" sz="3000" dirty="0"/>
              <a:t> de design, cum </a:t>
            </a:r>
            <a:r>
              <a:rPr lang="en-US" sz="3000" dirty="0" err="1"/>
              <a:t>ar</a:t>
            </a:r>
            <a:r>
              <a:rPr lang="en-US" sz="3000" dirty="0"/>
              <a:t> fi paleta de </a:t>
            </a:r>
            <a:r>
              <a:rPr lang="en-US" sz="3000" dirty="0" err="1"/>
              <a:t>culori</a:t>
            </a:r>
            <a:r>
              <a:rPr lang="en-US" sz="3000" dirty="0"/>
              <a:t> , </a:t>
            </a:r>
            <a:r>
              <a:rPr lang="en-US" sz="3000" dirty="0" err="1"/>
              <a:t>tipografie</a:t>
            </a:r>
            <a:r>
              <a:rPr lang="en-US" sz="3000" dirty="0"/>
              <a:t> </a:t>
            </a:r>
            <a:r>
              <a:rPr lang="en-US" sz="3000" dirty="0" err="1"/>
              <a:t>și</a:t>
            </a:r>
            <a:r>
              <a:rPr lang="en-US" sz="3000" dirty="0"/>
              <a:t> </a:t>
            </a:r>
            <a:r>
              <a:rPr lang="en-US" sz="3000" dirty="0" err="1"/>
              <a:t>elemente</a:t>
            </a:r>
            <a:r>
              <a:rPr lang="en-US" sz="3000" dirty="0"/>
              <a:t> </a:t>
            </a:r>
            <a:r>
              <a:rPr lang="en-US" sz="3000" dirty="0" err="1"/>
              <a:t>grafice</a:t>
            </a:r>
            <a:r>
              <a:rPr lang="en-US" sz="3000" dirty="0"/>
              <a:t>. O </a:t>
            </a:r>
            <a:r>
              <a:rPr lang="en-US" sz="3000" dirty="0" err="1"/>
              <a:t>identitate</a:t>
            </a:r>
            <a:r>
              <a:rPr lang="en-US" sz="3000" dirty="0"/>
              <a:t> </a:t>
            </a:r>
            <a:r>
              <a:rPr lang="en-US" sz="3000" dirty="0" err="1"/>
              <a:t>vizuală</a:t>
            </a:r>
            <a:r>
              <a:rPr lang="en-US" sz="3000" dirty="0"/>
              <a:t> </a:t>
            </a:r>
            <a:r>
              <a:rPr lang="en-US" sz="3000" dirty="0" err="1"/>
              <a:t>consecventă</a:t>
            </a:r>
            <a:r>
              <a:rPr lang="en-US" sz="3000" dirty="0"/>
              <a:t> </a:t>
            </a:r>
            <a:r>
              <a:rPr lang="en-US" sz="3000" dirty="0" err="1"/>
              <a:t>în</a:t>
            </a:r>
            <a:r>
              <a:rPr lang="en-US" sz="3000" dirty="0"/>
              <a:t> </a:t>
            </a:r>
            <a:r>
              <a:rPr lang="en-US" sz="3000" dirty="0" err="1"/>
              <a:t>toate</a:t>
            </a:r>
            <a:r>
              <a:rPr lang="en-US" sz="3000" dirty="0"/>
              <a:t> </a:t>
            </a:r>
            <a:r>
              <a:rPr lang="en-US" sz="3000" dirty="0" err="1"/>
              <a:t>materialele</a:t>
            </a:r>
            <a:r>
              <a:rPr lang="en-US" sz="3000" dirty="0"/>
              <a:t> </a:t>
            </a:r>
            <a:r>
              <a:rPr lang="en-US" sz="3000" dirty="0" err="1"/>
              <a:t>dvs</a:t>
            </a:r>
            <a:r>
              <a:rPr lang="en-US" sz="3000" dirty="0"/>
              <a:t>. de marketing </a:t>
            </a:r>
            <a:r>
              <a:rPr lang="en-US" sz="3000" dirty="0" err="1"/>
              <a:t>ajută</a:t>
            </a:r>
            <a:r>
              <a:rPr lang="en-US" sz="3000" dirty="0"/>
              <a:t> la </a:t>
            </a:r>
            <a:r>
              <a:rPr lang="en-US" sz="3000" dirty="0" err="1"/>
              <a:t>crearea</a:t>
            </a:r>
            <a:r>
              <a:rPr lang="en-US" sz="3000" dirty="0"/>
              <a:t> </a:t>
            </a:r>
            <a:r>
              <a:rPr lang="en-US" sz="3000" dirty="0" err="1"/>
              <a:t>unui</a:t>
            </a:r>
            <a:r>
              <a:rPr lang="en-US" sz="3000" dirty="0"/>
              <a:t> brand </a:t>
            </a:r>
            <a:r>
              <a:rPr lang="en-US" sz="3000" dirty="0" err="1"/>
              <a:t>coeziv</a:t>
            </a:r>
            <a:r>
              <a:rPr lang="en-US" sz="3000" dirty="0"/>
              <a:t> </a:t>
            </a:r>
            <a:r>
              <a:rPr lang="en-US" sz="3000" dirty="0" err="1"/>
              <a:t>și</a:t>
            </a:r>
            <a:r>
              <a:rPr lang="en-US" sz="3000" dirty="0"/>
              <a:t> </a:t>
            </a:r>
            <a:r>
              <a:rPr lang="en-US" sz="3000" dirty="0" err="1"/>
              <a:t>recunoscut</a:t>
            </a:r>
            <a:r>
              <a:rPr lang="en-US" sz="3000" dirty="0"/>
              <a:t>.</a:t>
            </a:r>
          </a:p>
        </p:txBody>
      </p:sp>
    </p:spTree>
    <p:extLst>
      <p:ext uri="{BB962C8B-B14F-4D97-AF65-F5344CB8AC3E}">
        <p14:creationId xmlns:p14="http://schemas.microsoft.com/office/powerpoint/2010/main" val="94119481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en-US" sz="4000" dirty="0">
                <a:solidFill>
                  <a:srgbClr val="398F98"/>
                </a:solidFill>
                <a:latin typeface="Calibri"/>
                <a:cs typeface="Calibri"/>
              </a:rPr>
              <a:t>Design </a:t>
            </a:r>
            <a:r>
              <a:rPr lang="en-US" sz="4000" dirty="0" err="1">
                <a:solidFill>
                  <a:srgbClr val="398F98"/>
                </a:solidFill>
                <a:latin typeface="Calibri"/>
                <a:cs typeface="Calibri"/>
              </a:rPr>
              <a:t>grafic</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979901"/>
            <a:ext cx="7779895" cy="378565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Materiale</a:t>
            </a:r>
            <a:r>
              <a:rPr lang="en-US" sz="3000" b="1" dirty="0"/>
              <a:t> de marketing: </a:t>
            </a:r>
            <a:r>
              <a:rPr lang="en-US" sz="3000" dirty="0" err="1"/>
              <a:t>Designul</a:t>
            </a:r>
            <a:r>
              <a:rPr lang="en-US" sz="3000" dirty="0"/>
              <a:t> </a:t>
            </a:r>
            <a:r>
              <a:rPr lang="en-US" sz="3000" dirty="0" err="1"/>
              <a:t>grafic</a:t>
            </a:r>
            <a:r>
              <a:rPr lang="en-US" sz="3000" dirty="0"/>
              <a:t> </a:t>
            </a:r>
            <a:r>
              <a:rPr lang="en-US" sz="3000" dirty="0" err="1"/>
              <a:t>este</a:t>
            </a:r>
            <a:r>
              <a:rPr lang="en-US" sz="3000" dirty="0"/>
              <a:t> </a:t>
            </a:r>
            <a:r>
              <a:rPr lang="en-US" sz="3000" dirty="0" err="1"/>
              <a:t>esențial</a:t>
            </a:r>
            <a:r>
              <a:rPr lang="en-US" sz="3000" dirty="0"/>
              <a:t> </a:t>
            </a:r>
            <a:r>
              <a:rPr lang="en-US" sz="3000" dirty="0" err="1"/>
              <a:t>pentru</a:t>
            </a:r>
            <a:r>
              <a:rPr lang="en-US" sz="3000" dirty="0"/>
              <a:t> </a:t>
            </a:r>
            <a:r>
              <a:rPr lang="en-US" sz="3000" dirty="0" err="1"/>
              <a:t>crearea</a:t>
            </a:r>
            <a:r>
              <a:rPr lang="en-US" sz="3000" dirty="0"/>
              <a:t> </a:t>
            </a:r>
            <a:r>
              <a:rPr lang="en-US" sz="3000" dirty="0" err="1"/>
              <a:t>materialelor</a:t>
            </a:r>
            <a:r>
              <a:rPr lang="en-US" sz="3000" dirty="0"/>
              <a:t> de marketing, cum </a:t>
            </a:r>
            <a:r>
              <a:rPr lang="en-US" sz="3000" dirty="0" err="1"/>
              <a:t>ar</a:t>
            </a:r>
            <a:r>
              <a:rPr lang="en-US" sz="3000" dirty="0"/>
              <a:t> fi </a:t>
            </a:r>
            <a:r>
              <a:rPr lang="en-US" sz="3000" dirty="0" err="1"/>
              <a:t>broșuri</a:t>
            </a:r>
            <a:r>
              <a:rPr lang="en-US" sz="3000" dirty="0"/>
              <a:t>, </a:t>
            </a:r>
            <a:r>
              <a:rPr lang="en-US" sz="3000" dirty="0" err="1"/>
              <a:t>fluturași</a:t>
            </a:r>
            <a:r>
              <a:rPr lang="en-US" sz="3000" dirty="0"/>
              <a:t>, </a:t>
            </a:r>
            <a:r>
              <a:rPr lang="en-US" sz="3000" dirty="0" err="1"/>
              <a:t>postări</a:t>
            </a:r>
            <a:r>
              <a:rPr lang="en-US" sz="3000" dirty="0"/>
              <a:t> pe </a:t>
            </a:r>
            <a:r>
              <a:rPr lang="en-US" sz="3000" dirty="0" err="1"/>
              <a:t>rețelele</a:t>
            </a:r>
            <a:r>
              <a:rPr lang="en-US" sz="3000" dirty="0"/>
              <a:t> </a:t>
            </a:r>
            <a:r>
              <a:rPr lang="en-US" sz="3000" dirty="0" err="1"/>
              <a:t>sociale</a:t>
            </a:r>
            <a:r>
              <a:rPr lang="en-US" sz="3000" dirty="0"/>
              <a:t> </a:t>
            </a:r>
            <a:r>
              <a:rPr lang="en-US" sz="3000" dirty="0" err="1"/>
              <a:t>și</a:t>
            </a:r>
            <a:r>
              <a:rPr lang="en-US" sz="3000" dirty="0"/>
              <a:t> </a:t>
            </a:r>
            <a:r>
              <a:rPr lang="en-US" sz="3000" dirty="0" err="1"/>
              <a:t>reclame</a:t>
            </a:r>
            <a:r>
              <a:rPr lang="en-US" sz="3000" dirty="0"/>
              <a:t>. </a:t>
            </a:r>
            <a:r>
              <a:rPr lang="en-US" sz="3000" dirty="0" err="1"/>
              <a:t>Aceste</a:t>
            </a:r>
            <a:r>
              <a:rPr lang="en-US" sz="3000" dirty="0"/>
              <a:t> </a:t>
            </a:r>
            <a:r>
              <a:rPr lang="en-US" sz="3000" dirty="0" err="1"/>
              <a:t>materiale</a:t>
            </a:r>
            <a:r>
              <a:rPr lang="en-US" sz="3000" dirty="0"/>
              <a:t> </a:t>
            </a:r>
            <a:r>
              <a:rPr lang="en-US" sz="3000" dirty="0" err="1"/>
              <a:t>ar</a:t>
            </a:r>
            <a:r>
              <a:rPr lang="en-US" sz="3000" dirty="0"/>
              <a:t> </a:t>
            </a:r>
            <a:r>
              <a:rPr lang="en-US" sz="3000" dirty="0" err="1"/>
              <a:t>trebui</a:t>
            </a:r>
            <a:r>
              <a:rPr lang="en-US" sz="3000" dirty="0"/>
              <a:t> </a:t>
            </a:r>
            <a:r>
              <a:rPr lang="en-US" sz="3000" dirty="0" err="1"/>
              <a:t>să</a:t>
            </a:r>
            <a:r>
              <a:rPr lang="en-US" sz="3000" dirty="0"/>
              <a:t> fie </a:t>
            </a:r>
            <a:r>
              <a:rPr lang="en-US" sz="3000" dirty="0" err="1"/>
              <a:t>atrăgătoare</a:t>
            </a:r>
            <a:r>
              <a:rPr lang="en-US" sz="3000" dirty="0"/>
              <a:t> din </a:t>
            </a:r>
            <a:r>
              <a:rPr lang="en-US" sz="3000" dirty="0" err="1"/>
              <a:t>punct</a:t>
            </a:r>
            <a:r>
              <a:rPr lang="en-US" sz="3000" dirty="0"/>
              <a:t> de </a:t>
            </a:r>
            <a:r>
              <a:rPr lang="en-US" sz="3000" dirty="0" err="1"/>
              <a:t>vedere</a:t>
            </a:r>
            <a:r>
              <a:rPr lang="en-US" sz="3000" dirty="0"/>
              <a:t> </a:t>
            </a:r>
            <a:r>
              <a:rPr lang="en-US" sz="3000" dirty="0" err="1"/>
              <a:t>vizual</a:t>
            </a:r>
            <a:r>
              <a:rPr lang="en-US" sz="3000" dirty="0"/>
              <a:t>, informative </a:t>
            </a:r>
            <a:r>
              <a:rPr lang="en-US" sz="3000" dirty="0" err="1"/>
              <a:t>și</a:t>
            </a:r>
            <a:r>
              <a:rPr lang="en-US" sz="3000" dirty="0"/>
              <a:t> </a:t>
            </a:r>
            <a:r>
              <a:rPr lang="en-US" sz="3000" dirty="0" err="1"/>
              <a:t>în</a:t>
            </a:r>
            <a:r>
              <a:rPr lang="en-US" sz="3000" dirty="0"/>
              <a:t> </a:t>
            </a:r>
            <a:r>
              <a:rPr lang="en-US" sz="3000" dirty="0" err="1"/>
              <a:t>concordanță</a:t>
            </a:r>
            <a:r>
              <a:rPr lang="en-US" sz="3000" dirty="0"/>
              <a:t> cu </a:t>
            </a:r>
            <a:r>
              <a:rPr lang="en-US" sz="3000" dirty="0" err="1"/>
              <a:t>identitatea</a:t>
            </a:r>
            <a:r>
              <a:rPr lang="en-US" sz="3000" dirty="0"/>
              <a:t> </a:t>
            </a:r>
            <a:r>
              <a:rPr lang="en-US" sz="3000" dirty="0" err="1"/>
              <a:t>vizuală</a:t>
            </a:r>
            <a:r>
              <a:rPr lang="en-US" sz="3000" dirty="0"/>
              <a:t> a </a:t>
            </a:r>
            <a:r>
              <a:rPr lang="en-US" sz="3000" dirty="0" err="1"/>
              <a:t>mărcii</a:t>
            </a:r>
            <a:r>
              <a:rPr lang="en-US" sz="3000" dirty="0"/>
              <a:t> </a:t>
            </a:r>
            <a:r>
              <a:rPr lang="en-US" sz="3000" dirty="0" err="1"/>
              <a:t>dvs</a:t>
            </a:r>
            <a:r>
              <a:rPr lang="en-US" sz="3000" dirty="0"/>
              <a:t>.</a:t>
            </a:r>
          </a:p>
        </p:txBody>
      </p:sp>
    </p:spTree>
    <p:extLst>
      <p:ext uri="{BB962C8B-B14F-4D97-AF65-F5344CB8AC3E}">
        <p14:creationId xmlns:p14="http://schemas.microsoft.com/office/powerpoint/2010/main" val="93922343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en-US" sz="4000" dirty="0">
                <a:solidFill>
                  <a:srgbClr val="398F98"/>
                </a:solidFill>
                <a:latin typeface="Calibri"/>
                <a:cs typeface="Calibri"/>
              </a:rPr>
              <a:t>Design </a:t>
            </a:r>
            <a:r>
              <a:rPr lang="en-US" sz="4000" dirty="0" err="1">
                <a:solidFill>
                  <a:srgbClr val="398F98"/>
                </a:solidFill>
                <a:latin typeface="Calibri"/>
                <a:cs typeface="Calibri"/>
              </a:rPr>
              <a:t>grafic</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979901"/>
            <a:ext cx="7779895" cy="332398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Design-</a:t>
            </a:r>
            <a:r>
              <a:rPr lang="en-US" sz="3000" b="1" dirty="0" err="1"/>
              <a:t>ul</a:t>
            </a:r>
            <a:r>
              <a:rPr lang="en-US" sz="3000" b="1" dirty="0"/>
              <a:t> website-</a:t>
            </a:r>
            <a:r>
              <a:rPr lang="en-US" sz="3000" b="1" dirty="0" err="1"/>
              <a:t>ului</a:t>
            </a:r>
            <a:r>
              <a:rPr lang="en-US" sz="3000" b="1" dirty="0"/>
              <a:t>: </a:t>
            </a:r>
            <a:r>
              <a:rPr lang="en-US" sz="3000" dirty="0"/>
              <a:t>website-</a:t>
            </a:r>
            <a:r>
              <a:rPr lang="en-US" sz="3000" dirty="0" err="1"/>
              <a:t>ul</a:t>
            </a:r>
            <a:r>
              <a:rPr lang="en-US" sz="3000" dirty="0"/>
              <a:t> </a:t>
            </a:r>
            <a:r>
              <a:rPr lang="en-US" sz="3000" dirty="0" err="1"/>
              <a:t>este</a:t>
            </a:r>
            <a:r>
              <a:rPr lang="en-US" sz="3000" dirty="0"/>
              <a:t> </a:t>
            </a:r>
            <a:r>
              <a:rPr lang="en-US" sz="3000" dirty="0" err="1"/>
              <a:t>adesea</a:t>
            </a:r>
            <a:r>
              <a:rPr lang="en-US" sz="3000" dirty="0"/>
              <a:t> </a:t>
            </a:r>
            <a:r>
              <a:rPr lang="en-US" sz="3000" dirty="0" err="1"/>
              <a:t>primul</a:t>
            </a:r>
            <a:r>
              <a:rPr lang="en-US" sz="3000" dirty="0"/>
              <a:t> </a:t>
            </a:r>
            <a:r>
              <a:rPr lang="en-US" sz="3000" dirty="0" err="1"/>
              <a:t>punct</a:t>
            </a:r>
            <a:r>
              <a:rPr lang="en-US" sz="3000" dirty="0"/>
              <a:t> de contact </a:t>
            </a:r>
            <a:r>
              <a:rPr lang="en-US" sz="3000" dirty="0" err="1"/>
              <a:t>între</a:t>
            </a:r>
            <a:r>
              <a:rPr lang="en-US" sz="3000" dirty="0"/>
              <a:t> </a:t>
            </a:r>
            <a:r>
              <a:rPr lang="en-US" sz="3000" dirty="0" err="1"/>
              <a:t>marca</a:t>
            </a:r>
            <a:r>
              <a:rPr lang="en-US" sz="3000" dirty="0"/>
              <a:t> </a:t>
            </a:r>
            <a:r>
              <a:rPr lang="en-US" sz="3000" dirty="0" err="1"/>
              <a:t>și</a:t>
            </a:r>
            <a:r>
              <a:rPr lang="en-US" sz="3000" dirty="0"/>
              <a:t> </a:t>
            </a:r>
            <a:r>
              <a:rPr lang="en-US" sz="3000" dirty="0" err="1"/>
              <a:t>potențialii</a:t>
            </a:r>
            <a:r>
              <a:rPr lang="en-US" sz="3000" dirty="0"/>
              <a:t> </a:t>
            </a:r>
            <a:r>
              <a:rPr lang="en-US" sz="3000" dirty="0" err="1"/>
              <a:t>clienți</a:t>
            </a:r>
            <a:r>
              <a:rPr lang="en-US" sz="3000" dirty="0"/>
              <a:t>, </a:t>
            </a:r>
            <a:r>
              <a:rPr lang="en-US" sz="3000" dirty="0" err="1"/>
              <a:t>așa</a:t>
            </a:r>
            <a:r>
              <a:rPr lang="en-US" sz="3000" dirty="0"/>
              <a:t> </a:t>
            </a:r>
            <a:r>
              <a:rPr lang="en-US" sz="3000" dirty="0" err="1"/>
              <a:t>că</a:t>
            </a:r>
            <a:r>
              <a:rPr lang="en-US" sz="3000" dirty="0"/>
              <a:t> </a:t>
            </a:r>
            <a:r>
              <a:rPr lang="en-US" sz="3000" dirty="0" err="1"/>
              <a:t>este</a:t>
            </a:r>
            <a:r>
              <a:rPr lang="en-US" sz="3000" dirty="0"/>
              <a:t> important </a:t>
            </a:r>
            <a:r>
              <a:rPr lang="en-US" sz="3000" dirty="0" err="1"/>
              <a:t>să</a:t>
            </a:r>
            <a:r>
              <a:rPr lang="en-US" sz="3000" dirty="0"/>
              <a:t> fie </a:t>
            </a:r>
            <a:r>
              <a:rPr lang="en-US" sz="3000" dirty="0" err="1"/>
              <a:t>creat</a:t>
            </a:r>
            <a:r>
              <a:rPr lang="en-US" sz="3000" dirty="0"/>
              <a:t> un site web </a:t>
            </a:r>
            <a:r>
              <a:rPr lang="en-US" sz="3000" dirty="0" err="1"/>
              <a:t>atractiv</a:t>
            </a:r>
            <a:r>
              <a:rPr lang="en-US" sz="3000" dirty="0"/>
              <a:t> din </a:t>
            </a:r>
            <a:r>
              <a:rPr lang="en-US" sz="3000" dirty="0" err="1"/>
              <a:t>punct</a:t>
            </a:r>
            <a:r>
              <a:rPr lang="en-US" sz="3000" dirty="0"/>
              <a:t> de </a:t>
            </a:r>
            <a:r>
              <a:rPr lang="en-US" sz="3000" dirty="0" err="1"/>
              <a:t>vedere</a:t>
            </a:r>
            <a:r>
              <a:rPr lang="en-US" sz="3000" dirty="0"/>
              <a:t> </a:t>
            </a:r>
            <a:r>
              <a:rPr lang="en-US" sz="3000" dirty="0" err="1"/>
              <a:t>vizual</a:t>
            </a:r>
            <a:r>
              <a:rPr lang="en-US" sz="3000" dirty="0"/>
              <a:t> </a:t>
            </a:r>
            <a:r>
              <a:rPr lang="en-US" sz="3000" dirty="0" err="1"/>
              <a:t>și</a:t>
            </a:r>
            <a:r>
              <a:rPr lang="en-US" sz="3000" dirty="0"/>
              <a:t> </a:t>
            </a:r>
            <a:r>
              <a:rPr lang="en-US" sz="3000" dirty="0" err="1"/>
              <a:t>ușor</a:t>
            </a:r>
            <a:r>
              <a:rPr lang="en-US" sz="3000" dirty="0"/>
              <a:t> de </a:t>
            </a:r>
            <a:r>
              <a:rPr lang="en-US" sz="3000" dirty="0" err="1"/>
              <a:t>utilizat</a:t>
            </a:r>
            <a:r>
              <a:rPr lang="en-US" sz="3000" dirty="0"/>
              <a:t>, care </a:t>
            </a:r>
            <a:r>
              <a:rPr lang="en-US" sz="3000" dirty="0" err="1"/>
              <a:t>să</a:t>
            </a:r>
            <a:r>
              <a:rPr lang="en-US" sz="3000" dirty="0"/>
              <a:t> </a:t>
            </a:r>
            <a:r>
              <a:rPr lang="en-US" sz="3000" dirty="0" err="1"/>
              <a:t>reflecte</a:t>
            </a:r>
            <a:r>
              <a:rPr lang="en-US" sz="3000" dirty="0"/>
              <a:t> </a:t>
            </a:r>
            <a:r>
              <a:rPr lang="en-US" sz="3000" dirty="0" err="1"/>
              <a:t>personalitatea</a:t>
            </a:r>
            <a:r>
              <a:rPr lang="en-US" sz="3000" dirty="0"/>
              <a:t> </a:t>
            </a:r>
            <a:r>
              <a:rPr lang="en-US" sz="3000" dirty="0" err="1"/>
              <a:t>și</a:t>
            </a:r>
            <a:r>
              <a:rPr lang="en-US" sz="3000" dirty="0"/>
              <a:t> </a:t>
            </a:r>
            <a:r>
              <a:rPr lang="en-US" sz="3000" dirty="0" err="1"/>
              <a:t>valorile</a:t>
            </a:r>
            <a:r>
              <a:rPr lang="en-US" sz="3000" dirty="0"/>
              <a:t> </a:t>
            </a:r>
            <a:r>
              <a:rPr lang="en-US" sz="3000" dirty="0" err="1"/>
              <a:t>mărcii</a:t>
            </a:r>
            <a:r>
              <a:rPr lang="en-US" sz="3000" dirty="0"/>
              <a:t>.</a:t>
            </a:r>
          </a:p>
        </p:txBody>
      </p:sp>
    </p:spTree>
    <p:extLst>
      <p:ext uri="{BB962C8B-B14F-4D97-AF65-F5344CB8AC3E}">
        <p14:creationId xmlns:p14="http://schemas.microsoft.com/office/powerpoint/2010/main" val="148731315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en-US" sz="4000" dirty="0">
                <a:solidFill>
                  <a:srgbClr val="398F98"/>
                </a:solidFill>
                <a:latin typeface="Calibri"/>
                <a:cs typeface="Calibri"/>
              </a:rPr>
              <a:t>Design </a:t>
            </a:r>
            <a:r>
              <a:rPr lang="en-US" sz="4000" dirty="0" err="1">
                <a:solidFill>
                  <a:srgbClr val="398F98"/>
                </a:solidFill>
                <a:latin typeface="Calibri"/>
                <a:cs typeface="Calibri"/>
              </a:rPr>
              <a:t>grafic</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979901"/>
            <a:ext cx="7779895" cy="332398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Design-</a:t>
            </a:r>
            <a:r>
              <a:rPr lang="en-US" sz="3000" b="1" dirty="0" err="1"/>
              <a:t>ul</a:t>
            </a:r>
            <a:r>
              <a:rPr lang="en-US" sz="3000" b="1" dirty="0"/>
              <a:t> </a:t>
            </a:r>
            <a:r>
              <a:rPr lang="en-US" sz="3000" b="1" dirty="0" err="1"/>
              <a:t>ambalajului</a:t>
            </a:r>
            <a:r>
              <a:rPr lang="en-US" sz="3000" b="1" dirty="0"/>
              <a:t>: </a:t>
            </a:r>
            <a:r>
              <a:rPr lang="en-US" sz="3000" dirty="0" err="1"/>
              <a:t>dacă</a:t>
            </a:r>
            <a:r>
              <a:rPr lang="en-US" sz="3000" dirty="0"/>
              <a:t> </a:t>
            </a:r>
            <a:r>
              <a:rPr lang="en-US" sz="3000" dirty="0" err="1"/>
              <a:t>vindeți</a:t>
            </a:r>
            <a:r>
              <a:rPr lang="en-US" sz="3000" dirty="0"/>
              <a:t> </a:t>
            </a:r>
            <a:r>
              <a:rPr lang="en-US" sz="3000" dirty="0" err="1"/>
              <a:t>produse</a:t>
            </a:r>
            <a:r>
              <a:rPr lang="en-US" sz="3000" dirty="0"/>
              <a:t> </a:t>
            </a:r>
            <a:r>
              <a:rPr lang="en-US" sz="3000" dirty="0" err="1"/>
              <a:t>fizice</a:t>
            </a:r>
            <a:r>
              <a:rPr lang="en-US" sz="3000" dirty="0"/>
              <a:t>, </a:t>
            </a:r>
            <a:r>
              <a:rPr lang="en-US" sz="3000" dirty="0" err="1"/>
              <a:t>designul</a:t>
            </a:r>
            <a:r>
              <a:rPr lang="en-US" sz="3000" dirty="0"/>
              <a:t> </a:t>
            </a:r>
            <a:r>
              <a:rPr lang="en-US" sz="3000" dirty="0" err="1"/>
              <a:t>ambalajului</a:t>
            </a:r>
            <a:r>
              <a:rPr lang="en-US" sz="3000" dirty="0"/>
              <a:t> </a:t>
            </a:r>
            <a:r>
              <a:rPr lang="en-US" sz="3000" dirty="0" err="1"/>
              <a:t>este</a:t>
            </a:r>
            <a:r>
              <a:rPr lang="en-US" sz="3000" dirty="0"/>
              <a:t> un aspect important al </a:t>
            </a:r>
            <a:r>
              <a:rPr lang="en-US" sz="3000" dirty="0" err="1"/>
              <a:t>identității</a:t>
            </a:r>
            <a:r>
              <a:rPr lang="en-US" sz="3000" dirty="0"/>
              <a:t> </a:t>
            </a:r>
            <a:r>
              <a:rPr lang="en-US" sz="3000" dirty="0" err="1"/>
              <a:t>vizuale</a:t>
            </a:r>
            <a:r>
              <a:rPr lang="en-US" sz="3000" dirty="0"/>
              <a:t> a </a:t>
            </a:r>
            <a:r>
              <a:rPr lang="en-US" sz="3000" dirty="0" err="1"/>
              <a:t>mărcii</a:t>
            </a:r>
            <a:r>
              <a:rPr lang="en-US" sz="3000" dirty="0"/>
              <a:t> </a:t>
            </a:r>
            <a:r>
              <a:rPr lang="en-US" sz="3000" dirty="0" err="1"/>
              <a:t>dvs</a:t>
            </a:r>
            <a:r>
              <a:rPr lang="en-US" sz="3000" dirty="0"/>
              <a:t>. Un </a:t>
            </a:r>
            <a:r>
              <a:rPr lang="en-US" sz="3000" dirty="0" err="1"/>
              <a:t>pachet</a:t>
            </a:r>
            <a:r>
              <a:rPr lang="en-US" sz="3000" dirty="0"/>
              <a:t> bine </a:t>
            </a:r>
            <a:r>
              <a:rPr lang="en-US" sz="3000" dirty="0" err="1"/>
              <a:t>conceput</a:t>
            </a:r>
            <a:r>
              <a:rPr lang="en-US" sz="3000" dirty="0"/>
              <a:t> </a:t>
            </a:r>
            <a:r>
              <a:rPr lang="en-US" sz="3000" dirty="0" err="1"/>
              <a:t>vă</a:t>
            </a:r>
            <a:r>
              <a:rPr lang="en-US" sz="3000" dirty="0"/>
              <a:t> </a:t>
            </a:r>
            <a:r>
              <a:rPr lang="en-US" sz="3000" dirty="0" err="1"/>
              <a:t>poate</a:t>
            </a:r>
            <a:r>
              <a:rPr lang="en-US" sz="3000" dirty="0"/>
              <a:t> </a:t>
            </a:r>
            <a:r>
              <a:rPr lang="en-US" sz="3000" dirty="0" err="1"/>
              <a:t>ajuta</a:t>
            </a:r>
            <a:r>
              <a:rPr lang="en-US" sz="3000" dirty="0"/>
              <a:t> </a:t>
            </a:r>
            <a:r>
              <a:rPr lang="en-US" sz="3000" dirty="0" err="1"/>
              <a:t>să</a:t>
            </a:r>
            <a:r>
              <a:rPr lang="en-US" sz="3000" dirty="0"/>
              <a:t> </a:t>
            </a:r>
            <a:r>
              <a:rPr lang="en-US" sz="3000" dirty="0" err="1"/>
              <a:t>comunicați</a:t>
            </a:r>
            <a:r>
              <a:rPr lang="en-US" sz="3000" dirty="0"/>
              <a:t> </a:t>
            </a:r>
            <a:r>
              <a:rPr lang="en-US" sz="3000" dirty="0" err="1"/>
              <a:t>mesajul</a:t>
            </a:r>
            <a:r>
              <a:rPr lang="en-US" sz="3000" dirty="0"/>
              <a:t> </a:t>
            </a:r>
            <a:r>
              <a:rPr lang="en-US" sz="3000" dirty="0" err="1"/>
              <a:t>mărcii</a:t>
            </a:r>
            <a:r>
              <a:rPr lang="en-US" sz="3000" dirty="0"/>
              <a:t> </a:t>
            </a:r>
            <a:r>
              <a:rPr lang="en-US" sz="3000" dirty="0" err="1"/>
              <a:t>dvs</a:t>
            </a:r>
            <a:r>
              <a:rPr lang="en-US" sz="3000" dirty="0"/>
              <a:t>., </a:t>
            </a:r>
            <a:r>
              <a:rPr lang="en-US" sz="3000" dirty="0" err="1"/>
              <a:t>să</a:t>
            </a:r>
            <a:r>
              <a:rPr lang="en-US" sz="3000" dirty="0"/>
              <a:t> </a:t>
            </a:r>
            <a:r>
              <a:rPr lang="en-US" sz="3000" dirty="0" err="1"/>
              <a:t>vă</a:t>
            </a:r>
            <a:r>
              <a:rPr lang="en-US" sz="3000" dirty="0"/>
              <a:t> </a:t>
            </a:r>
            <a:r>
              <a:rPr lang="en-US" sz="3000" dirty="0" err="1"/>
              <a:t>diferențiați</a:t>
            </a:r>
            <a:r>
              <a:rPr lang="en-US" sz="3000" dirty="0"/>
              <a:t> </a:t>
            </a:r>
            <a:r>
              <a:rPr lang="en-US" sz="3000" dirty="0" err="1"/>
              <a:t>produsele</a:t>
            </a:r>
            <a:r>
              <a:rPr lang="en-US" sz="3000" dirty="0"/>
              <a:t> de </a:t>
            </a:r>
            <a:r>
              <a:rPr lang="en-US" sz="3000" dirty="0" err="1"/>
              <a:t>concurenți</a:t>
            </a:r>
            <a:r>
              <a:rPr lang="en-US" sz="3000" dirty="0"/>
              <a:t> </a:t>
            </a:r>
            <a:r>
              <a:rPr lang="en-US" sz="3000" dirty="0" err="1"/>
              <a:t>și</a:t>
            </a:r>
            <a:r>
              <a:rPr lang="en-US" sz="3000" dirty="0"/>
              <a:t> </a:t>
            </a:r>
            <a:r>
              <a:rPr lang="en-US" sz="3000" dirty="0" err="1"/>
              <a:t>să</a:t>
            </a:r>
            <a:r>
              <a:rPr lang="en-US" sz="3000" dirty="0"/>
              <a:t> </a:t>
            </a:r>
            <a:r>
              <a:rPr lang="en-US" sz="3000" dirty="0" err="1"/>
              <a:t>atrageți</a:t>
            </a:r>
            <a:r>
              <a:rPr lang="en-US" sz="3000" dirty="0"/>
              <a:t> </a:t>
            </a:r>
            <a:r>
              <a:rPr lang="en-US" sz="3000" dirty="0" err="1"/>
              <a:t>clienți</a:t>
            </a:r>
            <a:r>
              <a:rPr lang="en-US" sz="3000" dirty="0"/>
              <a:t>.</a:t>
            </a:r>
          </a:p>
        </p:txBody>
      </p:sp>
    </p:spTree>
    <p:extLst>
      <p:ext uri="{BB962C8B-B14F-4D97-AF65-F5344CB8AC3E}">
        <p14:creationId xmlns:p14="http://schemas.microsoft.com/office/powerpoint/2010/main" val="139385499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en-US" sz="4000" dirty="0">
                <a:solidFill>
                  <a:srgbClr val="398F98"/>
                </a:solidFill>
                <a:latin typeface="Calibri"/>
                <a:cs typeface="Calibri"/>
              </a:rPr>
              <a:t>Design </a:t>
            </a:r>
            <a:r>
              <a:rPr lang="en-US" sz="4000" dirty="0" err="1">
                <a:solidFill>
                  <a:srgbClr val="398F98"/>
                </a:solidFill>
                <a:latin typeface="Calibri"/>
                <a:cs typeface="Calibri"/>
              </a:rPr>
              <a:t>grafic</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495269"/>
            <a:ext cx="7779895" cy="4832092"/>
          </a:xfrm>
          <a:prstGeom prst="rect">
            <a:avLst/>
          </a:prstGeom>
          <a:noFill/>
        </p:spPr>
        <p:txBody>
          <a:bodyPr wrap="square" rtlCol="0">
            <a:spAutoFit/>
          </a:bodyPr>
          <a:lstStyle/>
          <a:p>
            <a:pPr algn="just"/>
            <a:r>
              <a:rPr lang="en-US" sz="2800" dirty="0" err="1"/>
              <a:t>Platformele</a:t>
            </a:r>
            <a:r>
              <a:rPr lang="en-US" sz="2800" dirty="0"/>
              <a:t> de social media sunt </a:t>
            </a:r>
            <a:r>
              <a:rPr lang="en-US" sz="2800" dirty="0" err="1"/>
              <a:t>în</a:t>
            </a:r>
            <a:r>
              <a:rPr lang="en-US" sz="2800" dirty="0"/>
              <a:t> </a:t>
            </a:r>
            <a:r>
              <a:rPr lang="en-US" sz="2800" dirty="0" err="1"/>
              <a:t>primul</a:t>
            </a:r>
            <a:r>
              <a:rPr lang="en-US" sz="2800" dirty="0"/>
              <a:t> </a:t>
            </a:r>
            <a:r>
              <a:rPr lang="en-US" sz="2800" dirty="0" err="1"/>
              <a:t>rând</a:t>
            </a:r>
            <a:r>
              <a:rPr lang="en-US" sz="2800" dirty="0"/>
              <a:t> </a:t>
            </a:r>
            <a:r>
              <a:rPr lang="en-US" sz="2800" dirty="0" err="1"/>
              <a:t>medii</a:t>
            </a:r>
            <a:r>
              <a:rPr lang="en-US" sz="2800" dirty="0"/>
              <a:t> </a:t>
            </a:r>
            <a:r>
              <a:rPr lang="en-US" sz="2800" dirty="0" err="1"/>
              <a:t>vizuale</a:t>
            </a:r>
            <a:r>
              <a:rPr lang="en-US" sz="2800" dirty="0"/>
              <a:t>, </a:t>
            </a:r>
            <a:r>
              <a:rPr lang="en-US" sz="2800" dirty="0" err="1"/>
              <a:t>iar</a:t>
            </a:r>
            <a:r>
              <a:rPr lang="en-US" sz="2800" dirty="0"/>
              <a:t> </a:t>
            </a:r>
            <a:r>
              <a:rPr lang="en-US" sz="2800" dirty="0" err="1"/>
              <a:t>calitatea</a:t>
            </a:r>
            <a:r>
              <a:rPr lang="en-US" sz="2800" dirty="0"/>
              <a:t> </a:t>
            </a:r>
            <a:r>
              <a:rPr lang="en-US" sz="2800" dirty="0" err="1"/>
              <a:t>graficii</a:t>
            </a:r>
            <a:r>
              <a:rPr lang="en-US" sz="2800" dirty="0"/>
              <a:t> </a:t>
            </a:r>
            <a:r>
              <a:rPr lang="en-US" sz="2800" dirty="0" err="1"/>
              <a:t>și</a:t>
            </a:r>
            <a:r>
              <a:rPr lang="en-US" sz="2800" dirty="0"/>
              <a:t> </a:t>
            </a:r>
            <a:r>
              <a:rPr lang="en-US" sz="2800" dirty="0" err="1"/>
              <a:t>imaginilor</a:t>
            </a:r>
            <a:r>
              <a:rPr lang="en-US" sz="2800" dirty="0"/>
              <a:t> </a:t>
            </a:r>
            <a:r>
              <a:rPr lang="en-US" sz="2800" dirty="0" err="1"/>
              <a:t>dvs</a:t>
            </a:r>
            <a:r>
              <a:rPr lang="en-US" sz="2800" dirty="0"/>
              <a:t>. </a:t>
            </a:r>
            <a:r>
              <a:rPr lang="en-US" sz="2800" dirty="0" err="1"/>
              <a:t>poate</a:t>
            </a:r>
            <a:r>
              <a:rPr lang="en-US" sz="2800" dirty="0"/>
              <a:t> </a:t>
            </a:r>
            <a:r>
              <a:rPr lang="en-US" sz="2800" dirty="0" err="1"/>
              <a:t>avea</a:t>
            </a:r>
            <a:r>
              <a:rPr lang="en-US" sz="2800" dirty="0"/>
              <a:t> un impact </a:t>
            </a:r>
            <a:r>
              <a:rPr lang="en-US" sz="2800" dirty="0" err="1"/>
              <a:t>semnificativ</a:t>
            </a:r>
            <a:r>
              <a:rPr lang="en-US" sz="2800" dirty="0"/>
              <a:t> </a:t>
            </a:r>
            <a:r>
              <a:rPr lang="en-US" sz="2800" dirty="0" err="1"/>
              <a:t>asupra</a:t>
            </a:r>
            <a:r>
              <a:rPr lang="en-US" sz="2800" dirty="0"/>
              <a:t> </a:t>
            </a:r>
            <a:r>
              <a:rPr lang="en-US" sz="2800" dirty="0" err="1"/>
              <a:t>succesului</a:t>
            </a:r>
            <a:r>
              <a:rPr lang="en-US" sz="2800" dirty="0"/>
              <a:t> </a:t>
            </a:r>
            <a:r>
              <a:rPr lang="en-US" sz="2800" dirty="0" err="1"/>
              <a:t>campaniilor</a:t>
            </a:r>
            <a:r>
              <a:rPr lang="en-US" sz="2800" dirty="0"/>
              <a:t> </a:t>
            </a:r>
            <a:r>
              <a:rPr lang="en-US" sz="2800" dirty="0" err="1"/>
              <a:t>dvs</a:t>
            </a:r>
            <a:r>
              <a:rPr lang="en-US" sz="2800" dirty="0"/>
              <a:t>. de social media. </a:t>
            </a:r>
            <a:r>
              <a:rPr lang="en-US" sz="2800" dirty="0" err="1"/>
              <a:t>Designul</a:t>
            </a:r>
            <a:r>
              <a:rPr lang="en-US" sz="2800" dirty="0"/>
              <a:t> </a:t>
            </a:r>
            <a:r>
              <a:rPr lang="en-US" sz="2800" dirty="0" err="1"/>
              <a:t>grafic</a:t>
            </a:r>
            <a:r>
              <a:rPr lang="en-US" sz="2800" dirty="0"/>
              <a:t> </a:t>
            </a:r>
            <a:r>
              <a:rPr lang="en-US" sz="2800" dirty="0" err="1"/>
              <a:t>este</a:t>
            </a:r>
            <a:r>
              <a:rPr lang="en-US" sz="2800" dirty="0"/>
              <a:t> important </a:t>
            </a:r>
            <a:r>
              <a:rPr lang="en-US" sz="2800" dirty="0" err="1"/>
              <a:t>în</a:t>
            </a:r>
            <a:r>
              <a:rPr lang="en-US" sz="2800" dirty="0"/>
              <a:t> </a:t>
            </a:r>
            <a:r>
              <a:rPr lang="en-US" sz="2800" dirty="0" err="1"/>
              <a:t>rețelele</a:t>
            </a:r>
            <a:r>
              <a:rPr lang="en-US" sz="2800" dirty="0"/>
              <a:t> </a:t>
            </a:r>
            <a:r>
              <a:rPr lang="en-US" sz="2800" dirty="0" err="1"/>
              <a:t>sociale</a:t>
            </a:r>
            <a:r>
              <a:rPr lang="en-US" sz="2800" dirty="0"/>
              <a:t> </a:t>
            </a:r>
            <a:r>
              <a:rPr lang="en-US" sz="2800" dirty="0" err="1"/>
              <a:t>pentru</a:t>
            </a:r>
            <a:r>
              <a:rPr lang="en-US" sz="2800" dirty="0"/>
              <a:t>:</a:t>
            </a:r>
            <a:endParaRPr lang="ro-RO" sz="2800" dirty="0"/>
          </a:p>
          <a:p>
            <a:pPr marL="457200" indent="-457200" algn="just">
              <a:buFont typeface="Wingdings" panose="05000000000000000000" pitchFamily="2" charset="2"/>
              <a:buChar char="Ø"/>
            </a:pPr>
            <a:r>
              <a:rPr lang="en-US" sz="2800" b="1" dirty="0"/>
              <a:t>Branding: </a:t>
            </a:r>
            <a:r>
              <a:rPr lang="en-US" sz="2800" dirty="0" err="1"/>
              <a:t>elementele</a:t>
            </a:r>
            <a:r>
              <a:rPr lang="en-US" sz="2800" dirty="0"/>
              <a:t> </a:t>
            </a:r>
            <a:r>
              <a:rPr lang="en-US" sz="2800" dirty="0" err="1"/>
              <a:t>vizuale</a:t>
            </a:r>
            <a:r>
              <a:rPr lang="en-US" sz="2800" dirty="0"/>
              <a:t> </a:t>
            </a:r>
            <a:r>
              <a:rPr lang="en-US" sz="2800" dirty="0" err="1"/>
              <a:t>consistente</a:t>
            </a:r>
            <a:r>
              <a:rPr lang="en-US" sz="2800" dirty="0"/>
              <a:t> </a:t>
            </a:r>
            <a:r>
              <a:rPr lang="en-US" sz="2800" dirty="0" err="1"/>
              <a:t>și</a:t>
            </a:r>
            <a:r>
              <a:rPr lang="en-US" sz="2800" dirty="0"/>
              <a:t> bine </a:t>
            </a:r>
            <a:r>
              <a:rPr lang="en-US" sz="2800" dirty="0" err="1"/>
              <a:t>concepute</a:t>
            </a:r>
            <a:r>
              <a:rPr lang="en-US" sz="2800" dirty="0"/>
              <a:t>, </a:t>
            </a:r>
            <a:r>
              <a:rPr lang="en-US" sz="2800" dirty="0" err="1"/>
              <a:t>inclusiv</a:t>
            </a:r>
            <a:r>
              <a:rPr lang="en-US" sz="2800" dirty="0"/>
              <a:t> logo-</a:t>
            </a:r>
            <a:r>
              <a:rPr lang="en-US" sz="2800" dirty="0" err="1"/>
              <a:t>uri</a:t>
            </a:r>
            <a:r>
              <a:rPr lang="en-US" sz="2800" dirty="0"/>
              <a:t>, scheme de </a:t>
            </a:r>
            <a:r>
              <a:rPr lang="en-US" sz="2800" dirty="0" err="1"/>
              <a:t>culori</a:t>
            </a:r>
            <a:r>
              <a:rPr lang="en-US" sz="2800" dirty="0"/>
              <a:t> </a:t>
            </a:r>
            <a:r>
              <a:rPr lang="en-US" sz="2800" dirty="0" err="1"/>
              <a:t>și</a:t>
            </a:r>
            <a:r>
              <a:rPr lang="en-US" sz="2800" dirty="0"/>
              <a:t> </a:t>
            </a:r>
            <a:r>
              <a:rPr lang="en-US" sz="2800" dirty="0" err="1"/>
              <a:t>tipografie</a:t>
            </a:r>
            <a:r>
              <a:rPr lang="en-US" sz="2800" dirty="0"/>
              <a:t>, pot </a:t>
            </a:r>
            <a:r>
              <a:rPr lang="en-US" sz="2800" dirty="0" err="1"/>
              <a:t>contribui</a:t>
            </a:r>
            <a:r>
              <a:rPr lang="en-US" sz="2800" dirty="0"/>
              <a:t> la </a:t>
            </a:r>
            <a:r>
              <a:rPr lang="en-US" sz="2800" dirty="0" err="1"/>
              <a:t>crearea</a:t>
            </a:r>
            <a:r>
              <a:rPr lang="en-US" sz="2800" dirty="0"/>
              <a:t> </a:t>
            </a:r>
            <a:r>
              <a:rPr lang="en-US" sz="2800" dirty="0" err="1"/>
              <a:t>unei</a:t>
            </a:r>
            <a:r>
              <a:rPr lang="en-US" sz="2800" dirty="0"/>
              <a:t> </a:t>
            </a:r>
            <a:r>
              <a:rPr lang="en-US" sz="2800" dirty="0" err="1"/>
              <a:t>identități</a:t>
            </a:r>
            <a:r>
              <a:rPr lang="en-US" sz="2800" dirty="0"/>
              <a:t> </a:t>
            </a:r>
            <a:r>
              <a:rPr lang="en-US" sz="2800" dirty="0" err="1"/>
              <a:t>puternice</a:t>
            </a:r>
            <a:r>
              <a:rPr lang="en-US" sz="2800" dirty="0"/>
              <a:t> de brand </a:t>
            </a:r>
            <a:r>
              <a:rPr lang="en-US" sz="2800" dirty="0" err="1"/>
              <a:t>și</a:t>
            </a:r>
            <a:r>
              <a:rPr lang="en-US" sz="2800" dirty="0"/>
              <a:t> la </a:t>
            </a:r>
            <a:r>
              <a:rPr lang="en-US" sz="2800" dirty="0" err="1"/>
              <a:t>creșterea</a:t>
            </a:r>
            <a:r>
              <a:rPr lang="en-US" sz="2800" dirty="0"/>
              <a:t> </a:t>
            </a:r>
            <a:r>
              <a:rPr lang="en-US" sz="2800" dirty="0" err="1"/>
              <a:t>recunoașterii</a:t>
            </a:r>
            <a:r>
              <a:rPr lang="en-US" sz="2800" dirty="0"/>
              <a:t> </a:t>
            </a:r>
            <a:r>
              <a:rPr lang="en-US" sz="2800" dirty="0" err="1"/>
              <a:t>mărcii</a:t>
            </a:r>
            <a:r>
              <a:rPr lang="en-US" sz="2800" dirty="0"/>
              <a:t>.</a:t>
            </a:r>
          </a:p>
        </p:txBody>
      </p:sp>
    </p:spTree>
    <p:extLst>
      <p:ext uri="{BB962C8B-B14F-4D97-AF65-F5344CB8AC3E}">
        <p14:creationId xmlns:p14="http://schemas.microsoft.com/office/powerpoint/2010/main" val="174332448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en-US" sz="4000" dirty="0">
                <a:solidFill>
                  <a:srgbClr val="398F98"/>
                </a:solidFill>
                <a:latin typeface="Calibri"/>
                <a:cs typeface="Calibri"/>
              </a:rPr>
              <a:t>Design </a:t>
            </a:r>
            <a:r>
              <a:rPr lang="en-US" sz="4000" dirty="0" err="1">
                <a:solidFill>
                  <a:srgbClr val="398F98"/>
                </a:solidFill>
                <a:latin typeface="Calibri"/>
                <a:cs typeface="Calibri"/>
              </a:rPr>
              <a:t>grafic</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135349"/>
            <a:ext cx="7779895" cy="286232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Implicare</a:t>
            </a:r>
            <a:r>
              <a:rPr lang="en-US" sz="3000" b="1" dirty="0"/>
              <a:t>: </a:t>
            </a:r>
            <a:r>
              <a:rPr lang="en-US" sz="3000" dirty="0" err="1"/>
              <a:t>graficele</a:t>
            </a:r>
            <a:r>
              <a:rPr lang="en-US" sz="3000" dirty="0"/>
              <a:t>, </a:t>
            </a:r>
            <a:r>
              <a:rPr lang="en-US" sz="3000" dirty="0" err="1"/>
              <a:t>imaginile</a:t>
            </a:r>
            <a:r>
              <a:rPr lang="en-US" sz="3000" dirty="0"/>
              <a:t> </a:t>
            </a:r>
            <a:r>
              <a:rPr lang="en-US" sz="3000" dirty="0" err="1"/>
              <a:t>și</a:t>
            </a:r>
            <a:r>
              <a:rPr lang="en-US" sz="3000" dirty="0"/>
              <a:t> </a:t>
            </a:r>
            <a:r>
              <a:rPr lang="en-US" sz="3000" dirty="0" err="1"/>
              <a:t>videoclipurile</a:t>
            </a:r>
            <a:r>
              <a:rPr lang="en-US" sz="3000" dirty="0"/>
              <a:t> de </a:t>
            </a:r>
            <a:r>
              <a:rPr lang="en-US" sz="3000" dirty="0" err="1"/>
              <a:t>înaltă</a:t>
            </a:r>
            <a:r>
              <a:rPr lang="en-US" sz="3000" dirty="0"/>
              <a:t> </a:t>
            </a:r>
            <a:r>
              <a:rPr lang="en-US" sz="3000" dirty="0" err="1"/>
              <a:t>calitate</a:t>
            </a:r>
            <a:r>
              <a:rPr lang="en-US" sz="3000" dirty="0"/>
              <a:t> pot </a:t>
            </a:r>
            <a:r>
              <a:rPr lang="en-US" sz="3000" dirty="0" err="1"/>
              <a:t>ajuta</a:t>
            </a:r>
            <a:r>
              <a:rPr lang="en-US" sz="3000" dirty="0"/>
              <a:t> la </a:t>
            </a:r>
            <a:r>
              <a:rPr lang="en-US" sz="3000" dirty="0" err="1"/>
              <a:t>creșterea</a:t>
            </a:r>
            <a:r>
              <a:rPr lang="en-US" sz="3000" dirty="0"/>
              <a:t> </a:t>
            </a:r>
            <a:r>
              <a:rPr lang="en-US" sz="3000" dirty="0" err="1"/>
              <a:t>interacțiunii</a:t>
            </a:r>
            <a:r>
              <a:rPr lang="en-US" sz="3000" dirty="0"/>
              <a:t> cu </a:t>
            </a:r>
            <a:r>
              <a:rPr lang="en-US" sz="3000" dirty="0" err="1"/>
              <a:t>postările</a:t>
            </a:r>
            <a:r>
              <a:rPr lang="en-US" sz="3000" dirty="0"/>
              <a:t> tale pe </a:t>
            </a:r>
            <a:r>
              <a:rPr lang="en-US" sz="3000" dirty="0" err="1"/>
              <a:t>rețelele</a:t>
            </a:r>
            <a:r>
              <a:rPr lang="en-US" sz="3000" dirty="0"/>
              <a:t> </a:t>
            </a:r>
            <a:r>
              <a:rPr lang="en-US" sz="3000" dirty="0" err="1"/>
              <a:t>sociale</a:t>
            </a:r>
            <a:r>
              <a:rPr lang="en-US" sz="3000" dirty="0"/>
              <a:t>, </a:t>
            </a:r>
            <a:r>
              <a:rPr lang="en-US" sz="3000" dirty="0" err="1"/>
              <a:t>atrăgând</a:t>
            </a:r>
            <a:r>
              <a:rPr lang="en-US" sz="3000" dirty="0"/>
              <a:t> </a:t>
            </a:r>
            <a:r>
              <a:rPr lang="en-US" sz="3000" dirty="0" err="1"/>
              <a:t>atenția</a:t>
            </a:r>
            <a:r>
              <a:rPr lang="en-US" sz="3000" dirty="0"/>
              <a:t> </a:t>
            </a:r>
            <a:r>
              <a:rPr lang="en-US" sz="3000" dirty="0" err="1"/>
              <a:t>oamenilor</a:t>
            </a:r>
            <a:r>
              <a:rPr lang="en-US" sz="3000" dirty="0"/>
              <a:t> </a:t>
            </a:r>
            <a:r>
              <a:rPr lang="en-US" sz="3000" dirty="0" err="1"/>
              <a:t>și</a:t>
            </a:r>
            <a:r>
              <a:rPr lang="en-US" sz="3000" dirty="0"/>
              <a:t> </a:t>
            </a:r>
            <a:r>
              <a:rPr lang="en-US" sz="3000" dirty="0" err="1"/>
              <a:t>încurajându-i</a:t>
            </a:r>
            <a:r>
              <a:rPr lang="en-US" sz="3000" dirty="0"/>
              <a:t> </a:t>
            </a:r>
            <a:r>
              <a:rPr lang="en-US" sz="3000" dirty="0" err="1"/>
              <a:t>să</a:t>
            </a:r>
            <a:r>
              <a:rPr lang="en-US" sz="3000" dirty="0"/>
              <a:t> </a:t>
            </a:r>
            <a:r>
              <a:rPr lang="en-US" sz="3000" dirty="0" err="1"/>
              <a:t>distribuie</a:t>
            </a:r>
            <a:r>
              <a:rPr lang="en-US" sz="3000" dirty="0"/>
              <a:t> </a:t>
            </a:r>
            <a:r>
              <a:rPr lang="en-US" sz="3000" dirty="0" err="1"/>
              <a:t>sau</a:t>
            </a:r>
            <a:r>
              <a:rPr lang="en-US" sz="3000" dirty="0"/>
              <a:t> </a:t>
            </a:r>
            <a:r>
              <a:rPr lang="en-US" sz="3000" dirty="0" err="1"/>
              <a:t>să</a:t>
            </a:r>
            <a:r>
              <a:rPr lang="en-US" sz="3000" dirty="0"/>
              <a:t> </a:t>
            </a:r>
            <a:r>
              <a:rPr lang="en-US" sz="3000" dirty="0" err="1"/>
              <a:t>comenteze</a:t>
            </a:r>
            <a:r>
              <a:rPr lang="en-US" sz="3000" dirty="0"/>
              <a:t> </a:t>
            </a:r>
            <a:r>
              <a:rPr lang="en-US" sz="3000" dirty="0" err="1"/>
              <a:t>conținutul</a:t>
            </a:r>
            <a:r>
              <a:rPr lang="en-US" sz="3000" dirty="0"/>
              <a:t> </a:t>
            </a:r>
            <a:r>
              <a:rPr lang="en-US" sz="3000" dirty="0" err="1"/>
              <a:t>tău</a:t>
            </a:r>
            <a:r>
              <a:rPr lang="en-US" sz="3000" dirty="0"/>
              <a:t>.</a:t>
            </a:r>
          </a:p>
        </p:txBody>
      </p:sp>
    </p:spTree>
    <p:extLst>
      <p:ext uri="{BB962C8B-B14F-4D97-AF65-F5344CB8AC3E}">
        <p14:creationId xmlns:p14="http://schemas.microsoft.com/office/powerpoint/2010/main" val="211869127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en-US" sz="4000" dirty="0">
                <a:solidFill>
                  <a:srgbClr val="398F98"/>
                </a:solidFill>
                <a:latin typeface="Calibri"/>
                <a:cs typeface="Calibri"/>
              </a:rPr>
              <a:t>Design </a:t>
            </a:r>
            <a:r>
              <a:rPr lang="en-US" sz="4000" dirty="0" err="1">
                <a:solidFill>
                  <a:srgbClr val="398F98"/>
                </a:solidFill>
                <a:latin typeface="Calibri"/>
                <a:cs typeface="Calibri"/>
              </a:rPr>
              <a:t>grafic</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245077"/>
            <a:ext cx="7779895" cy="286232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Partajarea</a:t>
            </a:r>
            <a:r>
              <a:rPr lang="en-US" sz="3000" b="1" dirty="0"/>
              <a:t> </a:t>
            </a:r>
            <a:r>
              <a:rPr lang="en-US" sz="3000" b="1" dirty="0" err="1"/>
              <a:t>informațiilor</a:t>
            </a:r>
            <a:r>
              <a:rPr lang="en-US" sz="3000" b="1" dirty="0"/>
              <a:t>: </a:t>
            </a:r>
            <a:r>
              <a:rPr lang="en-US" sz="3000" dirty="0" err="1"/>
              <a:t>infograficele</a:t>
            </a:r>
            <a:r>
              <a:rPr lang="en-US" sz="3000" dirty="0"/>
              <a:t>, </a:t>
            </a:r>
            <a:r>
              <a:rPr lang="en-US" sz="3000" dirty="0" err="1"/>
              <a:t>diagramele</a:t>
            </a:r>
            <a:r>
              <a:rPr lang="en-US" sz="3000" dirty="0"/>
              <a:t> </a:t>
            </a:r>
            <a:r>
              <a:rPr lang="en-US" sz="3000" dirty="0" err="1"/>
              <a:t>și</a:t>
            </a:r>
            <a:r>
              <a:rPr lang="en-US" sz="3000" dirty="0"/>
              <a:t> </a:t>
            </a:r>
            <a:r>
              <a:rPr lang="en-US" sz="3000" dirty="0" err="1"/>
              <a:t>alte</a:t>
            </a:r>
            <a:r>
              <a:rPr lang="en-US" sz="3000" dirty="0"/>
              <a:t> </a:t>
            </a:r>
            <a:r>
              <a:rPr lang="en-US" sz="3000" dirty="0" err="1"/>
              <a:t>elemente</a:t>
            </a:r>
            <a:r>
              <a:rPr lang="en-US" sz="3000" dirty="0"/>
              <a:t> </a:t>
            </a:r>
            <a:r>
              <a:rPr lang="en-US" sz="3000" dirty="0" err="1"/>
              <a:t>vizuale</a:t>
            </a:r>
            <a:r>
              <a:rPr lang="en-US" sz="3000" dirty="0"/>
              <a:t> pot fi </a:t>
            </a:r>
            <a:r>
              <a:rPr lang="en-US" sz="3000" dirty="0" err="1"/>
              <a:t>folosite</a:t>
            </a:r>
            <a:r>
              <a:rPr lang="en-US" sz="3000" dirty="0"/>
              <a:t> </a:t>
            </a:r>
            <a:r>
              <a:rPr lang="en-US" sz="3000" dirty="0" err="1"/>
              <a:t>pentru</a:t>
            </a:r>
            <a:r>
              <a:rPr lang="en-US" sz="3000" dirty="0"/>
              <a:t> a </a:t>
            </a:r>
            <a:r>
              <a:rPr lang="en-US" sz="3000" dirty="0" err="1"/>
              <a:t>comunica</a:t>
            </a:r>
            <a:r>
              <a:rPr lang="en-US" sz="3000" dirty="0"/>
              <a:t> </a:t>
            </a:r>
            <a:r>
              <a:rPr lang="en-US" sz="3000" dirty="0" err="1"/>
              <a:t>informații</a:t>
            </a:r>
            <a:r>
              <a:rPr lang="en-US" sz="3000" dirty="0"/>
              <a:t> </a:t>
            </a:r>
            <a:r>
              <a:rPr lang="en-US" sz="3000" dirty="0" err="1"/>
              <a:t>complexe</a:t>
            </a:r>
            <a:r>
              <a:rPr lang="en-US" sz="3000" dirty="0"/>
              <a:t> rapid </a:t>
            </a:r>
            <a:r>
              <a:rPr lang="en-US" sz="3000" dirty="0" err="1"/>
              <a:t>și</a:t>
            </a:r>
            <a:r>
              <a:rPr lang="en-US" sz="3000" dirty="0"/>
              <a:t> </a:t>
            </a:r>
            <a:r>
              <a:rPr lang="en-US" sz="3000" dirty="0" err="1"/>
              <a:t>eficient</a:t>
            </a:r>
            <a:r>
              <a:rPr lang="en-US" sz="3000" dirty="0"/>
              <a:t>, </a:t>
            </a:r>
            <a:r>
              <a:rPr lang="en-US" sz="3000" dirty="0" err="1"/>
              <a:t>facilitând</a:t>
            </a:r>
            <a:r>
              <a:rPr lang="en-US" sz="3000" dirty="0"/>
              <a:t> </a:t>
            </a:r>
            <a:r>
              <a:rPr lang="en-US" sz="3000" dirty="0" err="1"/>
              <a:t>înțelegerea</a:t>
            </a:r>
            <a:r>
              <a:rPr lang="en-US" sz="3000" dirty="0"/>
              <a:t> </a:t>
            </a:r>
            <a:r>
              <a:rPr lang="en-US" sz="3000" dirty="0" err="1"/>
              <a:t>și</a:t>
            </a:r>
            <a:r>
              <a:rPr lang="en-US" sz="3000" dirty="0"/>
              <a:t> </a:t>
            </a:r>
            <a:r>
              <a:rPr lang="en-US" sz="3000" dirty="0" err="1"/>
              <a:t>interacțiunea</a:t>
            </a:r>
            <a:r>
              <a:rPr lang="en-US" sz="3000" dirty="0"/>
              <a:t> cu </a:t>
            </a:r>
            <a:r>
              <a:rPr lang="en-US" sz="3000" dirty="0" err="1"/>
              <a:t>conținutul</a:t>
            </a:r>
            <a:r>
              <a:rPr lang="en-US" sz="3000" dirty="0"/>
              <a:t> </a:t>
            </a:r>
            <a:r>
              <a:rPr lang="en-US" sz="3000" dirty="0" err="1"/>
              <a:t>dvs</a:t>
            </a:r>
            <a:r>
              <a:rPr lang="en-US" sz="3000" dirty="0"/>
              <a:t>.</a:t>
            </a:r>
          </a:p>
        </p:txBody>
      </p:sp>
    </p:spTree>
    <p:extLst>
      <p:ext uri="{BB962C8B-B14F-4D97-AF65-F5344CB8AC3E}">
        <p14:creationId xmlns:p14="http://schemas.microsoft.com/office/powerpoint/2010/main" val="212314486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en-US" sz="4000" dirty="0">
                <a:solidFill>
                  <a:srgbClr val="398F98"/>
                </a:solidFill>
                <a:latin typeface="Calibri"/>
                <a:cs typeface="Calibri"/>
              </a:rPr>
              <a:t>Design </a:t>
            </a:r>
            <a:r>
              <a:rPr lang="en-US" sz="4000" dirty="0" err="1">
                <a:solidFill>
                  <a:srgbClr val="398F98"/>
                </a:solidFill>
                <a:latin typeface="Calibri"/>
                <a:cs typeface="Calibri"/>
              </a:rPr>
              <a:t>grafic</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632429"/>
            <a:ext cx="8050468" cy="240065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Campanii</a:t>
            </a:r>
            <a:r>
              <a:rPr lang="en-US" sz="3000" b="1" dirty="0"/>
              <a:t>: </a:t>
            </a:r>
            <a:r>
              <a:rPr lang="en-US" sz="3000" dirty="0" err="1"/>
              <a:t>grafica</a:t>
            </a:r>
            <a:r>
              <a:rPr lang="en-US" sz="3000" dirty="0"/>
              <a:t> </a:t>
            </a:r>
            <a:r>
              <a:rPr lang="en-US" sz="3000" dirty="0" err="1"/>
              <a:t>și</a:t>
            </a:r>
            <a:r>
              <a:rPr lang="en-US" sz="3000" dirty="0"/>
              <a:t> </a:t>
            </a:r>
            <a:r>
              <a:rPr lang="en-US" sz="3000" dirty="0" err="1"/>
              <a:t>elementele</a:t>
            </a:r>
            <a:r>
              <a:rPr lang="en-US" sz="3000" dirty="0"/>
              <a:t> </a:t>
            </a:r>
            <a:r>
              <a:rPr lang="en-US" sz="3000" dirty="0" err="1"/>
              <a:t>vizuale</a:t>
            </a:r>
            <a:r>
              <a:rPr lang="en-US" sz="3000" dirty="0"/>
              <a:t> </a:t>
            </a:r>
            <a:r>
              <a:rPr lang="en-US" sz="3000" dirty="0" err="1"/>
              <a:t>personalizate</a:t>
            </a:r>
            <a:r>
              <a:rPr lang="en-US" sz="3000" dirty="0"/>
              <a:t> pot fi </a:t>
            </a:r>
            <a:r>
              <a:rPr lang="en-US" sz="3000" dirty="0" err="1"/>
              <a:t>folosite</a:t>
            </a:r>
            <a:r>
              <a:rPr lang="en-US" sz="3000" dirty="0"/>
              <a:t> </a:t>
            </a:r>
            <a:r>
              <a:rPr lang="en-US" sz="3000" dirty="0" err="1"/>
              <a:t>pentru</a:t>
            </a:r>
            <a:r>
              <a:rPr lang="en-US" sz="3000" dirty="0"/>
              <a:t> a </a:t>
            </a:r>
            <a:r>
              <a:rPr lang="en-US" sz="3000" dirty="0" err="1"/>
              <a:t>promova</a:t>
            </a:r>
            <a:r>
              <a:rPr lang="en-US" sz="3000" dirty="0"/>
              <a:t> </a:t>
            </a:r>
            <a:r>
              <a:rPr lang="en-US" sz="3000" dirty="0" err="1"/>
              <a:t>anumite</a:t>
            </a:r>
            <a:r>
              <a:rPr lang="en-US" sz="3000" dirty="0"/>
              <a:t> </a:t>
            </a:r>
            <a:r>
              <a:rPr lang="en-US" sz="3000" dirty="0" err="1"/>
              <a:t>campanii</a:t>
            </a:r>
            <a:r>
              <a:rPr lang="en-US" sz="3000" dirty="0"/>
              <a:t> </a:t>
            </a:r>
            <a:r>
              <a:rPr lang="en-US" sz="3000" dirty="0" err="1"/>
              <a:t>sau</a:t>
            </a:r>
            <a:r>
              <a:rPr lang="en-US" sz="3000" dirty="0"/>
              <a:t> </a:t>
            </a:r>
            <a:r>
              <a:rPr lang="en-US" sz="3000" dirty="0" err="1"/>
              <a:t>evenimente</a:t>
            </a:r>
            <a:r>
              <a:rPr lang="en-US" sz="3000" dirty="0"/>
              <a:t>, </a:t>
            </a:r>
            <a:r>
              <a:rPr lang="en-US" sz="3000" dirty="0" err="1"/>
              <a:t>ajutând</a:t>
            </a:r>
            <a:r>
              <a:rPr lang="en-US" sz="3000" dirty="0"/>
              <a:t> la </a:t>
            </a:r>
            <a:r>
              <a:rPr lang="en-US" sz="3000" dirty="0" err="1"/>
              <a:t>creșterea</a:t>
            </a:r>
            <a:r>
              <a:rPr lang="en-US" sz="3000" dirty="0"/>
              <a:t> </a:t>
            </a:r>
            <a:r>
              <a:rPr lang="en-US" sz="3000" dirty="0" err="1"/>
              <a:t>participării</a:t>
            </a:r>
            <a:r>
              <a:rPr lang="en-US" sz="3000" dirty="0"/>
              <a:t> </a:t>
            </a:r>
            <a:r>
              <a:rPr lang="en-US" sz="3000" dirty="0" err="1"/>
              <a:t>și</a:t>
            </a:r>
            <a:r>
              <a:rPr lang="en-US" sz="3000" dirty="0"/>
              <a:t> la </a:t>
            </a:r>
            <a:r>
              <a:rPr lang="en-US" sz="3000" dirty="0" err="1"/>
              <a:t>generarea</a:t>
            </a:r>
            <a:r>
              <a:rPr lang="en-US" sz="3000" dirty="0"/>
              <a:t> de </a:t>
            </a:r>
            <a:r>
              <a:rPr lang="en-US" sz="3000" dirty="0" err="1"/>
              <a:t>entuziasm</a:t>
            </a:r>
            <a:r>
              <a:rPr lang="en-US" sz="3000" dirty="0"/>
              <a:t>.</a:t>
            </a:r>
          </a:p>
        </p:txBody>
      </p:sp>
    </p:spTree>
    <p:extLst>
      <p:ext uri="{BB962C8B-B14F-4D97-AF65-F5344CB8AC3E}">
        <p14:creationId xmlns:p14="http://schemas.microsoft.com/office/powerpoint/2010/main" val="389667063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en-US" sz="4000" dirty="0">
                <a:solidFill>
                  <a:srgbClr val="398F98"/>
                </a:solidFill>
                <a:latin typeface="Calibri"/>
                <a:cs typeface="Calibri"/>
              </a:rPr>
              <a:t>Design </a:t>
            </a:r>
            <a:r>
              <a:rPr lang="en-US" sz="4000" dirty="0" err="1">
                <a:solidFill>
                  <a:srgbClr val="398F98"/>
                </a:solidFill>
                <a:latin typeface="Calibri"/>
                <a:cs typeface="Calibri"/>
              </a:rPr>
              <a:t>grafic</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632429"/>
            <a:ext cx="8050468" cy="286232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Profesionalism</a:t>
            </a:r>
            <a:r>
              <a:rPr lang="en-US" sz="3000" b="1" dirty="0"/>
              <a:t>: </a:t>
            </a:r>
            <a:r>
              <a:rPr lang="en-US" sz="3000" dirty="0" err="1"/>
              <a:t>grafica</a:t>
            </a:r>
            <a:r>
              <a:rPr lang="en-US" sz="3000" dirty="0"/>
              <a:t> </a:t>
            </a:r>
            <a:r>
              <a:rPr lang="en-US" sz="3000" dirty="0" err="1"/>
              <a:t>și</a:t>
            </a:r>
            <a:r>
              <a:rPr lang="en-US" sz="3000" dirty="0"/>
              <a:t> </a:t>
            </a:r>
            <a:r>
              <a:rPr lang="en-US" sz="3000" dirty="0" err="1"/>
              <a:t>elementele</a:t>
            </a:r>
            <a:r>
              <a:rPr lang="en-US" sz="3000" dirty="0"/>
              <a:t> </a:t>
            </a:r>
            <a:r>
              <a:rPr lang="en-US" sz="3000" dirty="0" err="1"/>
              <a:t>vizuale</a:t>
            </a:r>
            <a:r>
              <a:rPr lang="en-US" sz="3000" dirty="0"/>
              <a:t> de </a:t>
            </a:r>
            <a:r>
              <a:rPr lang="en-US" sz="3000" dirty="0" err="1"/>
              <a:t>înaltă</a:t>
            </a:r>
            <a:r>
              <a:rPr lang="en-US" sz="3000" dirty="0"/>
              <a:t> </a:t>
            </a:r>
            <a:r>
              <a:rPr lang="en-US" sz="3000" dirty="0" err="1"/>
              <a:t>calitate</a:t>
            </a:r>
            <a:r>
              <a:rPr lang="en-US" sz="3000" dirty="0"/>
              <a:t> </a:t>
            </a:r>
            <a:r>
              <a:rPr lang="en-US" sz="3000" dirty="0" err="1"/>
              <a:t>și</a:t>
            </a:r>
            <a:r>
              <a:rPr lang="en-US" sz="3000" dirty="0"/>
              <a:t> </a:t>
            </a:r>
            <a:r>
              <a:rPr lang="en-US" sz="3000" dirty="0" err="1"/>
              <a:t>proiectate</a:t>
            </a:r>
            <a:r>
              <a:rPr lang="en-US" sz="3000" dirty="0"/>
              <a:t> </a:t>
            </a:r>
            <a:r>
              <a:rPr lang="en-US" sz="3000" dirty="0" err="1"/>
              <a:t>profesional</a:t>
            </a:r>
            <a:r>
              <a:rPr lang="en-US" sz="3000" dirty="0"/>
              <a:t> </a:t>
            </a:r>
            <a:r>
              <a:rPr lang="en-US" sz="3000" dirty="0" err="1"/>
              <a:t>vă</a:t>
            </a:r>
            <a:r>
              <a:rPr lang="en-US" sz="3000" dirty="0"/>
              <a:t> pot </a:t>
            </a:r>
            <a:r>
              <a:rPr lang="en-US" sz="3000" dirty="0" err="1"/>
              <a:t>oferi</a:t>
            </a:r>
            <a:r>
              <a:rPr lang="en-US" sz="3000" dirty="0"/>
              <a:t> </a:t>
            </a:r>
            <a:r>
              <a:rPr lang="en-US" sz="3000" dirty="0" err="1"/>
              <a:t>mărcii</a:t>
            </a:r>
            <a:r>
              <a:rPr lang="en-US" sz="3000" dirty="0"/>
              <a:t> </a:t>
            </a:r>
            <a:r>
              <a:rPr lang="en-US" sz="3000" dirty="0" err="1"/>
              <a:t>dvs</a:t>
            </a:r>
            <a:r>
              <a:rPr lang="en-US" sz="3000" dirty="0"/>
              <a:t>. un aspect </a:t>
            </a:r>
            <a:r>
              <a:rPr lang="en-US" sz="3000" dirty="0" err="1"/>
              <a:t>mai</a:t>
            </a:r>
            <a:r>
              <a:rPr lang="en-US" sz="3000" dirty="0"/>
              <a:t> </a:t>
            </a:r>
            <a:r>
              <a:rPr lang="en-US" sz="3000" dirty="0" err="1"/>
              <a:t>profesional</a:t>
            </a:r>
            <a:r>
              <a:rPr lang="en-US" sz="3000" dirty="0"/>
              <a:t> </a:t>
            </a:r>
            <a:r>
              <a:rPr lang="en-US" sz="3000" dirty="0" err="1"/>
              <a:t>și</a:t>
            </a:r>
            <a:r>
              <a:rPr lang="en-US" sz="3000" dirty="0"/>
              <a:t> </a:t>
            </a:r>
            <a:r>
              <a:rPr lang="en-US" sz="3000" dirty="0" err="1"/>
              <a:t>mai</a:t>
            </a:r>
            <a:r>
              <a:rPr lang="en-US" sz="3000" dirty="0"/>
              <a:t> </a:t>
            </a:r>
            <a:r>
              <a:rPr lang="en-US" sz="3000" dirty="0" err="1"/>
              <a:t>rafinat</a:t>
            </a:r>
            <a:r>
              <a:rPr lang="en-US" sz="3000" dirty="0"/>
              <a:t>, </a:t>
            </a:r>
            <a:r>
              <a:rPr lang="en-US" sz="3000" dirty="0" err="1"/>
              <a:t>sporind</a:t>
            </a:r>
            <a:r>
              <a:rPr lang="en-US" sz="3000" dirty="0"/>
              <a:t> </a:t>
            </a:r>
            <a:r>
              <a:rPr lang="en-US" sz="3000" dirty="0" err="1"/>
              <a:t>credibilitatea</a:t>
            </a:r>
            <a:r>
              <a:rPr lang="en-US" sz="3000" dirty="0"/>
              <a:t> </a:t>
            </a:r>
            <a:r>
              <a:rPr lang="en-US" sz="3000" dirty="0" err="1"/>
              <a:t>și</a:t>
            </a:r>
            <a:r>
              <a:rPr lang="en-US" sz="3000" dirty="0"/>
              <a:t> </a:t>
            </a:r>
            <a:r>
              <a:rPr lang="en-US" sz="3000" dirty="0" err="1"/>
              <a:t>încrederea</a:t>
            </a:r>
            <a:r>
              <a:rPr lang="en-US" sz="3000" dirty="0"/>
              <a:t> </a:t>
            </a:r>
            <a:r>
              <a:rPr lang="en-US" sz="3000" dirty="0" err="1"/>
              <a:t>în</a:t>
            </a:r>
            <a:r>
              <a:rPr lang="en-US" sz="3000" dirty="0"/>
              <a:t> </a:t>
            </a:r>
            <a:r>
              <a:rPr lang="en-US" sz="3000" dirty="0" err="1"/>
              <a:t>rândul</a:t>
            </a:r>
            <a:r>
              <a:rPr lang="en-US" sz="3000" dirty="0"/>
              <a:t> </a:t>
            </a:r>
            <a:r>
              <a:rPr lang="en-US" sz="3000" dirty="0" err="1"/>
              <a:t>urmăritorilor</a:t>
            </a:r>
            <a:r>
              <a:rPr lang="en-US" sz="3000" dirty="0"/>
              <a:t> </a:t>
            </a:r>
            <a:r>
              <a:rPr lang="en-US" sz="3000" dirty="0" err="1"/>
              <a:t>dvs</a:t>
            </a:r>
            <a:r>
              <a:rPr lang="en-US" sz="3000" dirty="0"/>
              <a:t>.</a:t>
            </a:r>
          </a:p>
        </p:txBody>
      </p:sp>
    </p:spTree>
    <p:extLst>
      <p:ext uri="{BB962C8B-B14F-4D97-AF65-F5344CB8AC3E}">
        <p14:creationId xmlns:p14="http://schemas.microsoft.com/office/powerpoint/2010/main" val="22367232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it-IT" sz="4000" dirty="0">
                <a:solidFill>
                  <a:srgbClr val="398F98"/>
                </a:solidFill>
                <a:latin typeface="Calibri"/>
                <a:cs typeface="Calibri"/>
              </a:rPr>
              <a:t>Cei 7C ai rețelelor sociale</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2080485"/>
            <a:ext cx="7779895" cy="2400657"/>
          </a:xfrm>
          <a:prstGeom prst="rect">
            <a:avLst/>
          </a:prstGeom>
          <a:noFill/>
        </p:spPr>
        <p:txBody>
          <a:bodyPr wrap="square" rtlCol="0">
            <a:spAutoFit/>
          </a:bodyPr>
          <a:lstStyle/>
          <a:p>
            <a:pPr algn="just"/>
            <a:r>
              <a:rPr lang="en-US" sz="3000" dirty="0"/>
              <a:t>3.	</a:t>
            </a:r>
            <a:r>
              <a:rPr lang="en-US" sz="3000" b="1" dirty="0" err="1"/>
              <a:t>Consecvență</a:t>
            </a:r>
            <a:r>
              <a:rPr lang="en-US" sz="3000" dirty="0"/>
              <a:t>: </a:t>
            </a:r>
            <a:r>
              <a:rPr lang="en-US" sz="3000" dirty="0" err="1"/>
              <a:t>consecvența</a:t>
            </a:r>
            <a:r>
              <a:rPr lang="en-US" sz="3000" dirty="0"/>
              <a:t> </a:t>
            </a:r>
            <a:r>
              <a:rPr lang="en-US" sz="3000" dirty="0" err="1"/>
              <a:t>strategiei</a:t>
            </a:r>
            <a:r>
              <a:rPr lang="en-US" sz="3000" dirty="0"/>
              <a:t> de social media </a:t>
            </a:r>
            <a:r>
              <a:rPr lang="en-US" sz="3000" dirty="0" err="1"/>
              <a:t>ajută</a:t>
            </a:r>
            <a:r>
              <a:rPr lang="en-US" sz="3000" dirty="0"/>
              <a:t> la </a:t>
            </a:r>
            <a:r>
              <a:rPr lang="en-US" sz="3000" dirty="0" err="1"/>
              <a:t>construirea</a:t>
            </a:r>
            <a:r>
              <a:rPr lang="en-US" sz="3000" dirty="0"/>
              <a:t> </a:t>
            </a:r>
            <a:r>
              <a:rPr lang="en-US" sz="3000" dirty="0" err="1"/>
              <a:t>încrederii</a:t>
            </a:r>
            <a:r>
              <a:rPr lang="en-US" sz="3000" dirty="0"/>
              <a:t> </a:t>
            </a:r>
            <a:r>
              <a:rPr lang="en-US" sz="3000" dirty="0" err="1"/>
              <a:t>și</a:t>
            </a:r>
            <a:r>
              <a:rPr lang="en-US" sz="3000" dirty="0"/>
              <a:t> la </a:t>
            </a:r>
            <a:r>
              <a:rPr lang="en-US" sz="3000" dirty="0" err="1"/>
              <a:t>stabilirea</a:t>
            </a:r>
            <a:r>
              <a:rPr lang="en-US" sz="3000" dirty="0"/>
              <a:t> </a:t>
            </a:r>
            <a:r>
              <a:rPr lang="en-US" sz="3000" dirty="0" err="1"/>
              <a:t>brandului</a:t>
            </a:r>
            <a:r>
              <a:rPr lang="en-US" sz="3000" dirty="0"/>
              <a:t>. </a:t>
            </a:r>
            <a:r>
              <a:rPr lang="en-US" sz="3000" dirty="0" err="1"/>
              <a:t>Consecvența</a:t>
            </a:r>
            <a:r>
              <a:rPr lang="en-US" sz="3000" dirty="0"/>
              <a:t> </a:t>
            </a:r>
            <a:r>
              <a:rPr lang="en-US" sz="3000" dirty="0" err="1"/>
              <a:t>în</a:t>
            </a:r>
            <a:r>
              <a:rPr lang="en-US" sz="3000" dirty="0"/>
              <a:t> ton, </a:t>
            </a:r>
            <a:r>
              <a:rPr lang="en-US" sz="3000" dirty="0" err="1"/>
              <a:t>frecvență</a:t>
            </a:r>
            <a:r>
              <a:rPr lang="en-US" sz="3000" dirty="0"/>
              <a:t> </a:t>
            </a:r>
            <a:r>
              <a:rPr lang="en-US" sz="3000" dirty="0" err="1"/>
              <a:t>și</a:t>
            </a:r>
            <a:r>
              <a:rPr lang="en-US" sz="3000" dirty="0"/>
              <a:t> </a:t>
            </a:r>
            <a:r>
              <a:rPr lang="en-US" sz="3000" dirty="0" err="1"/>
              <a:t>mesaje</a:t>
            </a:r>
            <a:r>
              <a:rPr lang="en-US" sz="3000" dirty="0"/>
              <a:t> </a:t>
            </a:r>
            <a:r>
              <a:rPr lang="en-US" sz="3000" dirty="0" err="1"/>
              <a:t>vă</a:t>
            </a:r>
            <a:r>
              <a:rPr lang="en-US" sz="3000" dirty="0"/>
              <a:t> </a:t>
            </a:r>
            <a:r>
              <a:rPr lang="en-US" sz="3000" dirty="0" err="1"/>
              <a:t>poate</a:t>
            </a:r>
            <a:r>
              <a:rPr lang="en-US" sz="3000" dirty="0"/>
              <a:t> </a:t>
            </a:r>
            <a:r>
              <a:rPr lang="en-US" sz="3000" dirty="0" err="1"/>
              <a:t>ajuta</a:t>
            </a:r>
            <a:r>
              <a:rPr lang="en-US" sz="3000" dirty="0"/>
              <a:t> </a:t>
            </a:r>
            <a:r>
              <a:rPr lang="en-US" sz="3000" dirty="0" err="1"/>
              <a:t>să</a:t>
            </a:r>
            <a:r>
              <a:rPr lang="en-US" sz="3000" dirty="0"/>
              <a:t> </a:t>
            </a:r>
            <a:r>
              <a:rPr lang="en-US" sz="3000" dirty="0" err="1"/>
              <a:t>rămâneți</a:t>
            </a:r>
            <a:r>
              <a:rPr lang="en-US" sz="3000" dirty="0"/>
              <a:t> </a:t>
            </a:r>
            <a:r>
              <a:rPr lang="en-US" sz="3000" dirty="0" err="1"/>
              <a:t>în</a:t>
            </a:r>
            <a:r>
              <a:rPr lang="en-US" sz="3000" dirty="0"/>
              <a:t> </a:t>
            </a:r>
            <a:r>
              <a:rPr lang="en-US" sz="3000" dirty="0" err="1"/>
              <a:t>fruntea</a:t>
            </a:r>
            <a:r>
              <a:rPr lang="en-US" sz="3000" dirty="0"/>
              <a:t> </a:t>
            </a:r>
            <a:r>
              <a:rPr lang="en-US" sz="3000" dirty="0" err="1"/>
              <a:t>publicului</a:t>
            </a:r>
            <a:r>
              <a:rPr lang="en-US" sz="3000" dirty="0"/>
              <a:t>.</a:t>
            </a:r>
          </a:p>
        </p:txBody>
      </p:sp>
    </p:spTree>
    <p:extLst>
      <p:ext uri="{BB962C8B-B14F-4D97-AF65-F5344CB8AC3E}">
        <p14:creationId xmlns:p14="http://schemas.microsoft.com/office/powerpoint/2010/main" val="321889921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en-US" sz="4000" dirty="0">
                <a:solidFill>
                  <a:srgbClr val="398F98"/>
                </a:solidFill>
                <a:latin typeface="Calibri"/>
                <a:cs typeface="Calibri"/>
              </a:rPr>
              <a:t>Design </a:t>
            </a:r>
            <a:r>
              <a:rPr lang="en-US" sz="4000" dirty="0" err="1">
                <a:solidFill>
                  <a:srgbClr val="398F98"/>
                </a:solidFill>
                <a:latin typeface="Calibri"/>
                <a:cs typeface="Calibri"/>
              </a:rPr>
              <a:t>grafic</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053053"/>
            <a:ext cx="8050468" cy="3323987"/>
          </a:xfrm>
          <a:prstGeom prst="rect">
            <a:avLst/>
          </a:prstGeom>
          <a:noFill/>
        </p:spPr>
        <p:txBody>
          <a:bodyPr wrap="square" rtlCol="0">
            <a:spAutoFit/>
          </a:bodyPr>
          <a:lstStyle/>
          <a:p>
            <a:pPr algn="just"/>
            <a:r>
              <a:rPr lang="en-US" sz="3000" dirty="0" err="1"/>
              <a:t>În</a:t>
            </a:r>
            <a:r>
              <a:rPr lang="en-US" sz="3000" dirty="0"/>
              <a:t> general, </a:t>
            </a:r>
            <a:r>
              <a:rPr lang="en-US" sz="3000" dirty="0" err="1"/>
              <a:t>designul</a:t>
            </a:r>
            <a:r>
              <a:rPr lang="en-US" sz="3000" dirty="0"/>
              <a:t> </a:t>
            </a:r>
            <a:r>
              <a:rPr lang="en-US" sz="3000" dirty="0" err="1"/>
              <a:t>grafic</a:t>
            </a:r>
            <a:r>
              <a:rPr lang="en-US" sz="3000" dirty="0"/>
              <a:t> </a:t>
            </a:r>
            <a:r>
              <a:rPr lang="en-US" sz="3000" dirty="0" err="1"/>
              <a:t>joacă</a:t>
            </a:r>
            <a:r>
              <a:rPr lang="en-US" sz="3000" dirty="0"/>
              <a:t> un </a:t>
            </a:r>
            <a:r>
              <a:rPr lang="en-US" sz="3000" dirty="0" err="1"/>
              <a:t>rol</a:t>
            </a:r>
            <a:r>
              <a:rPr lang="en-US" sz="3000" dirty="0"/>
              <a:t> crucial </a:t>
            </a:r>
            <a:r>
              <a:rPr lang="en-US" sz="3000" dirty="0" err="1"/>
              <a:t>în</a:t>
            </a:r>
            <a:r>
              <a:rPr lang="en-US" sz="3000" dirty="0"/>
              <a:t> </a:t>
            </a:r>
            <a:r>
              <a:rPr lang="en-US" sz="3000" dirty="0" err="1"/>
              <a:t>succesul</a:t>
            </a:r>
            <a:r>
              <a:rPr lang="en-US" sz="3000" dirty="0"/>
              <a:t> </a:t>
            </a:r>
            <a:r>
              <a:rPr lang="en-US" sz="3000" dirty="0" err="1"/>
              <a:t>campaniilor</a:t>
            </a:r>
            <a:r>
              <a:rPr lang="en-US" sz="3000" dirty="0"/>
              <a:t> de marketing pe </a:t>
            </a:r>
            <a:r>
              <a:rPr lang="en-US" sz="3000" dirty="0" err="1"/>
              <a:t>rețelele</a:t>
            </a:r>
            <a:r>
              <a:rPr lang="en-US" sz="3000" dirty="0"/>
              <a:t> </a:t>
            </a:r>
            <a:r>
              <a:rPr lang="en-US" sz="3000" dirty="0" err="1"/>
              <a:t>sociale</a:t>
            </a:r>
            <a:r>
              <a:rPr lang="en-US" sz="3000" dirty="0"/>
              <a:t>. </a:t>
            </a:r>
            <a:r>
              <a:rPr lang="en-US" sz="3000" dirty="0" err="1"/>
              <a:t>Investind</a:t>
            </a:r>
            <a:r>
              <a:rPr lang="en-US" sz="3000" dirty="0"/>
              <a:t> </a:t>
            </a:r>
            <a:r>
              <a:rPr lang="en-US" sz="3000" dirty="0" err="1"/>
              <a:t>în</a:t>
            </a:r>
            <a:r>
              <a:rPr lang="en-US" sz="3000" dirty="0"/>
              <a:t> </a:t>
            </a:r>
            <a:r>
              <a:rPr lang="en-US" sz="3000" dirty="0" err="1"/>
              <a:t>grafică</a:t>
            </a:r>
            <a:r>
              <a:rPr lang="en-US" sz="3000" dirty="0"/>
              <a:t> </a:t>
            </a:r>
            <a:r>
              <a:rPr lang="en-US" sz="3000" dirty="0" err="1"/>
              <a:t>și</a:t>
            </a:r>
            <a:r>
              <a:rPr lang="en-US" sz="3000" dirty="0"/>
              <a:t> </a:t>
            </a:r>
            <a:r>
              <a:rPr lang="en-US" sz="3000" dirty="0" err="1"/>
              <a:t>imagini</a:t>
            </a:r>
            <a:r>
              <a:rPr lang="en-US" sz="3000" dirty="0"/>
              <a:t> de </a:t>
            </a:r>
            <a:r>
              <a:rPr lang="en-US" sz="3000" dirty="0" err="1"/>
              <a:t>înaltă</a:t>
            </a:r>
            <a:r>
              <a:rPr lang="en-US" sz="3000" dirty="0"/>
              <a:t> </a:t>
            </a:r>
            <a:r>
              <a:rPr lang="en-US" sz="3000" dirty="0" err="1"/>
              <a:t>calitate</a:t>
            </a:r>
            <a:r>
              <a:rPr lang="en-US" sz="3000" dirty="0"/>
              <a:t>, </a:t>
            </a:r>
            <a:r>
              <a:rPr lang="en-US" sz="3000" dirty="0" err="1"/>
              <a:t>puteți</a:t>
            </a:r>
            <a:r>
              <a:rPr lang="en-US" sz="3000" dirty="0"/>
              <a:t> </a:t>
            </a:r>
            <a:r>
              <a:rPr lang="en-US" sz="3000" dirty="0" err="1"/>
              <a:t>crește</a:t>
            </a:r>
            <a:r>
              <a:rPr lang="en-US" sz="3000" dirty="0"/>
              <a:t> </a:t>
            </a:r>
            <a:r>
              <a:rPr lang="en-US" sz="3000" dirty="0" err="1"/>
              <a:t>implicarea</a:t>
            </a:r>
            <a:r>
              <a:rPr lang="en-US" sz="3000" dirty="0"/>
              <a:t>, </a:t>
            </a:r>
            <a:r>
              <a:rPr lang="en-US" sz="3000" dirty="0" err="1"/>
              <a:t>vă</a:t>
            </a:r>
            <a:r>
              <a:rPr lang="en-US" sz="3000" dirty="0"/>
              <a:t> </a:t>
            </a:r>
            <a:r>
              <a:rPr lang="en-US" sz="3000" dirty="0" err="1"/>
              <a:t>puteți</a:t>
            </a:r>
            <a:r>
              <a:rPr lang="en-US" sz="3000" dirty="0"/>
              <a:t> </a:t>
            </a:r>
            <a:r>
              <a:rPr lang="en-US" sz="3000" dirty="0" err="1"/>
              <a:t>construi</a:t>
            </a:r>
            <a:r>
              <a:rPr lang="en-US" sz="3000" dirty="0"/>
              <a:t> </a:t>
            </a:r>
            <a:r>
              <a:rPr lang="en-US" sz="3000" dirty="0" err="1"/>
              <a:t>marca</a:t>
            </a:r>
            <a:r>
              <a:rPr lang="en-US" sz="3000" dirty="0"/>
              <a:t> </a:t>
            </a:r>
            <a:r>
              <a:rPr lang="en-US" sz="3000" dirty="0" err="1"/>
              <a:t>și</a:t>
            </a:r>
            <a:r>
              <a:rPr lang="en-US" sz="3000" dirty="0"/>
              <a:t> </a:t>
            </a:r>
            <a:r>
              <a:rPr lang="en-US" sz="3000" dirty="0" err="1"/>
              <a:t>puteți</a:t>
            </a:r>
            <a:r>
              <a:rPr lang="en-US" sz="3000" dirty="0"/>
              <a:t> genera </a:t>
            </a:r>
            <a:r>
              <a:rPr lang="en-US" sz="3000" dirty="0" err="1"/>
              <a:t>mai</a:t>
            </a:r>
            <a:r>
              <a:rPr lang="en-US" sz="3000" dirty="0"/>
              <a:t> </a:t>
            </a:r>
            <a:r>
              <a:rPr lang="en-US" sz="3000" dirty="0" err="1"/>
              <a:t>mult</a:t>
            </a:r>
            <a:r>
              <a:rPr lang="en-US" sz="3000" dirty="0"/>
              <a:t> </a:t>
            </a:r>
            <a:r>
              <a:rPr lang="en-US" sz="3000" dirty="0" err="1"/>
              <a:t>trafic</a:t>
            </a:r>
            <a:r>
              <a:rPr lang="en-US" sz="3000" dirty="0"/>
              <a:t> </a:t>
            </a:r>
            <a:r>
              <a:rPr lang="en-US" sz="3000" dirty="0" err="1"/>
              <a:t>și</a:t>
            </a:r>
            <a:r>
              <a:rPr lang="en-US" sz="3000" dirty="0"/>
              <a:t> </a:t>
            </a:r>
            <a:r>
              <a:rPr lang="en-US" sz="3000" dirty="0" err="1"/>
              <a:t>conversii</a:t>
            </a:r>
            <a:r>
              <a:rPr lang="en-US" sz="3000" dirty="0"/>
              <a:t> </a:t>
            </a:r>
            <a:r>
              <a:rPr lang="en-US" sz="3000" dirty="0" err="1"/>
              <a:t>prin</a:t>
            </a:r>
            <a:r>
              <a:rPr lang="en-US" sz="3000" dirty="0"/>
              <a:t> </a:t>
            </a:r>
            <a:r>
              <a:rPr lang="en-US" sz="3000" dirty="0" err="1"/>
              <a:t>canalele</a:t>
            </a:r>
            <a:r>
              <a:rPr lang="en-US" sz="3000" dirty="0"/>
              <a:t> </a:t>
            </a:r>
            <a:r>
              <a:rPr lang="en-US" sz="3000" dirty="0" err="1"/>
              <a:t>dvs</a:t>
            </a:r>
            <a:r>
              <a:rPr lang="en-US" sz="3000" dirty="0"/>
              <a:t>. de </a:t>
            </a:r>
            <a:r>
              <a:rPr lang="en-US" sz="3000" dirty="0" err="1"/>
              <a:t>socializare</a:t>
            </a:r>
            <a:r>
              <a:rPr lang="en-US" sz="3000" dirty="0"/>
              <a:t>.</a:t>
            </a:r>
          </a:p>
        </p:txBody>
      </p:sp>
    </p:spTree>
    <p:extLst>
      <p:ext uri="{BB962C8B-B14F-4D97-AF65-F5344CB8AC3E}">
        <p14:creationId xmlns:p14="http://schemas.microsoft.com/office/powerpoint/2010/main" val="9251307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en-US" sz="4000" dirty="0" err="1">
                <a:solidFill>
                  <a:srgbClr val="398F98"/>
                </a:solidFill>
                <a:latin typeface="Calibri"/>
                <a:cs typeface="Calibri"/>
              </a:rPr>
              <a:t>Exemple</a:t>
            </a:r>
            <a:r>
              <a:rPr lang="en-US" sz="4000" dirty="0">
                <a:solidFill>
                  <a:srgbClr val="398F98"/>
                </a:solidFill>
                <a:latin typeface="Calibri"/>
                <a:cs typeface="Calibri"/>
              </a:rPr>
              <a:t> de </a:t>
            </a:r>
            <a:r>
              <a:rPr lang="en-US" sz="4000" dirty="0" err="1">
                <a:solidFill>
                  <a:srgbClr val="398F98"/>
                </a:solidFill>
                <a:latin typeface="Calibri"/>
                <a:cs typeface="Calibri"/>
              </a:rPr>
              <a:t>mărci</a:t>
            </a:r>
            <a:r>
              <a:rPr lang="en-US" sz="4000" dirty="0">
                <a:solidFill>
                  <a:srgbClr val="398F98"/>
                </a:solidFill>
                <a:latin typeface="Calibri"/>
                <a:cs typeface="Calibri"/>
              </a:rPr>
              <a:t> </a:t>
            </a:r>
            <a:r>
              <a:rPr lang="en-US" sz="4000" dirty="0" err="1">
                <a:solidFill>
                  <a:srgbClr val="398F98"/>
                </a:solidFill>
                <a:latin typeface="Calibri"/>
                <a:cs typeface="Calibri"/>
              </a:rPr>
              <a:t>cunoscute</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3429000"/>
            <a:ext cx="8050468" cy="2862322"/>
          </a:xfrm>
          <a:prstGeom prst="rect">
            <a:avLst/>
          </a:prstGeom>
          <a:noFill/>
        </p:spPr>
        <p:txBody>
          <a:bodyPr wrap="square" rtlCol="0">
            <a:spAutoFit/>
          </a:bodyPr>
          <a:lstStyle/>
          <a:p>
            <a:pPr algn="just"/>
            <a:r>
              <a:rPr lang="en-US" sz="3000" b="1" dirty="0"/>
              <a:t>National Geographic</a:t>
            </a:r>
            <a:r>
              <a:rPr lang="en-US" sz="3000" dirty="0"/>
              <a:t>: </a:t>
            </a:r>
            <a:r>
              <a:rPr lang="en-US" sz="3000" dirty="0" err="1"/>
              <a:t>grafica</a:t>
            </a:r>
            <a:r>
              <a:rPr lang="en-US" sz="3000" dirty="0"/>
              <a:t> </a:t>
            </a:r>
            <a:r>
              <a:rPr lang="en-US" sz="3000" dirty="0" err="1"/>
              <a:t>rețelelor</a:t>
            </a:r>
            <a:r>
              <a:rPr lang="en-US" sz="3000" dirty="0"/>
              <a:t> </a:t>
            </a:r>
            <a:r>
              <a:rPr lang="en-US" sz="3000" dirty="0" err="1"/>
              <a:t>sociale</a:t>
            </a:r>
            <a:r>
              <a:rPr lang="en-US" sz="3000" dirty="0"/>
              <a:t> de la National Geographic </a:t>
            </a:r>
            <a:r>
              <a:rPr lang="en-US" sz="3000" dirty="0" err="1"/>
              <a:t>este</a:t>
            </a:r>
            <a:r>
              <a:rPr lang="en-US" sz="3000" dirty="0"/>
              <a:t> </a:t>
            </a:r>
            <a:r>
              <a:rPr lang="en-US" sz="3000" dirty="0" err="1"/>
              <a:t>uimitor</a:t>
            </a:r>
            <a:r>
              <a:rPr lang="en-US" sz="3000" dirty="0"/>
              <a:t> de </a:t>
            </a:r>
            <a:r>
              <a:rPr lang="en-US" sz="3000" dirty="0" err="1"/>
              <a:t>frumoasă</a:t>
            </a:r>
            <a:r>
              <a:rPr lang="en-US" sz="3000" dirty="0"/>
              <a:t> </a:t>
            </a:r>
            <a:r>
              <a:rPr lang="en-US" sz="3000" dirty="0" err="1"/>
              <a:t>și</a:t>
            </a:r>
            <a:r>
              <a:rPr lang="en-US" sz="3000" dirty="0"/>
              <a:t> </a:t>
            </a:r>
            <a:r>
              <a:rPr lang="en-US" sz="3000" dirty="0" err="1"/>
              <a:t>prezintă</a:t>
            </a:r>
            <a:r>
              <a:rPr lang="en-US" sz="3000" dirty="0"/>
              <a:t> </a:t>
            </a:r>
            <a:r>
              <a:rPr lang="en-US" sz="3000" dirty="0" err="1"/>
              <a:t>adesea</a:t>
            </a:r>
            <a:r>
              <a:rPr lang="en-US" sz="3000" dirty="0"/>
              <a:t> </a:t>
            </a:r>
            <a:r>
              <a:rPr lang="en-US" sz="3000" dirty="0" err="1"/>
              <a:t>fotografii</a:t>
            </a:r>
            <a:r>
              <a:rPr lang="en-US" sz="3000" dirty="0"/>
              <a:t> </a:t>
            </a:r>
            <a:r>
              <a:rPr lang="en-US" sz="3000" dirty="0" err="1"/>
              <a:t>uluitoare</a:t>
            </a:r>
            <a:r>
              <a:rPr lang="en-US" sz="3000" dirty="0"/>
              <a:t> ale </a:t>
            </a:r>
            <a:r>
              <a:rPr lang="en-US" sz="3000" dirty="0" err="1"/>
              <a:t>naturii</a:t>
            </a:r>
            <a:r>
              <a:rPr lang="en-US" sz="3000" dirty="0"/>
              <a:t> </a:t>
            </a:r>
            <a:r>
              <a:rPr lang="en-US" sz="3000" dirty="0" err="1"/>
              <a:t>și</a:t>
            </a:r>
            <a:r>
              <a:rPr lang="en-US" sz="3000" dirty="0"/>
              <a:t> ale </a:t>
            </a:r>
            <a:r>
              <a:rPr lang="en-US" sz="3000" dirty="0" err="1"/>
              <a:t>faunei</a:t>
            </a:r>
            <a:r>
              <a:rPr lang="en-US" sz="3000" dirty="0"/>
              <a:t> </a:t>
            </a:r>
            <a:r>
              <a:rPr lang="en-US" sz="3000" dirty="0" err="1"/>
              <a:t>sălbatice</a:t>
            </a:r>
            <a:r>
              <a:rPr lang="en-US" sz="3000" dirty="0"/>
              <a:t>. </a:t>
            </a:r>
            <a:r>
              <a:rPr lang="en-US" sz="3000" dirty="0" err="1"/>
              <a:t>Ei</a:t>
            </a:r>
            <a:r>
              <a:rPr lang="en-US" sz="3000" dirty="0"/>
              <a:t> </a:t>
            </a:r>
            <a:r>
              <a:rPr lang="en-US" sz="3000" dirty="0" err="1"/>
              <a:t>folosesc</a:t>
            </a:r>
            <a:r>
              <a:rPr lang="en-US" sz="3000" dirty="0"/>
              <a:t> o </a:t>
            </a:r>
            <a:r>
              <a:rPr lang="en-US" sz="3000" dirty="0" err="1"/>
              <a:t>tipografie</a:t>
            </a:r>
            <a:r>
              <a:rPr lang="en-US" sz="3000" dirty="0"/>
              <a:t> </a:t>
            </a:r>
            <a:r>
              <a:rPr lang="en-US" sz="3000" dirty="0" err="1"/>
              <a:t>simplă</a:t>
            </a:r>
            <a:r>
              <a:rPr lang="en-US" sz="3000" dirty="0"/>
              <a:t> </a:t>
            </a:r>
            <a:r>
              <a:rPr lang="en-US" sz="3000" dirty="0" err="1"/>
              <a:t>și</a:t>
            </a:r>
            <a:r>
              <a:rPr lang="en-US" sz="3000" dirty="0"/>
              <a:t> </a:t>
            </a:r>
            <a:r>
              <a:rPr lang="en-US" sz="3000" dirty="0" err="1"/>
              <a:t>elegantă</a:t>
            </a:r>
            <a:r>
              <a:rPr lang="en-US" sz="3000" dirty="0"/>
              <a:t> </a:t>
            </a:r>
            <a:r>
              <a:rPr lang="en-US" sz="3000" dirty="0" err="1"/>
              <a:t>pentru</a:t>
            </a:r>
            <a:r>
              <a:rPr lang="en-US" sz="3000" dirty="0"/>
              <a:t> a </a:t>
            </a:r>
            <a:r>
              <a:rPr lang="en-US" sz="3000" dirty="0" err="1"/>
              <a:t>crea</a:t>
            </a:r>
            <a:r>
              <a:rPr lang="en-US" sz="3000" dirty="0"/>
              <a:t> un sentiment de </a:t>
            </a:r>
            <a:r>
              <a:rPr lang="en-US" sz="3000" dirty="0" err="1"/>
              <a:t>liniște</a:t>
            </a:r>
            <a:r>
              <a:rPr lang="en-US" sz="3000" dirty="0"/>
              <a:t> </a:t>
            </a:r>
            <a:r>
              <a:rPr lang="en-US" sz="3000" dirty="0" err="1"/>
              <a:t>și</a:t>
            </a:r>
            <a:r>
              <a:rPr lang="en-US" sz="3000" dirty="0"/>
              <a:t> </a:t>
            </a:r>
            <a:r>
              <a:rPr lang="en-US" sz="3000" dirty="0" err="1"/>
              <a:t>uimire</a:t>
            </a:r>
            <a:r>
              <a:rPr lang="en-US" sz="3000" dirty="0"/>
              <a:t>.</a:t>
            </a:r>
          </a:p>
        </p:txBody>
      </p:sp>
      <p:pic>
        <p:nvPicPr>
          <p:cNvPr id="5" name="Picture 4">
            <a:extLst>
              <a:ext uri="{FF2B5EF4-FFF2-40B4-BE49-F238E27FC236}">
                <a16:creationId xmlns:a16="http://schemas.microsoft.com/office/drawing/2014/main" id="{C3DF07A2-C2CC-8403-AC02-D3C32B0D5D1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352609" y="2065020"/>
            <a:ext cx="2219325" cy="655320"/>
          </a:xfrm>
          <a:prstGeom prst="rect">
            <a:avLst/>
          </a:prstGeom>
          <a:noFill/>
          <a:ln>
            <a:noFill/>
          </a:ln>
        </p:spPr>
      </p:pic>
    </p:spTree>
    <p:extLst>
      <p:ext uri="{BB962C8B-B14F-4D97-AF65-F5344CB8AC3E}">
        <p14:creationId xmlns:p14="http://schemas.microsoft.com/office/powerpoint/2010/main" val="106398719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en-US" sz="4000" dirty="0" err="1">
                <a:solidFill>
                  <a:srgbClr val="398F98"/>
                </a:solidFill>
                <a:latin typeface="Calibri"/>
                <a:cs typeface="Calibri"/>
              </a:rPr>
              <a:t>Exemple</a:t>
            </a:r>
            <a:r>
              <a:rPr lang="en-US" sz="4000" dirty="0">
                <a:solidFill>
                  <a:srgbClr val="398F98"/>
                </a:solidFill>
                <a:latin typeface="Calibri"/>
                <a:cs typeface="Calibri"/>
              </a:rPr>
              <a:t> de </a:t>
            </a:r>
            <a:r>
              <a:rPr lang="en-US" sz="4000" dirty="0" err="1">
                <a:solidFill>
                  <a:srgbClr val="398F98"/>
                </a:solidFill>
                <a:latin typeface="Calibri"/>
                <a:cs typeface="Calibri"/>
              </a:rPr>
              <a:t>mărci</a:t>
            </a:r>
            <a:r>
              <a:rPr lang="en-US" sz="4000" dirty="0">
                <a:solidFill>
                  <a:srgbClr val="398F98"/>
                </a:solidFill>
                <a:latin typeface="Calibri"/>
                <a:cs typeface="Calibri"/>
              </a:rPr>
              <a:t> </a:t>
            </a:r>
            <a:r>
              <a:rPr lang="en-US" sz="4000" dirty="0" err="1">
                <a:solidFill>
                  <a:srgbClr val="398F98"/>
                </a:solidFill>
                <a:latin typeface="Calibri"/>
                <a:cs typeface="Calibri"/>
              </a:rPr>
              <a:t>cunoscute</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3429000"/>
            <a:ext cx="8050468" cy="2862322"/>
          </a:xfrm>
          <a:prstGeom prst="rect">
            <a:avLst/>
          </a:prstGeom>
          <a:noFill/>
        </p:spPr>
        <p:txBody>
          <a:bodyPr wrap="square" rtlCol="0">
            <a:spAutoFit/>
          </a:bodyPr>
          <a:lstStyle/>
          <a:p>
            <a:pPr algn="just"/>
            <a:r>
              <a:rPr lang="en-US" sz="3000" b="1" dirty="0"/>
              <a:t>Apple: </a:t>
            </a:r>
            <a:r>
              <a:rPr lang="en-US" sz="3000" dirty="0" err="1"/>
              <a:t>Grafica</a:t>
            </a:r>
            <a:r>
              <a:rPr lang="en-US" sz="3000" dirty="0"/>
              <a:t> </a:t>
            </a:r>
            <a:r>
              <a:rPr lang="en-US" sz="3000" dirty="0" err="1"/>
              <a:t>rețelelor</a:t>
            </a:r>
            <a:r>
              <a:rPr lang="en-US" sz="3000" dirty="0"/>
              <a:t> </a:t>
            </a:r>
            <a:r>
              <a:rPr lang="en-US" sz="3000" dirty="0" err="1"/>
              <a:t>sociale</a:t>
            </a:r>
            <a:r>
              <a:rPr lang="en-US" sz="3000" dirty="0"/>
              <a:t> de la Apple </a:t>
            </a:r>
            <a:r>
              <a:rPr lang="en-US" sz="3000" dirty="0" err="1"/>
              <a:t>este</a:t>
            </a:r>
            <a:r>
              <a:rPr lang="en-US" sz="3000" dirty="0"/>
              <a:t> </a:t>
            </a:r>
            <a:r>
              <a:rPr lang="en-US" sz="3000" dirty="0" err="1"/>
              <a:t>elegantă</a:t>
            </a:r>
            <a:r>
              <a:rPr lang="en-US" sz="3000" dirty="0"/>
              <a:t> </a:t>
            </a:r>
            <a:r>
              <a:rPr lang="en-US" sz="3000" dirty="0" err="1"/>
              <a:t>și</a:t>
            </a:r>
            <a:r>
              <a:rPr lang="en-US" sz="3000" dirty="0"/>
              <a:t> </a:t>
            </a:r>
            <a:r>
              <a:rPr lang="en-US" sz="3000" dirty="0" err="1"/>
              <a:t>minimalistă</a:t>
            </a:r>
            <a:r>
              <a:rPr lang="en-US" sz="3000" dirty="0"/>
              <a:t>, la </a:t>
            </a:r>
            <a:r>
              <a:rPr lang="en-US" sz="3000" dirty="0" err="1"/>
              <a:t>fel</a:t>
            </a:r>
            <a:r>
              <a:rPr lang="en-US" sz="3000" dirty="0"/>
              <a:t> ca </a:t>
            </a:r>
            <a:r>
              <a:rPr lang="en-US" sz="3000" dirty="0" err="1"/>
              <a:t>produsele</a:t>
            </a:r>
            <a:r>
              <a:rPr lang="en-US" sz="3000" dirty="0"/>
              <a:t> lor. </a:t>
            </a:r>
            <a:r>
              <a:rPr lang="en-US" sz="3000" dirty="0" err="1"/>
              <a:t>Folosesc</a:t>
            </a:r>
            <a:r>
              <a:rPr lang="en-US" sz="3000" dirty="0"/>
              <a:t> </a:t>
            </a:r>
            <a:r>
              <a:rPr lang="en-US" sz="3000" dirty="0" err="1"/>
              <a:t>culori</a:t>
            </a:r>
            <a:r>
              <a:rPr lang="en-US" sz="3000" dirty="0"/>
              <a:t> </a:t>
            </a:r>
            <a:r>
              <a:rPr lang="en-US" sz="3000" dirty="0" err="1"/>
              <a:t>îndrăznețe</a:t>
            </a:r>
            <a:r>
              <a:rPr lang="en-US" sz="3000" dirty="0"/>
              <a:t> , </a:t>
            </a:r>
            <a:r>
              <a:rPr lang="en-US" sz="3000" dirty="0" err="1"/>
              <a:t>tipografie</a:t>
            </a:r>
            <a:r>
              <a:rPr lang="en-US" sz="3000" dirty="0"/>
              <a:t> </a:t>
            </a:r>
            <a:r>
              <a:rPr lang="en-US" sz="3000" dirty="0" err="1"/>
              <a:t>curată</a:t>
            </a:r>
            <a:r>
              <a:rPr lang="en-US" sz="3000" dirty="0"/>
              <a:t> </a:t>
            </a:r>
            <a:r>
              <a:rPr lang="en-US" sz="3000" dirty="0" err="1"/>
              <a:t>și</a:t>
            </a:r>
            <a:r>
              <a:rPr lang="en-US" sz="3000" dirty="0"/>
              <a:t> </a:t>
            </a:r>
            <a:r>
              <a:rPr lang="en-US" sz="3000" dirty="0" err="1"/>
              <a:t>fotografie</a:t>
            </a:r>
            <a:r>
              <a:rPr lang="en-US" sz="3000" dirty="0"/>
              <a:t> de </a:t>
            </a:r>
            <a:r>
              <a:rPr lang="en-US" sz="3000" dirty="0" err="1"/>
              <a:t>înaltă</a:t>
            </a:r>
            <a:r>
              <a:rPr lang="en-US" sz="3000" dirty="0"/>
              <a:t> </a:t>
            </a:r>
            <a:r>
              <a:rPr lang="en-US" sz="3000" dirty="0" err="1"/>
              <a:t>calitate</a:t>
            </a:r>
            <a:r>
              <a:rPr lang="en-US" sz="3000" dirty="0"/>
              <a:t> </a:t>
            </a:r>
            <a:r>
              <a:rPr lang="en-US" sz="3000" dirty="0" err="1"/>
              <a:t>pentru</a:t>
            </a:r>
            <a:r>
              <a:rPr lang="en-US" sz="3000" dirty="0"/>
              <a:t> a </a:t>
            </a:r>
            <a:r>
              <a:rPr lang="en-US" sz="3000" dirty="0" err="1"/>
              <a:t>crea</a:t>
            </a:r>
            <a:r>
              <a:rPr lang="en-US" sz="3000" dirty="0"/>
              <a:t> un sentiment de </a:t>
            </a:r>
            <a:r>
              <a:rPr lang="en-US" sz="3000" dirty="0" err="1"/>
              <a:t>sofisticare</a:t>
            </a:r>
            <a:r>
              <a:rPr lang="en-US" sz="3000" dirty="0"/>
              <a:t> </a:t>
            </a:r>
            <a:r>
              <a:rPr lang="en-US" sz="3000" dirty="0" err="1"/>
              <a:t>și</a:t>
            </a:r>
            <a:r>
              <a:rPr lang="en-US" sz="3000" dirty="0"/>
              <a:t> </a:t>
            </a:r>
            <a:r>
              <a:rPr lang="en-US" sz="3000" dirty="0" err="1"/>
              <a:t>modernitate</a:t>
            </a:r>
            <a:r>
              <a:rPr lang="en-US" sz="3000"/>
              <a:t>.</a:t>
            </a:r>
            <a:endParaRPr lang="en-US" sz="3000" dirty="0"/>
          </a:p>
        </p:txBody>
      </p:sp>
      <p:pic>
        <p:nvPicPr>
          <p:cNvPr id="4" name="Picture 3">
            <a:extLst>
              <a:ext uri="{FF2B5EF4-FFF2-40B4-BE49-F238E27FC236}">
                <a16:creationId xmlns:a16="http://schemas.microsoft.com/office/drawing/2014/main" id="{437F34DC-3D2B-7BDD-1B36-B3BA302D0D37}"/>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74932" y="1634081"/>
            <a:ext cx="671830" cy="828675"/>
          </a:xfrm>
          <a:prstGeom prst="rect">
            <a:avLst/>
          </a:prstGeom>
          <a:noFill/>
          <a:ln>
            <a:noFill/>
          </a:ln>
        </p:spPr>
      </p:pic>
    </p:spTree>
    <p:extLst>
      <p:ext uri="{BB962C8B-B14F-4D97-AF65-F5344CB8AC3E}">
        <p14:creationId xmlns:p14="http://schemas.microsoft.com/office/powerpoint/2010/main" val="293695810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it-IT" sz="4000" dirty="0">
                <a:solidFill>
                  <a:srgbClr val="398F98"/>
                </a:solidFill>
                <a:latin typeface="Calibri"/>
                <a:cs typeface="Calibri"/>
              </a:rPr>
              <a:t>Metrici și performanță</a:t>
            </a:r>
          </a:p>
        </p:txBody>
      </p:sp>
      <p:sp>
        <p:nvSpPr>
          <p:cNvPr id="3" name="TextBox 2">
            <a:extLst>
              <a:ext uri="{FF2B5EF4-FFF2-40B4-BE49-F238E27FC236}">
                <a16:creationId xmlns:a16="http://schemas.microsoft.com/office/drawing/2014/main" id="{766D8631-F10C-4C29-77AC-A67E4BD41E3B}"/>
              </a:ext>
            </a:extLst>
          </p:cNvPr>
          <p:cNvSpPr txBox="1"/>
          <p:nvPr/>
        </p:nvSpPr>
        <p:spPr>
          <a:xfrm>
            <a:off x="453544" y="1828800"/>
            <a:ext cx="8050468" cy="3323987"/>
          </a:xfrm>
          <a:prstGeom prst="rect">
            <a:avLst/>
          </a:prstGeom>
          <a:noFill/>
        </p:spPr>
        <p:txBody>
          <a:bodyPr wrap="square" rtlCol="0">
            <a:spAutoFit/>
          </a:bodyPr>
          <a:lstStyle/>
          <a:p>
            <a:pPr algn="just"/>
            <a:r>
              <a:rPr lang="it-IT" sz="3000" b="1" dirty="0"/>
              <a:t>KPI (Indicatorii cheie de performanță) </a:t>
            </a:r>
            <a:r>
              <a:rPr lang="en-US" sz="3000" dirty="0"/>
              <a:t>sunt </a:t>
            </a:r>
            <a:r>
              <a:rPr lang="en-US" sz="3000" dirty="0" err="1"/>
              <a:t>metrici</a:t>
            </a:r>
            <a:r>
              <a:rPr lang="en-US" sz="3000" dirty="0"/>
              <a:t> </a:t>
            </a:r>
            <a:r>
              <a:rPr lang="en-US" sz="3000" dirty="0" err="1"/>
              <a:t>utilizate</a:t>
            </a:r>
            <a:r>
              <a:rPr lang="en-US" sz="3000" dirty="0"/>
              <a:t> </a:t>
            </a:r>
            <a:r>
              <a:rPr lang="en-US" sz="3000" dirty="0" err="1"/>
              <a:t>pentru</a:t>
            </a:r>
            <a:r>
              <a:rPr lang="en-US" sz="3000" dirty="0"/>
              <a:t> a </a:t>
            </a:r>
            <a:r>
              <a:rPr lang="en-US" sz="3000" dirty="0" err="1"/>
              <a:t>măsura</a:t>
            </a:r>
            <a:r>
              <a:rPr lang="en-US" sz="3000" dirty="0"/>
              <a:t> </a:t>
            </a:r>
            <a:r>
              <a:rPr lang="en-US" sz="3000" dirty="0" err="1"/>
              <a:t>performanța</a:t>
            </a:r>
            <a:r>
              <a:rPr lang="en-US" sz="3000" dirty="0"/>
              <a:t> </a:t>
            </a:r>
            <a:r>
              <a:rPr lang="en-US" sz="3000" dirty="0" err="1"/>
              <a:t>unei</a:t>
            </a:r>
            <a:r>
              <a:rPr lang="en-US" sz="3000" dirty="0"/>
              <a:t> </a:t>
            </a:r>
            <a:r>
              <a:rPr lang="en-US" sz="3000" dirty="0" err="1"/>
              <a:t>campanii</a:t>
            </a:r>
            <a:r>
              <a:rPr lang="en-US" sz="3000" dirty="0"/>
              <a:t> </a:t>
            </a:r>
            <a:r>
              <a:rPr lang="en-US" sz="3000" dirty="0" err="1"/>
              <a:t>sau</a:t>
            </a:r>
            <a:r>
              <a:rPr lang="en-US" sz="3000" dirty="0"/>
              <a:t> </a:t>
            </a:r>
            <a:r>
              <a:rPr lang="en-US" sz="3000" dirty="0" err="1"/>
              <a:t>strategie</a:t>
            </a:r>
            <a:r>
              <a:rPr lang="en-US" sz="3000" dirty="0"/>
              <a:t> de marketing. </a:t>
            </a:r>
            <a:r>
              <a:rPr lang="en-US" sz="3000" dirty="0" err="1"/>
              <a:t>Acestea</a:t>
            </a:r>
            <a:r>
              <a:rPr lang="en-US" sz="3000" dirty="0"/>
              <a:t> </a:t>
            </a:r>
            <a:r>
              <a:rPr lang="en-US" sz="3000" dirty="0" err="1"/>
              <a:t>oferă</a:t>
            </a:r>
            <a:r>
              <a:rPr lang="en-US" sz="3000" dirty="0"/>
              <a:t> </a:t>
            </a:r>
            <a:r>
              <a:rPr lang="en-US" sz="3000" dirty="0" err="1"/>
              <a:t>informații</a:t>
            </a:r>
            <a:r>
              <a:rPr lang="en-US" sz="3000" dirty="0"/>
              <a:t> </a:t>
            </a:r>
            <a:r>
              <a:rPr lang="en-US" sz="3000" dirty="0" err="1"/>
              <a:t>despre</a:t>
            </a:r>
            <a:r>
              <a:rPr lang="en-US" sz="3000" dirty="0"/>
              <a:t> </a:t>
            </a:r>
            <a:r>
              <a:rPr lang="en-US" sz="3000" dirty="0" err="1"/>
              <a:t>cât</a:t>
            </a:r>
            <a:r>
              <a:rPr lang="en-US" sz="3000" dirty="0"/>
              <a:t> de bine </a:t>
            </a:r>
            <a:r>
              <a:rPr lang="en-US" sz="3000" dirty="0" err="1"/>
              <a:t>eforturile</a:t>
            </a:r>
            <a:r>
              <a:rPr lang="en-US" sz="3000" dirty="0"/>
              <a:t> de marketing </a:t>
            </a:r>
            <a:r>
              <a:rPr lang="en-US" sz="3000" dirty="0" err="1"/>
              <a:t>îndeplinesc</a:t>
            </a:r>
            <a:r>
              <a:rPr lang="en-US" sz="3000" dirty="0"/>
              <a:t> </a:t>
            </a:r>
            <a:r>
              <a:rPr lang="en-US" sz="3000" dirty="0" err="1"/>
              <a:t>obiectivele</a:t>
            </a:r>
            <a:r>
              <a:rPr lang="en-US" sz="3000" dirty="0"/>
              <a:t> de </a:t>
            </a:r>
            <a:r>
              <a:rPr lang="en-US" sz="3000" dirty="0" err="1"/>
              <a:t>afaceri</a:t>
            </a:r>
            <a:r>
              <a:rPr lang="en-US" sz="3000" dirty="0"/>
              <a:t> </a:t>
            </a:r>
            <a:r>
              <a:rPr lang="en-US" sz="3000" dirty="0" err="1"/>
              <a:t>și</a:t>
            </a:r>
            <a:r>
              <a:rPr lang="en-US" sz="3000" dirty="0"/>
              <a:t> pot </a:t>
            </a:r>
            <a:r>
              <a:rPr lang="en-US" sz="3000" dirty="0" err="1"/>
              <a:t>ajuta</a:t>
            </a:r>
            <a:r>
              <a:rPr lang="en-US" sz="3000" dirty="0"/>
              <a:t> la </a:t>
            </a:r>
            <a:r>
              <a:rPr lang="en-US" sz="3000" dirty="0" err="1"/>
              <a:t>identificarea</a:t>
            </a:r>
            <a:r>
              <a:rPr lang="en-US" sz="3000" dirty="0"/>
              <a:t> </a:t>
            </a:r>
            <a:r>
              <a:rPr lang="en-US" sz="3000" dirty="0" err="1"/>
              <a:t>zonelor</a:t>
            </a:r>
            <a:r>
              <a:rPr lang="en-US" sz="3000" dirty="0"/>
              <a:t> de </a:t>
            </a:r>
            <a:r>
              <a:rPr lang="en-US" sz="3000" dirty="0" err="1"/>
              <a:t>îmbunătățire</a:t>
            </a:r>
            <a:r>
              <a:rPr lang="en-US" sz="3000" dirty="0"/>
              <a:t>. </a:t>
            </a:r>
          </a:p>
        </p:txBody>
      </p:sp>
    </p:spTree>
    <p:extLst>
      <p:ext uri="{BB962C8B-B14F-4D97-AF65-F5344CB8AC3E}">
        <p14:creationId xmlns:p14="http://schemas.microsoft.com/office/powerpoint/2010/main" val="58662262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en-US" sz="4000" dirty="0" err="1">
                <a:solidFill>
                  <a:srgbClr val="398F98"/>
                </a:solidFill>
                <a:latin typeface="Calibri"/>
                <a:cs typeface="Calibri"/>
              </a:rPr>
              <a:t>Metrici</a:t>
            </a:r>
            <a:r>
              <a:rPr lang="en-US" sz="4000" dirty="0">
                <a:solidFill>
                  <a:srgbClr val="398F98"/>
                </a:solidFill>
                <a:latin typeface="Calibri"/>
                <a:cs typeface="Calibri"/>
              </a:rPr>
              <a:t> </a:t>
            </a:r>
            <a:r>
              <a:rPr lang="en-US" sz="4000" dirty="0" err="1">
                <a:solidFill>
                  <a:srgbClr val="398F98"/>
                </a:solidFill>
                <a:latin typeface="Calibri"/>
                <a:cs typeface="Calibri"/>
              </a:rPr>
              <a:t>și</a:t>
            </a:r>
            <a:r>
              <a:rPr lang="en-US" sz="4000" dirty="0">
                <a:solidFill>
                  <a:srgbClr val="398F98"/>
                </a:solidFill>
                <a:latin typeface="Calibri"/>
                <a:cs typeface="Calibri"/>
              </a:rPr>
              <a:t> </a:t>
            </a:r>
            <a:r>
              <a:rPr lang="en-US" sz="4000" dirty="0" err="1">
                <a:solidFill>
                  <a:srgbClr val="398F98"/>
                </a:solidFill>
                <a:latin typeface="Calibri"/>
                <a:cs typeface="Calibri"/>
              </a:rPr>
              <a:t>performanță</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426464"/>
            <a:ext cx="8050468" cy="4708981"/>
          </a:xfrm>
          <a:prstGeom prst="rect">
            <a:avLst/>
          </a:prstGeom>
          <a:noFill/>
        </p:spPr>
        <p:txBody>
          <a:bodyPr wrap="square" rtlCol="0">
            <a:spAutoFit/>
          </a:bodyPr>
          <a:lstStyle/>
          <a:p>
            <a:pPr algn="just"/>
            <a:r>
              <a:rPr lang="en-US" sz="3000" dirty="0"/>
              <a:t> </a:t>
            </a:r>
            <a:r>
              <a:rPr lang="en-US" sz="3000" dirty="0" err="1"/>
              <a:t>Cei</a:t>
            </a:r>
            <a:r>
              <a:rPr lang="en-US" sz="3000" dirty="0"/>
              <a:t> </a:t>
            </a:r>
            <a:r>
              <a:rPr lang="en-US" sz="3000" dirty="0" err="1"/>
              <a:t>mai</a:t>
            </a:r>
            <a:r>
              <a:rPr lang="en-US" sz="3000" dirty="0"/>
              <a:t> </a:t>
            </a:r>
            <a:r>
              <a:rPr lang="en-US" sz="3000" dirty="0" err="1"/>
              <a:t>utilizați</a:t>
            </a:r>
            <a:r>
              <a:rPr lang="en-US" sz="3000" dirty="0"/>
              <a:t> KPI </a:t>
            </a:r>
            <a:r>
              <a:rPr lang="en-US" sz="3000" dirty="0" err="1"/>
              <a:t>în</a:t>
            </a:r>
            <a:r>
              <a:rPr lang="en-US" sz="3000" dirty="0"/>
              <a:t> marketing sunt:</a:t>
            </a:r>
          </a:p>
          <a:p>
            <a:pPr algn="just"/>
            <a:r>
              <a:rPr lang="en-US" sz="3000" dirty="0"/>
              <a:t>⮚	</a:t>
            </a:r>
            <a:r>
              <a:rPr lang="en-US" sz="3000" b="1" dirty="0"/>
              <a:t>Rata de </a:t>
            </a:r>
            <a:r>
              <a:rPr lang="en-US" sz="3000" b="1" dirty="0" err="1"/>
              <a:t>conversie</a:t>
            </a:r>
            <a:r>
              <a:rPr lang="en-US" sz="3000" dirty="0"/>
              <a:t>: </a:t>
            </a:r>
            <a:r>
              <a:rPr lang="en-US" sz="3000" dirty="0" err="1"/>
              <a:t>măsoară</a:t>
            </a:r>
            <a:r>
              <a:rPr lang="en-US" sz="3000" dirty="0"/>
              <a:t> </a:t>
            </a:r>
            <a:r>
              <a:rPr lang="en-US" sz="3000" dirty="0" err="1"/>
              <a:t>procentul</a:t>
            </a:r>
            <a:r>
              <a:rPr lang="en-US" sz="3000" dirty="0"/>
              <a:t> de </a:t>
            </a:r>
            <a:r>
              <a:rPr lang="en-US" sz="3000" dirty="0" err="1"/>
              <a:t>vizitatori</a:t>
            </a:r>
            <a:r>
              <a:rPr lang="en-US" sz="3000" dirty="0"/>
              <a:t> ai </a:t>
            </a:r>
            <a:r>
              <a:rPr lang="en-US" sz="3000" dirty="0" err="1"/>
              <a:t>unui</a:t>
            </a:r>
            <a:r>
              <a:rPr lang="en-US" sz="3000" dirty="0"/>
              <a:t> site web care </a:t>
            </a:r>
            <a:r>
              <a:rPr lang="en-US" sz="3000" dirty="0" err="1"/>
              <a:t>efectuează</a:t>
            </a:r>
            <a:r>
              <a:rPr lang="en-US" sz="3000" dirty="0"/>
              <a:t> o </a:t>
            </a:r>
            <a:r>
              <a:rPr lang="en-US" sz="3000" dirty="0" err="1"/>
              <a:t>acțiune</a:t>
            </a:r>
            <a:r>
              <a:rPr lang="en-US" sz="3000" dirty="0"/>
              <a:t> </a:t>
            </a:r>
            <a:r>
              <a:rPr lang="en-US" sz="3000" dirty="0" err="1"/>
              <a:t>dorită</a:t>
            </a:r>
            <a:r>
              <a:rPr lang="en-US" sz="3000" dirty="0"/>
              <a:t>, cum </a:t>
            </a:r>
            <a:r>
              <a:rPr lang="en-US" sz="3000" dirty="0" err="1"/>
              <a:t>ar</a:t>
            </a:r>
            <a:r>
              <a:rPr lang="en-US" sz="3000" dirty="0"/>
              <a:t> fi </a:t>
            </a:r>
            <a:r>
              <a:rPr lang="en-US" sz="3000" dirty="0" err="1"/>
              <a:t>efectuarea</a:t>
            </a:r>
            <a:r>
              <a:rPr lang="en-US" sz="3000" dirty="0"/>
              <a:t> </a:t>
            </a:r>
            <a:r>
              <a:rPr lang="en-US" sz="3000" dirty="0" err="1"/>
              <a:t>unei</a:t>
            </a:r>
            <a:r>
              <a:rPr lang="en-US" sz="3000" dirty="0"/>
              <a:t> </a:t>
            </a:r>
            <a:r>
              <a:rPr lang="en-US" sz="3000" dirty="0" err="1"/>
              <a:t>achiziții</a:t>
            </a:r>
            <a:r>
              <a:rPr lang="en-US" sz="3000" dirty="0"/>
              <a:t> </a:t>
            </a:r>
            <a:r>
              <a:rPr lang="en-US" sz="3000" dirty="0" err="1"/>
              <a:t>sau</a:t>
            </a:r>
            <a:r>
              <a:rPr lang="en-US" sz="3000" dirty="0"/>
              <a:t> </a:t>
            </a:r>
            <a:r>
              <a:rPr lang="en-US" sz="3000" dirty="0" err="1"/>
              <a:t>completarea</a:t>
            </a:r>
            <a:r>
              <a:rPr lang="en-US" sz="3000" dirty="0"/>
              <a:t> </a:t>
            </a:r>
            <a:r>
              <a:rPr lang="en-US" sz="3000" dirty="0" err="1"/>
              <a:t>unui</a:t>
            </a:r>
            <a:r>
              <a:rPr lang="en-US" sz="3000" dirty="0"/>
              <a:t> formular.</a:t>
            </a:r>
          </a:p>
          <a:p>
            <a:pPr algn="just"/>
            <a:endParaRPr lang="en-US" sz="3000" dirty="0"/>
          </a:p>
          <a:p>
            <a:pPr algn="just"/>
            <a:r>
              <a:rPr lang="en-US" sz="3000" dirty="0"/>
              <a:t>⮚	</a:t>
            </a:r>
            <a:r>
              <a:rPr lang="en-US" sz="3000" b="1" dirty="0"/>
              <a:t>Cost pe </a:t>
            </a:r>
            <a:r>
              <a:rPr lang="en-US" sz="3000" b="1" dirty="0" err="1"/>
              <a:t>Achiziție</a:t>
            </a:r>
            <a:r>
              <a:rPr lang="en-US" sz="3000" b="1" dirty="0"/>
              <a:t> (CPA): </a:t>
            </a:r>
            <a:r>
              <a:rPr lang="en-US" sz="3000" dirty="0" err="1"/>
              <a:t>măsoară</a:t>
            </a:r>
            <a:r>
              <a:rPr lang="en-US" sz="3000" dirty="0"/>
              <a:t> </a:t>
            </a:r>
            <a:r>
              <a:rPr lang="en-US" sz="3000" dirty="0" err="1"/>
              <a:t>costul</a:t>
            </a:r>
            <a:r>
              <a:rPr lang="en-US" sz="3000" dirty="0"/>
              <a:t> </a:t>
            </a:r>
            <a:r>
              <a:rPr lang="en-US" sz="3000" dirty="0" err="1"/>
              <a:t>achiziției</a:t>
            </a:r>
            <a:r>
              <a:rPr lang="en-US" sz="3000" dirty="0"/>
              <a:t> </a:t>
            </a:r>
            <a:r>
              <a:rPr lang="en-US" sz="3000" dirty="0" err="1"/>
              <a:t>unui</a:t>
            </a:r>
            <a:r>
              <a:rPr lang="en-US" sz="3000" dirty="0"/>
              <a:t> </a:t>
            </a:r>
            <a:r>
              <a:rPr lang="en-US" sz="3000" dirty="0" err="1"/>
              <a:t>nou</a:t>
            </a:r>
            <a:r>
              <a:rPr lang="en-US" sz="3000" dirty="0"/>
              <a:t> client, care </a:t>
            </a:r>
            <a:r>
              <a:rPr lang="en-US" sz="3000" dirty="0" err="1"/>
              <a:t>poate</a:t>
            </a:r>
            <a:r>
              <a:rPr lang="en-US" sz="3000" dirty="0"/>
              <a:t> </a:t>
            </a:r>
            <a:r>
              <a:rPr lang="en-US" sz="3000" dirty="0" err="1"/>
              <a:t>ajuta</a:t>
            </a:r>
            <a:r>
              <a:rPr lang="en-US" sz="3000" dirty="0"/>
              <a:t> la </a:t>
            </a:r>
            <a:r>
              <a:rPr lang="en-US" sz="3000" dirty="0" err="1"/>
              <a:t>determinarea</a:t>
            </a:r>
            <a:r>
              <a:rPr lang="en-US" sz="3000" dirty="0"/>
              <a:t> </a:t>
            </a:r>
            <a:r>
              <a:rPr lang="en-US" sz="3000" dirty="0" err="1"/>
              <a:t>rentabilității</a:t>
            </a:r>
            <a:r>
              <a:rPr lang="en-US" sz="3000" dirty="0"/>
              <a:t> </a:t>
            </a:r>
            <a:r>
              <a:rPr lang="en-US" sz="3000" dirty="0" err="1"/>
              <a:t>investiției</a:t>
            </a:r>
            <a:r>
              <a:rPr lang="en-US" sz="3000" dirty="0"/>
              <a:t> </a:t>
            </a:r>
            <a:r>
              <a:rPr lang="en-US" sz="3000" dirty="0" err="1"/>
              <a:t>unei</a:t>
            </a:r>
            <a:r>
              <a:rPr lang="en-US" sz="3000" dirty="0"/>
              <a:t> </a:t>
            </a:r>
            <a:r>
              <a:rPr lang="en-US" sz="3000" dirty="0" err="1"/>
              <a:t>campanii</a:t>
            </a:r>
            <a:r>
              <a:rPr lang="en-US" sz="3000" dirty="0"/>
              <a:t> de marketing.</a:t>
            </a:r>
          </a:p>
        </p:txBody>
      </p:sp>
    </p:spTree>
    <p:extLst>
      <p:ext uri="{BB962C8B-B14F-4D97-AF65-F5344CB8AC3E}">
        <p14:creationId xmlns:p14="http://schemas.microsoft.com/office/powerpoint/2010/main" val="266999554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en-US" sz="4000" dirty="0" err="1">
                <a:solidFill>
                  <a:srgbClr val="398F98"/>
                </a:solidFill>
                <a:latin typeface="Calibri"/>
                <a:cs typeface="Calibri"/>
              </a:rPr>
              <a:t>Metrici</a:t>
            </a:r>
            <a:r>
              <a:rPr lang="en-US" sz="4000" dirty="0">
                <a:solidFill>
                  <a:srgbClr val="398F98"/>
                </a:solidFill>
                <a:latin typeface="Calibri"/>
                <a:cs typeface="Calibri"/>
              </a:rPr>
              <a:t> </a:t>
            </a:r>
            <a:r>
              <a:rPr lang="en-US" sz="4000" dirty="0" err="1">
                <a:solidFill>
                  <a:srgbClr val="398F98"/>
                </a:solidFill>
                <a:latin typeface="Calibri"/>
                <a:cs typeface="Calibri"/>
              </a:rPr>
              <a:t>și</a:t>
            </a:r>
            <a:r>
              <a:rPr lang="en-US" sz="4000" dirty="0">
                <a:solidFill>
                  <a:srgbClr val="398F98"/>
                </a:solidFill>
                <a:latin typeface="Calibri"/>
                <a:cs typeface="Calibri"/>
              </a:rPr>
              <a:t> </a:t>
            </a:r>
            <a:r>
              <a:rPr lang="en-US" sz="4000" dirty="0" err="1">
                <a:solidFill>
                  <a:srgbClr val="398F98"/>
                </a:solidFill>
                <a:latin typeface="Calibri"/>
                <a:cs typeface="Calibri"/>
              </a:rPr>
              <a:t>performanță</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546766" y="1499616"/>
            <a:ext cx="8050468" cy="5170646"/>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Rentabilitatea</a:t>
            </a:r>
            <a:r>
              <a:rPr lang="en-US" sz="3000" b="1" dirty="0"/>
              <a:t> </a:t>
            </a:r>
            <a:r>
              <a:rPr lang="en-US" sz="3000" b="1" dirty="0" err="1"/>
              <a:t>investiției</a:t>
            </a:r>
            <a:r>
              <a:rPr lang="en-US" sz="3000" b="1" dirty="0"/>
              <a:t> (ROI): </a:t>
            </a:r>
            <a:r>
              <a:rPr lang="en-US" sz="3000" dirty="0" err="1"/>
              <a:t>măsoară</a:t>
            </a:r>
            <a:r>
              <a:rPr lang="en-US" sz="3000" dirty="0"/>
              <a:t> </a:t>
            </a:r>
            <a:r>
              <a:rPr lang="en-US" sz="3000" dirty="0" err="1"/>
              <a:t>venitul</a:t>
            </a:r>
            <a:r>
              <a:rPr lang="en-US" sz="3000" dirty="0"/>
              <a:t> </a:t>
            </a:r>
            <a:r>
              <a:rPr lang="en-US" sz="3000" dirty="0" err="1"/>
              <a:t>generat</a:t>
            </a:r>
            <a:r>
              <a:rPr lang="en-US" sz="3000" dirty="0"/>
              <a:t> de o </a:t>
            </a:r>
            <a:r>
              <a:rPr lang="en-US" sz="3000" dirty="0" err="1"/>
              <a:t>campanie</a:t>
            </a:r>
            <a:r>
              <a:rPr lang="en-US" sz="3000" dirty="0"/>
              <a:t> de marketing </a:t>
            </a:r>
            <a:r>
              <a:rPr lang="en-US" sz="3000" dirty="0" err="1"/>
              <a:t>în</a:t>
            </a:r>
            <a:r>
              <a:rPr lang="en-US" sz="3000" dirty="0"/>
              <a:t> </a:t>
            </a:r>
            <a:r>
              <a:rPr lang="en-US" sz="3000" dirty="0" err="1"/>
              <a:t>comparație</a:t>
            </a:r>
            <a:r>
              <a:rPr lang="en-US" sz="3000" dirty="0"/>
              <a:t> cu </a:t>
            </a:r>
            <a:r>
              <a:rPr lang="en-US" sz="3000" dirty="0" err="1"/>
              <a:t>costul</a:t>
            </a:r>
            <a:r>
              <a:rPr lang="en-US" sz="3000" dirty="0"/>
              <a:t> </a:t>
            </a:r>
            <a:r>
              <a:rPr lang="en-US" sz="3000" dirty="0" err="1"/>
              <a:t>derulării</a:t>
            </a:r>
            <a:r>
              <a:rPr lang="en-US" sz="3000" dirty="0"/>
              <a:t> </a:t>
            </a:r>
            <a:r>
              <a:rPr lang="en-US" sz="3000" dirty="0" err="1"/>
              <a:t>campaniei</a:t>
            </a:r>
            <a:r>
              <a:rPr lang="en-US" sz="3000" dirty="0"/>
              <a:t>, </a:t>
            </a:r>
            <a:r>
              <a:rPr lang="en-US" sz="3000" dirty="0" err="1"/>
              <a:t>pentru</a:t>
            </a:r>
            <a:r>
              <a:rPr lang="en-US" sz="3000" dirty="0"/>
              <a:t> a </a:t>
            </a:r>
            <a:r>
              <a:rPr lang="en-US" sz="3000" dirty="0" err="1"/>
              <a:t>determina</a:t>
            </a:r>
            <a:r>
              <a:rPr lang="en-US" sz="3000" dirty="0"/>
              <a:t> </a:t>
            </a:r>
            <a:r>
              <a:rPr lang="en-US" sz="3000" dirty="0" err="1"/>
              <a:t>profitabilitatea</a:t>
            </a:r>
            <a:r>
              <a:rPr lang="en-US" sz="3000" dirty="0"/>
              <a:t> </a:t>
            </a:r>
            <a:r>
              <a:rPr lang="en-US" sz="3000" dirty="0" err="1"/>
              <a:t>generală</a:t>
            </a:r>
            <a:r>
              <a:rPr lang="en-US" sz="3000" dirty="0"/>
              <a:t> a </a:t>
            </a:r>
            <a:r>
              <a:rPr lang="en-US" sz="3000" dirty="0" err="1"/>
              <a:t>acesteia</a:t>
            </a:r>
            <a:r>
              <a:rPr lang="en-US" sz="3000" dirty="0"/>
              <a:t>.</a:t>
            </a:r>
          </a:p>
          <a:p>
            <a:pPr marL="457200" indent="-457200" algn="just">
              <a:buFont typeface="Wingdings" panose="05000000000000000000" pitchFamily="2" charset="2"/>
              <a:buChar char="Ø"/>
            </a:pPr>
            <a:r>
              <a:rPr lang="en-US" sz="3000" b="1" dirty="0" err="1"/>
              <a:t>Valoarea</a:t>
            </a:r>
            <a:r>
              <a:rPr lang="en-US" sz="3000" b="1" dirty="0"/>
              <a:t> de </a:t>
            </a:r>
            <a:r>
              <a:rPr lang="en-US" sz="3000" b="1" dirty="0" err="1"/>
              <a:t>viață</a:t>
            </a:r>
            <a:r>
              <a:rPr lang="en-US" sz="3000" b="1" dirty="0"/>
              <a:t> a </a:t>
            </a:r>
            <a:r>
              <a:rPr lang="en-US" sz="3000" b="1" dirty="0" err="1"/>
              <a:t>clientului</a:t>
            </a:r>
            <a:r>
              <a:rPr lang="en-US" sz="3000" b="1" dirty="0"/>
              <a:t> (CLV): </a:t>
            </a:r>
            <a:r>
              <a:rPr lang="en-US" sz="3000" dirty="0" err="1"/>
              <a:t>măsoară</a:t>
            </a:r>
            <a:r>
              <a:rPr lang="en-US" sz="3000" dirty="0"/>
              <a:t> </a:t>
            </a:r>
            <a:r>
              <a:rPr lang="en-US" sz="3000" dirty="0" err="1"/>
              <a:t>venitul</a:t>
            </a:r>
            <a:r>
              <a:rPr lang="en-US" sz="3000" dirty="0"/>
              <a:t> total pe care un client </a:t>
            </a:r>
            <a:r>
              <a:rPr lang="en-US" sz="3000" dirty="0" err="1"/>
              <a:t>este</a:t>
            </a:r>
            <a:r>
              <a:rPr lang="en-US" sz="3000" dirty="0"/>
              <a:t> de </a:t>
            </a:r>
            <a:r>
              <a:rPr lang="en-US" sz="3000" dirty="0" err="1"/>
              <a:t>așteptat</a:t>
            </a:r>
            <a:r>
              <a:rPr lang="en-US" sz="3000" dirty="0"/>
              <a:t> </a:t>
            </a:r>
            <a:r>
              <a:rPr lang="en-US" sz="3000" dirty="0" err="1"/>
              <a:t>să</a:t>
            </a:r>
            <a:r>
              <a:rPr lang="en-US" sz="3000" dirty="0"/>
              <a:t> </a:t>
            </a:r>
            <a:r>
              <a:rPr lang="en-US" sz="3000" dirty="0" err="1"/>
              <a:t>îl</a:t>
            </a:r>
            <a:r>
              <a:rPr lang="en-US" sz="3000" dirty="0"/>
              <a:t> </a:t>
            </a:r>
            <a:r>
              <a:rPr lang="en-US" sz="3000" dirty="0" err="1"/>
              <a:t>genereze</a:t>
            </a:r>
            <a:r>
              <a:rPr lang="en-US" sz="3000" dirty="0"/>
              <a:t> pe </a:t>
            </a:r>
            <a:r>
              <a:rPr lang="en-US" sz="3000" dirty="0" err="1"/>
              <a:t>durata</a:t>
            </a:r>
            <a:r>
              <a:rPr lang="en-US" sz="3000" dirty="0"/>
              <a:t> de </a:t>
            </a:r>
            <a:r>
              <a:rPr lang="en-US" sz="3000" dirty="0" err="1"/>
              <a:t>viață</a:t>
            </a:r>
            <a:r>
              <a:rPr lang="en-US" sz="3000" dirty="0"/>
              <a:t>, </a:t>
            </a:r>
            <a:r>
              <a:rPr lang="en-US" sz="3000" dirty="0" err="1"/>
              <a:t>ceea</a:t>
            </a:r>
            <a:r>
              <a:rPr lang="en-US" sz="3000" dirty="0"/>
              <a:t> </a:t>
            </a:r>
            <a:r>
              <a:rPr lang="en-US" sz="3000" dirty="0" err="1"/>
              <a:t>ce</a:t>
            </a:r>
            <a:r>
              <a:rPr lang="en-US" sz="3000" dirty="0"/>
              <a:t> </a:t>
            </a:r>
            <a:r>
              <a:rPr lang="en-US" sz="3000" dirty="0" err="1"/>
              <a:t>poate</a:t>
            </a:r>
            <a:r>
              <a:rPr lang="en-US" sz="3000" dirty="0"/>
              <a:t> </a:t>
            </a:r>
            <a:r>
              <a:rPr lang="en-US" sz="3000" dirty="0" err="1"/>
              <a:t>ajuta</a:t>
            </a:r>
            <a:r>
              <a:rPr lang="en-US" sz="3000" dirty="0"/>
              <a:t> la </a:t>
            </a:r>
            <a:r>
              <a:rPr lang="en-US" sz="3000" dirty="0" err="1"/>
              <a:t>determinarea</a:t>
            </a:r>
            <a:r>
              <a:rPr lang="en-US" sz="3000" dirty="0"/>
              <a:t> </a:t>
            </a:r>
            <a:r>
              <a:rPr lang="en-US" sz="3000" dirty="0" err="1"/>
              <a:t>profitabilității</a:t>
            </a:r>
            <a:r>
              <a:rPr lang="en-US" sz="3000" dirty="0"/>
              <a:t> pe termen lung a </a:t>
            </a:r>
            <a:r>
              <a:rPr lang="en-US" sz="3000" dirty="0" err="1"/>
              <a:t>unei</a:t>
            </a:r>
            <a:r>
              <a:rPr lang="en-US" sz="3000" dirty="0"/>
              <a:t> </a:t>
            </a:r>
            <a:r>
              <a:rPr lang="en-US" sz="3000" dirty="0" err="1"/>
              <a:t>strategii</a:t>
            </a:r>
            <a:r>
              <a:rPr lang="en-US" sz="3000" dirty="0"/>
              <a:t> de marketing.</a:t>
            </a:r>
          </a:p>
        </p:txBody>
      </p:sp>
    </p:spTree>
    <p:extLst>
      <p:ext uri="{BB962C8B-B14F-4D97-AF65-F5344CB8AC3E}">
        <p14:creationId xmlns:p14="http://schemas.microsoft.com/office/powerpoint/2010/main" val="324341680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en-US" sz="4000" dirty="0" err="1">
                <a:solidFill>
                  <a:srgbClr val="398F98"/>
                </a:solidFill>
                <a:latin typeface="Calibri"/>
                <a:cs typeface="Calibri"/>
              </a:rPr>
              <a:t>Metrici</a:t>
            </a:r>
            <a:r>
              <a:rPr lang="en-US" sz="4000" dirty="0">
                <a:solidFill>
                  <a:srgbClr val="398F98"/>
                </a:solidFill>
                <a:latin typeface="Calibri"/>
                <a:cs typeface="Calibri"/>
              </a:rPr>
              <a:t> </a:t>
            </a:r>
            <a:r>
              <a:rPr lang="en-US" sz="4000" dirty="0" err="1">
                <a:solidFill>
                  <a:srgbClr val="398F98"/>
                </a:solidFill>
                <a:latin typeface="Calibri"/>
                <a:cs typeface="Calibri"/>
              </a:rPr>
              <a:t>și</a:t>
            </a:r>
            <a:r>
              <a:rPr lang="en-US" sz="4000" dirty="0">
                <a:solidFill>
                  <a:srgbClr val="398F98"/>
                </a:solidFill>
                <a:latin typeface="Calibri"/>
                <a:cs typeface="Calibri"/>
              </a:rPr>
              <a:t> </a:t>
            </a:r>
            <a:r>
              <a:rPr lang="en-US" sz="4000" dirty="0" err="1">
                <a:solidFill>
                  <a:srgbClr val="398F98"/>
                </a:solidFill>
                <a:latin typeface="Calibri"/>
                <a:cs typeface="Calibri"/>
              </a:rPr>
              <a:t>performanță</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546766" y="1645920"/>
            <a:ext cx="8050468" cy="4708981"/>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Rata de </a:t>
            </a:r>
            <a:r>
              <a:rPr lang="en-US" sz="3000" b="1" dirty="0" err="1"/>
              <a:t>implicare</a:t>
            </a:r>
            <a:r>
              <a:rPr lang="en-US" sz="3000" b="1" dirty="0"/>
              <a:t>: </a:t>
            </a:r>
            <a:r>
              <a:rPr lang="en-US" sz="3000" dirty="0" err="1"/>
              <a:t>măsoară</a:t>
            </a:r>
            <a:r>
              <a:rPr lang="en-US" sz="3000" dirty="0"/>
              <a:t> </a:t>
            </a:r>
            <a:r>
              <a:rPr lang="en-US" sz="3000" dirty="0" err="1"/>
              <a:t>nivelul</a:t>
            </a:r>
            <a:r>
              <a:rPr lang="en-US" sz="3000" dirty="0"/>
              <a:t> de </a:t>
            </a:r>
            <a:r>
              <a:rPr lang="en-US" sz="3000" dirty="0" err="1"/>
              <a:t>implicare</a:t>
            </a:r>
            <a:r>
              <a:rPr lang="en-US" sz="3000" dirty="0"/>
              <a:t> a </a:t>
            </a:r>
            <a:r>
              <a:rPr lang="en-US" sz="3000" dirty="0" err="1"/>
              <a:t>publicului</a:t>
            </a:r>
            <a:r>
              <a:rPr lang="en-US" sz="3000" dirty="0"/>
              <a:t> cu </a:t>
            </a:r>
            <a:r>
              <a:rPr lang="en-US" sz="3000" dirty="0" err="1"/>
              <a:t>conținutul</a:t>
            </a:r>
            <a:r>
              <a:rPr lang="en-US" sz="3000" dirty="0"/>
              <a:t> din </a:t>
            </a:r>
            <a:r>
              <a:rPr lang="en-US" sz="3000" dirty="0" err="1"/>
              <a:t>rețelele</a:t>
            </a:r>
            <a:r>
              <a:rPr lang="en-US" sz="3000" dirty="0"/>
              <a:t> </a:t>
            </a:r>
            <a:r>
              <a:rPr lang="en-US" sz="3000" dirty="0" err="1"/>
              <a:t>sociale</a:t>
            </a:r>
            <a:r>
              <a:rPr lang="en-US" sz="3000" dirty="0"/>
              <a:t>, cum </a:t>
            </a:r>
            <a:r>
              <a:rPr lang="en-US" sz="3000" dirty="0" err="1"/>
              <a:t>ar</a:t>
            </a:r>
            <a:r>
              <a:rPr lang="en-US" sz="3000" dirty="0"/>
              <a:t> fi </a:t>
            </a:r>
            <a:r>
              <a:rPr lang="en-US" sz="3000" dirty="0" err="1"/>
              <a:t>aprecieri</a:t>
            </a:r>
            <a:r>
              <a:rPr lang="en-US" sz="3000" dirty="0"/>
              <a:t>, </a:t>
            </a:r>
            <a:r>
              <a:rPr lang="en-US" sz="3000" dirty="0" err="1"/>
              <a:t>comentarii</a:t>
            </a:r>
            <a:r>
              <a:rPr lang="en-US" sz="3000" dirty="0"/>
              <a:t> </a:t>
            </a:r>
            <a:r>
              <a:rPr lang="en-US" sz="3000" dirty="0" err="1"/>
              <a:t>și</a:t>
            </a:r>
            <a:r>
              <a:rPr lang="en-US" sz="3000" dirty="0"/>
              <a:t> </a:t>
            </a:r>
            <a:r>
              <a:rPr lang="en-US" sz="3000" dirty="0" err="1"/>
              <a:t>distribuiri</a:t>
            </a:r>
            <a:r>
              <a:rPr lang="en-US" sz="3000" dirty="0"/>
              <a:t>.</a:t>
            </a:r>
          </a:p>
          <a:p>
            <a:pPr marL="457200" indent="-457200" algn="just">
              <a:buFont typeface="Wingdings" panose="05000000000000000000" pitchFamily="2" charset="2"/>
              <a:buChar char="Ø"/>
            </a:pPr>
            <a:endParaRPr lang="en-US" sz="3000" b="1" dirty="0"/>
          </a:p>
          <a:p>
            <a:pPr marL="457200" indent="-457200" algn="just">
              <a:buFont typeface="Wingdings" panose="05000000000000000000" pitchFamily="2" charset="2"/>
              <a:buChar char="Ø"/>
            </a:pPr>
            <a:r>
              <a:rPr lang="en-US" sz="3000" b="1" dirty="0"/>
              <a:t>Rata de </a:t>
            </a:r>
            <a:r>
              <a:rPr lang="en-US" sz="3000" b="1" dirty="0" err="1"/>
              <a:t>clic</a:t>
            </a:r>
            <a:r>
              <a:rPr lang="en-US" sz="3000" b="1" dirty="0"/>
              <a:t> (CTR): </a:t>
            </a:r>
            <a:r>
              <a:rPr lang="en-US" sz="3000" dirty="0" err="1"/>
              <a:t>măsoară</a:t>
            </a:r>
            <a:r>
              <a:rPr lang="en-US" sz="3000" dirty="0"/>
              <a:t> </a:t>
            </a:r>
            <a:r>
              <a:rPr lang="en-US" sz="3000" dirty="0" err="1"/>
              <a:t>procentul</a:t>
            </a:r>
            <a:r>
              <a:rPr lang="en-US" sz="3000" dirty="0"/>
              <a:t> de </a:t>
            </a:r>
            <a:r>
              <a:rPr lang="en-US" sz="3000" dirty="0" err="1"/>
              <a:t>persoane</a:t>
            </a:r>
            <a:r>
              <a:rPr lang="en-US" sz="3000" dirty="0"/>
              <a:t> care fac </a:t>
            </a:r>
            <a:r>
              <a:rPr lang="en-US" sz="3000" dirty="0" err="1"/>
              <a:t>clic</a:t>
            </a:r>
            <a:r>
              <a:rPr lang="en-US" sz="3000" dirty="0"/>
              <a:t> pe un link </a:t>
            </a:r>
            <a:r>
              <a:rPr lang="en-US" sz="3000" dirty="0" err="1"/>
              <a:t>dintr</a:t>
            </a:r>
            <a:r>
              <a:rPr lang="en-US" sz="3000" dirty="0"/>
              <a:t>-un e-mail </a:t>
            </a:r>
            <a:r>
              <a:rPr lang="en-US" sz="3000" dirty="0" err="1"/>
              <a:t>sau</a:t>
            </a:r>
            <a:r>
              <a:rPr lang="en-US" sz="3000" dirty="0"/>
              <a:t> o </a:t>
            </a:r>
            <a:r>
              <a:rPr lang="en-US" sz="3000" dirty="0" err="1"/>
              <a:t>reclamă</a:t>
            </a:r>
            <a:r>
              <a:rPr lang="en-US" sz="3000" dirty="0"/>
              <a:t>, </a:t>
            </a:r>
            <a:r>
              <a:rPr lang="en-US" sz="3000" dirty="0" err="1"/>
              <a:t>ceea</a:t>
            </a:r>
            <a:r>
              <a:rPr lang="en-US" sz="3000" dirty="0"/>
              <a:t> </a:t>
            </a:r>
            <a:r>
              <a:rPr lang="en-US" sz="3000" dirty="0" err="1"/>
              <a:t>ce</a:t>
            </a:r>
            <a:r>
              <a:rPr lang="en-US" sz="3000" dirty="0"/>
              <a:t> </a:t>
            </a:r>
            <a:r>
              <a:rPr lang="en-US" sz="3000" dirty="0" err="1"/>
              <a:t>poate</a:t>
            </a:r>
            <a:r>
              <a:rPr lang="en-US" sz="3000" dirty="0"/>
              <a:t> </a:t>
            </a:r>
            <a:r>
              <a:rPr lang="en-US" sz="3000" dirty="0" err="1"/>
              <a:t>ajuta</a:t>
            </a:r>
            <a:r>
              <a:rPr lang="en-US" sz="3000" dirty="0"/>
              <a:t> la </a:t>
            </a:r>
            <a:r>
              <a:rPr lang="en-US" sz="3000" dirty="0" err="1"/>
              <a:t>determinarea</a:t>
            </a:r>
            <a:r>
              <a:rPr lang="en-US" sz="3000" dirty="0"/>
              <a:t> </a:t>
            </a:r>
            <a:r>
              <a:rPr lang="en-US" sz="3000" dirty="0" err="1"/>
              <a:t>eficienței</a:t>
            </a:r>
            <a:r>
              <a:rPr lang="en-US" sz="3000" dirty="0"/>
              <a:t> </a:t>
            </a:r>
            <a:r>
              <a:rPr lang="en-US" sz="3000" dirty="0" err="1"/>
              <a:t>mesajelor</a:t>
            </a:r>
            <a:r>
              <a:rPr lang="en-US" sz="3000" dirty="0"/>
              <a:t> </a:t>
            </a:r>
            <a:r>
              <a:rPr lang="en-US" sz="3000" dirty="0" err="1"/>
              <a:t>și</a:t>
            </a:r>
            <a:r>
              <a:rPr lang="en-US" sz="3000" dirty="0"/>
              <a:t> a </a:t>
            </a:r>
            <a:r>
              <a:rPr lang="en-US" sz="3000" dirty="0" err="1"/>
              <a:t>reclamei</a:t>
            </a:r>
            <a:r>
              <a:rPr lang="en-US" sz="3000" dirty="0"/>
              <a:t>.</a:t>
            </a:r>
          </a:p>
        </p:txBody>
      </p:sp>
    </p:spTree>
    <p:extLst>
      <p:ext uri="{BB962C8B-B14F-4D97-AF65-F5344CB8AC3E}">
        <p14:creationId xmlns:p14="http://schemas.microsoft.com/office/powerpoint/2010/main" val="102594801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en-US" sz="4000" dirty="0" err="1">
                <a:solidFill>
                  <a:srgbClr val="398F98"/>
                </a:solidFill>
                <a:latin typeface="Calibri"/>
                <a:cs typeface="Calibri"/>
              </a:rPr>
              <a:t>Metrici</a:t>
            </a:r>
            <a:r>
              <a:rPr lang="en-US" sz="4000" dirty="0">
                <a:solidFill>
                  <a:srgbClr val="398F98"/>
                </a:solidFill>
                <a:latin typeface="Calibri"/>
                <a:cs typeface="Calibri"/>
              </a:rPr>
              <a:t> </a:t>
            </a:r>
            <a:r>
              <a:rPr lang="en-US" sz="4000" dirty="0" err="1">
                <a:solidFill>
                  <a:srgbClr val="398F98"/>
                </a:solidFill>
                <a:latin typeface="Calibri"/>
                <a:cs typeface="Calibri"/>
              </a:rPr>
              <a:t>și</a:t>
            </a:r>
            <a:r>
              <a:rPr lang="en-US" sz="4000" dirty="0">
                <a:solidFill>
                  <a:srgbClr val="398F98"/>
                </a:solidFill>
                <a:latin typeface="Calibri"/>
                <a:cs typeface="Calibri"/>
              </a:rPr>
              <a:t> </a:t>
            </a:r>
            <a:r>
              <a:rPr lang="en-US" sz="4000" dirty="0" err="1">
                <a:solidFill>
                  <a:srgbClr val="398F98"/>
                </a:solidFill>
                <a:latin typeface="Calibri"/>
                <a:cs typeface="Calibri"/>
              </a:rPr>
              <a:t>performanță</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546766" y="2048256"/>
            <a:ext cx="8050468" cy="1477328"/>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Brand Awareness: </a:t>
            </a:r>
            <a:r>
              <a:rPr lang="en-US" sz="3000" dirty="0" err="1"/>
              <a:t>măsoară</a:t>
            </a:r>
            <a:r>
              <a:rPr lang="en-US" sz="3000" dirty="0"/>
              <a:t> </a:t>
            </a:r>
            <a:r>
              <a:rPr lang="en-US" sz="3000" dirty="0" err="1"/>
              <a:t>nivelul</a:t>
            </a:r>
            <a:r>
              <a:rPr lang="en-US" sz="3000" dirty="0"/>
              <a:t> de </a:t>
            </a:r>
            <a:r>
              <a:rPr lang="en-US" sz="3000" dirty="0" err="1"/>
              <a:t>conștientizare</a:t>
            </a:r>
            <a:r>
              <a:rPr lang="en-US" sz="3000" dirty="0"/>
              <a:t> </a:t>
            </a:r>
            <a:r>
              <a:rPr lang="en-US" sz="3000" dirty="0" err="1"/>
              <a:t>și</a:t>
            </a:r>
            <a:r>
              <a:rPr lang="en-US" sz="3000" dirty="0"/>
              <a:t> </a:t>
            </a:r>
            <a:r>
              <a:rPr lang="en-US" sz="3000" dirty="0" err="1"/>
              <a:t>recunoaștere</a:t>
            </a:r>
            <a:r>
              <a:rPr lang="en-US" sz="3000" dirty="0"/>
              <a:t> a </a:t>
            </a:r>
            <a:r>
              <a:rPr lang="en-US" sz="3000" dirty="0" err="1"/>
              <a:t>unei</a:t>
            </a:r>
            <a:r>
              <a:rPr lang="en-US" sz="3000" dirty="0"/>
              <a:t> </a:t>
            </a:r>
            <a:r>
              <a:rPr lang="en-US" sz="3000" dirty="0" err="1"/>
              <a:t>mărci</a:t>
            </a:r>
            <a:r>
              <a:rPr lang="en-US" sz="3000" dirty="0"/>
              <a:t> </a:t>
            </a:r>
            <a:r>
              <a:rPr lang="en-US" sz="3000" dirty="0" err="1"/>
              <a:t>în</a:t>
            </a:r>
            <a:r>
              <a:rPr lang="en-US" sz="3000" dirty="0"/>
              <a:t> </a:t>
            </a:r>
            <a:r>
              <a:rPr lang="en-US" sz="3000" dirty="0" err="1"/>
              <a:t>rândul</a:t>
            </a:r>
            <a:r>
              <a:rPr lang="en-US" sz="3000" dirty="0"/>
              <a:t> </a:t>
            </a:r>
            <a:r>
              <a:rPr lang="en-US" sz="3000" dirty="0" err="1"/>
              <a:t>publicului</a:t>
            </a:r>
            <a:r>
              <a:rPr lang="en-US" sz="3000" dirty="0"/>
              <a:t> </a:t>
            </a:r>
            <a:r>
              <a:rPr lang="en-US" sz="3000" dirty="0" err="1"/>
              <a:t>țintă</a:t>
            </a:r>
            <a:r>
              <a:rPr lang="en-US" sz="3000" dirty="0"/>
              <a:t>.</a:t>
            </a:r>
          </a:p>
        </p:txBody>
      </p:sp>
    </p:spTree>
    <p:extLst>
      <p:ext uri="{BB962C8B-B14F-4D97-AF65-F5344CB8AC3E}">
        <p14:creationId xmlns:p14="http://schemas.microsoft.com/office/powerpoint/2010/main" val="362196555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KPI </a:t>
            </a:r>
            <a:r>
              <a:rPr lang="ro-RO" sz="4000" dirty="0">
                <a:solidFill>
                  <a:srgbClr val="398F98"/>
                </a:solidFill>
                <a:latin typeface="Calibri"/>
                <a:cs typeface="Calibri"/>
              </a:rPr>
              <a:t>în Social Media</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902527"/>
            <a:ext cx="7779895" cy="4247317"/>
          </a:xfrm>
          <a:prstGeom prst="rect">
            <a:avLst/>
          </a:prstGeom>
          <a:noFill/>
        </p:spPr>
        <p:txBody>
          <a:bodyPr wrap="square" rtlCol="0">
            <a:spAutoFit/>
          </a:bodyPr>
          <a:lstStyle/>
          <a:p>
            <a:pPr algn="just"/>
            <a:r>
              <a:rPr lang="en-US" sz="3000" dirty="0"/>
              <a:t>KPI-urile de pe </a:t>
            </a:r>
            <a:r>
              <a:rPr lang="en-US" sz="3000" dirty="0" err="1"/>
              <a:t>rețelele</a:t>
            </a:r>
            <a:r>
              <a:rPr lang="en-US" sz="3000" dirty="0"/>
              <a:t> </a:t>
            </a:r>
            <a:r>
              <a:rPr lang="en-US" sz="3000" dirty="0" err="1"/>
              <a:t>sociale</a:t>
            </a:r>
            <a:r>
              <a:rPr lang="en-US" sz="3000" dirty="0"/>
              <a:t> sunt </a:t>
            </a:r>
            <a:r>
              <a:rPr lang="en-US" sz="3000" dirty="0" err="1"/>
              <a:t>similare</a:t>
            </a:r>
            <a:r>
              <a:rPr lang="en-US" sz="3000" dirty="0"/>
              <a:t> cu KPI-urile din </a:t>
            </a:r>
            <a:r>
              <a:rPr lang="en-US" sz="3000" dirty="0" err="1"/>
              <a:t>marketingul</a:t>
            </a:r>
            <a:r>
              <a:rPr lang="en-US" sz="3000" dirty="0"/>
              <a:t> general, </a:t>
            </a:r>
            <a:r>
              <a:rPr lang="en-US" sz="3000" dirty="0" err="1"/>
              <a:t>dar</a:t>
            </a:r>
            <a:r>
              <a:rPr lang="en-US" sz="3000" dirty="0"/>
              <a:t> sunt concentrate </a:t>
            </a:r>
            <a:r>
              <a:rPr lang="en-US" sz="3000" dirty="0" err="1"/>
              <a:t>în</a:t>
            </a:r>
            <a:r>
              <a:rPr lang="en-US" sz="3000" dirty="0"/>
              <a:t> mod special pe </a:t>
            </a:r>
            <a:r>
              <a:rPr lang="en-US" sz="3000" dirty="0" err="1"/>
              <a:t>măsurarea</a:t>
            </a:r>
            <a:r>
              <a:rPr lang="en-US" sz="3000" dirty="0"/>
              <a:t> </a:t>
            </a:r>
            <a:r>
              <a:rPr lang="en-US" sz="3000" dirty="0" err="1"/>
              <a:t>performanței</a:t>
            </a:r>
            <a:r>
              <a:rPr lang="en-US" sz="3000" dirty="0"/>
              <a:t> </a:t>
            </a:r>
            <a:r>
              <a:rPr lang="en-US" sz="3000" dirty="0" err="1"/>
              <a:t>campaniilor</a:t>
            </a:r>
            <a:r>
              <a:rPr lang="en-US" sz="3000" dirty="0"/>
              <a:t> </a:t>
            </a:r>
            <a:r>
              <a:rPr lang="en-US" sz="3000" dirty="0" err="1"/>
              <a:t>și</a:t>
            </a:r>
            <a:r>
              <a:rPr lang="en-US" sz="3000" dirty="0"/>
              <a:t> </a:t>
            </a:r>
            <a:r>
              <a:rPr lang="en-US" sz="3000" dirty="0" err="1"/>
              <a:t>activităților</a:t>
            </a:r>
            <a:r>
              <a:rPr lang="en-US" sz="3000" dirty="0"/>
              <a:t> din </a:t>
            </a:r>
            <a:r>
              <a:rPr lang="en-US" sz="3000" dirty="0" err="1"/>
              <a:t>rețelele</a:t>
            </a:r>
            <a:r>
              <a:rPr lang="en-US" sz="3000" dirty="0"/>
              <a:t> </a:t>
            </a:r>
            <a:r>
              <a:rPr lang="en-US" sz="3000" dirty="0" err="1"/>
              <a:t>sociale</a:t>
            </a:r>
            <a:r>
              <a:rPr lang="en-US" sz="3000" dirty="0"/>
              <a:t>. </a:t>
            </a:r>
            <a:r>
              <a:rPr lang="en-US" sz="3000" dirty="0" err="1"/>
              <a:t>Valorile</a:t>
            </a:r>
            <a:r>
              <a:rPr lang="en-US" sz="3000" dirty="0"/>
              <a:t> </a:t>
            </a:r>
            <a:r>
              <a:rPr lang="en-US" sz="3000" dirty="0" err="1"/>
              <a:t>rețelelor</a:t>
            </a:r>
            <a:r>
              <a:rPr lang="en-US" sz="3000" dirty="0"/>
              <a:t> </a:t>
            </a:r>
            <a:r>
              <a:rPr lang="en-US" sz="3000" dirty="0" err="1"/>
              <a:t>sociale</a:t>
            </a:r>
            <a:r>
              <a:rPr lang="en-US" sz="3000" dirty="0"/>
              <a:t> sunt un set de </a:t>
            </a:r>
            <a:r>
              <a:rPr lang="en-US" sz="3000" dirty="0" err="1"/>
              <a:t>indicatori</a:t>
            </a:r>
            <a:r>
              <a:rPr lang="en-US" sz="3000" dirty="0"/>
              <a:t> de </a:t>
            </a:r>
            <a:r>
              <a:rPr lang="en-US" sz="3000" dirty="0" err="1"/>
              <a:t>performanță</a:t>
            </a:r>
            <a:r>
              <a:rPr lang="en-US" sz="3000" dirty="0"/>
              <a:t> care sunt </a:t>
            </a:r>
            <a:r>
              <a:rPr lang="en-US" sz="3000" dirty="0" err="1"/>
              <a:t>utilizați</a:t>
            </a:r>
            <a:r>
              <a:rPr lang="en-US" sz="3000" dirty="0"/>
              <a:t> </a:t>
            </a:r>
            <a:r>
              <a:rPr lang="en-US" sz="3000" dirty="0" err="1"/>
              <a:t>pentru</a:t>
            </a:r>
            <a:r>
              <a:rPr lang="en-US" sz="3000" dirty="0"/>
              <a:t> a </a:t>
            </a:r>
            <a:r>
              <a:rPr lang="en-US" sz="3000" dirty="0" err="1"/>
              <a:t>măsura</a:t>
            </a:r>
            <a:r>
              <a:rPr lang="en-US" sz="3000" dirty="0"/>
              <a:t> </a:t>
            </a:r>
            <a:r>
              <a:rPr lang="en-US" sz="3000" dirty="0" err="1"/>
              <a:t>eficiența</a:t>
            </a:r>
            <a:r>
              <a:rPr lang="en-US" sz="3000" dirty="0"/>
              <a:t> </a:t>
            </a:r>
            <a:r>
              <a:rPr lang="en-US" sz="3000" dirty="0" err="1"/>
              <a:t>eforturilor</a:t>
            </a:r>
            <a:r>
              <a:rPr lang="en-US" sz="3000" dirty="0"/>
              <a:t> de marketing pe </a:t>
            </a:r>
            <a:r>
              <a:rPr lang="en-US" sz="3000" dirty="0" err="1"/>
              <a:t>rețelele</a:t>
            </a:r>
            <a:r>
              <a:rPr lang="en-US" sz="3000" dirty="0"/>
              <a:t> </a:t>
            </a:r>
            <a:r>
              <a:rPr lang="en-US" sz="3000" dirty="0" err="1"/>
              <a:t>sociale</a:t>
            </a:r>
            <a:r>
              <a:rPr lang="en-US" sz="3000" dirty="0"/>
              <a:t>. </a:t>
            </a:r>
          </a:p>
        </p:txBody>
      </p:sp>
    </p:spTree>
    <p:extLst>
      <p:ext uri="{BB962C8B-B14F-4D97-AF65-F5344CB8AC3E}">
        <p14:creationId xmlns:p14="http://schemas.microsoft.com/office/powerpoint/2010/main" val="385882167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KPI </a:t>
            </a:r>
            <a:r>
              <a:rPr lang="ro-RO" sz="4000" dirty="0">
                <a:solidFill>
                  <a:srgbClr val="398F98"/>
                </a:solidFill>
                <a:latin typeface="Calibri"/>
                <a:cs typeface="Calibri"/>
              </a:rPr>
              <a:t>în Social Media</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902527"/>
            <a:ext cx="7779895" cy="2400657"/>
          </a:xfrm>
          <a:prstGeom prst="rect">
            <a:avLst/>
          </a:prstGeom>
          <a:noFill/>
        </p:spPr>
        <p:txBody>
          <a:bodyPr wrap="square" rtlCol="0">
            <a:spAutoFit/>
          </a:bodyPr>
          <a:lstStyle/>
          <a:p>
            <a:pPr algn="just"/>
            <a:r>
              <a:rPr lang="en-US" sz="3000" dirty="0" err="1"/>
              <a:t>Ele</a:t>
            </a:r>
            <a:r>
              <a:rPr lang="en-US" sz="3000" dirty="0"/>
              <a:t> </a:t>
            </a:r>
            <a:r>
              <a:rPr lang="en-US" sz="3000" dirty="0" err="1"/>
              <a:t>ajută</a:t>
            </a:r>
            <a:r>
              <a:rPr lang="en-US" sz="3000" dirty="0"/>
              <a:t> </a:t>
            </a:r>
            <a:r>
              <a:rPr lang="en-US" sz="3000" dirty="0" err="1"/>
              <a:t>companiile</a:t>
            </a:r>
            <a:r>
              <a:rPr lang="en-US" sz="3000" dirty="0"/>
              <a:t> </a:t>
            </a:r>
            <a:r>
              <a:rPr lang="en-US" sz="3000" dirty="0" err="1"/>
              <a:t>să</a:t>
            </a:r>
            <a:r>
              <a:rPr lang="en-US" sz="3000" dirty="0"/>
              <a:t> </a:t>
            </a:r>
            <a:r>
              <a:rPr lang="en-US" sz="3000" dirty="0" err="1"/>
              <a:t>urmărească</a:t>
            </a:r>
            <a:r>
              <a:rPr lang="en-US" sz="3000" dirty="0"/>
              <a:t> </a:t>
            </a:r>
            <a:r>
              <a:rPr lang="en-US" sz="3000" dirty="0" err="1"/>
              <a:t>și</a:t>
            </a:r>
            <a:r>
              <a:rPr lang="en-US" sz="3000" dirty="0"/>
              <a:t> </a:t>
            </a:r>
            <a:r>
              <a:rPr lang="en-US" sz="3000" dirty="0" err="1"/>
              <a:t>să</a:t>
            </a:r>
            <a:r>
              <a:rPr lang="en-US" sz="3000" dirty="0"/>
              <a:t> </a:t>
            </a:r>
            <a:r>
              <a:rPr lang="en-US" sz="3000" dirty="0" err="1"/>
              <a:t>analizeze</a:t>
            </a:r>
            <a:r>
              <a:rPr lang="en-US" sz="3000" dirty="0"/>
              <a:t> </a:t>
            </a:r>
            <a:r>
              <a:rPr lang="en-US" sz="3000" dirty="0" err="1"/>
              <a:t>prezența</a:t>
            </a:r>
            <a:r>
              <a:rPr lang="en-US" sz="3000" dirty="0"/>
              <a:t> </a:t>
            </a:r>
            <a:r>
              <a:rPr lang="en-US" sz="3000" dirty="0" err="1"/>
              <a:t>și</a:t>
            </a:r>
            <a:r>
              <a:rPr lang="en-US" sz="3000" dirty="0"/>
              <a:t> </a:t>
            </a:r>
            <a:r>
              <a:rPr lang="en-US" sz="3000" dirty="0" err="1"/>
              <a:t>implicarea</a:t>
            </a:r>
            <a:r>
              <a:rPr lang="en-US" sz="3000" dirty="0"/>
              <a:t> lor </a:t>
            </a:r>
            <a:r>
              <a:rPr lang="en-US" sz="3000" dirty="0" err="1"/>
              <a:t>în</a:t>
            </a:r>
            <a:r>
              <a:rPr lang="en-US" sz="3000" dirty="0"/>
              <a:t> </a:t>
            </a:r>
            <a:r>
              <a:rPr lang="en-US" sz="3000" dirty="0" err="1"/>
              <a:t>rețelele</a:t>
            </a:r>
            <a:r>
              <a:rPr lang="en-US" sz="3000" dirty="0"/>
              <a:t> </a:t>
            </a:r>
            <a:r>
              <a:rPr lang="en-US" sz="3000" dirty="0" err="1"/>
              <a:t>sociale</a:t>
            </a:r>
            <a:r>
              <a:rPr lang="en-US" sz="3000" dirty="0"/>
              <a:t> </a:t>
            </a:r>
            <a:r>
              <a:rPr lang="en-US" sz="3000" dirty="0" err="1"/>
              <a:t>și</a:t>
            </a:r>
            <a:r>
              <a:rPr lang="en-US" sz="3000" dirty="0"/>
              <a:t> </a:t>
            </a:r>
            <a:r>
              <a:rPr lang="en-US" sz="3000" dirty="0" err="1"/>
              <a:t>să</a:t>
            </a:r>
            <a:r>
              <a:rPr lang="en-US" sz="3000" dirty="0"/>
              <a:t> </a:t>
            </a:r>
            <a:r>
              <a:rPr lang="en-US" sz="3000" dirty="0" err="1"/>
              <a:t>evalueze</a:t>
            </a:r>
            <a:r>
              <a:rPr lang="en-US" sz="3000" dirty="0"/>
              <a:t> </a:t>
            </a:r>
            <a:r>
              <a:rPr lang="en-US" sz="3000" dirty="0" err="1"/>
              <a:t>succesul</a:t>
            </a:r>
            <a:r>
              <a:rPr lang="en-US" sz="3000" dirty="0"/>
              <a:t> </a:t>
            </a:r>
            <a:r>
              <a:rPr lang="en-US" sz="3000" dirty="0" err="1"/>
              <a:t>strategiei</a:t>
            </a:r>
            <a:r>
              <a:rPr lang="en-US" sz="3000" dirty="0"/>
              <a:t> lor de marketing pe </a:t>
            </a:r>
            <a:r>
              <a:rPr lang="en-US" sz="3000" dirty="0" err="1"/>
              <a:t>rețelele</a:t>
            </a:r>
            <a:r>
              <a:rPr lang="en-US" sz="3000" dirty="0"/>
              <a:t> </a:t>
            </a:r>
            <a:r>
              <a:rPr lang="en-US" sz="3000" dirty="0" err="1"/>
              <a:t>sociale</a:t>
            </a:r>
            <a:r>
              <a:rPr lang="en-US" sz="3000" dirty="0"/>
              <a:t>.</a:t>
            </a:r>
          </a:p>
        </p:txBody>
      </p:sp>
    </p:spTree>
    <p:extLst>
      <p:ext uri="{BB962C8B-B14F-4D97-AF65-F5344CB8AC3E}">
        <p14:creationId xmlns:p14="http://schemas.microsoft.com/office/powerpoint/2010/main" val="6237153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it-IT" sz="4000" dirty="0">
                <a:solidFill>
                  <a:srgbClr val="398F98"/>
                </a:solidFill>
                <a:latin typeface="Calibri"/>
                <a:cs typeface="Calibri"/>
              </a:rPr>
              <a:t>Cei 7C ai rețelelor sociale</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952469"/>
            <a:ext cx="7779895" cy="2862322"/>
          </a:xfrm>
          <a:prstGeom prst="rect">
            <a:avLst/>
          </a:prstGeom>
          <a:noFill/>
        </p:spPr>
        <p:txBody>
          <a:bodyPr wrap="square" rtlCol="0">
            <a:spAutoFit/>
          </a:bodyPr>
          <a:lstStyle/>
          <a:p>
            <a:pPr algn="just"/>
            <a:r>
              <a:rPr lang="en-US" sz="3000" dirty="0"/>
              <a:t>4.	</a:t>
            </a:r>
            <a:r>
              <a:rPr lang="en-US" sz="3000" b="1" dirty="0" err="1"/>
              <a:t>Conversație</a:t>
            </a:r>
            <a:r>
              <a:rPr lang="en-US" sz="3000" dirty="0"/>
              <a:t>: </a:t>
            </a:r>
            <a:r>
              <a:rPr lang="en-US" sz="3000" dirty="0" err="1"/>
              <a:t>Rețelele</a:t>
            </a:r>
            <a:r>
              <a:rPr lang="en-US" sz="3000" dirty="0"/>
              <a:t> </a:t>
            </a:r>
            <a:r>
              <a:rPr lang="en-US" sz="3000" dirty="0" err="1"/>
              <a:t>sociale</a:t>
            </a:r>
            <a:r>
              <a:rPr lang="en-US" sz="3000" dirty="0"/>
              <a:t> sunt un canal „</a:t>
            </a:r>
            <a:r>
              <a:rPr lang="en-US" sz="3000" dirty="0" err="1"/>
              <a:t>deschis</a:t>
            </a:r>
            <a:r>
              <a:rPr lang="en-US" sz="3000" dirty="0"/>
              <a:t> </a:t>
            </a:r>
            <a:r>
              <a:rPr lang="en-US" sz="3000" dirty="0" err="1"/>
              <a:t>discuțiilor</a:t>
            </a:r>
            <a:r>
              <a:rPr lang="en-US" sz="3000" dirty="0"/>
              <a:t>”. </a:t>
            </a:r>
            <a:r>
              <a:rPr lang="en-US" sz="3000" dirty="0" err="1"/>
              <a:t>Interacționați</a:t>
            </a:r>
            <a:r>
              <a:rPr lang="en-US" sz="3000" dirty="0"/>
              <a:t> cu </a:t>
            </a:r>
            <a:r>
              <a:rPr lang="en-US" sz="3000" dirty="0" err="1"/>
              <a:t>publicul</a:t>
            </a:r>
            <a:r>
              <a:rPr lang="en-US" sz="3000" dirty="0"/>
              <a:t> </a:t>
            </a:r>
            <a:r>
              <a:rPr lang="en-US" sz="3000" dirty="0" err="1"/>
              <a:t>răspunzând</a:t>
            </a:r>
            <a:r>
              <a:rPr lang="en-US" sz="3000" dirty="0"/>
              <a:t> la </a:t>
            </a:r>
            <a:r>
              <a:rPr lang="en-US" sz="3000" dirty="0" err="1"/>
              <a:t>comentarii</a:t>
            </a:r>
            <a:r>
              <a:rPr lang="en-US" sz="3000" dirty="0"/>
              <a:t>, </a:t>
            </a:r>
            <a:r>
              <a:rPr lang="en-US" sz="3000" dirty="0" err="1"/>
              <a:t>mesaje</a:t>
            </a:r>
            <a:r>
              <a:rPr lang="en-US" sz="3000" dirty="0"/>
              <a:t> </a:t>
            </a:r>
            <a:r>
              <a:rPr lang="en-US" sz="3000" dirty="0" err="1"/>
              <a:t>și</a:t>
            </a:r>
            <a:r>
              <a:rPr lang="en-US" sz="3000" dirty="0"/>
              <a:t> </a:t>
            </a:r>
            <a:r>
              <a:rPr lang="en-US" sz="3000" dirty="0" err="1"/>
              <a:t>mențiuni</a:t>
            </a:r>
            <a:r>
              <a:rPr lang="en-US" sz="3000" dirty="0"/>
              <a:t>. </a:t>
            </a:r>
            <a:r>
              <a:rPr lang="en-US" sz="3000" dirty="0" err="1"/>
              <a:t>Încurajați</a:t>
            </a:r>
            <a:r>
              <a:rPr lang="en-US" sz="3000" dirty="0"/>
              <a:t> </a:t>
            </a:r>
            <a:r>
              <a:rPr lang="en-US" sz="3000" dirty="0" err="1"/>
              <a:t>conversațiile</a:t>
            </a:r>
            <a:r>
              <a:rPr lang="en-US" sz="3000" dirty="0"/>
              <a:t> cu </a:t>
            </a:r>
            <a:r>
              <a:rPr lang="en-US" sz="3000" dirty="0" err="1"/>
              <a:t>publicul</a:t>
            </a:r>
            <a:r>
              <a:rPr lang="en-US" sz="3000" dirty="0"/>
              <a:t> </a:t>
            </a:r>
            <a:r>
              <a:rPr lang="en-US" sz="3000" dirty="0" err="1"/>
              <a:t>țintă</a:t>
            </a:r>
            <a:r>
              <a:rPr lang="en-US" sz="3000" dirty="0"/>
              <a:t> </a:t>
            </a:r>
            <a:r>
              <a:rPr lang="en-US" sz="3000" dirty="0" err="1"/>
              <a:t>prin</a:t>
            </a:r>
            <a:r>
              <a:rPr lang="en-US" sz="3000" dirty="0"/>
              <a:t> </a:t>
            </a:r>
            <a:r>
              <a:rPr lang="en-US" sz="3000" dirty="0" err="1"/>
              <a:t>sondaje</a:t>
            </a:r>
            <a:r>
              <a:rPr lang="en-US" sz="3000" dirty="0"/>
              <a:t>, </a:t>
            </a:r>
            <a:r>
              <a:rPr lang="en-US" sz="3000" dirty="0" err="1"/>
              <a:t>întrebări</a:t>
            </a:r>
            <a:r>
              <a:rPr lang="en-US" sz="3000" dirty="0"/>
              <a:t> </a:t>
            </a:r>
            <a:r>
              <a:rPr lang="en-US" sz="3000" dirty="0" err="1"/>
              <a:t>și</a:t>
            </a:r>
            <a:r>
              <a:rPr lang="en-US" sz="3000" dirty="0"/>
              <a:t> </a:t>
            </a:r>
            <a:r>
              <a:rPr lang="en-US" sz="3000" dirty="0" err="1"/>
              <a:t>conținut</a:t>
            </a:r>
            <a:r>
              <a:rPr lang="en-US" sz="3000" dirty="0"/>
              <a:t> </a:t>
            </a:r>
            <a:r>
              <a:rPr lang="en-US" sz="3000" dirty="0" err="1"/>
              <a:t>interactiv</a:t>
            </a:r>
            <a:r>
              <a:rPr lang="en-US" sz="3000" dirty="0"/>
              <a:t>.</a:t>
            </a:r>
          </a:p>
        </p:txBody>
      </p:sp>
    </p:spTree>
    <p:extLst>
      <p:ext uri="{BB962C8B-B14F-4D97-AF65-F5344CB8AC3E}">
        <p14:creationId xmlns:p14="http://schemas.microsoft.com/office/powerpoint/2010/main" val="302470958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KPI </a:t>
            </a:r>
            <a:r>
              <a:rPr lang="ro-RO" sz="4000" dirty="0">
                <a:solidFill>
                  <a:srgbClr val="398F98"/>
                </a:solidFill>
                <a:latin typeface="Calibri"/>
                <a:cs typeface="Calibri"/>
              </a:rPr>
              <a:t>în Social Media</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477042"/>
            <a:ext cx="7779895" cy="5170646"/>
          </a:xfrm>
          <a:prstGeom prst="rect">
            <a:avLst/>
          </a:prstGeom>
          <a:noFill/>
        </p:spPr>
        <p:txBody>
          <a:bodyPr wrap="square" rtlCol="0">
            <a:spAutoFit/>
          </a:bodyPr>
          <a:lstStyle/>
          <a:p>
            <a:pPr algn="just"/>
            <a:r>
              <a:rPr lang="it-IT" sz="3000" dirty="0"/>
              <a:t> </a:t>
            </a:r>
            <a:r>
              <a:rPr lang="ro-RO" sz="3000" dirty="0"/>
              <a:t>Cei mai utilizați </a:t>
            </a:r>
            <a:r>
              <a:rPr lang="it-IT" sz="3000" dirty="0"/>
              <a:t>KPI</a:t>
            </a:r>
            <a:r>
              <a:rPr lang="ro-RO" sz="3000" dirty="0"/>
              <a:t> </a:t>
            </a:r>
            <a:r>
              <a:rPr lang="it-IT" sz="3000" dirty="0"/>
              <a:t>pentru rețelele sociale:</a:t>
            </a:r>
            <a:endParaRPr lang="ro-RO" sz="3000" dirty="0"/>
          </a:p>
          <a:p>
            <a:pPr algn="just"/>
            <a:endParaRPr lang="en-US" sz="3000" dirty="0"/>
          </a:p>
          <a:p>
            <a:pPr marL="457200" indent="-457200" algn="just">
              <a:buFont typeface="Wingdings" panose="05000000000000000000" pitchFamily="2" charset="2"/>
              <a:buChar char="Ø"/>
            </a:pPr>
            <a:r>
              <a:rPr lang="en-US" sz="3000" b="1" dirty="0" err="1"/>
              <a:t>Acoperire</a:t>
            </a:r>
            <a:r>
              <a:rPr lang="en-US" sz="3000" b="1" dirty="0"/>
              <a:t>: </a:t>
            </a:r>
            <a:r>
              <a:rPr lang="en-US" sz="3000" dirty="0" err="1"/>
              <a:t>măsoară</a:t>
            </a:r>
            <a:r>
              <a:rPr lang="en-US" sz="3000" dirty="0"/>
              <a:t> </a:t>
            </a:r>
            <a:r>
              <a:rPr lang="en-US" sz="3000" dirty="0" err="1"/>
              <a:t>numărul</a:t>
            </a:r>
            <a:r>
              <a:rPr lang="en-US" sz="3000" dirty="0"/>
              <a:t> de </a:t>
            </a:r>
            <a:r>
              <a:rPr lang="en-US" sz="3000" dirty="0" err="1"/>
              <a:t>persoane</a:t>
            </a:r>
            <a:r>
              <a:rPr lang="en-US" sz="3000" dirty="0"/>
              <a:t> care au </a:t>
            </a:r>
            <a:r>
              <a:rPr lang="en-US" sz="3000" dirty="0" err="1"/>
              <a:t>văzut</a:t>
            </a:r>
            <a:r>
              <a:rPr lang="en-US" sz="3000" dirty="0"/>
              <a:t> o </a:t>
            </a:r>
            <a:r>
              <a:rPr lang="en-US" sz="3000" dirty="0" err="1"/>
              <a:t>postare</a:t>
            </a:r>
            <a:r>
              <a:rPr lang="en-US" sz="3000" dirty="0"/>
              <a:t> pe </a:t>
            </a:r>
            <a:r>
              <a:rPr lang="en-US" sz="3000" dirty="0" err="1"/>
              <a:t>rețelele</a:t>
            </a:r>
            <a:r>
              <a:rPr lang="en-US" sz="3000" dirty="0"/>
              <a:t> </a:t>
            </a:r>
            <a:r>
              <a:rPr lang="en-US" sz="3000" dirty="0" err="1"/>
              <a:t>sociale</a:t>
            </a:r>
            <a:r>
              <a:rPr lang="en-US" sz="3000" dirty="0"/>
              <a:t> </a:t>
            </a:r>
            <a:r>
              <a:rPr lang="en-US" sz="3000" dirty="0" err="1"/>
              <a:t>și</a:t>
            </a:r>
            <a:r>
              <a:rPr lang="en-US" sz="3000" dirty="0"/>
              <a:t> </a:t>
            </a:r>
            <a:r>
              <a:rPr lang="en-US" sz="3000" dirty="0" err="1"/>
              <a:t>poate</a:t>
            </a:r>
            <a:r>
              <a:rPr lang="en-US" sz="3000" dirty="0"/>
              <a:t> </a:t>
            </a:r>
            <a:r>
              <a:rPr lang="en-US" sz="3000" dirty="0" err="1"/>
              <a:t>ajuta</a:t>
            </a:r>
            <a:r>
              <a:rPr lang="en-US" sz="3000" dirty="0"/>
              <a:t> la </a:t>
            </a:r>
            <a:r>
              <a:rPr lang="en-US" sz="3000" dirty="0" err="1"/>
              <a:t>determinarea</a:t>
            </a:r>
            <a:r>
              <a:rPr lang="en-US" sz="3000" dirty="0"/>
              <a:t> </a:t>
            </a:r>
            <a:r>
              <a:rPr lang="en-US" sz="3000" dirty="0" err="1"/>
              <a:t>vizibilității</a:t>
            </a:r>
            <a:r>
              <a:rPr lang="en-US" sz="3000" dirty="0"/>
              <a:t> </a:t>
            </a:r>
            <a:r>
              <a:rPr lang="en-US" sz="3000" dirty="0" err="1"/>
              <a:t>generale</a:t>
            </a:r>
            <a:r>
              <a:rPr lang="en-US" sz="3000" dirty="0"/>
              <a:t> a </a:t>
            </a:r>
            <a:r>
              <a:rPr lang="en-US" sz="3000" dirty="0" err="1"/>
              <a:t>conținutului</a:t>
            </a:r>
            <a:r>
              <a:rPr lang="en-US" sz="3000" dirty="0"/>
              <a:t> </a:t>
            </a:r>
            <a:r>
              <a:rPr lang="en-US" sz="3000" dirty="0" err="1"/>
              <a:t>unei</a:t>
            </a:r>
            <a:r>
              <a:rPr lang="en-US" sz="3000" dirty="0"/>
              <a:t> </a:t>
            </a:r>
            <a:r>
              <a:rPr lang="en-US" sz="3000" dirty="0" err="1"/>
              <a:t>mărci</a:t>
            </a:r>
            <a:r>
              <a:rPr lang="en-US" sz="3000" dirty="0"/>
              <a:t>.</a:t>
            </a:r>
          </a:p>
          <a:p>
            <a:pPr marL="457200" indent="-457200" algn="just">
              <a:buFont typeface="Wingdings" panose="05000000000000000000" pitchFamily="2" charset="2"/>
              <a:buChar char="Ø"/>
            </a:pPr>
            <a:r>
              <a:rPr lang="en-US" sz="3000" b="1" dirty="0"/>
              <a:t>Rata de </a:t>
            </a:r>
            <a:r>
              <a:rPr lang="en-US" sz="3000" b="1" dirty="0" err="1"/>
              <a:t>implicare</a:t>
            </a:r>
            <a:r>
              <a:rPr lang="en-US" sz="3000" b="1" dirty="0"/>
              <a:t>: </a:t>
            </a:r>
            <a:r>
              <a:rPr lang="en-US" sz="3000" dirty="0" err="1"/>
              <a:t>măsoară</a:t>
            </a:r>
            <a:r>
              <a:rPr lang="en-US" sz="3000" dirty="0"/>
              <a:t> </a:t>
            </a:r>
            <a:r>
              <a:rPr lang="en-US" sz="3000" dirty="0" err="1"/>
              <a:t>nivelul</a:t>
            </a:r>
            <a:r>
              <a:rPr lang="en-US" sz="3000" dirty="0"/>
              <a:t> de </a:t>
            </a:r>
            <a:r>
              <a:rPr lang="en-US" sz="3000" dirty="0" err="1"/>
              <a:t>implicare</a:t>
            </a:r>
            <a:r>
              <a:rPr lang="en-US" sz="3000" dirty="0"/>
              <a:t> a </a:t>
            </a:r>
            <a:r>
              <a:rPr lang="en-US" sz="3000" dirty="0" err="1"/>
              <a:t>publicului</a:t>
            </a:r>
            <a:r>
              <a:rPr lang="en-US" sz="3000" dirty="0"/>
              <a:t> cu </a:t>
            </a:r>
            <a:r>
              <a:rPr lang="en-US" sz="3000" dirty="0" err="1"/>
              <a:t>conținutul</a:t>
            </a:r>
            <a:r>
              <a:rPr lang="en-US" sz="3000" dirty="0"/>
              <a:t> din </a:t>
            </a:r>
            <a:r>
              <a:rPr lang="en-US" sz="3000" dirty="0" err="1"/>
              <a:t>rețelele</a:t>
            </a:r>
            <a:r>
              <a:rPr lang="en-US" sz="3000" dirty="0"/>
              <a:t> </a:t>
            </a:r>
            <a:r>
              <a:rPr lang="en-US" sz="3000" dirty="0" err="1"/>
              <a:t>sociale</a:t>
            </a:r>
            <a:r>
              <a:rPr lang="en-US" sz="3000" dirty="0"/>
              <a:t>, cum </a:t>
            </a:r>
            <a:r>
              <a:rPr lang="en-US" sz="3000" dirty="0" err="1"/>
              <a:t>ar</a:t>
            </a:r>
            <a:r>
              <a:rPr lang="en-US" sz="3000" dirty="0"/>
              <a:t> fi </a:t>
            </a:r>
            <a:r>
              <a:rPr lang="en-US" sz="3000" dirty="0" err="1"/>
              <a:t>aprecieri</a:t>
            </a:r>
            <a:r>
              <a:rPr lang="en-US" sz="3000" dirty="0"/>
              <a:t>, </a:t>
            </a:r>
            <a:r>
              <a:rPr lang="en-US" sz="3000" dirty="0" err="1"/>
              <a:t>comentarii</a:t>
            </a:r>
            <a:r>
              <a:rPr lang="en-US" sz="3000" dirty="0"/>
              <a:t>, </a:t>
            </a:r>
            <a:r>
              <a:rPr lang="en-US" sz="3000" dirty="0" err="1"/>
              <a:t>distribuiri</a:t>
            </a:r>
            <a:r>
              <a:rPr lang="en-US" sz="3000" dirty="0"/>
              <a:t> </a:t>
            </a:r>
            <a:r>
              <a:rPr lang="en-US" sz="3000" dirty="0" err="1"/>
              <a:t>și</a:t>
            </a:r>
            <a:r>
              <a:rPr lang="en-US" sz="3000" dirty="0"/>
              <a:t> </a:t>
            </a:r>
            <a:r>
              <a:rPr lang="en-US" sz="3000" dirty="0" err="1"/>
              <a:t>clicuri</a:t>
            </a:r>
            <a:r>
              <a:rPr lang="en-US" sz="3000" dirty="0"/>
              <a:t>.</a:t>
            </a:r>
          </a:p>
        </p:txBody>
      </p:sp>
    </p:spTree>
    <p:extLst>
      <p:ext uri="{BB962C8B-B14F-4D97-AF65-F5344CB8AC3E}">
        <p14:creationId xmlns:p14="http://schemas.microsoft.com/office/powerpoint/2010/main" val="228214228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KPI </a:t>
            </a:r>
            <a:r>
              <a:rPr lang="en-US" sz="4000" dirty="0" err="1">
                <a:solidFill>
                  <a:srgbClr val="398F98"/>
                </a:solidFill>
                <a:latin typeface="Calibri"/>
                <a:cs typeface="Calibri"/>
              </a:rPr>
              <a:t>în</a:t>
            </a:r>
            <a:r>
              <a:rPr lang="en-US" sz="4000" dirty="0">
                <a:solidFill>
                  <a:srgbClr val="398F98"/>
                </a:solidFill>
                <a:latin typeface="Calibri"/>
                <a:cs typeface="Calibri"/>
              </a:rPr>
              <a:t> Social Media</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997839"/>
            <a:ext cx="7779895" cy="286232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Rata de </a:t>
            </a:r>
            <a:r>
              <a:rPr lang="en-US" sz="3000" b="1" dirty="0" err="1"/>
              <a:t>creștere</a:t>
            </a:r>
            <a:r>
              <a:rPr lang="en-US" sz="3000" b="1" dirty="0"/>
              <a:t> a </a:t>
            </a:r>
            <a:r>
              <a:rPr lang="en-US" sz="3000" b="1" dirty="0" err="1"/>
              <a:t>urmăritorilor</a:t>
            </a:r>
            <a:r>
              <a:rPr lang="en-US" sz="3000" b="1" dirty="0"/>
              <a:t>: </a:t>
            </a:r>
            <a:r>
              <a:rPr lang="en-US" sz="3000" dirty="0" err="1"/>
              <a:t>măsoară</a:t>
            </a:r>
            <a:r>
              <a:rPr lang="en-US" sz="3000" dirty="0"/>
              <a:t> </a:t>
            </a:r>
            <a:r>
              <a:rPr lang="en-US" sz="3000" dirty="0" err="1"/>
              <a:t>ritmul</a:t>
            </a:r>
            <a:r>
              <a:rPr lang="en-US" sz="3000" dirty="0"/>
              <a:t> de </a:t>
            </a:r>
            <a:r>
              <a:rPr lang="en-US" sz="3000" dirty="0" err="1"/>
              <a:t>creștere</a:t>
            </a:r>
            <a:r>
              <a:rPr lang="en-US" sz="3000" dirty="0"/>
              <a:t> a </a:t>
            </a:r>
            <a:r>
              <a:rPr lang="en-US" sz="3000" dirty="0" err="1"/>
              <a:t>urmăririi</a:t>
            </a:r>
            <a:r>
              <a:rPr lang="en-US" sz="3000" dirty="0"/>
              <a:t> </a:t>
            </a:r>
            <a:r>
              <a:rPr lang="en-US" sz="3000" dirty="0" err="1"/>
              <a:t>rețelelor</a:t>
            </a:r>
            <a:r>
              <a:rPr lang="en-US" sz="3000" dirty="0"/>
              <a:t> </a:t>
            </a:r>
            <a:r>
              <a:rPr lang="en-US" sz="3000" dirty="0" err="1"/>
              <a:t>sociale</a:t>
            </a:r>
            <a:r>
              <a:rPr lang="en-US" sz="3000" dirty="0"/>
              <a:t> ale </a:t>
            </a:r>
            <a:r>
              <a:rPr lang="en-US" sz="3000" dirty="0" err="1"/>
              <a:t>unei</a:t>
            </a:r>
            <a:r>
              <a:rPr lang="en-US" sz="3000" dirty="0"/>
              <a:t> </a:t>
            </a:r>
            <a:r>
              <a:rPr lang="en-US" sz="3000" dirty="0" err="1"/>
              <a:t>mărci</a:t>
            </a:r>
            <a:r>
              <a:rPr lang="en-US" sz="3000" dirty="0"/>
              <a:t>, </a:t>
            </a:r>
            <a:r>
              <a:rPr lang="en-US" sz="3000" dirty="0" err="1"/>
              <a:t>ceea</a:t>
            </a:r>
            <a:r>
              <a:rPr lang="en-US" sz="3000" dirty="0"/>
              <a:t> </a:t>
            </a:r>
            <a:r>
              <a:rPr lang="en-US" sz="3000" dirty="0" err="1"/>
              <a:t>ce</a:t>
            </a:r>
            <a:r>
              <a:rPr lang="en-US" sz="3000" dirty="0"/>
              <a:t> </a:t>
            </a:r>
            <a:r>
              <a:rPr lang="en-US" sz="3000" dirty="0" err="1"/>
              <a:t>poate</a:t>
            </a:r>
            <a:r>
              <a:rPr lang="en-US" sz="3000" dirty="0"/>
              <a:t> </a:t>
            </a:r>
            <a:r>
              <a:rPr lang="en-US" sz="3000" dirty="0" err="1"/>
              <a:t>ajuta</a:t>
            </a:r>
            <a:r>
              <a:rPr lang="en-US" sz="3000" dirty="0"/>
              <a:t> la </a:t>
            </a:r>
            <a:r>
              <a:rPr lang="en-US" sz="3000" dirty="0" err="1"/>
              <a:t>determinarea</a:t>
            </a:r>
            <a:r>
              <a:rPr lang="en-US" sz="3000" dirty="0"/>
              <a:t> </a:t>
            </a:r>
            <a:r>
              <a:rPr lang="en-US" sz="3000" dirty="0" err="1"/>
              <a:t>eficienței</a:t>
            </a:r>
            <a:r>
              <a:rPr lang="en-US" sz="3000" dirty="0"/>
              <a:t> </a:t>
            </a:r>
            <a:r>
              <a:rPr lang="en-US" sz="3000" dirty="0" err="1"/>
              <a:t>activităților</a:t>
            </a:r>
            <a:r>
              <a:rPr lang="en-US" sz="3000" dirty="0"/>
              <a:t> sale de </a:t>
            </a:r>
            <a:r>
              <a:rPr lang="en-US" sz="3000" dirty="0" err="1"/>
              <a:t>rețele</a:t>
            </a:r>
            <a:r>
              <a:rPr lang="en-US" sz="3000" dirty="0"/>
              <a:t> </a:t>
            </a:r>
            <a:r>
              <a:rPr lang="en-US" sz="3000" dirty="0" err="1"/>
              <a:t>sociale</a:t>
            </a:r>
            <a:r>
              <a:rPr lang="en-US" sz="3000" dirty="0"/>
              <a:t> </a:t>
            </a:r>
            <a:r>
              <a:rPr lang="en-US" sz="3000" dirty="0" err="1"/>
              <a:t>în</a:t>
            </a:r>
            <a:r>
              <a:rPr lang="en-US" sz="3000" dirty="0"/>
              <a:t> </a:t>
            </a:r>
            <a:r>
              <a:rPr lang="en-US" sz="3000" dirty="0" err="1"/>
              <a:t>atragerea</a:t>
            </a:r>
            <a:r>
              <a:rPr lang="en-US" sz="3000" dirty="0"/>
              <a:t> de </a:t>
            </a:r>
            <a:r>
              <a:rPr lang="en-US" sz="3000" dirty="0" err="1"/>
              <a:t>noi</a:t>
            </a:r>
            <a:r>
              <a:rPr lang="en-US" sz="3000" dirty="0"/>
              <a:t> </a:t>
            </a:r>
            <a:r>
              <a:rPr lang="en-US" sz="3000" dirty="0" err="1"/>
              <a:t>urmăritori</a:t>
            </a:r>
            <a:r>
              <a:rPr lang="en-US" sz="3000" dirty="0"/>
              <a:t>.</a:t>
            </a:r>
          </a:p>
        </p:txBody>
      </p:sp>
    </p:spTree>
    <p:extLst>
      <p:ext uri="{BB962C8B-B14F-4D97-AF65-F5344CB8AC3E}">
        <p14:creationId xmlns:p14="http://schemas.microsoft.com/office/powerpoint/2010/main" val="208276637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KPI </a:t>
            </a:r>
            <a:r>
              <a:rPr lang="en-US" sz="4000" dirty="0" err="1">
                <a:solidFill>
                  <a:srgbClr val="398F98"/>
                </a:solidFill>
                <a:latin typeface="Calibri"/>
                <a:cs typeface="Calibri"/>
              </a:rPr>
              <a:t>în</a:t>
            </a:r>
            <a:r>
              <a:rPr lang="en-US" sz="4000" dirty="0">
                <a:solidFill>
                  <a:srgbClr val="398F98"/>
                </a:solidFill>
                <a:latin typeface="Calibri"/>
                <a:cs typeface="Calibri"/>
              </a:rPr>
              <a:t> Social Media</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997839"/>
            <a:ext cx="7779895" cy="332398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Rata de </a:t>
            </a:r>
            <a:r>
              <a:rPr lang="en-US" sz="3000" b="1" dirty="0" err="1"/>
              <a:t>conversie</a:t>
            </a:r>
            <a:r>
              <a:rPr lang="en-US" sz="3000" b="1" dirty="0"/>
              <a:t>: </a:t>
            </a:r>
            <a:r>
              <a:rPr lang="en-US" sz="3000" dirty="0" err="1"/>
              <a:t>măsoară</a:t>
            </a:r>
            <a:r>
              <a:rPr lang="en-US" sz="3000" b="1" dirty="0"/>
              <a:t> </a:t>
            </a:r>
            <a:r>
              <a:rPr lang="en-US" sz="3000" dirty="0" err="1"/>
              <a:t>procentul</a:t>
            </a:r>
            <a:r>
              <a:rPr lang="en-US" sz="3000" dirty="0"/>
              <a:t> de </a:t>
            </a:r>
            <a:r>
              <a:rPr lang="en-US" sz="3000" dirty="0" err="1"/>
              <a:t>utilizatori</a:t>
            </a:r>
            <a:r>
              <a:rPr lang="en-US" sz="3000" dirty="0"/>
              <a:t> ai </a:t>
            </a:r>
            <a:r>
              <a:rPr lang="en-US" sz="3000" dirty="0" err="1"/>
              <a:t>rețelelor</a:t>
            </a:r>
            <a:r>
              <a:rPr lang="en-US" sz="3000" dirty="0"/>
              <a:t> </a:t>
            </a:r>
            <a:r>
              <a:rPr lang="en-US" sz="3000" dirty="0" err="1"/>
              <a:t>sociale</a:t>
            </a:r>
            <a:r>
              <a:rPr lang="en-US" sz="3000" dirty="0"/>
              <a:t> care </a:t>
            </a:r>
            <a:r>
              <a:rPr lang="en-US" sz="3000" dirty="0" err="1"/>
              <a:t>efectuează</a:t>
            </a:r>
            <a:r>
              <a:rPr lang="en-US" sz="3000" dirty="0"/>
              <a:t> o </a:t>
            </a:r>
            <a:r>
              <a:rPr lang="en-US" sz="3000" dirty="0" err="1"/>
              <a:t>acțiune</a:t>
            </a:r>
            <a:r>
              <a:rPr lang="en-US" sz="3000" dirty="0"/>
              <a:t> </a:t>
            </a:r>
            <a:r>
              <a:rPr lang="en-US" sz="3000" dirty="0" err="1"/>
              <a:t>dorită</a:t>
            </a:r>
            <a:r>
              <a:rPr lang="en-US" sz="3000" dirty="0"/>
              <a:t>, cum </a:t>
            </a:r>
            <a:r>
              <a:rPr lang="en-US" sz="3000" dirty="0" err="1"/>
              <a:t>ar</a:t>
            </a:r>
            <a:r>
              <a:rPr lang="en-US" sz="3000" dirty="0"/>
              <a:t> fi </a:t>
            </a:r>
            <a:r>
              <a:rPr lang="en-US" sz="3000" dirty="0" err="1"/>
              <a:t>efectuarea</a:t>
            </a:r>
            <a:r>
              <a:rPr lang="en-US" sz="3000" dirty="0"/>
              <a:t> </a:t>
            </a:r>
            <a:r>
              <a:rPr lang="en-US" sz="3000" dirty="0" err="1"/>
              <a:t>unei</a:t>
            </a:r>
            <a:r>
              <a:rPr lang="en-US" sz="3000" dirty="0"/>
              <a:t> </a:t>
            </a:r>
            <a:r>
              <a:rPr lang="en-US" sz="3000" dirty="0" err="1"/>
              <a:t>achiziții</a:t>
            </a:r>
            <a:r>
              <a:rPr lang="en-US" sz="3000" dirty="0"/>
              <a:t> </a:t>
            </a:r>
            <a:r>
              <a:rPr lang="en-US" sz="3000" dirty="0" err="1"/>
              <a:t>sau</a:t>
            </a:r>
            <a:r>
              <a:rPr lang="en-US" sz="3000" dirty="0"/>
              <a:t> </a:t>
            </a:r>
            <a:r>
              <a:rPr lang="en-US" sz="3000" dirty="0" err="1"/>
              <a:t>înscrierea</a:t>
            </a:r>
            <a:r>
              <a:rPr lang="en-US" sz="3000" dirty="0"/>
              <a:t> la un </a:t>
            </a:r>
            <a:r>
              <a:rPr lang="en-US" sz="3000" dirty="0" err="1"/>
              <a:t>buletin</a:t>
            </a:r>
            <a:r>
              <a:rPr lang="en-US" sz="3000" dirty="0"/>
              <a:t> </a:t>
            </a:r>
            <a:r>
              <a:rPr lang="en-US" sz="3000" dirty="0" err="1"/>
              <a:t>informativ</a:t>
            </a:r>
            <a:r>
              <a:rPr lang="en-US" sz="3000" dirty="0"/>
              <a:t>, </a:t>
            </a:r>
            <a:r>
              <a:rPr lang="en-US" sz="3000" dirty="0" err="1"/>
              <a:t>după</a:t>
            </a:r>
            <a:r>
              <a:rPr lang="en-US" sz="3000" dirty="0"/>
              <a:t> </a:t>
            </a:r>
            <a:r>
              <a:rPr lang="en-US" sz="3000" dirty="0" err="1"/>
              <a:t>ce</a:t>
            </a:r>
            <a:r>
              <a:rPr lang="en-US" sz="3000" dirty="0"/>
              <a:t> fac </a:t>
            </a:r>
            <a:r>
              <a:rPr lang="en-US" sz="3000" dirty="0" err="1"/>
              <a:t>clic</a:t>
            </a:r>
            <a:r>
              <a:rPr lang="en-US" sz="3000" dirty="0"/>
              <a:t> pe o </a:t>
            </a:r>
            <a:r>
              <a:rPr lang="en-US" sz="3000" dirty="0" err="1"/>
              <a:t>postare</a:t>
            </a:r>
            <a:r>
              <a:rPr lang="en-US" sz="3000" dirty="0"/>
              <a:t> </a:t>
            </a:r>
            <a:r>
              <a:rPr lang="en-US" sz="3000" dirty="0" err="1"/>
              <a:t>sau</a:t>
            </a:r>
            <a:r>
              <a:rPr lang="en-US" sz="3000" dirty="0"/>
              <a:t> pe o </a:t>
            </a:r>
            <a:r>
              <a:rPr lang="en-US" sz="3000" dirty="0" err="1"/>
              <a:t>reclamă</a:t>
            </a:r>
            <a:r>
              <a:rPr lang="en-US" sz="3000" dirty="0"/>
              <a:t> pe </a:t>
            </a:r>
            <a:r>
              <a:rPr lang="en-US" sz="3000" dirty="0" err="1"/>
              <a:t>rețelele</a:t>
            </a:r>
            <a:r>
              <a:rPr lang="en-US" sz="3000" dirty="0"/>
              <a:t> </a:t>
            </a:r>
            <a:r>
              <a:rPr lang="en-US" sz="3000" dirty="0" err="1"/>
              <a:t>sociale</a:t>
            </a:r>
            <a:r>
              <a:rPr lang="en-US" sz="3000" dirty="0"/>
              <a:t>.</a:t>
            </a:r>
          </a:p>
        </p:txBody>
      </p:sp>
    </p:spTree>
    <p:extLst>
      <p:ext uri="{BB962C8B-B14F-4D97-AF65-F5344CB8AC3E}">
        <p14:creationId xmlns:p14="http://schemas.microsoft.com/office/powerpoint/2010/main" val="253357958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KPI </a:t>
            </a:r>
            <a:r>
              <a:rPr lang="en-US" sz="4000" dirty="0" err="1">
                <a:solidFill>
                  <a:srgbClr val="398F98"/>
                </a:solidFill>
                <a:latin typeface="Calibri"/>
                <a:cs typeface="Calibri"/>
              </a:rPr>
              <a:t>în</a:t>
            </a:r>
            <a:r>
              <a:rPr lang="en-US" sz="4000" dirty="0">
                <a:solidFill>
                  <a:srgbClr val="398F98"/>
                </a:solidFill>
                <a:latin typeface="Calibri"/>
                <a:cs typeface="Calibri"/>
              </a:rPr>
              <a:t> Social Media</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604647"/>
            <a:ext cx="8032088" cy="5170646"/>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Rata de </a:t>
            </a:r>
            <a:r>
              <a:rPr lang="en-US" sz="3000" b="1" dirty="0" err="1"/>
              <a:t>clic</a:t>
            </a:r>
            <a:r>
              <a:rPr lang="en-US" sz="3000" b="1" dirty="0"/>
              <a:t> (CTR): </a:t>
            </a:r>
            <a:r>
              <a:rPr lang="en-US" sz="3000" dirty="0" err="1"/>
              <a:t>măsoară</a:t>
            </a:r>
            <a:r>
              <a:rPr lang="en-US" sz="3000" dirty="0"/>
              <a:t> </a:t>
            </a:r>
            <a:r>
              <a:rPr lang="en-US" sz="3000" dirty="0" err="1"/>
              <a:t>procentul</a:t>
            </a:r>
            <a:r>
              <a:rPr lang="en-US" sz="3000" dirty="0"/>
              <a:t> de </a:t>
            </a:r>
            <a:r>
              <a:rPr lang="en-US" sz="3000" dirty="0" err="1"/>
              <a:t>persoane</a:t>
            </a:r>
            <a:r>
              <a:rPr lang="en-US" sz="3000" dirty="0"/>
              <a:t> care fac </a:t>
            </a:r>
            <a:r>
              <a:rPr lang="en-US" sz="3000" dirty="0" err="1"/>
              <a:t>clic</a:t>
            </a:r>
            <a:r>
              <a:rPr lang="en-US" sz="3000" dirty="0"/>
              <a:t> pe un link </a:t>
            </a:r>
            <a:r>
              <a:rPr lang="en-US" sz="3000" dirty="0" err="1"/>
              <a:t>dintr</a:t>
            </a:r>
            <a:r>
              <a:rPr lang="en-US" sz="3000" dirty="0"/>
              <a:t>-o </a:t>
            </a:r>
            <a:r>
              <a:rPr lang="en-US" sz="3000" dirty="0" err="1"/>
              <a:t>postare</a:t>
            </a:r>
            <a:r>
              <a:rPr lang="en-US" sz="3000" dirty="0"/>
              <a:t> </a:t>
            </a:r>
            <a:r>
              <a:rPr lang="en-US" sz="3000" dirty="0" err="1"/>
              <a:t>sau</a:t>
            </a:r>
            <a:r>
              <a:rPr lang="en-US" sz="3000" dirty="0"/>
              <a:t> o </a:t>
            </a:r>
            <a:r>
              <a:rPr lang="en-US" sz="3000" dirty="0" err="1"/>
              <a:t>reclamă</a:t>
            </a:r>
            <a:r>
              <a:rPr lang="en-US" sz="3000" dirty="0"/>
              <a:t> pe </a:t>
            </a:r>
            <a:r>
              <a:rPr lang="en-US" sz="3000" dirty="0" err="1"/>
              <a:t>rețelele</a:t>
            </a:r>
            <a:r>
              <a:rPr lang="en-US" sz="3000" dirty="0"/>
              <a:t> </a:t>
            </a:r>
            <a:r>
              <a:rPr lang="en-US" sz="3000" dirty="0" err="1"/>
              <a:t>sociale</a:t>
            </a:r>
            <a:r>
              <a:rPr lang="en-US" sz="3000" dirty="0"/>
              <a:t>, </a:t>
            </a:r>
            <a:r>
              <a:rPr lang="en-US" sz="3000" dirty="0" err="1"/>
              <a:t>ceea</a:t>
            </a:r>
            <a:r>
              <a:rPr lang="en-US" sz="3000" dirty="0"/>
              <a:t> </a:t>
            </a:r>
            <a:r>
              <a:rPr lang="en-US" sz="3000" dirty="0" err="1"/>
              <a:t>ce</a:t>
            </a:r>
            <a:r>
              <a:rPr lang="en-US" sz="3000" dirty="0"/>
              <a:t> </a:t>
            </a:r>
            <a:r>
              <a:rPr lang="en-US" sz="3000" dirty="0" err="1"/>
              <a:t>poate</a:t>
            </a:r>
            <a:r>
              <a:rPr lang="en-US" sz="3000" dirty="0"/>
              <a:t> </a:t>
            </a:r>
            <a:r>
              <a:rPr lang="en-US" sz="3000" dirty="0" err="1"/>
              <a:t>ajuta</a:t>
            </a:r>
            <a:r>
              <a:rPr lang="en-US" sz="3000" dirty="0"/>
              <a:t> la </a:t>
            </a:r>
            <a:r>
              <a:rPr lang="en-US" sz="3000" dirty="0" err="1"/>
              <a:t>determinarea</a:t>
            </a:r>
            <a:r>
              <a:rPr lang="en-US" sz="3000" dirty="0"/>
              <a:t> </a:t>
            </a:r>
            <a:r>
              <a:rPr lang="en-US" sz="3000" dirty="0" err="1"/>
              <a:t>eficienței</a:t>
            </a:r>
            <a:r>
              <a:rPr lang="en-US" sz="3000" dirty="0"/>
              <a:t> </a:t>
            </a:r>
            <a:r>
              <a:rPr lang="en-US" sz="3000" dirty="0" err="1"/>
              <a:t>mesajelor</a:t>
            </a:r>
            <a:r>
              <a:rPr lang="en-US" sz="3000" dirty="0"/>
              <a:t> </a:t>
            </a:r>
            <a:r>
              <a:rPr lang="en-US" sz="3000" dirty="0" err="1"/>
              <a:t>și</a:t>
            </a:r>
            <a:r>
              <a:rPr lang="en-US" sz="3000" dirty="0"/>
              <a:t> a </a:t>
            </a:r>
            <a:r>
              <a:rPr lang="en-US" sz="3000" dirty="0" err="1"/>
              <a:t>creației</a:t>
            </a:r>
            <a:r>
              <a:rPr lang="en-US" sz="3000" dirty="0"/>
              <a:t>.</a:t>
            </a:r>
            <a:endParaRPr lang="ro-RO" sz="3000" dirty="0"/>
          </a:p>
          <a:p>
            <a:pPr marL="457200" indent="-457200" algn="just">
              <a:buFont typeface="Wingdings" panose="05000000000000000000" pitchFamily="2" charset="2"/>
              <a:buChar char="Ø"/>
            </a:pPr>
            <a:endParaRPr lang="en-US" sz="3000" dirty="0"/>
          </a:p>
          <a:p>
            <a:pPr marL="457200" indent="-457200" algn="just">
              <a:buFont typeface="Wingdings" panose="05000000000000000000" pitchFamily="2" charset="2"/>
              <a:buChar char="Ø"/>
            </a:pPr>
            <a:r>
              <a:rPr lang="en-US" sz="3000" b="1" dirty="0" err="1"/>
              <a:t>Afișări</a:t>
            </a:r>
            <a:r>
              <a:rPr lang="en-US" sz="3000" b="1" dirty="0"/>
              <a:t>: </a:t>
            </a:r>
            <a:r>
              <a:rPr lang="en-US" sz="3000" dirty="0" err="1"/>
              <a:t>măsoară</a:t>
            </a:r>
            <a:r>
              <a:rPr lang="en-US" sz="3000" dirty="0"/>
              <a:t> de </a:t>
            </a:r>
            <a:r>
              <a:rPr lang="en-US" sz="3000" dirty="0" err="1"/>
              <a:t>câte</a:t>
            </a:r>
            <a:r>
              <a:rPr lang="en-US" sz="3000" dirty="0"/>
              <a:t> </a:t>
            </a:r>
            <a:r>
              <a:rPr lang="en-US" sz="3000" dirty="0" err="1"/>
              <a:t>ori</a:t>
            </a:r>
            <a:r>
              <a:rPr lang="en-US" sz="3000" dirty="0"/>
              <a:t> a </a:t>
            </a:r>
            <a:r>
              <a:rPr lang="en-US" sz="3000" dirty="0" err="1"/>
              <a:t>fost</a:t>
            </a:r>
            <a:r>
              <a:rPr lang="en-US" sz="3000" dirty="0"/>
              <a:t> </a:t>
            </a:r>
            <a:r>
              <a:rPr lang="en-US" sz="3000" dirty="0" err="1"/>
              <a:t>vizualizată</a:t>
            </a:r>
            <a:r>
              <a:rPr lang="en-US" sz="3000" dirty="0"/>
              <a:t> o </a:t>
            </a:r>
            <a:r>
              <a:rPr lang="en-US" sz="3000" dirty="0" err="1"/>
              <a:t>postare</a:t>
            </a:r>
            <a:r>
              <a:rPr lang="en-US" sz="3000" dirty="0"/>
              <a:t> pe </a:t>
            </a:r>
            <a:r>
              <a:rPr lang="en-US" sz="3000" dirty="0" err="1"/>
              <a:t>rețelele</a:t>
            </a:r>
            <a:r>
              <a:rPr lang="en-US" sz="3000" dirty="0"/>
              <a:t> </a:t>
            </a:r>
            <a:r>
              <a:rPr lang="en-US" sz="3000" dirty="0" err="1"/>
              <a:t>sociale</a:t>
            </a:r>
            <a:r>
              <a:rPr lang="en-US" sz="3000" dirty="0"/>
              <a:t>, </a:t>
            </a:r>
            <a:r>
              <a:rPr lang="en-US" sz="3000" dirty="0" err="1"/>
              <a:t>ceea</a:t>
            </a:r>
            <a:r>
              <a:rPr lang="en-US" sz="3000" dirty="0"/>
              <a:t> </a:t>
            </a:r>
            <a:r>
              <a:rPr lang="en-US" sz="3000" dirty="0" err="1"/>
              <a:t>ce</a:t>
            </a:r>
            <a:r>
              <a:rPr lang="en-US" sz="3000" dirty="0"/>
              <a:t> </a:t>
            </a:r>
            <a:r>
              <a:rPr lang="en-US" sz="3000" dirty="0" err="1"/>
              <a:t>poate</a:t>
            </a:r>
            <a:r>
              <a:rPr lang="en-US" sz="3000" dirty="0"/>
              <a:t> </a:t>
            </a:r>
            <a:r>
              <a:rPr lang="en-US" sz="3000" dirty="0" err="1"/>
              <a:t>ajuta</a:t>
            </a:r>
            <a:r>
              <a:rPr lang="en-US" sz="3000" dirty="0"/>
              <a:t> la </a:t>
            </a:r>
            <a:r>
              <a:rPr lang="en-US" sz="3000" dirty="0" err="1"/>
              <a:t>determinarea</a:t>
            </a:r>
            <a:r>
              <a:rPr lang="en-US" sz="3000" dirty="0"/>
              <a:t> </a:t>
            </a:r>
            <a:r>
              <a:rPr lang="en-US" sz="3000" dirty="0" err="1"/>
              <a:t>acoperirii</a:t>
            </a:r>
            <a:r>
              <a:rPr lang="en-US" sz="3000" dirty="0"/>
              <a:t> </a:t>
            </a:r>
            <a:r>
              <a:rPr lang="en-US" sz="3000" dirty="0" err="1"/>
              <a:t>generale</a:t>
            </a:r>
            <a:r>
              <a:rPr lang="en-US" sz="3000" dirty="0"/>
              <a:t> </a:t>
            </a:r>
            <a:r>
              <a:rPr lang="en-US" sz="3000" dirty="0" err="1"/>
              <a:t>și</a:t>
            </a:r>
            <a:r>
              <a:rPr lang="en-US" sz="3000" dirty="0"/>
              <a:t> a </a:t>
            </a:r>
            <a:r>
              <a:rPr lang="en-US" sz="3000" dirty="0" err="1"/>
              <a:t>impactului</a:t>
            </a:r>
            <a:r>
              <a:rPr lang="en-US" sz="3000" dirty="0"/>
              <a:t> </a:t>
            </a:r>
            <a:r>
              <a:rPr lang="en-US" sz="3000" dirty="0" err="1"/>
              <a:t>conținutului</a:t>
            </a:r>
            <a:r>
              <a:rPr lang="en-US" sz="3000" dirty="0"/>
              <a:t>.</a:t>
            </a:r>
          </a:p>
        </p:txBody>
      </p:sp>
    </p:spTree>
    <p:extLst>
      <p:ext uri="{BB962C8B-B14F-4D97-AF65-F5344CB8AC3E}">
        <p14:creationId xmlns:p14="http://schemas.microsoft.com/office/powerpoint/2010/main" val="244664690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KPI </a:t>
            </a:r>
            <a:r>
              <a:rPr lang="en-US" sz="4000" dirty="0" err="1">
                <a:solidFill>
                  <a:srgbClr val="398F98"/>
                </a:solidFill>
                <a:latin typeface="Calibri"/>
                <a:cs typeface="Calibri"/>
              </a:rPr>
              <a:t>în</a:t>
            </a:r>
            <a:r>
              <a:rPr lang="en-US" sz="4000" dirty="0">
                <a:solidFill>
                  <a:srgbClr val="398F98"/>
                </a:solidFill>
                <a:latin typeface="Calibri"/>
                <a:cs typeface="Calibri"/>
              </a:rPr>
              <a:t> Social Media</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604647"/>
            <a:ext cx="7712048" cy="286232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Analiza</a:t>
            </a:r>
            <a:r>
              <a:rPr lang="en-US" sz="3000" b="1" dirty="0"/>
              <a:t> </a:t>
            </a:r>
            <a:r>
              <a:rPr lang="en-US" sz="3000" b="1" dirty="0" err="1"/>
              <a:t>sentimentelor</a:t>
            </a:r>
            <a:r>
              <a:rPr lang="en-US" sz="3000" b="1" dirty="0"/>
              <a:t>: </a:t>
            </a:r>
            <a:r>
              <a:rPr lang="en-US" sz="3000" dirty="0" err="1"/>
              <a:t>măsoară</a:t>
            </a:r>
            <a:r>
              <a:rPr lang="ro-RO" sz="3000" dirty="0"/>
              <a:t> în principal</a:t>
            </a:r>
            <a:r>
              <a:rPr lang="en-US" sz="3000" dirty="0"/>
              <a:t> </a:t>
            </a:r>
            <a:r>
              <a:rPr lang="en-US" sz="3000" dirty="0" err="1"/>
              <a:t>sentimentul</a:t>
            </a:r>
            <a:r>
              <a:rPr lang="en-US" sz="3000" dirty="0"/>
              <a:t> general </a:t>
            </a:r>
            <a:r>
              <a:rPr lang="en-US" sz="3000" dirty="0" err="1"/>
              <a:t>sau</a:t>
            </a:r>
            <a:r>
              <a:rPr lang="en-US" sz="3000" dirty="0"/>
              <a:t> </a:t>
            </a:r>
            <a:r>
              <a:rPr lang="en-US" sz="3000" dirty="0" err="1"/>
              <a:t>tonul</a:t>
            </a:r>
            <a:r>
              <a:rPr lang="en-US" sz="3000" dirty="0"/>
              <a:t> </a:t>
            </a:r>
            <a:r>
              <a:rPr lang="en-US" sz="3000" dirty="0" err="1"/>
              <a:t>conversațiilor</a:t>
            </a:r>
            <a:r>
              <a:rPr lang="en-US" sz="3000" dirty="0"/>
              <a:t> din </a:t>
            </a:r>
            <a:r>
              <a:rPr lang="en-US" sz="3000" dirty="0" err="1"/>
              <a:t>rețelele</a:t>
            </a:r>
            <a:r>
              <a:rPr lang="en-US" sz="3000" dirty="0"/>
              <a:t> </a:t>
            </a:r>
            <a:r>
              <a:rPr lang="en-US" sz="3000" dirty="0" err="1"/>
              <a:t>sociale</a:t>
            </a:r>
            <a:r>
              <a:rPr lang="en-US" sz="3000" dirty="0"/>
              <a:t> din </a:t>
            </a:r>
            <a:r>
              <a:rPr lang="en-US" sz="3000" dirty="0" err="1"/>
              <a:t>jurul</a:t>
            </a:r>
            <a:r>
              <a:rPr lang="en-US" sz="3000" dirty="0"/>
              <a:t> </a:t>
            </a:r>
            <a:r>
              <a:rPr lang="en-US" sz="3000" dirty="0" err="1"/>
              <a:t>unei</a:t>
            </a:r>
            <a:r>
              <a:rPr lang="en-US" sz="3000" dirty="0"/>
              <a:t> </a:t>
            </a:r>
            <a:r>
              <a:rPr lang="en-US" sz="3000" dirty="0" err="1"/>
              <a:t>mărci</a:t>
            </a:r>
            <a:r>
              <a:rPr lang="en-US" sz="3000" dirty="0"/>
              <a:t>, </a:t>
            </a:r>
            <a:r>
              <a:rPr lang="en-US" sz="3000" dirty="0" err="1"/>
              <a:t>ceea</a:t>
            </a:r>
            <a:r>
              <a:rPr lang="en-US" sz="3000" dirty="0"/>
              <a:t> </a:t>
            </a:r>
            <a:r>
              <a:rPr lang="en-US" sz="3000" dirty="0" err="1"/>
              <a:t>ce</a:t>
            </a:r>
            <a:r>
              <a:rPr lang="en-US" sz="3000" dirty="0"/>
              <a:t> </a:t>
            </a:r>
            <a:r>
              <a:rPr lang="en-US" sz="3000" dirty="0" err="1"/>
              <a:t>poate</a:t>
            </a:r>
            <a:r>
              <a:rPr lang="en-US" sz="3000" dirty="0"/>
              <a:t> </a:t>
            </a:r>
            <a:r>
              <a:rPr lang="en-US" sz="3000" dirty="0" err="1"/>
              <a:t>ajuta</a:t>
            </a:r>
            <a:r>
              <a:rPr lang="en-US" sz="3000" dirty="0"/>
              <a:t> la </a:t>
            </a:r>
            <a:r>
              <a:rPr lang="en-US" sz="3000" dirty="0" err="1"/>
              <a:t>determinarea</a:t>
            </a:r>
            <a:r>
              <a:rPr lang="en-US" sz="3000" dirty="0"/>
              <a:t> </a:t>
            </a:r>
            <a:r>
              <a:rPr lang="en-US" sz="3000" dirty="0" err="1"/>
              <a:t>nivelului</a:t>
            </a:r>
            <a:r>
              <a:rPr lang="en-US" sz="3000" dirty="0"/>
              <a:t> de sentiment </a:t>
            </a:r>
            <a:r>
              <a:rPr lang="en-US" sz="3000" dirty="0" err="1"/>
              <a:t>pozitiv</a:t>
            </a:r>
            <a:r>
              <a:rPr lang="en-US" sz="3000" dirty="0"/>
              <a:t> </a:t>
            </a:r>
            <a:r>
              <a:rPr lang="en-US" sz="3000" dirty="0" err="1"/>
              <a:t>sau</a:t>
            </a:r>
            <a:r>
              <a:rPr lang="en-US" sz="3000" dirty="0"/>
              <a:t> </a:t>
            </a:r>
            <a:r>
              <a:rPr lang="en-US" sz="3000" dirty="0" err="1"/>
              <a:t>negativ</a:t>
            </a:r>
            <a:r>
              <a:rPr lang="en-US" sz="3000" dirty="0"/>
              <a:t> </a:t>
            </a:r>
            <a:r>
              <a:rPr lang="en-US" sz="3000" dirty="0" err="1"/>
              <a:t>față</a:t>
            </a:r>
            <a:r>
              <a:rPr lang="en-US" sz="3000" dirty="0"/>
              <a:t> de </a:t>
            </a:r>
            <a:r>
              <a:rPr lang="en-US" sz="3000" dirty="0" err="1"/>
              <a:t>marcă</a:t>
            </a:r>
            <a:r>
              <a:rPr lang="en-US" sz="3000" dirty="0"/>
              <a:t>.</a:t>
            </a:r>
          </a:p>
        </p:txBody>
      </p:sp>
    </p:spTree>
    <p:extLst>
      <p:ext uri="{BB962C8B-B14F-4D97-AF65-F5344CB8AC3E}">
        <p14:creationId xmlns:p14="http://schemas.microsoft.com/office/powerpoint/2010/main" val="366945667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KPI</a:t>
            </a:r>
            <a:r>
              <a:rPr lang="ro-RO" sz="4000" dirty="0">
                <a:solidFill>
                  <a:srgbClr val="398F98"/>
                </a:solidFill>
                <a:latin typeface="Calibri"/>
                <a:cs typeface="Calibri"/>
              </a:rPr>
              <a:t> în mediul online (website)</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116711"/>
            <a:ext cx="8032088" cy="240065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KPI (</a:t>
            </a:r>
            <a:r>
              <a:rPr lang="en-US" sz="3000" b="1" dirty="0" err="1"/>
              <a:t>Indicatorii</a:t>
            </a:r>
            <a:r>
              <a:rPr lang="en-US" sz="3000" b="1" dirty="0"/>
              <a:t> </a:t>
            </a:r>
            <a:r>
              <a:rPr lang="en-US" sz="3000" b="1" dirty="0" err="1"/>
              <a:t>cheie</a:t>
            </a:r>
            <a:r>
              <a:rPr lang="en-US" sz="3000" b="1" dirty="0"/>
              <a:t> de </a:t>
            </a:r>
            <a:r>
              <a:rPr lang="en-US" sz="3000" b="1" dirty="0" err="1"/>
              <a:t>performanță</a:t>
            </a:r>
            <a:r>
              <a:rPr lang="en-US" sz="3000" b="1" dirty="0"/>
              <a:t>) </a:t>
            </a:r>
            <a:r>
              <a:rPr lang="en-US" sz="3000" b="1" dirty="0" err="1"/>
              <a:t>pentru</a:t>
            </a:r>
            <a:r>
              <a:rPr lang="en-US" sz="3000" b="1" dirty="0"/>
              <a:t> site-</a:t>
            </a:r>
            <a:r>
              <a:rPr lang="en-US" sz="3000" b="1" dirty="0" err="1"/>
              <a:t>uri</a:t>
            </a:r>
            <a:r>
              <a:rPr lang="en-US" sz="3000" b="1" dirty="0"/>
              <a:t> web </a:t>
            </a:r>
            <a:r>
              <a:rPr lang="en-US" sz="3000" dirty="0"/>
              <a:t>pot </a:t>
            </a:r>
            <a:r>
              <a:rPr lang="en-US" sz="3000" dirty="0" err="1"/>
              <a:t>ajuta</a:t>
            </a:r>
            <a:r>
              <a:rPr lang="en-US" sz="3000" dirty="0"/>
              <a:t> </a:t>
            </a:r>
            <a:r>
              <a:rPr lang="en-US" sz="3000" dirty="0" err="1"/>
              <a:t>companiile</a:t>
            </a:r>
            <a:r>
              <a:rPr lang="en-US" sz="3000" dirty="0"/>
              <a:t> </a:t>
            </a:r>
            <a:r>
              <a:rPr lang="en-US" sz="3000" dirty="0" err="1"/>
              <a:t>să</a:t>
            </a:r>
            <a:r>
              <a:rPr lang="en-US" sz="3000" dirty="0"/>
              <a:t> </a:t>
            </a:r>
            <a:r>
              <a:rPr lang="en-US" sz="3000" dirty="0" err="1"/>
              <a:t>măsoare</a:t>
            </a:r>
            <a:r>
              <a:rPr lang="en-US" sz="3000" dirty="0"/>
              <a:t> </a:t>
            </a:r>
            <a:r>
              <a:rPr lang="en-US" sz="3000" dirty="0" err="1"/>
              <a:t>eficiența</a:t>
            </a:r>
            <a:r>
              <a:rPr lang="en-US" sz="3000" dirty="0"/>
              <a:t> </a:t>
            </a:r>
            <a:r>
              <a:rPr lang="en-US" sz="3000" dirty="0" err="1"/>
              <a:t>prezenței</a:t>
            </a:r>
            <a:r>
              <a:rPr lang="en-US" sz="3000" dirty="0"/>
              <a:t> lor online </a:t>
            </a:r>
            <a:r>
              <a:rPr lang="en-US" sz="3000" dirty="0" err="1"/>
              <a:t>și</a:t>
            </a:r>
            <a:r>
              <a:rPr lang="en-US" sz="3000" dirty="0"/>
              <a:t> </a:t>
            </a:r>
            <a:r>
              <a:rPr lang="en-US" sz="3000" dirty="0" err="1"/>
              <a:t>să</a:t>
            </a:r>
            <a:r>
              <a:rPr lang="en-US" sz="3000" dirty="0"/>
              <a:t> </a:t>
            </a:r>
            <a:r>
              <a:rPr lang="en-US" sz="3000" dirty="0" err="1"/>
              <a:t>ia</a:t>
            </a:r>
            <a:r>
              <a:rPr lang="en-US" sz="3000" dirty="0"/>
              <a:t> </a:t>
            </a:r>
            <a:r>
              <a:rPr lang="en-US" sz="3000" dirty="0" err="1"/>
              <a:t>decizii</a:t>
            </a:r>
            <a:r>
              <a:rPr lang="en-US" sz="3000" dirty="0"/>
              <a:t> </a:t>
            </a:r>
            <a:r>
              <a:rPr lang="en-US" sz="3000" dirty="0" err="1"/>
              <a:t>bazate</a:t>
            </a:r>
            <a:r>
              <a:rPr lang="en-US" sz="3000" dirty="0"/>
              <a:t> pe date cu </a:t>
            </a:r>
            <a:r>
              <a:rPr lang="en-US" sz="3000" dirty="0" err="1"/>
              <a:t>privire</a:t>
            </a:r>
            <a:r>
              <a:rPr lang="en-US" sz="3000" dirty="0"/>
              <a:t> la </a:t>
            </a:r>
            <a:r>
              <a:rPr lang="en-US" sz="3000" dirty="0" err="1"/>
              <a:t>strategia</a:t>
            </a:r>
            <a:r>
              <a:rPr lang="en-US" sz="3000" dirty="0"/>
              <a:t> lor de site. </a:t>
            </a:r>
          </a:p>
        </p:txBody>
      </p:sp>
    </p:spTree>
    <p:extLst>
      <p:ext uri="{BB962C8B-B14F-4D97-AF65-F5344CB8AC3E}">
        <p14:creationId xmlns:p14="http://schemas.microsoft.com/office/powerpoint/2010/main" val="342004507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KPI </a:t>
            </a:r>
            <a:r>
              <a:rPr lang="en-US" sz="4000" dirty="0" err="1">
                <a:solidFill>
                  <a:srgbClr val="398F98"/>
                </a:solidFill>
                <a:latin typeface="Calibri"/>
                <a:cs typeface="Calibri"/>
              </a:rPr>
              <a:t>în</a:t>
            </a:r>
            <a:r>
              <a:rPr lang="en-US" sz="4000" dirty="0">
                <a:solidFill>
                  <a:srgbClr val="398F98"/>
                </a:solidFill>
                <a:latin typeface="Calibri"/>
                <a:cs typeface="Calibri"/>
              </a:rPr>
              <a:t> </a:t>
            </a:r>
            <a:r>
              <a:rPr lang="en-US" sz="4000" dirty="0" err="1">
                <a:solidFill>
                  <a:srgbClr val="398F98"/>
                </a:solidFill>
                <a:latin typeface="Calibri"/>
                <a:cs typeface="Calibri"/>
              </a:rPr>
              <a:t>mediul</a:t>
            </a:r>
            <a:r>
              <a:rPr lang="en-US" sz="4000" dirty="0">
                <a:solidFill>
                  <a:srgbClr val="398F98"/>
                </a:solidFill>
                <a:latin typeface="Calibri"/>
                <a:cs typeface="Calibri"/>
              </a:rPr>
              <a:t> online (website)</a:t>
            </a:r>
          </a:p>
        </p:txBody>
      </p:sp>
      <p:sp>
        <p:nvSpPr>
          <p:cNvPr id="3" name="TextBox 2">
            <a:extLst>
              <a:ext uri="{FF2B5EF4-FFF2-40B4-BE49-F238E27FC236}">
                <a16:creationId xmlns:a16="http://schemas.microsoft.com/office/drawing/2014/main" id="{766D8631-F10C-4C29-77AC-A67E4BD41E3B}"/>
              </a:ext>
            </a:extLst>
          </p:cNvPr>
          <p:cNvSpPr txBox="1"/>
          <p:nvPr/>
        </p:nvSpPr>
        <p:spPr>
          <a:xfrm>
            <a:off x="555956" y="1504063"/>
            <a:ext cx="8032088" cy="5170646"/>
          </a:xfrm>
          <a:prstGeom prst="rect">
            <a:avLst/>
          </a:prstGeom>
          <a:noFill/>
        </p:spPr>
        <p:txBody>
          <a:bodyPr wrap="square" rtlCol="0">
            <a:spAutoFit/>
          </a:bodyPr>
          <a:lstStyle/>
          <a:p>
            <a:pPr algn="just"/>
            <a:r>
              <a:rPr lang="en-US" sz="3000" dirty="0"/>
              <a:t>KPI </a:t>
            </a:r>
            <a:r>
              <a:rPr lang="en-US" sz="3000" dirty="0" err="1"/>
              <a:t>obișnuiți</a:t>
            </a:r>
            <a:r>
              <a:rPr lang="en-US" sz="3000" dirty="0"/>
              <a:t> </a:t>
            </a:r>
            <a:r>
              <a:rPr lang="en-US" sz="3000" dirty="0" err="1"/>
              <a:t>pentru</a:t>
            </a:r>
            <a:r>
              <a:rPr lang="en-US" sz="3000" dirty="0"/>
              <a:t> site-</a:t>
            </a:r>
            <a:r>
              <a:rPr lang="en-US" sz="3000" dirty="0" err="1"/>
              <a:t>uri</a:t>
            </a:r>
            <a:r>
              <a:rPr lang="en-US" sz="3000" dirty="0"/>
              <a:t> web:</a:t>
            </a:r>
            <a:endParaRPr lang="ro-RO" sz="3000" dirty="0"/>
          </a:p>
          <a:p>
            <a:pPr algn="just"/>
            <a:r>
              <a:rPr lang="en-US" sz="3000" b="1" dirty="0"/>
              <a:t>⮚	</a:t>
            </a:r>
            <a:r>
              <a:rPr lang="en-US" sz="3000" b="1" dirty="0" err="1"/>
              <a:t>Trafic</a:t>
            </a:r>
            <a:r>
              <a:rPr lang="en-US" sz="3000" b="1" dirty="0"/>
              <a:t>: </a:t>
            </a:r>
            <a:r>
              <a:rPr lang="en-US" sz="3000" dirty="0" err="1"/>
              <a:t>măsoară</a:t>
            </a:r>
            <a:r>
              <a:rPr lang="en-US" sz="3000" dirty="0"/>
              <a:t> </a:t>
            </a:r>
            <a:r>
              <a:rPr lang="en-US" sz="3000" dirty="0" err="1"/>
              <a:t>numărul</a:t>
            </a:r>
            <a:r>
              <a:rPr lang="en-US" sz="3000" dirty="0"/>
              <a:t> de </a:t>
            </a:r>
            <a:r>
              <a:rPr lang="en-US" sz="3000" dirty="0" err="1"/>
              <a:t>vizitatori</a:t>
            </a:r>
            <a:r>
              <a:rPr lang="en-US" sz="3000" dirty="0"/>
              <a:t> ai </a:t>
            </a:r>
            <a:r>
              <a:rPr lang="en-US" sz="3000" dirty="0" err="1"/>
              <a:t>unui</a:t>
            </a:r>
            <a:r>
              <a:rPr lang="en-US" sz="3000" dirty="0"/>
              <a:t> site web, </a:t>
            </a:r>
            <a:r>
              <a:rPr lang="en-US" sz="3000" dirty="0" err="1"/>
              <a:t>ceea</a:t>
            </a:r>
            <a:r>
              <a:rPr lang="en-US" sz="3000" dirty="0"/>
              <a:t> </a:t>
            </a:r>
            <a:r>
              <a:rPr lang="en-US" sz="3000" dirty="0" err="1"/>
              <a:t>ce</a:t>
            </a:r>
            <a:r>
              <a:rPr lang="en-US" sz="3000" dirty="0"/>
              <a:t> </a:t>
            </a:r>
            <a:r>
              <a:rPr lang="en-US" sz="3000" dirty="0" err="1"/>
              <a:t>poate</a:t>
            </a:r>
            <a:r>
              <a:rPr lang="en-US" sz="3000" dirty="0"/>
              <a:t> </a:t>
            </a:r>
            <a:r>
              <a:rPr lang="en-US" sz="3000" dirty="0" err="1"/>
              <a:t>ajuta</a:t>
            </a:r>
            <a:r>
              <a:rPr lang="en-US" sz="3000" dirty="0"/>
              <a:t> la </a:t>
            </a:r>
            <a:r>
              <a:rPr lang="en-US" sz="3000" dirty="0" err="1"/>
              <a:t>determinarea</a:t>
            </a:r>
            <a:r>
              <a:rPr lang="en-US" sz="3000" dirty="0"/>
              <a:t> </a:t>
            </a:r>
            <a:r>
              <a:rPr lang="en-US" sz="3000" dirty="0" err="1"/>
              <a:t>vizibilității</a:t>
            </a:r>
            <a:r>
              <a:rPr lang="en-US" sz="3000" dirty="0"/>
              <a:t> </a:t>
            </a:r>
            <a:r>
              <a:rPr lang="en-US" sz="3000" dirty="0" err="1"/>
              <a:t>generale</a:t>
            </a:r>
            <a:r>
              <a:rPr lang="en-US" sz="3000" dirty="0"/>
              <a:t> </a:t>
            </a:r>
            <a:r>
              <a:rPr lang="en-US" sz="3000" dirty="0" err="1"/>
              <a:t>și</a:t>
            </a:r>
            <a:r>
              <a:rPr lang="en-US" sz="3000" dirty="0"/>
              <a:t> a </a:t>
            </a:r>
            <a:r>
              <a:rPr lang="en-US" sz="3000" dirty="0" err="1"/>
              <a:t>acoperirii</a:t>
            </a:r>
            <a:r>
              <a:rPr lang="en-US" sz="3000" dirty="0"/>
              <a:t> site-</a:t>
            </a:r>
            <a:r>
              <a:rPr lang="en-US" sz="3000" dirty="0" err="1"/>
              <a:t>ului</a:t>
            </a:r>
            <a:r>
              <a:rPr lang="en-US" sz="3000" dirty="0"/>
              <a:t>.</a:t>
            </a:r>
            <a:endParaRPr lang="ro-RO" sz="3000" dirty="0"/>
          </a:p>
          <a:p>
            <a:pPr algn="just"/>
            <a:endParaRPr lang="en-US" sz="3000" dirty="0"/>
          </a:p>
          <a:p>
            <a:pPr algn="just"/>
            <a:r>
              <a:rPr lang="en-US" sz="3000" b="1" dirty="0"/>
              <a:t>⮚	Rata de </a:t>
            </a:r>
            <a:r>
              <a:rPr lang="en-US" sz="3000" b="1" dirty="0" err="1"/>
              <a:t>respingere</a:t>
            </a:r>
            <a:r>
              <a:rPr lang="en-US" sz="3000" b="1" dirty="0"/>
              <a:t>: </a:t>
            </a:r>
            <a:r>
              <a:rPr lang="en-US" sz="3000" dirty="0" err="1"/>
              <a:t>măsoară</a:t>
            </a:r>
            <a:r>
              <a:rPr lang="en-US" sz="3000" dirty="0"/>
              <a:t> </a:t>
            </a:r>
            <a:r>
              <a:rPr lang="en-US" sz="3000" dirty="0" err="1"/>
              <a:t>procentul</a:t>
            </a:r>
            <a:r>
              <a:rPr lang="en-US" sz="3000" dirty="0"/>
              <a:t> de </a:t>
            </a:r>
            <a:r>
              <a:rPr lang="en-US" sz="3000" dirty="0" err="1"/>
              <a:t>vizitatori</a:t>
            </a:r>
            <a:r>
              <a:rPr lang="en-US" sz="3000" dirty="0"/>
              <a:t> care </a:t>
            </a:r>
            <a:r>
              <a:rPr lang="en-US" sz="3000" dirty="0" err="1"/>
              <a:t>părăsesc</a:t>
            </a:r>
            <a:r>
              <a:rPr lang="en-US" sz="3000" dirty="0"/>
              <a:t> un site web </a:t>
            </a:r>
            <a:r>
              <a:rPr lang="en-US" sz="3000" dirty="0" err="1"/>
              <a:t>după</a:t>
            </a:r>
            <a:r>
              <a:rPr lang="en-US" sz="3000" dirty="0"/>
              <a:t> </a:t>
            </a:r>
            <a:r>
              <a:rPr lang="en-US" sz="3000" dirty="0" err="1"/>
              <a:t>ce</a:t>
            </a:r>
            <a:r>
              <a:rPr lang="en-US" sz="3000" dirty="0"/>
              <a:t> au </a:t>
            </a:r>
            <a:r>
              <a:rPr lang="en-US" sz="3000" dirty="0" err="1"/>
              <a:t>vizualizat</a:t>
            </a:r>
            <a:r>
              <a:rPr lang="en-US" sz="3000" dirty="0"/>
              <a:t> o </a:t>
            </a:r>
            <a:r>
              <a:rPr lang="en-US" sz="3000" dirty="0" err="1"/>
              <a:t>singură</a:t>
            </a:r>
            <a:r>
              <a:rPr lang="en-US" sz="3000" dirty="0"/>
              <a:t> </a:t>
            </a:r>
            <a:r>
              <a:rPr lang="en-US" sz="3000" dirty="0" err="1"/>
              <a:t>pagină</a:t>
            </a:r>
            <a:r>
              <a:rPr lang="en-US" sz="3000" dirty="0"/>
              <a:t>, </a:t>
            </a:r>
            <a:r>
              <a:rPr lang="en-US" sz="3000" dirty="0" err="1"/>
              <a:t>ceea</a:t>
            </a:r>
            <a:r>
              <a:rPr lang="en-US" sz="3000" dirty="0"/>
              <a:t> </a:t>
            </a:r>
            <a:r>
              <a:rPr lang="en-US" sz="3000" dirty="0" err="1"/>
              <a:t>ce</a:t>
            </a:r>
            <a:r>
              <a:rPr lang="en-US" sz="3000" dirty="0"/>
              <a:t> </a:t>
            </a:r>
            <a:r>
              <a:rPr lang="en-US" sz="3000" dirty="0" err="1"/>
              <a:t>poate</a:t>
            </a:r>
            <a:r>
              <a:rPr lang="en-US" sz="3000" dirty="0"/>
              <a:t> </a:t>
            </a:r>
            <a:r>
              <a:rPr lang="en-US" sz="3000" dirty="0" err="1"/>
              <a:t>ajuta</a:t>
            </a:r>
            <a:r>
              <a:rPr lang="en-US" sz="3000" dirty="0"/>
              <a:t> la </a:t>
            </a:r>
            <a:r>
              <a:rPr lang="en-US" sz="3000" dirty="0" err="1"/>
              <a:t>determinarea</a:t>
            </a:r>
            <a:r>
              <a:rPr lang="en-US" sz="3000" dirty="0"/>
              <a:t> </a:t>
            </a:r>
            <a:r>
              <a:rPr lang="en-US" sz="3000" dirty="0" err="1"/>
              <a:t>nivelului</a:t>
            </a:r>
            <a:r>
              <a:rPr lang="en-US" sz="3000" dirty="0"/>
              <a:t> de </a:t>
            </a:r>
            <a:r>
              <a:rPr lang="en-US" sz="3000" dirty="0" err="1"/>
              <a:t>implicare</a:t>
            </a:r>
            <a:r>
              <a:rPr lang="en-US" sz="3000" dirty="0"/>
              <a:t> </a:t>
            </a:r>
            <a:r>
              <a:rPr lang="en-US" sz="3000" dirty="0" err="1"/>
              <a:t>și</a:t>
            </a:r>
            <a:r>
              <a:rPr lang="en-US" sz="3000" dirty="0"/>
              <a:t> </a:t>
            </a:r>
            <a:r>
              <a:rPr lang="en-US" sz="3000" dirty="0" err="1"/>
              <a:t>interes</a:t>
            </a:r>
            <a:r>
              <a:rPr lang="en-US" sz="3000" dirty="0"/>
              <a:t> </a:t>
            </a:r>
            <a:r>
              <a:rPr lang="en-US" sz="3000" dirty="0" err="1"/>
              <a:t>față</a:t>
            </a:r>
            <a:r>
              <a:rPr lang="en-US" sz="3000" dirty="0"/>
              <a:t> de </a:t>
            </a:r>
            <a:r>
              <a:rPr lang="en-US" sz="3000" dirty="0" err="1"/>
              <a:t>conținutul</a:t>
            </a:r>
            <a:r>
              <a:rPr lang="en-US" sz="3000" dirty="0"/>
              <a:t> site-</a:t>
            </a:r>
            <a:r>
              <a:rPr lang="en-US" sz="3000" dirty="0" err="1"/>
              <a:t>ului</a:t>
            </a:r>
            <a:r>
              <a:rPr lang="en-US" sz="3000" dirty="0"/>
              <a:t>.</a:t>
            </a:r>
          </a:p>
        </p:txBody>
      </p:sp>
    </p:spTree>
    <p:extLst>
      <p:ext uri="{BB962C8B-B14F-4D97-AF65-F5344CB8AC3E}">
        <p14:creationId xmlns:p14="http://schemas.microsoft.com/office/powerpoint/2010/main" val="23723605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KPI </a:t>
            </a:r>
            <a:r>
              <a:rPr lang="en-US" sz="4000" dirty="0" err="1">
                <a:solidFill>
                  <a:srgbClr val="398F98"/>
                </a:solidFill>
                <a:latin typeface="Calibri"/>
                <a:cs typeface="Calibri"/>
              </a:rPr>
              <a:t>în</a:t>
            </a:r>
            <a:r>
              <a:rPr lang="en-US" sz="4000" dirty="0">
                <a:solidFill>
                  <a:srgbClr val="398F98"/>
                </a:solidFill>
                <a:latin typeface="Calibri"/>
                <a:cs typeface="Calibri"/>
              </a:rPr>
              <a:t> </a:t>
            </a:r>
            <a:r>
              <a:rPr lang="en-US" sz="4000" dirty="0" err="1">
                <a:solidFill>
                  <a:srgbClr val="398F98"/>
                </a:solidFill>
                <a:latin typeface="Calibri"/>
                <a:cs typeface="Calibri"/>
              </a:rPr>
              <a:t>mediul</a:t>
            </a:r>
            <a:r>
              <a:rPr lang="en-US" sz="4000" dirty="0">
                <a:solidFill>
                  <a:srgbClr val="398F98"/>
                </a:solidFill>
                <a:latin typeface="Calibri"/>
                <a:cs typeface="Calibri"/>
              </a:rPr>
              <a:t> online (website)</a:t>
            </a:r>
          </a:p>
        </p:txBody>
      </p:sp>
      <p:sp>
        <p:nvSpPr>
          <p:cNvPr id="3" name="TextBox 2">
            <a:extLst>
              <a:ext uri="{FF2B5EF4-FFF2-40B4-BE49-F238E27FC236}">
                <a16:creationId xmlns:a16="http://schemas.microsoft.com/office/drawing/2014/main" id="{766D8631-F10C-4C29-77AC-A67E4BD41E3B}"/>
              </a:ext>
            </a:extLst>
          </p:cNvPr>
          <p:cNvSpPr txBox="1"/>
          <p:nvPr/>
        </p:nvSpPr>
        <p:spPr>
          <a:xfrm>
            <a:off x="555956" y="1767006"/>
            <a:ext cx="8032088" cy="332398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Rata de </a:t>
            </a:r>
            <a:r>
              <a:rPr lang="en-US" sz="3000" b="1" dirty="0" err="1"/>
              <a:t>conversie</a:t>
            </a:r>
            <a:r>
              <a:rPr lang="en-US" sz="3000" b="1" dirty="0"/>
              <a:t>: </a:t>
            </a:r>
            <a:r>
              <a:rPr lang="en-US" sz="3000" dirty="0" err="1"/>
              <a:t>măsoară</a:t>
            </a:r>
            <a:r>
              <a:rPr lang="en-US" sz="3000" dirty="0"/>
              <a:t> </a:t>
            </a:r>
            <a:r>
              <a:rPr lang="en-US" sz="3000" dirty="0" err="1"/>
              <a:t>procentul</a:t>
            </a:r>
            <a:r>
              <a:rPr lang="en-US" sz="3000" dirty="0"/>
              <a:t> de </a:t>
            </a:r>
            <a:r>
              <a:rPr lang="en-US" sz="3000" dirty="0" err="1"/>
              <a:t>vizitatori</a:t>
            </a:r>
            <a:r>
              <a:rPr lang="en-US" sz="3000" dirty="0"/>
              <a:t> ai site-</a:t>
            </a:r>
            <a:r>
              <a:rPr lang="en-US" sz="3000" dirty="0" err="1"/>
              <a:t>ului</a:t>
            </a:r>
            <a:r>
              <a:rPr lang="en-US" sz="3000" dirty="0"/>
              <a:t> web care </a:t>
            </a:r>
            <a:r>
              <a:rPr lang="en-US" sz="3000" dirty="0" err="1"/>
              <a:t>efectuează</a:t>
            </a:r>
            <a:r>
              <a:rPr lang="en-US" sz="3000" dirty="0"/>
              <a:t> o </a:t>
            </a:r>
            <a:r>
              <a:rPr lang="en-US" sz="3000" dirty="0" err="1"/>
              <a:t>acțiune</a:t>
            </a:r>
            <a:r>
              <a:rPr lang="en-US" sz="3000" dirty="0"/>
              <a:t> </a:t>
            </a:r>
            <a:r>
              <a:rPr lang="en-US" sz="3000" dirty="0" err="1"/>
              <a:t>dorită</a:t>
            </a:r>
            <a:r>
              <a:rPr lang="en-US" sz="3000" dirty="0"/>
              <a:t>, cum </a:t>
            </a:r>
            <a:r>
              <a:rPr lang="en-US" sz="3000" dirty="0" err="1"/>
              <a:t>ar</a:t>
            </a:r>
            <a:r>
              <a:rPr lang="en-US" sz="3000" dirty="0"/>
              <a:t> fi </a:t>
            </a:r>
            <a:r>
              <a:rPr lang="en-US" sz="3000" dirty="0" err="1"/>
              <a:t>efectuarea</a:t>
            </a:r>
            <a:r>
              <a:rPr lang="en-US" sz="3000" dirty="0"/>
              <a:t> </a:t>
            </a:r>
            <a:r>
              <a:rPr lang="en-US" sz="3000" dirty="0" err="1"/>
              <a:t>unei</a:t>
            </a:r>
            <a:r>
              <a:rPr lang="en-US" sz="3000" dirty="0"/>
              <a:t> </a:t>
            </a:r>
            <a:r>
              <a:rPr lang="en-US" sz="3000" dirty="0" err="1"/>
              <a:t>achiziții</a:t>
            </a:r>
            <a:r>
              <a:rPr lang="en-US" sz="3000" dirty="0"/>
              <a:t> </a:t>
            </a:r>
            <a:r>
              <a:rPr lang="en-US" sz="3000" dirty="0" err="1"/>
              <a:t>sau</a:t>
            </a:r>
            <a:r>
              <a:rPr lang="en-US" sz="3000" dirty="0"/>
              <a:t> </a:t>
            </a:r>
            <a:r>
              <a:rPr lang="en-US" sz="3000" dirty="0" err="1"/>
              <a:t>completarea</a:t>
            </a:r>
            <a:r>
              <a:rPr lang="en-US" sz="3000" dirty="0"/>
              <a:t> </a:t>
            </a:r>
            <a:r>
              <a:rPr lang="en-US" sz="3000" dirty="0" err="1"/>
              <a:t>unui</a:t>
            </a:r>
            <a:r>
              <a:rPr lang="en-US" sz="3000" dirty="0"/>
              <a:t> formular de contact, </a:t>
            </a:r>
            <a:r>
              <a:rPr lang="en-US" sz="3000" dirty="0" err="1"/>
              <a:t>ceea</a:t>
            </a:r>
            <a:r>
              <a:rPr lang="en-US" sz="3000" dirty="0"/>
              <a:t> </a:t>
            </a:r>
            <a:r>
              <a:rPr lang="en-US" sz="3000" dirty="0" err="1"/>
              <a:t>ce</a:t>
            </a:r>
            <a:r>
              <a:rPr lang="en-US" sz="3000" dirty="0"/>
              <a:t> </a:t>
            </a:r>
            <a:r>
              <a:rPr lang="en-US" sz="3000" dirty="0" err="1"/>
              <a:t>poate</a:t>
            </a:r>
            <a:r>
              <a:rPr lang="en-US" sz="3000" dirty="0"/>
              <a:t> </a:t>
            </a:r>
            <a:r>
              <a:rPr lang="en-US" sz="3000" dirty="0" err="1"/>
              <a:t>ajuta</a:t>
            </a:r>
            <a:r>
              <a:rPr lang="en-US" sz="3000" dirty="0"/>
              <a:t> la </a:t>
            </a:r>
            <a:r>
              <a:rPr lang="en-US" sz="3000" dirty="0" err="1"/>
              <a:t>determinarea</a:t>
            </a:r>
            <a:r>
              <a:rPr lang="en-US" sz="3000" dirty="0"/>
              <a:t> </a:t>
            </a:r>
            <a:r>
              <a:rPr lang="en-US" sz="3000" dirty="0" err="1"/>
              <a:t>eficienței</a:t>
            </a:r>
            <a:r>
              <a:rPr lang="en-US" sz="3000" dirty="0"/>
              <a:t> site-</a:t>
            </a:r>
            <a:r>
              <a:rPr lang="en-US" sz="3000" dirty="0" err="1"/>
              <a:t>ului</a:t>
            </a:r>
            <a:r>
              <a:rPr lang="en-US" sz="3000" dirty="0"/>
              <a:t> web </a:t>
            </a:r>
            <a:r>
              <a:rPr lang="en-US" sz="3000" dirty="0" err="1"/>
              <a:t>în</a:t>
            </a:r>
            <a:r>
              <a:rPr lang="en-US" sz="3000" dirty="0"/>
              <a:t> </a:t>
            </a:r>
            <a:r>
              <a:rPr lang="en-US" sz="3000" dirty="0" err="1"/>
              <a:t>atingerea</a:t>
            </a:r>
            <a:r>
              <a:rPr lang="en-US" sz="3000" dirty="0"/>
              <a:t> </a:t>
            </a:r>
            <a:r>
              <a:rPr lang="en-US" sz="3000" dirty="0" err="1"/>
              <a:t>obiectivelor</a:t>
            </a:r>
            <a:r>
              <a:rPr lang="en-US" sz="3000" dirty="0"/>
              <a:t> sale.</a:t>
            </a:r>
          </a:p>
        </p:txBody>
      </p:sp>
    </p:spTree>
    <p:extLst>
      <p:ext uri="{BB962C8B-B14F-4D97-AF65-F5344CB8AC3E}">
        <p14:creationId xmlns:p14="http://schemas.microsoft.com/office/powerpoint/2010/main" val="286270163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KPI </a:t>
            </a:r>
            <a:r>
              <a:rPr lang="en-US" sz="4000" dirty="0" err="1">
                <a:solidFill>
                  <a:srgbClr val="398F98"/>
                </a:solidFill>
                <a:latin typeface="Calibri"/>
                <a:cs typeface="Calibri"/>
              </a:rPr>
              <a:t>în</a:t>
            </a:r>
            <a:r>
              <a:rPr lang="en-US" sz="4000" dirty="0">
                <a:solidFill>
                  <a:srgbClr val="398F98"/>
                </a:solidFill>
                <a:latin typeface="Calibri"/>
                <a:cs typeface="Calibri"/>
              </a:rPr>
              <a:t> </a:t>
            </a:r>
            <a:r>
              <a:rPr lang="en-US" sz="4000" dirty="0" err="1">
                <a:solidFill>
                  <a:srgbClr val="398F98"/>
                </a:solidFill>
                <a:latin typeface="Calibri"/>
                <a:cs typeface="Calibri"/>
              </a:rPr>
              <a:t>mediul</a:t>
            </a:r>
            <a:r>
              <a:rPr lang="en-US" sz="4000" dirty="0">
                <a:solidFill>
                  <a:srgbClr val="398F98"/>
                </a:solidFill>
                <a:latin typeface="Calibri"/>
                <a:cs typeface="Calibri"/>
              </a:rPr>
              <a:t> online (website)</a:t>
            </a:r>
          </a:p>
        </p:txBody>
      </p:sp>
      <p:sp>
        <p:nvSpPr>
          <p:cNvPr id="3" name="TextBox 2">
            <a:extLst>
              <a:ext uri="{FF2B5EF4-FFF2-40B4-BE49-F238E27FC236}">
                <a16:creationId xmlns:a16="http://schemas.microsoft.com/office/drawing/2014/main" id="{766D8631-F10C-4C29-77AC-A67E4BD41E3B}"/>
              </a:ext>
            </a:extLst>
          </p:cNvPr>
          <p:cNvSpPr txBox="1"/>
          <p:nvPr/>
        </p:nvSpPr>
        <p:spPr>
          <a:xfrm>
            <a:off x="555956" y="1796671"/>
            <a:ext cx="8032088" cy="240065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Durata</a:t>
            </a:r>
            <a:r>
              <a:rPr lang="en-US" sz="3000" b="1" dirty="0"/>
              <a:t> </a:t>
            </a:r>
            <a:r>
              <a:rPr lang="en-US" sz="3000" b="1" dirty="0" err="1"/>
              <a:t>medie</a:t>
            </a:r>
            <a:r>
              <a:rPr lang="en-US" sz="3000" b="1" dirty="0"/>
              <a:t> a </a:t>
            </a:r>
            <a:r>
              <a:rPr lang="en-US" sz="3000" b="1" dirty="0" err="1"/>
              <a:t>sesiunii</a:t>
            </a:r>
            <a:r>
              <a:rPr lang="en-US" sz="3000" b="1" dirty="0"/>
              <a:t>: </a:t>
            </a:r>
            <a:r>
              <a:rPr lang="en-US" sz="3000" dirty="0" err="1"/>
              <a:t>măsoară</a:t>
            </a:r>
            <a:r>
              <a:rPr lang="en-US" sz="3000" dirty="0"/>
              <a:t> </a:t>
            </a:r>
            <a:r>
              <a:rPr lang="en-US" sz="3000" dirty="0" err="1"/>
              <a:t>timpul</a:t>
            </a:r>
            <a:r>
              <a:rPr lang="en-US" sz="3000" dirty="0"/>
              <a:t> </a:t>
            </a:r>
            <a:r>
              <a:rPr lang="en-US" sz="3000" dirty="0" err="1"/>
              <a:t>mediu</a:t>
            </a:r>
            <a:r>
              <a:rPr lang="en-US" sz="3000" dirty="0"/>
              <a:t> </a:t>
            </a:r>
            <a:r>
              <a:rPr lang="en-US" sz="3000" dirty="0" err="1"/>
              <a:t>petrecut</a:t>
            </a:r>
            <a:r>
              <a:rPr lang="en-US" sz="3000" dirty="0"/>
              <a:t> de un </a:t>
            </a:r>
            <a:r>
              <a:rPr lang="en-US" sz="3000" dirty="0" err="1"/>
              <a:t>vizitator</a:t>
            </a:r>
            <a:r>
              <a:rPr lang="en-US" sz="3000" dirty="0"/>
              <a:t> pe un site web, </a:t>
            </a:r>
            <a:r>
              <a:rPr lang="en-US" sz="3000" dirty="0" err="1"/>
              <a:t>ceea</a:t>
            </a:r>
            <a:r>
              <a:rPr lang="en-US" sz="3000" dirty="0"/>
              <a:t> </a:t>
            </a:r>
            <a:r>
              <a:rPr lang="en-US" sz="3000" dirty="0" err="1"/>
              <a:t>ce</a:t>
            </a:r>
            <a:r>
              <a:rPr lang="en-US" sz="3000" dirty="0"/>
              <a:t> </a:t>
            </a:r>
            <a:r>
              <a:rPr lang="en-US" sz="3000" dirty="0" err="1"/>
              <a:t>poate</a:t>
            </a:r>
            <a:r>
              <a:rPr lang="en-US" sz="3000" dirty="0"/>
              <a:t> </a:t>
            </a:r>
            <a:r>
              <a:rPr lang="en-US" sz="3000" dirty="0" err="1"/>
              <a:t>ajuta</a:t>
            </a:r>
            <a:r>
              <a:rPr lang="en-US" sz="3000" dirty="0"/>
              <a:t> la </a:t>
            </a:r>
            <a:r>
              <a:rPr lang="en-US" sz="3000" dirty="0" err="1"/>
              <a:t>determinarea</a:t>
            </a:r>
            <a:r>
              <a:rPr lang="en-US" sz="3000" dirty="0"/>
              <a:t> </a:t>
            </a:r>
            <a:r>
              <a:rPr lang="en-US" sz="3000" dirty="0" err="1"/>
              <a:t>nivelului</a:t>
            </a:r>
            <a:r>
              <a:rPr lang="en-US" sz="3000" dirty="0"/>
              <a:t> de </a:t>
            </a:r>
            <a:r>
              <a:rPr lang="en-US" sz="3000" dirty="0" err="1"/>
              <a:t>interacțiune</a:t>
            </a:r>
            <a:r>
              <a:rPr lang="en-US" sz="3000" dirty="0"/>
              <a:t> cu </a:t>
            </a:r>
            <a:r>
              <a:rPr lang="en-US" sz="3000" dirty="0" err="1"/>
              <a:t>conținutul</a:t>
            </a:r>
            <a:r>
              <a:rPr lang="en-US" sz="3000" dirty="0"/>
              <a:t> site-</a:t>
            </a:r>
            <a:r>
              <a:rPr lang="en-US" sz="3000" dirty="0" err="1"/>
              <a:t>ului</a:t>
            </a:r>
            <a:r>
              <a:rPr lang="en-US" sz="3000" dirty="0"/>
              <a:t>.</a:t>
            </a:r>
          </a:p>
        </p:txBody>
      </p:sp>
    </p:spTree>
    <p:extLst>
      <p:ext uri="{BB962C8B-B14F-4D97-AF65-F5344CB8AC3E}">
        <p14:creationId xmlns:p14="http://schemas.microsoft.com/office/powerpoint/2010/main" val="97818109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KPI </a:t>
            </a:r>
            <a:r>
              <a:rPr lang="en-US" sz="4000" dirty="0" err="1">
                <a:solidFill>
                  <a:srgbClr val="398F98"/>
                </a:solidFill>
                <a:latin typeface="Calibri"/>
                <a:cs typeface="Calibri"/>
              </a:rPr>
              <a:t>în</a:t>
            </a:r>
            <a:r>
              <a:rPr lang="en-US" sz="4000" dirty="0">
                <a:solidFill>
                  <a:srgbClr val="398F98"/>
                </a:solidFill>
                <a:latin typeface="Calibri"/>
                <a:cs typeface="Calibri"/>
              </a:rPr>
              <a:t> </a:t>
            </a:r>
            <a:r>
              <a:rPr lang="en-US" sz="4000" dirty="0" err="1">
                <a:solidFill>
                  <a:srgbClr val="398F98"/>
                </a:solidFill>
                <a:latin typeface="Calibri"/>
                <a:cs typeface="Calibri"/>
              </a:rPr>
              <a:t>mediul</a:t>
            </a:r>
            <a:r>
              <a:rPr lang="en-US" sz="4000" dirty="0">
                <a:solidFill>
                  <a:srgbClr val="398F98"/>
                </a:solidFill>
                <a:latin typeface="Calibri"/>
                <a:cs typeface="Calibri"/>
              </a:rPr>
              <a:t> online (website)</a:t>
            </a:r>
          </a:p>
        </p:txBody>
      </p:sp>
      <p:sp>
        <p:nvSpPr>
          <p:cNvPr id="3" name="TextBox 2">
            <a:extLst>
              <a:ext uri="{FF2B5EF4-FFF2-40B4-BE49-F238E27FC236}">
                <a16:creationId xmlns:a16="http://schemas.microsoft.com/office/drawing/2014/main" id="{766D8631-F10C-4C29-77AC-A67E4BD41E3B}"/>
              </a:ext>
            </a:extLst>
          </p:cNvPr>
          <p:cNvSpPr txBox="1"/>
          <p:nvPr/>
        </p:nvSpPr>
        <p:spPr>
          <a:xfrm>
            <a:off x="555956" y="1504063"/>
            <a:ext cx="8032088" cy="5170646"/>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Afișări</a:t>
            </a:r>
            <a:r>
              <a:rPr lang="en-US" sz="3000" b="1" dirty="0"/>
              <a:t> de </a:t>
            </a:r>
            <a:r>
              <a:rPr lang="en-US" sz="3000" b="1" dirty="0" err="1"/>
              <a:t>pagină</a:t>
            </a:r>
            <a:r>
              <a:rPr lang="en-US" sz="3000" b="1" dirty="0"/>
              <a:t>: </a:t>
            </a:r>
            <a:r>
              <a:rPr lang="en-US" sz="3000" dirty="0" err="1"/>
              <a:t>măsoară</a:t>
            </a:r>
            <a:r>
              <a:rPr lang="en-US" sz="3000" dirty="0"/>
              <a:t> </a:t>
            </a:r>
            <a:r>
              <a:rPr lang="en-US" sz="3000" dirty="0" err="1"/>
              <a:t>numărul</a:t>
            </a:r>
            <a:r>
              <a:rPr lang="en-US" sz="3000" dirty="0"/>
              <a:t> de </a:t>
            </a:r>
            <a:r>
              <a:rPr lang="en-US" sz="3000" dirty="0" err="1"/>
              <a:t>pagini</a:t>
            </a:r>
            <a:r>
              <a:rPr lang="en-US" sz="3000" dirty="0"/>
              <a:t> </a:t>
            </a:r>
            <a:r>
              <a:rPr lang="en-US" sz="3000" dirty="0" err="1"/>
              <a:t>vizualizate</a:t>
            </a:r>
            <a:r>
              <a:rPr lang="en-US" sz="3000" dirty="0"/>
              <a:t> de </a:t>
            </a:r>
            <a:r>
              <a:rPr lang="en-US" sz="3000" dirty="0" err="1"/>
              <a:t>vizitatori</a:t>
            </a:r>
            <a:r>
              <a:rPr lang="en-US" sz="3000" dirty="0"/>
              <a:t> pe un site web, </a:t>
            </a:r>
            <a:r>
              <a:rPr lang="en-US" sz="3000" dirty="0" err="1"/>
              <a:t>ceea</a:t>
            </a:r>
            <a:r>
              <a:rPr lang="en-US" sz="3000" dirty="0"/>
              <a:t> </a:t>
            </a:r>
            <a:r>
              <a:rPr lang="en-US" sz="3000" dirty="0" err="1"/>
              <a:t>ce</a:t>
            </a:r>
            <a:r>
              <a:rPr lang="en-US" sz="3000" dirty="0"/>
              <a:t> </a:t>
            </a:r>
            <a:r>
              <a:rPr lang="en-US" sz="3000" dirty="0" err="1"/>
              <a:t>poate</a:t>
            </a:r>
            <a:r>
              <a:rPr lang="en-US" sz="3000" dirty="0"/>
              <a:t> </a:t>
            </a:r>
            <a:r>
              <a:rPr lang="en-US" sz="3000" dirty="0" err="1"/>
              <a:t>ajuta</a:t>
            </a:r>
            <a:r>
              <a:rPr lang="en-US" sz="3000" dirty="0"/>
              <a:t> la </a:t>
            </a:r>
            <a:r>
              <a:rPr lang="en-US" sz="3000" dirty="0" err="1"/>
              <a:t>determinarea</a:t>
            </a:r>
            <a:r>
              <a:rPr lang="en-US" sz="3000" dirty="0"/>
              <a:t> </a:t>
            </a:r>
            <a:r>
              <a:rPr lang="en-US" sz="3000" dirty="0" err="1"/>
              <a:t>nivelului</a:t>
            </a:r>
            <a:r>
              <a:rPr lang="en-US" sz="3000" dirty="0"/>
              <a:t> de </a:t>
            </a:r>
            <a:r>
              <a:rPr lang="en-US" sz="3000" dirty="0" err="1"/>
              <a:t>implicare</a:t>
            </a:r>
            <a:r>
              <a:rPr lang="en-US" sz="3000" dirty="0"/>
              <a:t> </a:t>
            </a:r>
            <a:r>
              <a:rPr lang="en-US" sz="3000" dirty="0" err="1"/>
              <a:t>și</a:t>
            </a:r>
            <a:r>
              <a:rPr lang="en-US" sz="3000" dirty="0"/>
              <a:t> </a:t>
            </a:r>
            <a:r>
              <a:rPr lang="en-US" sz="3000" dirty="0" err="1"/>
              <a:t>interes</a:t>
            </a:r>
            <a:r>
              <a:rPr lang="en-US" sz="3000" dirty="0"/>
              <a:t> </a:t>
            </a:r>
            <a:r>
              <a:rPr lang="en-US" sz="3000" dirty="0" err="1"/>
              <a:t>față</a:t>
            </a:r>
            <a:r>
              <a:rPr lang="en-US" sz="3000" dirty="0"/>
              <a:t> de </a:t>
            </a:r>
            <a:r>
              <a:rPr lang="en-US" sz="3000" dirty="0" err="1"/>
              <a:t>conținutul</a:t>
            </a:r>
            <a:r>
              <a:rPr lang="en-US" sz="3000" dirty="0"/>
              <a:t> site-</a:t>
            </a:r>
            <a:r>
              <a:rPr lang="en-US" sz="3000" dirty="0" err="1"/>
              <a:t>ului</a:t>
            </a:r>
            <a:r>
              <a:rPr lang="en-US" sz="3000" dirty="0"/>
              <a:t>.</a:t>
            </a:r>
            <a:endParaRPr lang="ro-RO" sz="3000" dirty="0"/>
          </a:p>
          <a:p>
            <a:pPr marL="457200" indent="-457200" algn="just">
              <a:buFont typeface="Wingdings" panose="05000000000000000000" pitchFamily="2" charset="2"/>
              <a:buChar char="Ø"/>
            </a:pPr>
            <a:endParaRPr lang="en-US" sz="3000" dirty="0"/>
          </a:p>
          <a:p>
            <a:pPr marL="457200" indent="-457200" algn="just">
              <a:buFont typeface="Wingdings" panose="05000000000000000000" pitchFamily="2" charset="2"/>
              <a:buChar char="Ø"/>
            </a:pPr>
            <a:r>
              <a:rPr lang="en-US" sz="3000" b="1" dirty="0"/>
              <a:t>Rata de </a:t>
            </a:r>
            <a:r>
              <a:rPr lang="en-US" sz="3000" b="1" dirty="0" err="1"/>
              <a:t>clic</a:t>
            </a:r>
            <a:r>
              <a:rPr lang="en-US" sz="3000" b="1" dirty="0"/>
              <a:t> (CTR): </a:t>
            </a:r>
            <a:r>
              <a:rPr lang="en-US" sz="3000" dirty="0" err="1"/>
              <a:t>măsoară</a:t>
            </a:r>
            <a:r>
              <a:rPr lang="en-US" sz="3000" dirty="0"/>
              <a:t> </a:t>
            </a:r>
            <a:r>
              <a:rPr lang="en-US" sz="3000" dirty="0" err="1"/>
              <a:t>procentul</a:t>
            </a:r>
            <a:r>
              <a:rPr lang="en-US" sz="3000" dirty="0"/>
              <a:t> de </a:t>
            </a:r>
            <a:r>
              <a:rPr lang="en-US" sz="3000" dirty="0" err="1"/>
              <a:t>vizitatori</a:t>
            </a:r>
            <a:r>
              <a:rPr lang="en-US" sz="3000" dirty="0"/>
              <a:t> ai site-</a:t>
            </a:r>
            <a:r>
              <a:rPr lang="en-US" sz="3000" dirty="0" err="1"/>
              <a:t>ului</a:t>
            </a:r>
            <a:r>
              <a:rPr lang="en-US" sz="3000" dirty="0"/>
              <a:t> web care fac </a:t>
            </a:r>
            <a:r>
              <a:rPr lang="en-US" sz="3000" dirty="0" err="1"/>
              <a:t>clic</a:t>
            </a:r>
            <a:r>
              <a:rPr lang="en-US" sz="3000" dirty="0"/>
              <a:t> pe un </a:t>
            </a:r>
            <a:r>
              <a:rPr lang="en-US" sz="3000" dirty="0" err="1"/>
              <a:t>anumit</a:t>
            </a:r>
            <a:r>
              <a:rPr lang="en-US" sz="3000" dirty="0"/>
              <a:t> link </a:t>
            </a:r>
            <a:r>
              <a:rPr lang="en-US" sz="3000" dirty="0" err="1"/>
              <a:t>sau</a:t>
            </a:r>
            <a:r>
              <a:rPr lang="en-US" sz="3000" dirty="0"/>
              <a:t> pe un </a:t>
            </a:r>
            <a:r>
              <a:rPr lang="en-US" sz="3000" dirty="0" err="1"/>
              <a:t>îndemn</a:t>
            </a:r>
            <a:r>
              <a:rPr lang="en-US" sz="3000" dirty="0"/>
              <a:t>, </a:t>
            </a:r>
            <a:r>
              <a:rPr lang="en-US" sz="3000" dirty="0" err="1"/>
              <a:t>ceea</a:t>
            </a:r>
            <a:r>
              <a:rPr lang="en-US" sz="3000" dirty="0"/>
              <a:t> </a:t>
            </a:r>
            <a:r>
              <a:rPr lang="en-US" sz="3000" dirty="0" err="1"/>
              <a:t>ce</a:t>
            </a:r>
            <a:r>
              <a:rPr lang="en-US" sz="3000" dirty="0"/>
              <a:t> </a:t>
            </a:r>
            <a:r>
              <a:rPr lang="en-US" sz="3000" dirty="0" err="1"/>
              <a:t>poate</a:t>
            </a:r>
            <a:r>
              <a:rPr lang="en-US" sz="3000" dirty="0"/>
              <a:t> </a:t>
            </a:r>
            <a:r>
              <a:rPr lang="en-US" sz="3000" dirty="0" err="1"/>
              <a:t>ajuta</a:t>
            </a:r>
            <a:r>
              <a:rPr lang="en-US" sz="3000" dirty="0"/>
              <a:t> la </a:t>
            </a:r>
            <a:r>
              <a:rPr lang="en-US" sz="3000" dirty="0" err="1"/>
              <a:t>determinarea</a:t>
            </a:r>
            <a:r>
              <a:rPr lang="en-US" sz="3000" dirty="0"/>
              <a:t> </a:t>
            </a:r>
            <a:r>
              <a:rPr lang="en-US" sz="3000" dirty="0" err="1"/>
              <a:t>eficienței</a:t>
            </a:r>
            <a:r>
              <a:rPr lang="en-US" sz="3000" dirty="0"/>
              <a:t> </a:t>
            </a:r>
            <a:r>
              <a:rPr lang="en-US" sz="3000" dirty="0" err="1"/>
              <a:t>mesajelor</a:t>
            </a:r>
            <a:r>
              <a:rPr lang="en-US" sz="3000" dirty="0"/>
              <a:t> </a:t>
            </a:r>
            <a:r>
              <a:rPr lang="en-US" sz="3000" dirty="0" err="1"/>
              <a:t>și</a:t>
            </a:r>
            <a:r>
              <a:rPr lang="en-US" sz="3000" dirty="0"/>
              <a:t> </a:t>
            </a:r>
            <a:r>
              <a:rPr lang="en-US" sz="3000" dirty="0" err="1"/>
              <a:t>designului</a:t>
            </a:r>
            <a:r>
              <a:rPr lang="en-US" sz="3000" dirty="0"/>
              <a:t> site-</a:t>
            </a:r>
            <a:r>
              <a:rPr lang="en-US" sz="3000" dirty="0" err="1"/>
              <a:t>ului</a:t>
            </a:r>
            <a:r>
              <a:rPr lang="en-US" sz="3000" dirty="0"/>
              <a:t> web.</a:t>
            </a:r>
          </a:p>
        </p:txBody>
      </p:sp>
    </p:spTree>
    <p:extLst>
      <p:ext uri="{BB962C8B-B14F-4D97-AF65-F5344CB8AC3E}">
        <p14:creationId xmlns:p14="http://schemas.microsoft.com/office/powerpoint/2010/main" val="32927512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it-IT" sz="4000" dirty="0">
                <a:solidFill>
                  <a:srgbClr val="398F98"/>
                </a:solidFill>
                <a:latin typeface="Calibri"/>
                <a:cs typeface="Calibri"/>
              </a:rPr>
              <a:t>Cei 7C ai rețelelor sociale</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2391381"/>
            <a:ext cx="8087044" cy="1938992"/>
          </a:xfrm>
          <a:prstGeom prst="rect">
            <a:avLst/>
          </a:prstGeom>
          <a:noFill/>
        </p:spPr>
        <p:txBody>
          <a:bodyPr wrap="square" rtlCol="0">
            <a:spAutoFit/>
          </a:bodyPr>
          <a:lstStyle/>
          <a:p>
            <a:pPr marL="514350" indent="-514350" algn="just">
              <a:buAutoNum type="arabicPeriod" startAt="5"/>
            </a:pPr>
            <a:r>
              <a:rPr lang="en-US" sz="3000" b="1" dirty="0" err="1"/>
              <a:t>Comunitate</a:t>
            </a:r>
            <a:r>
              <a:rPr lang="en-US" sz="3000" dirty="0"/>
              <a:t>: </a:t>
            </a:r>
            <a:r>
              <a:rPr lang="en-US" sz="3000" dirty="0" err="1"/>
              <a:t>construiți</a:t>
            </a:r>
            <a:r>
              <a:rPr lang="en-US" sz="3000" dirty="0"/>
              <a:t> o </a:t>
            </a:r>
            <a:r>
              <a:rPr lang="en-US" sz="3000" dirty="0" err="1"/>
              <a:t>comunitate</a:t>
            </a:r>
            <a:r>
              <a:rPr lang="en-US" sz="3000" dirty="0"/>
              <a:t> </a:t>
            </a:r>
            <a:r>
              <a:rPr lang="en-US" sz="3000" dirty="0" err="1"/>
              <a:t>în</a:t>
            </a:r>
            <a:r>
              <a:rPr lang="en-US" sz="3000" dirty="0"/>
              <a:t> </a:t>
            </a:r>
            <a:r>
              <a:rPr lang="en-US" sz="3000" dirty="0" err="1"/>
              <a:t>jurul</a:t>
            </a:r>
            <a:r>
              <a:rPr lang="en-US" sz="3000" dirty="0"/>
              <a:t> </a:t>
            </a:r>
            <a:r>
              <a:rPr lang="en-US" sz="3000" dirty="0" err="1"/>
              <a:t>brandului</a:t>
            </a:r>
            <a:r>
              <a:rPr lang="en-US" sz="3000" dirty="0"/>
              <a:t> pe </a:t>
            </a:r>
            <a:r>
              <a:rPr lang="en-US" sz="3000" dirty="0" err="1"/>
              <a:t>rețelele</a:t>
            </a:r>
            <a:r>
              <a:rPr lang="en-US" sz="3000" dirty="0"/>
              <a:t> </a:t>
            </a:r>
            <a:r>
              <a:rPr lang="en-US" sz="3000" dirty="0" err="1"/>
              <a:t>sociale</a:t>
            </a:r>
            <a:r>
              <a:rPr lang="en-US" sz="3000" dirty="0"/>
              <a:t>. </a:t>
            </a:r>
            <a:r>
              <a:rPr lang="en-US" sz="3000" dirty="0" err="1"/>
              <a:t>Interacționați</a:t>
            </a:r>
            <a:r>
              <a:rPr lang="en-US" sz="3000" dirty="0"/>
              <a:t> cu </a:t>
            </a:r>
            <a:r>
              <a:rPr lang="en-US" sz="3000" dirty="0" err="1"/>
              <a:t>urmăritorii</a:t>
            </a:r>
            <a:r>
              <a:rPr lang="en-US" sz="3000" dirty="0"/>
              <a:t>, </a:t>
            </a:r>
            <a:r>
              <a:rPr lang="en-US" sz="3000" dirty="0" err="1"/>
              <a:t>promovați</a:t>
            </a:r>
            <a:r>
              <a:rPr lang="en-US" sz="3000" dirty="0"/>
              <a:t> </a:t>
            </a:r>
            <a:r>
              <a:rPr lang="en-US" sz="3000" dirty="0" err="1"/>
              <a:t>relațiile</a:t>
            </a:r>
            <a:r>
              <a:rPr lang="en-US" sz="3000" dirty="0"/>
              <a:t> </a:t>
            </a:r>
            <a:r>
              <a:rPr lang="en-US" sz="3000" dirty="0" err="1"/>
              <a:t>și</a:t>
            </a:r>
            <a:r>
              <a:rPr lang="en-US" sz="3000" dirty="0"/>
              <a:t> </a:t>
            </a:r>
            <a:r>
              <a:rPr lang="en-US" sz="3000" dirty="0" err="1"/>
              <a:t>creați</a:t>
            </a:r>
            <a:r>
              <a:rPr lang="en-US" sz="3000" dirty="0"/>
              <a:t> un sentiment de </a:t>
            </a:r>
            <a:r>
              <a:rPr lang="en-US" sz="3000" dirty="0" err="1"/>
              <a:t>apartenență</a:t>
            </a:r>
            <a:r>
              <a:rPr lang="en-US" sz="3000" dirty="0"/>
              <a:t>.</a:t>
            </a:r>
          </a:p>
        </p:txBody>
      </p:sp>
    </p:spTree>
    <p:extLst>
      <p:ext uri="{BB962C8B-B14F-4D97-AF65-F5344CB8AC3E}">
        <p14:creationId xmlns:p14="http://schemas.microsoft.com/office/powerpoint/2010/main" val="313754142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KPI </a:t>
            </a:r>
            <a:r>
              <a:rPr lang="en-US" sz="4000" dirty="0" err="1">
                <a:solidFill>
                  <a:srgbClr val="398F98"/>
                </a:solidFill>
                <a:latin typeface="Calibri"/>
                <a:cs typeface="Calibri"/>
              </a:rPr>
              <a:t>în</a:t>
            </a:r>
            <a:r>
              <a:rPr lang="en-US" sz="4000" dirty="0">
                <a:solidFill>
                  <a:srgbClr val="398F98"/>
                </a:solidFill>
                <a:latin typeface="Calibri"/>
                <a:cs typeface="Calibri"/>
              </a:rPr>
              <a:t> </a:t>
            </a:r>
            <a:r>
              <a:rPr lang="en-US" sz="4000" dirty="0" err="1">
                <a:solidFill>
                  <a:srgbClr val="398F98"/>
                </a:solidFill>
                <a:latin typeface="Calibri"/>
                <a:cs typeface="Calibri"/>
              </a:rPr>
              <a:t>mediul</a:t>
            </a:r>
            <a:r>
              <a:rPr lang="en-US" sz="4000" dirty="0">
                <a:solidFill>
                  <a:srgbClr val="398F98"/>
                </a:solidFill>
                <a:latin typeface="Calibri"/>
                <a:cs typeface="Calibri"/>
              </a:rPr>
              <a:t> online (website)</a:t>
            </a:r>
          </a:p>
        </p:txBody>
      </p:sp>
      <p:sp>
        <p:nvSpPr>
          <p:cNvPr id="3" name="TextBox 2">
            <a:extLst>
              <a:ext uri="{FF2B5EF4-FFF2-40B4-BE49-F238E27FC236}">
                <a16:creationId xmlns:a16="http://schemas.microsoft.com/office/drawing/2014/main" id="{766D8631-F10C-4C29-77AC-A67E4BD41E3B}"/>
              </a:ext>
            </a:extLst>
          </p:cNvPr>
          <p:cNvSpPr txBox="1"/>
          <p:nvPr/>
        </p:nvSpPr>
        <p:spPr>
          <a:xfrm>
            <a:off x="555956" y="2228671"/>
            <a:ext cx="8032088" cy="240065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Vizitatori</a:t>
            </a:r>
            <a:r>
              <a:rPr lang="en-US" sz="3000" b="1" dirty="0"/>
              <a:t> </a:t>
            </a:r>
            <a:r>
              <a:rPr lang="en-US" sz="3000" b="1" dirty="0" err="1"/>
              <a:t>reveniți</a:t>
            </a:r>
            <a:r>
              <a:rPr lang="en-US" sz="3000" b="1" dirty="0"/>
              <a:t>: </a:t>
            </a:r>
            <a:r>
              <a:rPr lang="en-US" sz="3000" dirty="0" err="1"/>
              <a:t>măsoară</a:t>
            </a:r>
            <a:r>
              <a:rPr lang="en-US" sz="3000" dirty="0"/>
              <a:t> </a:t>
            </a:r>
            <a:r>
              <a:rPr lang="en-US" sz="3000" dirty="0" err="1"/>
              <a:t>procentul</a:t>
            </a:r>
            <a:r>
              <a:rPr lang="en-US" sz="3000" dirty="0"/>
              <a:t> de </a:t>
            </a:r>
            <a:r>
              <a:rPr lang="en-US" sz="3000" dirty="0" err="1"/>
              <a:t>vizitatori</a:t>
            </a:r>
            <a:r>
              <a:rPr lang="en-US" sz="3000" dirty="0"/>
              <a:t> ai site-</a:t>
            </a:r>
            <a:r>
              <a:rPr lang="en-US" sz="3000" dirty="0" err="1"/>
              <a:t>ului</a:t>
            </a:r>
            <a:r>
              <a:rPr lang="en-US" sz="3000" dirty="0"/>
              <a:t> web care </a:t>
            </a:r>
            <a:r>
              <a:rPr lang="en-US" sz="3000" dirty="0" err="1"/>
              <a:t>revin</a:t>
            </a:r>
            <a:r>
              <a:rPr lang="en-US" sz="3000" dirty="0"/>
              <a:t> pe site-</a:t>
            </a:r>
            <a:r>
              <a:rPr lang="en-US" sz="3000" dirty="0" err="1"/>
              <a:t>ul</a:t>
            </a:r>
            <a:r>
              <a:rPr lang="en-US" sz="3000" dirty="0"/>
              <a:t> web, </a:t>
            </a:r>
            <a:r>
              <a:rPr lang="en-US" sz="3000" dirty="0" err="1"/>
              <a:t>ceea</a:t>
            </a:r>
            <a:r>
              <a:rPr lang="en-US" sz="3000" dirty="0"/>
              <a:t> </a:t>
            </a:r>
            <a:r>
              <a:rPr lang="en-US" sz="3000" dirty="0" err="1"/>
              <a:t>ce</a:t>
            </a:r>
            <a:r>
              <a:rPr lang="en-US" sz="3000" dirty="0"/>
              <a:t> </a:t>
            </a:r>
            <a:r>
              <a:rPr lang="en-US" sz="3000" dirty="0" err="1"/>
              <a:t>poate</a:t>
            </a:r>
            <a:r>
              <a:rPr lang="en-US" sz="3000" dirty="0"/>
              <a:t> </a:t>
            </a:r>
            <a:r>
              <a:rPr lang="en-US" sz="3000" dirty="0" err="1"/>
              <a:t>ajuta</a:t>
            </a:r>
            <a:r>
              <a:rPr lang="en-US" sz="3000" dirty="0"/>
              <a:t> la </a:t>
            </a:r>
            <a:r>
              <a:rPr lang="en-US" sz="3000" dirty="0" err="1"/>
              <a:t>determinarea</a:t>
            </a:r>
            <a:r>
              <a:rPr lang="en-US" sz="3000" dirty="0"/>
              <a:t> </a:t>
            </a:r>
            <a:r>
              <a:rPr lang="en-US" sz="3000" dirty="0" err="1"/>
              <a:t>nivelului</a:t>
            </a:r>
            <a:r>
              <a:rPr lang="en-US" sz="3000" dirty="0"/>
              <a:t> de </a:t>
            </a:r>
            <a:r>
              <a:rPr lang="en-US" sz="3000" dirty="0" err="1"/>
              <a:t>loialitate</a:t>
            </a:r>
            <a:r>
              <a:rPr lang="en-US" sz="3000" dirty="0"/>
              <a:t> </a:t>
            </a:r>
            <a:r>
              <a:rPr lang="en-US" sz="3000" dirty="0" err="1"/>
              <a:t>și</a:t>
            </a:r>
            <a:r>
              <a:rPr lang="en-US" sz="3000" dirty="0"/>
              <a:t> </a:t>
            </a:r>
            <a:r>
              <a:rPr lang="en-US" sz="3000" dirty="0" err="1"/>
              <a:t>interes</a:t>
            </a:r>
            <a:r>
              <a:rPr lang="en-US" sz="3000" dirty="0"/>
              <a:t> </a:t>
            </a:r>
            <a:r>
              <a:rPr lang="en-US" sz="3000" dirty="0" err="1"/>
              <a:t>față</a:t>
            </a:r>
            <a:r>
              <a:rPr lang="en-US" sz="3000" dirty="0"/>
              <a:t> de </a:t>
            </a:r>
            <a:r>
              <a:rPr lang="en-US" sz="3000" dirty="0" err="1"/>
              <a:t>conținutul</a:t>
            </a:r>
            <a:r>
              <a:rPr lang="en-US" sz="3000" dirty="0"/>
              <a:t> site-</a:t>
            </a:r>
            <a:r>
              <a:rPr lang="en-US" sz="3000" dirty="0" err="1"/>
              <a:t>ului</a:t>
            </a:r>
            <a:r>
              <a:rPr lang="en-US" sz="3000" dirty="0"/>
              <a:t> web.</a:t>
            </a:r>
          </a:p>
        </p:txBody>
      </p:sp>
    </p:spTree>
    <p:extLst>
      <p:ext uri="{BB962C8B-B14F-4D97-AF65-F5344CB8AC3E}">
        <p14:creationId xmlns:p14="http://schemas.microsoft.com/office/powerpoint/2010/main" val="384422674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1495960" y="2721114"/>
            <a:ext cx="5906124" cy="707886"/>
          </a:xfrm>
          <a:prstGeom prst="rect">
            <a:avLst/>
          </a:prstGeom>
          <a:noFill/>
        </p:spPr>
        <p:txBody>
          <a:bodyPr wrap="square" rtlCol="0">
            <a:spAutoFit/>
          </a:bodyPr>
          <a:lstStyle/>
          <a:p>
            <a:r>
              <a:rPr lang="en-US" sz="4000" dirty="0" err="1">
                <a:solidFill>
                  <a:srgbClr val="398F98"/>
                </a:solidFill>
                <a:latin typeface="Calibri"/>
                <a:cs typeface="Calibri"/>
              </a:rPr>
              <a:t>Sfârșitul</a:t>
            </a:r>
            <a:r>
              <a:rPr lang="en-US" sz="4000" dirty="0">
                <a:solidFill>
                  <a:srgbClr val="398F98"/>
                </a:solidFill>
                <a:latin typeface="Calibri"/>
                <a:cs typeface="Calibri"/>
              </a:rPr>
              <a:t> </a:t>
            </a:r>
            <a:r>
              <a:rPr lang="en-US" sz="4000" dirty="0" err="1">
                <a:solidFill>
                  <a:srgbClr val="398F98"/>
                </a:solidFill>
                <a:latin typeface="Calibri"/>
                <a:cs typeface="Calibri"/>
              </a:rPr>
              <a:t>unității</a:t>
            </a:r>
            <a:r>
              <a:rPr lang="en-US" sz="4000" dirty="0">
                <a:solidFill>
                  <a:srgbClr val="398F98"/>
                </a:solidFill>
                <a:latin typeface="Calibri"/>
                <a:cs typeface="Calibri"/>
              </a:rPr>
              <a:t> de </a:t>
            </a:r>
            <a:r>
              <a:rPr lang="en-US" sz="4000" dirty="0" err="1">
                <a:solidFill>
                  <a:srgbClr val="398F98"/>
                </a:solidFill>
                <a:latin typeface="Calibri"/>
                <a:cs typeface="Calibri"/>
              </a:rPr>
              <a:t>învățare</a:t>
            </a:r>
            <a:endParaRPr lang="en-US" sz="4000" dirty="0">
              <a:solidFill>
                <a:srgbClr val="398F98"/>
              </a:solidFill>
              <a:latin typeface="Calibri"/>
              <a:cs typeface="Calibri"/>
            </a:endParaRPr>
          </a:p>
        </p:txBody>
      </p:sp>
    </p:spTree>
    <p:extLst>
      <p:ext uri="{BB962C8B-B14F-4D97-AF65-F5344CB8AC3E}">
        <p14:creationId xmlns:p14="http://schemas.microsoft.com/office/powerpoint/2010/main" val="272867241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6549000" cy="1323439"/>
          </a:xfrm>
          <a:prstGeom prst="rect">
            <a:avLst/>
          </a:prstGeom>
          <a:noFill/>
        </p:spPr>
        <p:txBody>
          <a:bodyPr wrap="square" rtlCol="0">
            <a:spAutoFit/>
          </a:bodyPr>
          <a:lstStyle/>
          <a:p>
            <a:r>
              <a:rPr lang="pt-BR" sz="4000" dirty="0">
                <a:solidFill>
                  <a:srgbClr val="398F98"/>
                </a:solidFill>
                <a:latin typeface="Calibri"/>
                <a:cs typeface="Calibri"/>
              </a:rPr>
              <a:t>Notificare privind drepturile de autor</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070991"/>
            <a:ext cx="8293009" cy="2246769"/>
          </a:xfrm>
          <a:prstGeom prst="rect">
            <a:avLst/>
          </a:prstGeom>
          <a:noFill/>
        </p:spPr>
        <p:txBody>
          <a:bodyPr wrap="square" rtlCol="0">
            <a:spAutoFit/>
          </a:bodyPr>
          <a:lstStyle/>
          <a:p>
            <a:pPr marL="457200" indent="-457200" algn="just">
              <a:buFont typeface="Wingdings" panose="05000000000000000000" pitchFamily="2" charset="2"/>
              <a:buChar char="Ø"/>
            </a:pPr>
            <a:r>
              <a:rPr lang="en-US" dirty="0"/>
              <a:t>Copyright © Members of the </a:t>
            </a:r>
            <a:r>
              <a:rPr lang="en-US" i="1" dirty="0"/>
              <a:t>Enhancing Young People Skills and Competencies in Social Entrepreneurship by Virtual Reality </a:t>
            </a:r>
            <a:r>
              <a:rPr lang="en-US" dirty="0"/>
              <a:t>Project, 2021 for details of the  ENTREREALITY </a:t>
            </a:r>
            <a:r>
              <a:rPr lang="en-US" dirty="0">
                <a:hlinkClick r:id="rId3"/>
              </a:rPr>
              <a:t>https://projectentreality.eu/index.php/en/</a:t>
            </a:r>
            <a:r>
              <a:rPr lang="en-US" dirty="0"/>
              <a:t> project and the collaboration.</a:t>
            </a:r>
          </a:p>
          <a:p>
            <a:pPr algn="just"/>
            <a:endParaRPr lang="en-US" dirty="0"/>
          </a:p>
          <a:p>
            <a:pPr marL="457200" indent="-457200" algn="just">
              <a:buFont typeface="Wingdings" panose="05000000000000000000" pitchFamily="2" charset="2"/>
              <a:buChar char="Ø"/>
            </a:pPr>
            <a:r>
              <a:rPr lang="en-US" dirty="0"/>
              <a:t> The work must be attributed by attaching the following reference to the copied elements: “Copyright © Members of the </a:t>
            </a:r>
            <a:r>
              <a:rPr lang="en-US" dirty="0" err="1"/>
              <a:t>Entrereality</a:t>
            </a:r>
            <a:r>
              <a:rPr lang="en-US" dirty="0"/>
              <a:t> Project, 2021”. </a:t>
            </a:r>
          </a:p>
          <a:p>
            <a:pPr marL="457200" indent="-457200" algn="just">
              <a:buFont typeface="Wingdings" panose="05000000000000000000" pitchFamily="2" charset="2"/>
              <a:buChar char="Ø"/>
            </a:pPr>
            <a:endParaRPr lang="en-US" dirty="0"/>
          </a:p>
          <a:p>
            <a:pPr marL="457200" indent="-457200" algn="just">
              <a:buFont typeface="Wingdings" panose="05000000000000000000" pitchFamily="2" charset="2"/>
              <a:buChar char="Ø"/>
            </a:pPr>
            <a:r>
              <a:rPr lang="en-US" dirty="0"/>
              <a:t>Using this presentation in a way and/or for purposes not foreseen in the license, requires the prior written permission of the copyright holders. The information contained in this presentation represents the views of the copyright holders as of the date such views are published</a:t>
            </a:r>
          </a:p>
        </p:txBody>
      </p:sp>
    </p:spTree>
    <p:extLst>
      <p:ext uri="{BB962C8B-B14F-4D97-AF65-F5344CB8AC3E}">
        <p14:creationId xmlns:p14="http://schemas.microsoft.com/office/powerpoint/2010/main" val="57340394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err="1">
                <a:solidFill>
                  <a:srgbClr val="398F98"/>
                </a:solidFill>
                <a:latin typeface="Calibri"/>
                <a:cs typeface="Calibri"/>
              </a:rPr>
              <a:t>Referințe</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070991"/>
            <a:ext cx="8293009" cy="4185761"/>
          </a:xfrm>
          <a:prstGeom prst="rect">
            <a:avLst/>
          </a:prstGeom>
          <a:noFill/>
        </p:spPr>
        <p:txBody>
          <a:bodyPr wrap="square" rtlCol="0">
            <a:spAutoFit/>
          </a:bodyPr>
          <a:lstStyle/>
          <a:p>
            <a:pPr marL="285750" indent="-285750" algn="just">
              <a:buFont typeface="Arial" panose="020B0604020202020204" pitchFamily="34" charset="0"/>
              <a:buChar char="•"/>
            </a:pPr>
            <a:r>
              <a:rPr lang="en-US" dirty="0" err="1"/>
              <a:t>Zippia</a:t>
            </a:r>
            <a:r>
              <a:rPr lang="en-US" dirty="0"/>
              <a:t>. "20 Vital Smartphone Usage Statistics [2023]: Facts, Data, and Trends On Mobile Use In The U.S." Zippia.com. Apr. 3, 2023, https://www.zippia.com/advice/smartphone-usage-statistics/ </a:t>
            </a:r>
          </a:p>
          <a:p>
            <a:pPr marL="285750" indent="-285750" algn="just">
              <a:buFont typeface="Arial" panose="020B0604020202020204" pitchFamily="34" charset="0"/>
              <a:buChar char="•"/>
            </a:pPr>
            <a:r>
              <a:rPr lang="en-US" dirty="0" err="1"/>
              <a:t>aresh</a:t>
            </a:r>
            <a:r>
              <a:rPr lang="en-US" dirty="0"/>
              <a:t>, K. M., Nunan, D., Pearson, D. F. B. (2019). Marketing Research: An Applied Approach. Pearson Education Limited</a:t>
            </a:r>
          </a:p>
          <a:p>
            <a:pPr marL="285750" indent="-285750" algn="just">
              <a:buFont typeface="Arial" panose="020B0604020202020204" pitchFamily="34" charset="0"/>
              <a:buChar char="•"/>
            </a:pPr>
            <a:r>
              <a:rPr lang="en-US" dirty="0" err="1"/>
              <a:t>Doerr</a:t>
            </a:r>
            <a:r>
              <a:rPr lang="en-US" dirty="0"/>
              <a:t>, J. (2018). Measure What Matters: OKRs: The Simple Idea that Drives 10x Growth. Penguin Books Ltd</a:t>
            </a:r>
          </a:p>
          <a:p>
            <a:pPr marL="285750" indent="-285750" algn="just">
              <a:buFont typeface="Arial" panose="020B0604020202020204" pitchFamily="34" charset="0"/>
              <a:buChar char="•"/>
            </a:pPr>
            <a:r>
              <a:rPr lang="en-US" dirty="0"/>
              <a:t>Wheeler, A. (2012). Designing Brand Identity: An Essential Guide for the Whole Branding Team. John Wiley &amp; Sons</a:t>
            </a:r>
          </a:p>
          <a:p>
            <a:pPr marL="285750" indent="-285750" algn="just">
              <a:buFont typeface="Arial" panose="020B0604020202020204" pitchFamily="34" charset="0"/>
              <a:buChar char="•"/>
            </a:pPr>
            <a:r>
              <a:rPr lang="en-US" dirty="0"/>
              <a:t>Kotler, P., </a:t>
            </a:r>
            <a:r>
              <a:rPr lang="en-US" dirty="0" err="1"/>
              <a:t>Kartajaya</a:t>
            </a:r>
            <a:r>
              <a:rPr lang="en-US" dirty="0"/>
              <a:t>, H., Iwan (2017). Marketing 4.0: Moving from Traditional to Digital. John Wiley &amp; Sons</a:t>
            </a:r>
          </a:p>
          <a:p>
            <a:pPr marL="285750" indent="-285750" algn="just">
              <a:buFont typeface="Arial" panose="020B0604020202020204" pitchFamily="34" charset="0"/>
              <a:buChar char="•"/>
            </a:pPr>
            <a:r>
              <a:rPr lang="en-US" dirty="0" err="1"/>
              <a:t>Reibstein</a:t>
            </a:r>
            <a:r>
              <a:rPr lang="en-US" dirty="0"/>
              <a:t>, D. (2021). Key Marketing Metrics. The 50+ metrics every manager needs to know, Paperback. Pearson Education Limited</a:t>
            </a:r>
          </a:p>
          <a:p>
            <a:pPr marL="285750" indent="-285750" algn="just">
              <a:buFont typeface="Arial" panose="020B0604020202020204" pitchFamily="34" charset="0"/>
              <a:buChar char="•"/>
            </a:pPr>
            <a:r>
              <a:rPr lang="en-US" dirty="0">
                <a:hlinkClick r:id="rId3"/>
              </a:rPr>
              <a:t>https://netbasequid.com/blog/market-research-steps/</a:t>
            </a:r>
            <a:r>
              <a:rPr lang="en-US" dirty="0"/>
              <a:t>   </a:t>
            </a:r>
          </a:p>
          <a:p>
            <a:pPr marL="285750" indent="-285750" algn="just">
              <a:buFont typeface="Arial" panose="020B0604020202020204" pitchFamily="34" charset="0"/>
              <a:buChar char="•"/>
            </a:pPr>
            <a:r>
              <a:rPr lang="en-US" dirty="0">
                <a:hlinkClick r:id="rId4"/>
              </a:rPr>
              <a:t>https://books.forbes.com/blog/how-to-build-a-digital-brand-that-lasts/</a:t>
            </a:r>
            <a:r>
              <a:rPr lang="en-US" dirty="0"/>
              <a:t>  </a:t>
            </a:r>
          </a:p>
          <a:p>
            <a:pPr marL="285750" indent="-285750" algn="just">
              <a:buFont typeface="Arial" panose="020B0604020202020204" pitchFamily="34" charset="0"/>
              <a:buChar char="•"/>
            </a:pPr>
            <a:r>
              <a:rPr lang="en-US" dirty="0">
                <a:hlinkClick r:id="rId5"/>
              </a:rPr>
              <a:t>https://neilpatel.com/what-is-content-marketing/</a:t>
            </a:r>
            <a:r>
              <a:rPr lang="en-US" dirty="0"/>
              <a:t>  </a:t>
            </a:r>
          </a:p>
          <a:p>
            <a:pPr marL="285750" indent="-285750" algn="just">
              <a:buFont typeface="Arial" panose="020B0604020202020204" pitchFamily="34" charset="0"/>
              <a:buChar char="•"/>
            </a:pPr>
            <a:r>
              <a:rPr lang="en-US" dirty="0">
                <a:hlinkClick r:id="rId6"/>
              </a:rPr>
              <a:t>https://www.heurio.co/dieter-rams-10-principles-of-good-design</a:t>
            </a:r>
            <a:r>
              <a:rPr lang="en-US" dirty="0"/>
              <a:t>  </a:t>
            </a:r>
          </a:p>
          <a:p>
            <a:pPr marL="285750" indent="-285750" algn="just">
              <a:buFont typeface="Arial" panose="020B0604020202020204" pitchFamily="34" charset="0"/>
              <a:buChar char="•"/>
            </a:pPr>
            <a:r>
              <a:rPr lang="en-US" dirty="0">
                <a:hlinkClick r:id="rId7"/>
              </a:rPr>
              <a:t>https://www.smashingmagazine.com/2010/01/color-theory-for-designers-part-1-the-meaning-of-color/</a:t>
            </a:r>
            <a:r>
              <a:rPr lang="en-US" dirty="0"/>
              <a:t>  </a:t>
            </a:r>
          </a:p>
          <a:p>
            <a:pPr algn="just"/>
            <a:endParaRPr lang="en-US" dirty="0"/>
          </a:p>
        </p:txBody>
      </p:sp>
    </p:spTree>
    <p:extLst>
      <p:ext uri="{BB962C8B-B14F-4D97-AF65-F5344CB8AC3E}">
        <p14:creationId xmlns:p14="http://schemas.microsoft.com/office/powerpoint/2010/main" val="9399419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it-IT" sz="4000" dirty="0">
                <a:solidFill>
                  <a:srgbClr val="398F98"/>
                </a:solidFill>
                <a:latin typeface="Calibri"/>
                <a:cs typeface="Calibri"/>
              </a:rPr>
              <a:t>Cei 7C ai rețelelor sociale</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2080485"/>
            <a:ext cx="7779895" cy="3785652"/>
          </a:xfrm>
          <a:prstGeom prst="rect">
            <a:avLst/>
          </a:prstGeom>
          <a:noFill/>
        </p:spPr>
        <p:txBody>
          <a:bodyPr wrap="square" rtlCol="0">
            <a:spAutoFit/>
          </a:bodyPr>
          <a:lstStyle/>
          <a:p>
            <a:pPr algn="just"/>
            <a:r>
              <a:rPr lang="en-US" sz="3000" dirty="0"/>
              <a:t>6.	</a:t>
            </a:r>
            <a:r>
              <a:rPr lang="en-US" sz="3000" b="1" dirty="0" err="1"/>
              <a:t>Canale</a:t>
            </a:r>
            <a:r>
              <a:rPr lang="en-US" sz="3000" dirty="0"/>
              <a:t>: </a:t>
            </a:r>
            <a:r>
              <a:rPr lang="en-US" sz="3000" dirty="0" err="1"/>
              <a:t>alegeți</a:t>
            </a:r>
            <a:r>
              <a:rPr lang="en-US" sz="3000" dirty="0"/>
              <a:t> </a:t>
            </a:r>
            <a:r>
              <a:rPr lang="en-US" sz="3000" dirty="0" err="1"/>
              <a:t>canalele</a:t>
            </a:r>
            <a:r>
              <a:rPr lang="en-US" sz="3000" dirty="0"/>
              <a:t> de social media </a:t>
            </a:r>
            <a:r>
              <a:rPr lang="en-US" sz="3000" dirty="0" err="1"/>
              <a:t>potrivite</a:t>
            </a:r>
            <a:r>
              <a:rPr lang="en-US" sz="3000" dirty="0"/>
              <a:t> </a:t>
            </a:r>
            <a:r>
              <a:rPr lang="en-US" sz="3000" dirty="0" err="1"/>
              <a:t>pentru</a:t>
            </a:r>
            <a:r>
              <a:rPr lang="en-US" sz="3000" dirty="0"/>
              <a:t> </a:t>
            </a:r>
            <a:r>
              <a:rPr lang="en-US" sz="3000" dirty="0" err="1"/>
              <a:t>marca</a:t>
            </a:r>
            <a:r>
              <a:rPr lang="en-US" sz="3000" dirty="0"/>
              <a:t> </a:t>
            </a:r>
            <a:r>
              <a:rPr lang="en-US" sz="3000" dirty="0" err="1"/>
              <a:t>și</a:t>
            </a:r>
            <a:r>
              <a:rPr lang="en-US" sz="3000" dirty="0"/>
              <a:t> </a:t>
            </a:r>
            <a:r>
              <a:rPr lang="en-US" sz="3000" dirty="0" err="1"/>
              <a:t>publicul</a:t>
            </a:r>
            <a:r>
              <a:rPr lang="en-US" sz="3000" dirty="0"/>
              <a:t> </a:t>
            </a:r>
            <a:r>
              <a:rPr lang="en-US" sz="3000" dirty="0" err="1"/>
              <a:t>dvs</a:t>
            </a:r>
            <a:r>
              <a:rPr lang="en-US" sz="3000" dirty="0"/>
              <a:t>. </a:t>
            </a:r>
            <a:r>
              <a:rPr lang="en-US" sz="3000" dirty="0" err="1"/>
              <a:t>Luați</a:t>
            </a:r>
            <a:r>
              <a:rPr lang="en-US" sz="3000" dirty="0"/>
              <a:t> </a:t>
            </a:r>
            <a:r>
              <a:rPr lang="en-US" sz="3000" dirty="0" err="1"/>
              <a:t>în</a:t>
            </a:r>
            <a:r>
              <a:rPr lang="en-US" sz="3000" dirty="0"/>
              <a:t> </a:t>
            </a:r>
            <a:r>
              <a:rPr lang="en-US" sz="3000" dirty="0" err="1"/>
              <a:t>considerare</a:t>
            </a:r>
            <a:r>
              <a:rPr lang="en-US" sz="3000" dirty="0"/>
              <a:t> </a:t>
            </a:r>
            <a:r>
              <a:rPr lang="en-US" sz="3000" dirty="0" err="1"/>
              <a:t>factori</a:t>
            </a:r>
            <a:r>
              <a:rPr lang="en-US" sz="3000" dirty="0"/>
              <a:t> precum </a:t>
            </a:r>
            <a:r>
              <a:rPr lang="en-US" sz="3000" dirty="0" err="1"/>
              <a:t>datele</a:t>
            </a:r>
            <a:r>
              <a:rPr lang="en-US" sz="3000" dirty="0"/>
              <a:t> </a:t>
            </a:r>
            <a:r>
              <a:rPr lang="en-US" sz="3000" dirty="0" err="1"/>
              <a:t>demografice</a:t>
            </a:r>
            <a:r>
              <a:rPr lang="en-US" sz="3000" dirty="0"/>
              <a:t>, </a:t>
            </a:r>
            <a:r>
              <a:rPr lang="en-US" sz="3000" dirty="0" err="1"/>
              <a:t>caracteristicile</a:t>
            </a:r>
            <a:r>
              <a:rPr lang="en-US" sz="3000" dirty="0"/>
              <a:t> </a:t>
            </a:r>
            <a:r>
              <a:rPr lang="en-US" sz="3000" dirty="0" err="1"/>
              <a:t>platformei</a:t>
            </a:r>
            <a:r>
              <a:rPr lang="en-US" sz="3000" dirty="0"/>
              <a:t> </a:t>
            </a:r>
            <a:r>
              <a:rPr lang="en-US" sz="3000" dirty="0" err="1"/>
              <a:t>și</a:t>
            </a:r>
            <a:r>
              <a:rPr lang="en-US" sz="3000" dirty="0"/>
              <a:t> </a:t>
            </a:r>
            <a:r>
              <a:rPr lang="en-US" sz="3000" dirty="0" err="1"/>
              <a:t>formatul</a:t>
            </a:r>
            <a:r>
              <a:rPr lang="en-US" sz="3000" dirty="0"/>
              <a:t> de </a:t>
            </a:r>
            <a:r>
              <a:rPr lang="en-US" sz="3000" dirty="0" err="1"/>
              <a:t>conținut</a:t>
            </a:r>
            <a:r>
              <a:rPr lang="en-US" sz="3000" dirty="0"/>
              <a:t> </a:t>
            </a:r>
            <a:r>
              <a:rPr lang="en-US" sz="3000" dirty="0" err="1"/>
              <a:t>atunci</a:t>
            </a:r>
            <a:r>
              <a:rPr lang="en-US" sz="3000" dirty="0"/>
              <a:t> </a:t>
            </a:r>
            <a:r>
              <a:rPr lang="en-US" sz="3000" dirty="0" err="1"/>
              <a:t>când</a:t>
            </a:r>
            <a:r>
              <a:rPr lang="en-US" sz="3000" dirty="0"/>
              <a:t> </a:t>
            </a:r>
            <a:r>
              <a:rPr lang="en-US" sz="3000" dirty="0" err="1"/>
              <a:t>selectați</a:t>
            </a:r>
            <a:r>
              <a:rPr lang="en-US" sz="3000" dirty="0"/>
              <a:t> </a:t>
            </a:r>
            <a:r>
              <a:rPr lang="en-US" sz="3000" dirty="0" err="1"/>
              <a:t>canalele</a:t>
            </a:r>
            <a:r>
              <a:rPr lang="en-US" sz="3000" dirty="0"/>
              <a:t>. Nu </a:t>
            </a:r>
            <a:r>
              <a:rPr lang="en-US" sz="3000" dirty="0" err="1"/>
              <a:t>uitati</a:t>
            </a:r>
            <a:r>
              <a:rPr lang="en-US" sz="3000" dirty="0"/>
              <a:t> de </a:t>
            </a:r>
            <a:r>
              <a:rPr lang="en-US" sz="3000" dirty="0" err="1"/>
              <a:t>cercetarea</a:t>
            </a:r>
            <a:r>
              <a:rPr lang="en-US" sz="3000" dirty="0"/>
              <a:t> de </a:t>
            </a:r>
            <a:r>
              <a:rPr lang="en-US" sz="3000" dirty="0" err="1"/>
              <a:t>piata</a:t>
            </a:r>
            <a:r>
              <a:rPr lang="en-US" sz="3000" dirty="0"/>
              <a:t>! </a:t>
            </a:r>
            <a:r>
              <a:rPr lang="en-US" sz="3000" dirty="0" err="1"/>
              <a:t>Cunoașterea</a:t>
            </a:r>
            <a:r>
              <a:rPr lang="en-US" sz="3000" dirty="0"/>
              <a:t> </a:t>
            </a:r>
            <a:r>
              <a:rPr lang="en-US" sz="3000" dirty="0" err="1"/>
              <a:t>publicului</a:t>
            </a:r>
            <a:r>
              <a:rPr lang="en-US" sz="3000" dirty="0"/>
              <a:t> </a:t>
            </a:r>
            <a:r>
              <a:rPr lang="en-US" sz="3000" dirty="0" err="1"/>
              <a:t>este</a:t>
            </a:r>
            <a:r>
              <a:rPr lang="en-US" sz="3000" dirty="0"/>
              <a:t> </a:t>
            </a:r>
            <a:r>
              <a:rPr lang="en-US" sz="3000" dirty="0" err="1"/>
              <a:t>cheia</a:t>
            </a:r>
            <a:r>
              <a:rPr lang="en-US" sz="3000" dirty="0"/>
              <a:t> </a:t>
            </a:r>
            <a:r>
              <a:rPr lang="en-US" sz="3000" dirty="0" err="1"/>
              <a:t>unei</a:t>
            </a:r>
            <a:r>
              <a:rPr lang="en-US" sz="3000" dirty="0"/>
              <a:t> </a:t>
            </a:r>
            <a:r>
              <a:rPr lang="en-US" sz="3000" dirty="0" err="1"/>
              <a:t>strategii</a:t>
            </a:r>
            <a:r>
              <a:rPr lang="en-US" sz="3000" dirty="0"/>
              <a:t> de </a:t>
            </a:r>
            <a:r>
              <a:rPr lang="en-US" sz="3000" dirty="0" err="1"/>
              <a:t>succes</a:t>
            </a:r>
            <a:r>
              <a:rPr lang="en-US" sz="3000" dirty="0"/>
              <a:t>.</a:t>
            </a:r>
          </a:p>
        </p:txBody>
      </p:sp>
    </p:spTree>
    <p:extLst>
      <p:ext uri="{BB962C8B-B14F-4D97-AF65-F5344CB8AC3E}">
        <p14:creationId xmlns:p14="http://schemas.microsoft.com/office/powerpoint/2010/main" val="36401987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it-IT" sz="4000" dirty="0">
                <a:solidFill>
                  <a:srgbClr val="398F98"/>
                </a:solidFill>
                <a:latin typeface="Calibri"/>
                <a:cs typeface="Calibri"/>
              </a:rPr>
              <a:t>Cei 7C ai rețelelor sociale</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2080485"/>
            <a:ext cx="7779895" cy="2862322"/>
          </a:xfrm>
          <a:prstGeom prst="rect">
            <a:avLst/>
          </a:prstGeom>
          <a:noFill/>
        </p:spPr>
        <p:txBody>
          <a:bodyPr wrap="square" rtlCol="0">
            <a:spAutoFit/>
          </a:bodyPr>
          <a:lstStyle/>
          <a:p>
            <a:pPr algn="just"/>
            <a:r>
              <a:rPr lang="en-US" sz="3000" dirty="0"/>
              <a:t>7.	</a:t>
            </a:r>
            <a:r>
              <a:rPr lang="en-US" sz="3000" b="1" dirty="0" err="1"/>
              <a:t>Conversie</a:t>
            </a:r>
            <a:r>
              <a:rPr lang="en-US" sz="3000" dirty="0"/>
              <a:t>: </a:t>
            </a:r>
            <a:r>
              <a:rPr lang="en-US" sz="3000" dirty="0" err="1"/>
              <a:t>Rețelele</a:t>
            </a:r>
            <a:r>
              <a:rPr lang="en-US" sz="3000" dirty="0"/>
              <a:t> de </a:t>
            </a:r>
            <a:r>
              <a:rPr lang="en-US" sz="3000" dirty="0" err="1"/>
              <a:t>socializare</a:t>
            </a:r>
            <a:r>
              <a:rPr lang="en-US" sz="3000" dirty="0"/>
              <a:t> pot fi un instrument </a:t>
            </a:r>
            <a:r>
              <a:rPr lang="en-US" sz="3000" dirty="0" err="1"/>
              <a:t>puternic</a:t>
            </a:r>
            <a:r>
              <a:rPr lang="en-US" sz="3000" dirty="0"/>
              <a:t> </a:t>
            </a:r>
            <a:r>
              <a:rPr lang="en-US" sz="3000" dirty="0" err="1"/>
              <a:t>pentru</a:t>
            </a:r>
            <a:r>
              <a:rPr lang="en-US" sz="3000" dirty="0"/>
              <a:t> a genera </a:t>
            </a:r>
            <a:r>
              <a:rPr lang="en-US" sz="3000" dirty="0" err="1"/>
              <a:t>conversii</a:t>
            </a:r>
            <a:r>
              <a:rPr lang="en-US" sz="3000" dirty="0"/>
              <a:t>. </a:t>
            </a:r>
            <a:r>
              <a:rPr lang="en-US" sz="3000" dirty="0" err="1"/>
              <a:t>Îndemnurile</a:t>
            </a:r>
            <a:r>
              <a:rPr lang="en-US" sz="3000" dirty="0"/>
              <a:t> (CTA), </a:t>
            </a:r>
            <a:r>
              <a:rPr lang="en-US" sz="3000" dirty="0" err="1"/>
              <a:t>dovezile</a:t>
            </a:r>
            <a:r>
              <a:rPr lang="en-US" sz="3000" dirty="0"/>
              <a:t> </a:t>
            </a:r>
            <a:r>
              <a:rPr lang="en-US" sz="3000" dirty="0" err="1"/>
              <a:t>sociale</a:t>
            </a:r>
            <a:r>
              <a:rPr lang="en-US" sz="3000" dirty="0"/>
              <a:t> </a:t>
            </a:r>
            <a:r>
              <a:rPr lang="en-US" sz="3000" dirty="0" err="1"/>
              <a:t>și</a:t>
            </a:r>
            <a:r>
              <a:rPr lang="en-US" sz="3000" dirty="0"/>
              <a:t> </a:t>
            </a:r>
            <a:r>
              <a:rPr lang="en-US" sz="3000" dirty="0" err="1"/>
              <a:t>tacticile</a:t>
            </a:r>
            <a:r>
              <a:rPr lang="en-US" sz="3000" dirty="0"/>
              <a:t> </a:t>
            </a:r>
            <a:r>
              <a:rPr lang="en-US" sz="3000" dirty="0" err="1"/>
              <a:t>ofertelor</a:t>
            </a:r>
            <a:r>
              <a:rPr lang="en-US" sz="3000" dirty="0"/>
              <a:t> </a:t>
            </a:r>
            <a:r>
              <a:rPr lang="en-US" sz="3000" dirty="0" err="1"/>
              <a:t>speciale</a:t>
            </a:r>
            <a:r>
              <a:rPr lang="en-US" sz="3000" dirty="0"/>
              <a:t> </a:t>
            </a:r>
            <a:r>
              <a:rPr lang="en-US" sz="3000" dirty="0" err="1"/>
              <a:t>vă</a:t>
            </a:r>
            <a:r>
              <a:rPr lang="en-US" sz="3000" dirty="0"/>
              <a:t> pot </a:t>
            </a:r>
            <a:r>
              <a:rPr lang="en-US" sz="3000" dirty="0" err="1"/>
              <a:t>încuraja</a:t>
            </a:r>
            <a:r>
              <a:rPr lang="en-US" sz="3000" dirty="0"/>
              <a:t> </a:t>
            </a:r>
            <a:r>
              <a:rPr lang="en-US" sz="3000" dirty="0" err="1"/>
              <a:t>publicul</a:t>
            </a:r>
            <a:r>
              <a:rPr lang="en-US" sz="3000" dirty="0"/>
              <a:t> </a:t>
            </a:r>
            <a:r>
              <a:rPr lang="en-US" sz="3000" dirty="0" err="1"/>
              <a:t>să</a:t>
            </a:r>
            <a:r>
              <a:rPr lang="en-US" sz="3000" dirty="0"/>
              <a:t> </a:t>
            </a:r>
            <a:r>
              <a:rPr lang="en-US" sz="3000" dirty="0" err="1"/>
              <a:t>ia</a:t>
            </a:r>
            <a:r>
              <a:rPr lang="en-US" sz="3000" dirty="0"/>
              <a:t> </a:t>
            </a:r>
            <a:r>
              <a:rPr lang="en-US" sz="3000" dirty="0" err="1"/>
              <a:t>măsuri</a:t>
            </a:r>
            <a:r>
              <a:rPr lang="en-US" sz="3000" dirty="0"/>
              <a:t> </a:t>
            </a:r>
            <a:r>
              <a:rPr lang="en-US" sz="3000" dirty="0" err="1"/>
              <a:t>și</a:t>
            </a:r>
            <a:r>
              <a:rPr lang="en-US" sz="3000" dirty="0"/>
              <a:t> </a:t>
            </a:r>
            <a:r>
              <a:rPr lang="en-US" sz="3000" dirty="0" err="1"/>
              <a:t>să</a:t>
            </a:r>
            <a:r>
              <a:rPr lang="en-US" sz="3000" dirty="0"/>
              <a:t> se </a:t>
            </a:r>
            <a:r>
              <a:rPr lang="en-US" sz="3000" dirty="0" err="1"/>
              <a:t>implice</a:t>
            </a:r>
            <a:r>
              <a:rPr lang="en-US" sz="3000" dirty="0"/>
              <a:t> </a:t>
            </a:r>
            <a:r>
              <a:rPr lang="en-US" sz="3000" dirty="0" err="1"/>
              <a:t>mai</a:t>
            </a:r>
            <a:r>
              <a:rPr lang="en-US" sz="3000" dirty="0"/>
              <a:t> </a:t>
            </a:r>
            <a:r>
              <a:rPr lang="en-US" sz="3000" dirty="0" err="1"/>
              <a:t>mult</a:t>
            </a:r>
            <a:r>
              <a:rPr lang="en-US" sz="3000" dirty="0"/>
              <a:t> cu </a:t>
            </a:r>
            <a:r>
              <a:rPr lang="en-US" sz="3000" dirty="0" err="1"/>
              <a:t>marca</a:t>
            </a:r>
            <a:r>
              <a:rPr lang="en-US" sz="3000" dirty="0"/>
              <a:t> </a:t>
            </a:r>
            <a:r>
              <a:rPr lang="en-US" sz="3000" dirty="0" err="1"/>
              <a:t>și</a:t>
            </a:r>
            <a:r>
              <a:rPr lang="en-US" sz="3000" dirty="0"/>
              <a:t> </a:t>
            </a:r>
            <a:r>
              <a:rPr lang="en-US" sz="3000" dirty="0" err="1"/>
              <a:t>paginile</a:t>
            </a:r>
            <a:r>
              <a:rPr lang="en-US" sz="3000" dirty="0"/>
              <a:t> </a:t>
            </a:r>
            <a:r>
              <a:rPr lang="en-US" sz="3000" dirty="0" err="1"/>
              <a:t>dvs</a:t>
            </a:r>
            <a:r>
              <a:rPr lang="en-US" sz="3000" dirty="0"/>
              <a:t>.</a:t>
            </a:r>
          </a:p>
        </p:txBody>
      </p:sp>
    </p:spTree>
    <p:extLst>
      <p:ext uri="{BB962C8B-B14F-4D97-AF65-F5344CB8AC3E}">
        <p14:creationId xmlns:p14="http://schemas.microsoft.com/office/powerpoint/2010/main" val="3754450929"/>
      </p:ext>
    </p:extLst>
  </p:cSld>
  <p:clrMapOvr>
    <a:masterClrMapping/>
  </p:clrMapOvr>
</p:sld>
</file>

<file path=ppt/theme/theme1.xml><?xml version="1.0" encoding="utf-8"?>
<a:theme xmlns:a="http://schemas.openxmlformats.org/drawingml/2006/main" name="Základné">
  <a:themeElements>
    <a:clrScheme name="Blue Green">
      <a:dk1>
        <a:srgbClr val="000000"/>
      </a:dk1>
      <a:lt1>
        <a:srgbClr val="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ív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1599</TotalTime>
  <Words>4095</Words>
  <Application>Microsoft Office PowerPoint</Application>
  <PresentationFormat>On-screen Show (4:3)</PresentationFormat>
  <Paragraphs>265</Paragraphs>
  <Slides>73</Slides>
  <Notes>73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73</vt:i4>
      </vt:variant>
    </vt:vector>
  </HeadingPairs>
  <TitlesOfParts>
    <vt:vector size="78" baseType="lpstr">
      <vt:lpstr>Arial Black</vt:lpstr>
      <vt:lpstr>Arial</vt:lpstr>
      <vt:lpstr>Calibri</vt:lpstr>
      <vt:lpstr>Wingdings</vt:lpstr>
      <vt:lpstr>Základné</vt:lpstr>
      <vt:lpstr>INTRODUCERE ÎN SOCIAL MEDIA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 MEDIA FUNDAMENTALS</dc:title>
  <dc:creator>Zuzana Palková</dc:creator>
  <cp:lastModifiedBy>User-ITD</cp:lastModifiedBy>
  <cp:revision>62</cp:revision>
  <dcterms:created xsi:type="dcterms:W3CDTF">2019-02-10T21:49:04Z</dcterms:created>
  <dcterms:modified xsi:type="dcterms:W3CDTF">2023-05-31T10:11:15Z</dcterms:modified>
</cp:coreProperties>
</file>