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2"/>
  </p:notesMasterIdLst>
  <p:sldIdLst>
    <p:sldId id="329" r:id="rId2"/>
    <p:sldId id="257"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333"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334"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30" r:id="rId59"/>
    <p:sldId id="331" r:id="rId60"/>
    <p:sldId id="332" r:id="rId61"/>
  </p:sldIdLst>
  <p:sldSz cx="9144000" cy="6858000" type="screen4x3"/>
  <p:notesSz cx="7315200" cy="9601200"/>
  <p:embeddedFontLst>
    <p:embeddedFont>
      <p:font typeface="Arial Black" panose="020B0A04020102020204" pitchFamily="34" charset="0"/>
      <p:regular r:id="rId63"/>
      <p:bold r:id="rId64"/>
    </p:embeddedFont>
    <p:embeddedFont>
      <p:font typeface="Calibri" panose="020F0502020204030204" pitchFamily="34"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9"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fntdata"/><Relationship Id="rId68"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customschemas.google.com/relationships/presentationmetadata" Target="meta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1938645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29306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785504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30223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3700061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1991650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470205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3011767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362958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1885956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3299714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20818099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3096434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426523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1748793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39268561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3734309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2766128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4129792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1924492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40984845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441768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15784235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3496639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2100121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24946910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4341661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13747866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41718502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3628395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6914362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28864625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39632984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17854321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7630504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39992014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9054538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10091517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23843195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10133486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1480647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11346335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9386664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17513203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24662610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281462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32267506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2953437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25827876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16471116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59</a:t>
            </a:fld>
            <a:endParaRPr/>
          </a:p>
        </p:txBody>
      </p:sp>
    </p:spTree>
    <p:extLst>
      <p:ext uri="{BB962C8B-B14F-4D97-AF65-F5344CB8AC3E}">
        <p14:creationId xmlns:p14="http://schemas.microsoft.com/office/powerpoint/2010/main" val="40566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30922589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60</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2547153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02239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42331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slide" Target="slide3.xml"/><Relationship Id="rId7" Type="http://schemas.openxmlformats.org/officeDocument/2006/relationships/slide" Target="slide2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9.xml"/><Relationship Id="rId9" Type="http://schemas.openxmlformats.org/officeDocument/2006/relationships/slide" Target="slide5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INTRODUCERE ÎN 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err="1">
                <a:solidFill>
                  <a:srgbClr val="398F98"/>
                </a:solidFill>
                <a:latin typeface="Calibri"/>
                <a:cs typeface="Calibri"/>
              </a:rPr>
              <a:t>Îmbunătățirea</a:t>
            </a:r>
            <a:r>
              <a:rPr lang="en-US" sz="1600" dirty="0">
                <a:solidFill>
                  <a:srgbClr val="398F98"/>
                </a:solidFill>
                <a:latin typeface="Calibri"/>
                <a:cs typeface="Calibri"/>
              </a:rPr>
              <a:t> </a:t>
            </a:r>
            <a:r>
              <a:rPr lang="en-US" sz="1600" dirty="0" err="1">
                <a:solidFill>
                  <a:srgbClr val="398F98"/>
                </a:solidFill>
                <a:latin typeface="Calibri"/>
                <a:cs typeface="Calibri"/>
              </a:rPr>
              <a:t>abilităților</a:t>
            </a:r>
            <a:r>
              <a:rPr lang="en-US" sz="1600" dirty="0">
                <a:solidFill>
                  <a:srgbClr val="398F98"/>
                </a:solidFill>
                <a:latin typeface="Calibri"/>
                <a:cs typeface="Calibri"/>
              </a:rPr>
              <a:t> </a:t>
            </a:r>
            <a:r>
              <a:rPr lang="en-US" sz="1600" dirty="0" err="1">
                <a:solidFill>
                  <a:srgbClr val="398F98"/>
                </a:solidFill>
                <a:latin typeface="Calibri"/>
                <a:cs typeface="Calibri"/>
              </a:rPr>
              <a:t>și</a:t>
            </a:r>
            <a:r>
              <a:rPr lang="en-US" sz="1600" dirty="0">
                <a:solidFill>
                  <a:srgbClr val="398F98"/>
                </a:solidFill>
                <a:latin typeface="Calibri"/>
                <a:cs typeface="Calibri"/>
              </a:rPr>
              <a:t> </a:t>
            </a:r>
            <a:r>
              <a:rPr lang="en-US" sz="1600" dirty="0" err="1">
                <a:solidFill>
                  <a:srgbClr val="398F98"/>
                </a:solidFill>
                <a:latin typeface="Calibri"/>
                <a:cs typeface="Calibri"/>
              </a:rPr>
              <a:t>competențelor</a:t>
            </a:r>
            <a:r>
              <a:rPr lang="en-US" sz="1600" dirty="0">
                <a:solidFill>
                  <a:srgbClr val="398F98"/>
                </a:solidFill>
                <a:latin typeface="Calibri"/>
                <a:cs typeface="Calibri"/>
              </a:rPr>
              <a:t> </a:t>
            </a:r>
            <a:r>
              <a:rPr lang="en-US" sz="1600" dirty="0" err="1">
                <a:solidFill>
                  <a:srgbClr val="398F98"/>
                </a:solidFill>
                <a:latin typeface="Calibri"/>
                <a:cs typeface="Calibri"/>
              </a:rPr>
              <a:t>tinerilor</a:t>
            </a:r>
            <a:r>
              <a:rPr lang="en-US" sz="1600" dirty="0">
                <a:solidFill>
                  <a:srgbClr val="398F98"/>
                </a:solidFill>
                <a:latin typeface="Calibri"/>
                <a:cs typeface="Calibri"/>
              </a:rPr>
              <a:t> </a:t>
            </a:r>
            <a:r>
              <a:rPr lang="en-US" sz="1600" dirty="0" err="1">
                <a:solidFill>
                  <a:srgbClr val="398F98"/>
                </a:solidFill>
                <a:latin typeface="Calibri"/>
                <a:cs typeface="Calibri"/>
              </a:rPr>
              <a:t>în</a:t>
            </a:r>
            <a:r>
              <a:rPr lang="en-US" sz="1600" dirty="0">
                <a:solidFill>
                  <a:srgbClr val="398F98"/>
                </a:solidFill>
                <a:latin typeface="Calibri"/>
                <a:cs typeface="Calibri"/>
              </a:rPr>
              <a:t> </a:t>
            </a:r>
            <a:r>
              <a:rPr lang="en-US" sz="1600" dirty="0" err="1">
                <a:solidFill>
                  <a:srgbClr val="398F98"/>
                </a:solidFill>
                <a:latin typeface="Calibri"/>
                <a:cs typeface="Calibri"/>
              </a:rPr>
              <a:t>antreprenoriatul</a:t>
            </a:r>
            <a:r>
              <a:rPr lang="en-US" sz="1600" dirty="0">
                <a:solidFill>
                  <a:srgbClr val="398F98"/>
                </a:solidFill>
                <a:latin typeface="Calibri"/>
                <a:cs typeface="Calibri"/>
              </a:rPr>
              <a:t> social </a:t>
            </a:r>
            <a:r>
              <a:rPr lang="en-US" sz="1600" dirty="0" err="1">
                <a:solidFill>
                  <a:srgbClr val="398F98"/>
                </a:solidFill>
                <a:latin typeface="Calibri"/>
                <a:cs typeface="Calibri"/>
              </a:rPr>
              <a:t>prin</a:t>
            </a:r>
            <a:r>
              <a:rPr lang="en-US" sz="1600" dirty="0">
                <a:solidFill>
                  <a:srgbClr val="398F98"/>
                </a:solidFill>
                <a:latin typeface="Calibri"/>
                <a:cs typeface="Calibri"/>
              </a:rPr>
              <a:t> </a:t>
            </a:r>
            <a:r>
              <a:rPr lang="en-US" sz="1600" dirty="0" err="1">
                <a:solidFill>
                  <a:srgbClr val="398F98"/>
                </a:solidFill>
                <a:latin typeface="Calibri"/>
                <a:cs typeface="Calibri"/>
              </a:rPr>
              <a:t>realitate</a:t>
            </a:r>
            <a:r>
              <a:rPr lang="en-US" sz="1600" dirty="0">
                <a:solidFill>
                  <a:srgbClr val="398F98"/>
                </a:solidFill>
                <a:latin typeface="Calibri"/>
                <a:cs typeface="Calibri"/>
              </a:rPr>
              <a:t> </a:t>
            </a:r>
            <a:r>
              <a:rPr lang="en-US" sz="1600" dirty="0" err="1">
                <a:solidFill>
                  <a:srgbClr val="398F98"/>
                </a:solidFill>
                <a:latin typeface="Calibri"/>
                <a:cs typeface="Calibri"/>
              </a:rPr>
              <a:t>virtuală</a:t>
            </a:r>
            <a:r>
              <a:rPr lang="en-US" sz="1600" dirty="0">
                <a:solidFill>
                  <a:srgbClr val="398F98"/>
                </a:solidFill>
                <a:latin typeface="Calibri"/>
                <a:cs typeface="Calibri"/>
              </a:rPr>
              <a:t>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ro-RO" sz="3000" dirty="0">
                <a:latin typeface="Calibri"/>
                <a:ea typeface="Calibri"/>
                <a:cs typeface="Calibri"/>
                <a:sym typeface="Calibri"/>
              </a:rPr>
              <a:t>Nivel avansat</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statistici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err="1"/>
              <a:t>Americanul</a:t>
            </a:r>
            <a:r>
              <a:rPr lang="en-US" sz="3000" dirty="0"/>
              <a:t> </a:t>
            </a:r>
            <a:r>
              <a:rPr lang="en-US" sz="3000" dirty="0" err="1"/>
              <a:t>mediu</a:t>
            </a:r>
            <a:r>
              <a:rPr lang="en-US" sz="3000" dirty="0"/>
              <a:t> </a:t>
            </a:r>
            <a:r>
              <a:rPr lang="en-US" sz="3000" dirty="0" err="1"/>
              <a:t>petrece</a:t>
            </a:r>
            <a:r>
              <a:rPr lang="en-US" sz="3000" dirty="0"/>
              <a:t> 5 ore </a:t>
            </a:r>
            <a:r>
              <a:rPr lang="en-US" sz="3000" dirty="0" err="1"/>
              <a:t>și</a:t>
            </a:r>
            <a:r>
              <a:rPr lang="en-US" sz="3000" dirty="0"/>
              <a:t> 24 de minute pe </a:t>
            </a:r>
            <a:r>
              <a:rPr lang="en-US" sz="3000" dirty="0" err="1"/>
              <a:t>dispozitivul</a:t>
            </a:r>
            <a:r>
              <a:rPr lang="en-US" sz="3000" dirty="0"/>
              <a:t> </a:t>
            </a:r>
            <a:r>
              <a:rPr lang="en-US" sz="3000" dirty="0" err="1"/>
              <a:t>mobil</a:t>
            </a:r>
            <a:r>
              <a:rPr lang="en-US" sz="3000" dirty="0"/>
              <a:t> </a:t>
            </a:r>
            <a:r>
              <a:rPr lang="en-US" sz="3000" dirty="0" err="1"/>
              <a:t>în</a:t>
            </a:r>
            <a:r>
              <a:rPr lang="en-US" sz="3000" dirty="0"/>
              <a:t> </a:t>
            </a:r>
            <a:r>
              <a:rPr lang="en-US" sz="3000" dirty="0" err="1"/>
              <a:t>fiecare</a:t>
            </a:r>
            <a:r>
              <a:rPr lang="en-US" sz="3000" dirty="0"/>
              <a:t> zi.</a:t>
            </a:r>
            <a:endParaRPr lang="ro-RO"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dirty="0" err="1"/>
              <a:t>Americanii</a:t>
            </a:r>
            <a:r>
              <a:rPr lang="en-US" sz="3000" dirty="0"/>
              <a:t> </a:t>
            </a:r>
            <a:r>
              <a:rPr lang="en-US" sz="3000" dirty="0" err="1"/>
              <a:t>își</a:t>
            </a:r>
            <a:r>
              <a:rPr lang="en-US" sz="3000" dirty="0"/>
              <a:t> </a:t>
            </a:r>
            <a:r>
              <a:rPr lang="en-US" sz="3000" dirty="0" err="1"/>
              <a:t>verifică</a:t>
            </a:r>
            <a:r>
              <a:rPr lang="en-US" sz="3000" dirty="0"/>
              <a:t> </a:t>
            </a:r>
            <a:r>
              <a:rPr lang="en-US" sz="3000" dirty="0" err="1"/>
              <a:t>telefoanele</a:t>
            </a:r>
            <a:r>
              <a:rPr lang="en-US" sz="3000" dirty="0"/>
              <a:t> </a:t>
            </a:r>
            <a:r>
              <a:rPr lang="en-US" sz="3000" dirty="0" err="1"/>
              <a:t>în</a:t>
            </a:r>
            <a:r>
              <a:rPr lang="en-US" sz="3000" dirty="0"/>
              <a:t> </a:t>
            </a:r>
            <a:r>
              <a:rPr lang="en-US" sz="3000" dirty="0" err="1"/>
              <a:t>medie</a:t>
            </a:r>
            <a:r>
              <a:rPr lang="en-US" sz="3000" dirty="0"/>
              <a:t> de 96 de </a:t>
            </a:r>
            <a:r>
              <a:rPr lang="en-US" sz="3000" dirty="0" err="1"/>
              <a:t>ori</a:t>
            </a:r>
            <a:r>
              <a:rPr lang="en-US" sz="3000" dirty="0"/>
              <a:t> pe zi </a:t>
            </a:r>
            <a:r>
              <a:rPr lang="en-US" sz="3000" dirty="0" err="1"/>
              <a:t>sau</a:t>
            </a:r>
            <a:r>
              <a:rPr lang="en-US" sz="3000" dirty="0"/>
              <a:t> o </a:t>
            </a:r>
            <a:r>
              <a:rPr lang="en-US" sz="3000" dirty="0" err="1"/>
              <a:t>dată</a:t>
            </a:r>
            <a:r>
              <a:rPr lang="en-US" sz="3000" dirty="0"/>
              <a:t> la </a:t>
            </a:r>
            <a:r>
              <a:rPr lang="en-US" sz="3000" dirty="0" err="1"/>
              <a:t>zece</a:t>
            </a:r>
            <a:r>
              <a:rPr lang="en-US" sz="3000" dirty="0"/>
              <a:t> minute.</a:t>
            </a:r>
          </a:p>
        </p:txBody>
      </p:sp>
    </p:spTree>
    <p:extLst>
      <p:ext uri="{BB962C8B-B14F-4D97-AF65-F5344CB8AC3E}">
        <p14:creationId xmlns:p14="http://schemas.microsoft.com/office/powerpoint/2010/main" val="8587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statistici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err="1"/>
              <a:t>Există</a:t>
            </a:r>
            <a:r>
              <a:rPr lang="en-US" sz="3000" dirty="0"/>
              <a:t> </a:t>
            </a:r>
            <a:r>
              <a:rPr lang="en-US" sz="3000" dirty="0" err="1"/>
              <a:t>aproximativ</a:t>
            </a:r>
            <a:r>
              <a:rPr lang="en-US" sz="3000" dirty="0"/>
              <a:t> 6,92 </a:t>
            </a:r>
            <a:r>
              <a:rPr lang="en-US" sz="3000" dirty="0" err="1"/>
              <a:t>miliarde</a:t>
            </a:r>
            <a:r>
              <a:rPr lang="en-US" sz="3000" dirty="0"/>
              <a:t> de </a:t>
            </a:r>
            <a:r>
              <a:rPr lang="en-US" sz="3000" dirty="0" err="1"/>
              <a:t>utilizatori</a:t>
            </a:r>
            <a:r>
              <a:rPr lang="en-US" sz="3000" dirty="0"/>
              <a:t> de smartphone-</a:t>
            </a:r>
            <a:r>
              <a:rPr lang="en-US" sz="3000" dirty="0" err="1"/>
              <a:t>uri</a:t>
            </a:r>
            <a:r>
              <a:rPr lang="en-US" sz="3000" dirty="0"/>
              <a:t> </a:t>
            </a:r>
            <a:r>
              <a:rPr lang="en-US" sz="3000" dirty="0" err="1"/>
              <a:t>în</a:t>
            </a:r>
            <a:r>
              <a:rPr lang="en-US" sz="3000" dirty="0"/>
              <a:t> </a:t>
            </a:r>
            <a:r>
              <a:rPr lang="en-US" sz="3000" dirty="0" err="1"/>
              <a:t>întreaga</a:t>
            </a:r>
            <a:r>
              <a:rPr lang="en-US" sz="3000" dirty="0"/>
              <a:t> </a:t>
            </a:r>
            <a:r>
              <a:rPr lang="en-US" sz="3000" dirty="0" err="1"/>
              <a:t>lume</a:t>
            </a:r>
            <a:r>
              <a:rPr lang="en-US" sz="3000" dirty="0"/>
              <a:t>. </a:t>
            </a:r>
            <a:r>
              <a:rPr lang="en-US" sz="3000" dirty="0" err="1"/>
              <a:t>Adică</a:t>
            </a:r>
            <a:r>
              <a:rPr lang="en-US" sz="3000" dirty="0"/>
              <a:t> 86,29% din </a:t>
            </a:r>
            <a:r>
              <a:rPr lang="en-US" sz="3000" dirty="0" err="1"/>
              <a:t>populația</a:t>
            </a:r>
            <a:r>
              <a:rPr lang="en-US" sz="3000" dirty="0"/>
              <a:t> </a:t>
            </a:r>
            <a:r>
              <a:rPr lang="en-US" sz="3000" dirty="0" err="1"/>
              <a:t>globală</a:t>
            </a:r>
            <a:r>
              <a:rPr lang="en-US" sz="3000" dirty="0"/>
              <a:t>, </a:t>
            </a:r>
            <a:r>
              <a:rPr lang="en-US" sz="3000" dirty="0" err="1"/>
              <a:t>începând</a:t>
            </a:r>
            <a:r>
              <a:rPr lang="en-US" sz="3000" dirty="0"/>
              <a:t> cu 2023.</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dirty="0"/>
              <a:t>59,16% din </a:t>
            </a:r>
            <a:r>
              <a:rPr lang="en-US" sz="3000" dirty="0" err="1"/>
              <a:t>traficul</a:t>
            </a:r>
            <a:r>
              <a:rPr lang="en-US" sz="3000" dirty="0"/>
              <a:t> site-</a:t>
            </a:r>
            <a:r>
              <a:rPr lang="en-US" sz="3000" dirty="0" err="1"/>
              <a:t>ului</a:t>
            </a:r>
            <a:r>
              <a:rPr lang="en-US" sz="3000" dirty="0"/>
              <a:t> vine de pe </a:t>
            </a:r>
            <a:r>
              <a:rPr lang="en-US" sz="3000" dirty="0" err="1"/>
              <a:t>dispozitive</a:t>
            </a:r>
            <a:r>
              <a:rPr lang="en-US" sz="3000" dirty="0"/>
              <a:t> mobile, </a:t>
            </a:r>
            <a:r>
              <a:rPr lang="en-US" sz="3000" dirty="0" err="1"/>
              <a:t>începând</a:t>
            </a:r>
            <a:r>
              <a:rPr lang="en-US" sz="3000" dirty="0"/>
              <a:t> cu 2022.</a:t>
            </a:r>
          </a:p>
        </p:txBody>
      </p:sp>
    </p:spTree>
    <p:extLst>
      <p:ext uri="{BB962C8B-B14F-4D97-AF65-F5344CB8AC3E}">
        <p14:creationId xmlns:p14="http://schemas.microsoft.com/office/powerpoint/2010/main" val="486115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Site-</a:t>
            </a:r>
            <a:r>
              <a:rPr lang="en-US" sz="3000" b="1" dirty="0" err="1"/>
              <a:t>uri</a:t>
            </a:r>
            <a:r>
              <a:rPr lang="en-US" sz="3000" b="1" dirty="0"/>
              <a:t> de </a:t>
            </a:r>
            <a:r>
              <a:rPr lang="en-US" sz="3000" b="1" dirty="0" err="1"/>
              <a:t>rețele</a:t>
            </a:r>
            <a:r>
              <a:rPr lang="en-US" sz="3000" b="1" dirty="0"/>
              <a:t> </a:t>
            </a:r>
            <a:r>
              <a:rPr lang="en-US" sz="3000" b="1" dirty="0" err="1"/>
              <a:t>sociale</a:t>
            </a:r>
            <a:r>
              <a:rPr lang="en-US" sz="3000" b="1" dirty="0"/>
              <a:t>: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a:t>
            </a:r>
            <a:r>
              <a:rPr lang="en-US" sz="3000" dirty="0"/>
              <a:t> se </a:t>
            </a:r>
            <a:r>
              <a:rPr lang="en-US" sz="3000" dirty="0" err="1"/>
              <a:t>conecteze</a:t>
            </a:r>
            <a:r>
              <a:rPr lang="en-US" sz="3000" dirty="0"/>
              <a:t> cu </a:t>
            </a:r>
            <a:r>
              <a:rPr lang="en-US" sz="3000" dirty="0" err="1"/>
              <a:t>prietenii</a:t>
            </a:r>
            <a:r>
              <a:rPr lang="en-US" sz="3000" dirty="0"/>
              <a:t>, </a:t>
            </a:r>
            <a:r>
              <a:rPr lang="en-US" sz="3000" dirty="0" err="1"/>
              <a:t>familia</a:t>
            </a:r>
            <a:r>
              <a:rPr lang="en-US" sz="3000" dirty="0"/>
              <a:t> </a:t>
            </a:r>
            <a:r>
              <a:rPr lang="en-US" sz="3000" dirty="0" err="1"/>
              <a:t>și</a:t>
            </a:r>
            <a:r>
              <a:rPr lang="en-US" sz="3000" dirty="0"/>
              <a:t> </a:t>
            </a:r>
            <a:r>
              <a:rPr lang="en-US" sz="3000" dirty="0" err="1"/>
              <a:t>alți</a:t>
            </a:r>
            <a:r>
              <a:rPr lang="en-US" sz="3000" dirty="0"/>
              <a:t> </a:t>
            </a:r>
            <a:r>
              <a:rPr lang="en-US" sz="3000" dirty="0" err="1"/>
              <a:t>utilizatori</a:t>
            </a:r>
            <a:r>
              <a:rPr lang="en-US" sz="3000" dirty="0"/>
              <a:t> </a:t>
            </a:r>
            <a:r>
              <a:rPr lang="en-US" sz="3000" dirty="0" err="1"/>
              <a:t>și</a:t>
            </a:r>
            <a:r>
              <a:rPr lang="en-US" sz="3000" dirty="0"/>
              <a:t> </a:t>
            </a:r>
            <a:r>
              <a:rPr lang="en-US" sz="3000" dirty="0" err="1"/>
              <a:t>să</a:t>
            </a:r>
            <a:r>
              <a:rPr lang="en-US" sz="3000" dirty="0"/>
              <a:t> </a:t>
            </a:r>
            <a:r>
              <a:rPr lang="en-US" sz="3000" dirty="0" err="1"/>
              <a:t>partajeze</a:t>
            </a:r>
            <a:r>
              <a:rPr lang="en-US" sz="3000" dirty="0"/>
              <a:t> </a:t>
            </a:r>
            <a:r>
              <a:rPr lang="en-US" sz="3000" dirty="0" err="1"/>
              <a:t>informații</a:t>
            </a:r>
            <a:r>
              <a:rPr lang="en-US" sz="3000" dirty="0"/>
              <a:t> precum </a:t>
            </a:r>
            <a:r>
              <a:rPr lang="en-US" sz="3000" dirty="0" err="1"/>
              <a:t>fotografii</a:t>
            </a:r>
            <a:r>
              <a:rPr lang="en-US" sz="3000" dirty="0"/>
              <a:t>, </a:t>
            </a:r>
            <a:r>
              <a:rPr lang="en-US" sz="3000" dirty="0" err="1"/>
              <a:t>videoclipuri</a:t>
            </a:r>
            <a:r>
              <a:rPr lang="en-US" sz="3000" dirty="0"/>
              <a:t> </a:t>
            </a:r>
            <a:r>
              <a:rPr lang="en-US" sz="3000" dirty="0" err="1"/>
              <a:t>și</a:t>
            </a:r>
            <a:r>
              <a:rPr lang="en-US" sz="3000" dirty="0"/>
              <a:t> </a:t>
            </a:r>
            <a:r>
              <a:rPr lang="en-US" sz="3000" dirty="0" err="1"/>
              <a:t>actualizări</a:t>
            </a:r>
            <a:r>
              <a:rPr lang="en-US" sz="3000" dirty="0"/>
              <a:t>. </a:t>
            </a:r>
            <a:r>
              <a:rPr lang="en-US" sz="3000" dirty="0" err="1"/>
              <a:t>Exemplele</a:t>
            </a:r>
            <a:r>
              <a:rPr lang="en-US" sz="3000" dirty="0"/>
              <a:t> </a:t>
            </a:r>
            <a:r>
              <a:rPr lang="en-US" sz="3000" dirty="0" err="1"/>
              <a:t>includ</a:t>
            </a:r>
            <a:r>
              <a:rPr lang="en-US" sz="3000" dirty="0"/>
              <a:t> Facebook, LinkedIn </a:t>
            </a:r>
            <a:r>
              <a:rPr lang="en-US" sz="3000" dirty="0" err="1"/>
              <a:t>și</a:t>
            </a:r>
            <a:r>
              <a:rPr lang="en-US" sz="3000" dirty="0"/>
              <a:t> </a:t>
            </a:r>
            <a:r>
              <a:rPr lang="en-US" sz="3000" dirty="0" err="1"/>
              <a:t>MySpace</a:t>
            </a:r>
            <a:r>
              <a:rPr lang="en-US" sz="3000" dirty="0"/>
              <a:t> .</a:t>
            </a:r>
          </a:p>
        </p:txBody>
      </p:sp>
    </p:spTree>
    <p:extLst>
      <p:ext uri="{BB962C8B-B14F-4D97-AF65-F5344CB8AC3E}">
        <p14:creationId xmlns:p14="http://schemas.microsoft.com/office/powerpoint/2010/main" val="1605206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45650"/>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Platforme de microblogging: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a:t>
            </a:r>
            <a:r>
              <a:rPr lang="en-US" sz="3000" dirty="0"/>
              <a:t> </a:t>
            </a:r>
            <a:r>
              <a:rPr lang="en-US" sz="3000" dirty="0" err="1"/>
              <a:t>partajeze</a:t>
            </a:r>
            <a:r>
              <a:rPr lang="en-US" sz="3000" dirty="0"/>
              <a:t> </a:t>
            </a:r>
            <a:r>
              <a:rPr lang="en-US" sz="3000" dirty="0" err="1"/>
              <a:t>conținut</a:t>
            </a:r>
            <a:r>
              <a:rPr lang="en-US" sz="3000" dirty="0"/>
              <a:t> </a:t>
            </a:r>
            <a:r>
              <a:rPr lang="en-US" sz="3000" dirty="0" err="1"/>
              <a:t>scurt</a:t>
            </a:r>
            <a:r>
              <a:rPr lang="en-US" sz="3000" dirty="0"/>
              <a:t>, cum </a:t>
            </a:r>
            <a:r>
              <a:rPr lang="en-US" sz="3000" dirty="0" err="1"/>
              <a:t>ar</a:t>
            </a:r>
            <a:r>
              <a:rPr lang="en-US" sz="3000" dirty="0"/>
              <a:t> fi </a:t>
            </a:r>
            <a:r>
              <a:rPr lang="en-US" sz="3000" dirty="0" err="1"/>
              <a:t>actualizări</a:t>
            </a:r>
            <a:r>
              <a:rPr lang="en-US" sz="3000" dirty="0"/>
              <a:t> de text </a:t>
            </a:r>
            <a:r>
              <a:rPr lang="en-US" sz="3000" dirty="0" err="1"/>
              <a:t>sau</a:t>
            </a:r>
            <a:r>
              <a:rPr lang="en-US" sz="3000" dirty="0"/>
              <a:t> </a:t>
            </a:r>
            <a:r>
              <a:rPr lang="en-US" sz="3000" dirty="0" err="1"/>
              <a:t>imagini</a:t>
            </a:r>
            <a:r>
              <a:rPr lang="en-US" sz="3000" dirty="0"/>
              <a:t>, cu </a:t>
            </a:r>
            <a:r>
              <a:rPr lang="en-US" sz="3000" dirty="0" err="1"/>
              <a:t>adepții</a:t>
            </a:r>
            <a:r>
              <a:rPr lang="en-US" sz="3000" dirty="0"/>
              <a:t> lor. </a:t>
            </a:r>
            <a:r>
              <a:rPr lang="en-US" sz="3000" dirty="0" err="1"/>
              <a:t>Exemplele</a:t>
            </a:r>
            <a:r>
              <a:rPr lang="en-US" sz="3000" dirty="0"/>
              <a:t> </a:t>
            </a:r>
            <a:r>
              <a:rPr lang="en-US" sz="3000" dirty="0" err="1"/>
              <a:t>includ</a:t>
            </a:r>
            <a:r>
              <a:rPr lang="en-US" sz="3000" dirty="0"/>
              <a:t> Twitter </a:t>
            </a:r>
            <a:r>
              <a:rPr lang="en-US" sz="3000" dirty="0" err="1"/>
              <a:t>și</a:t>
            </a:r>
            <a:r>
              <a:rPr lang="en-US" sz="3000" dirty="0"/>
              <a:t> Tumblr.</a:t>
            </a:r>
          </a:p>
        </p:txBody>
      </p:sp>
    </p:spTree>
    <p:extLst>
      <p:ext uri="{BB962C8B-B14F-4D97-AF65-F5344CB8AC3E}">
        <p14:creationId xmlns:p14="http://schemas.microsoft.com/office/powerpoint/2010/main" val="1115969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Platforme de </a:t>
            </a:r>
            <a:r>
              <a:rPr lang="en-US" sz="3000" b="1" dirty="0" err="1"/>
              <a:t>partajare</a:t>
            </a:r>
            <a:r>
              <a:rPr lang="en-US" sz="3000" b="1" dirty="0"/>
              <a:t> video: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a:t>
            </a:r>
            <a:r>
              <a:rPr lang="en-US" sz="3000" dirty="0"/>
              <a:t> </a:t>
            </a:r>
            <a:r>
              <a:rPr lang="en-US" sz="3000" dirty="0" err="1"/>
              <a:t>încarce</a:t>
            </a:r>
            <a:r>
              <a:rPr lang="en-US" sz="3000" dirty="0"/>
              <a:t> </a:t>
            </a:r>
            <a:r>
              <a:rPr lang="en-US" sz="3000" dirty="0" err="1"/>
              <a:t>și</a:t>
            </a:r>
            <a:r>
              <a:rPr lang="en-US" sz="3000" dirty="0"/>
              <a:t> </a:t>
            </a:r>
            <a:r>
              <a:rPr lang="en-US" sz="3000" dirty="0" err="1"/>
              <a:t>să</a:t>
            </a:r>
            <a:r>
              <a:rPr lang="en-US" sz="3000" dirty="0"/>
              <a:t> </a:t>
            </a:r>
            <a:r>
              <a:rPr lang="en-US" sz="3000" dirty="0" err="1"/>
              <a:t>partajeze</a:t>
            </a:r>
            <a:r>
              <a:rPr lang="en-US" sz="3000" dirty="0"/>
              <a:t> </a:t>
            </a:r>
            <a:r>
              <a:rPr lang="en-US" sz="3000" dirty="0" err="1"/>
              <a:t>videoclipuri</a:t>
            </a:r>
            <a:r>
              <a:rPr lang="en-US" sz="3000" dirty="0"/>
              <a:t> </a:t>
            </a:r>
            <a:r>
              <a:rPr lang="en-US" sz="3000" dirty="0" err="1"/>
              <a:t>și</a:t>
            </a:r>
            <a:r>
              <a:rPr lang="en-US" sz="3000" dirty="0"/>
              <a:t> </a:t>
            </a:r>
            <a:r>
              <a:rPr lang="en-US" sz="3000" dirty="0" err="1"/>
              <a:t>includ</a:t>
            </a:r>
            <a:r>
              <a:rPr lang="en-US" sz="3000" dirty="0"/>
              <a:t> </a:t>
            </a:r>
            <a:r>
              <a:rPr lang="en-US" sz="3000" dirty="0" err="1"/>
              <a:t>adesea</a:t>
            </a:r>
            <a:r>
              <a:rPr lang="en-US" sz="3000" dirty="0"/>
              <a:t> </a:t>
            </a:r>
            <a:r>
              <a:rPr lang="en-US" sz="3000" dirty="0" err="1"/>
              <a:t>funcții</a:t>
            </a:r>
            <a:r>
              <a:rPr lang="en-US" sz="3000" dirty="0"/>
              <a:t> precum </a:t>
            </a:r>
            <a:r>
              <a:rPr lang="en-US" sz="3000" dirty="0" err="1"/>
              <a:t>comentarii</a:t>
            </a:r>
            <a:r>
              <a:rPr lang="en-US" sz="3000" dirty="0"/>
              <a:t> </a:t>
            </a:r>
            <a:r>
              <a:rPr lang="en-US" sz="3000" dirty="0" err="1"/>
              <a:t>și</a:t>
            </a:r>
            <a:r>
              <a:rPr lang="en-US" sz="3000" dirty="0"/>
              <a:t> </a:t>
            </a:r>
            <a:r>
              <a:rPr lang="en-US" sz="3000" dirty="0" err="1"/>
              <a:t>opțiuni</a:t>
            </a:r>
            <a:r>
              <a:rPr lang="en-US" sz="3000" dirty="0"/>
              <a:t> de </a:t>
            </a:r>
            <a:r>
              <a:rPr lang="en-US" sz="3000" dirty="0" err="1"/>
              <a:t>partajare</a:t>
            </a:r>
            <a:r>
              <a:rPr lang="en-US" sz="3000" dirty="0"/>
              <a:t>. </a:t>
            </a:r>
            <a:r>
              <a:rPr lang="en-US" sz="3000" dirty="0" err="1"/>
              <a:t>Exemplele</a:t>
            </a:r>
            <a:r>
              <a:rPr lang="en-US" sz="3000" dirty="0"/>
              <a:t> </a:t>
            </a:r>
            <a:r>
              <a:rPr lang="en-US" sz="3000" dirty="0" err="1"/>
              <a:t>includ</a:t>
            </a:r>
            <a:r>
              <a:rPr lang="en-US" sz="3000" dirty="0"/>
              <a:t> YouTube </a:t>
            </a:r>
            <a:r>
              <a:rPr lang="en-US" sz="3000" dirty="0" err="1"/>
              <a:t>și</a:t>
            </a:r>
            <a:r>
              <a:rPr lang="en-US" sz="3000" dirty="0"/>
              <a:t> Vimeo.</a:t>
            </a:r>
          </a:p>
        </p:txBody>
      </p:sp>
    </p:spTree>
    <p:extLst>
      <p:ext uri="{BB962C8B-B14F-4D97-AF65-F5344CB8AC3E}">
        <p14:creationId xmlns:p14="http://schemas.microsoft.com/office/powerpoint/2010/main" val="1455517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Platforme de </a:t>
            </a:r>
            <a:r>
              <a:rPr lang="en-US" sz="3000" b="1" dirty="0" err="1"/>
              <a:t>partajare</a:t>
            </a:r>
            <a:r>
              <a:rPr lang="en-US" sz="3000" b="1" dirty="0"/>
              <a:t> a </a:t>
            </a:r>
            <a:r>
              <a:rPr lang="en-US" sz="3000" b="1" dirty="0" err="1"/>
              <a:t>imaginilor</a:t>
            </a:r>
            <a:r>
              <a:rPr lang="en-US" sz="3000" b="1" dirty="0"/>
              <a:t>: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a:t>
            </a:r>
            <a:r>
              <a:rPr lang="en-US" sz="3000" dirty="0"/>
              <a:t> </a:t>
            </a:r>
            <a:r>
              <a:rPr lang="en-US" sz="3000" dirty="0" err="1"/>
              <a:t>partajeze</a:t>
            </a:r>
            <a:r>
              <a:rPr lang="en-US" sz="3000" dirty="0"/>
              <a:t> </a:t>
            </a:r>
            <a:r>
              <a:rPr lang="en-US" sz="3000" dirty="0" err="1"/>
              <a:t>imagini</a:t>
            </a:r>
            <a:r>
              <a:rPr lang="en-US" sz="3000" dirty="0"/>
              <a:t>, </a:t>
            </a:r>
            <a:r>
              <a:rPr lang="en-US" sz="3000" dirty="0" err="1"/>
              <a:t>adesea</a:t>
            </a:r>
            <a:r>
              <a:rPr lang="en-US" sz="3000" dirty="0"/>
              <a:t> cu text </a:t>
            </a:r>
            <a:r>
              <a:rPr lang="en-US" sz="3000" dirty="0" err="1"/>
              <a:t>sau</a:t>
            </a:r>
            <a:r>
              <a:rPr lang="en-US" sz="3000" dirty="0"/>
              <a:t> hashtag-</a:t>
            </a:r>
            <a:r>
              <a:rPr lang="en-US" sz="3000" dirty="0" err="1"/>
              <a:t>uri</a:t>
            </a:r>
            <a:r>
              <a:rPr lang="en-US" sz="3000" dirty="0"/>
              <a:t> </a:t>
            </a:r>
            <a:r>
              <a:rPr lang="en-US" sz="3000" dirty="0" err="1"/>
              <a:t>însoțitoare</a:t>
            </a:r>
            <a:r>
              <a:rPr lang="en-US" sz="3000" dirty="0"/>
              <a:t>. </a:t>
            </a:r>
            <a:r>
              <a:rPr lang="en-US" sz="3000" dirty="0" err="1"/>
              <a:t>Exemplele</a:t>
            </a:r>
            <a:r>
              <a:rPr lang="en-US" sz="3000" dirty="0"/>
              <a:t> </a:t>
            </a:r>
            <a:r>
              <a:rPr lang="en-US" sz="3000" dirty="0" err="1"/>
              <a:t>includ</a:t>
            </a:r>
            <a:r>
              <a:rPr lang="en-US" sz="3000" dirty="0"/>
              <a:t> Instagram </a:t>
            </a:r>
            <a:r>
              <a:rPr lang="en-US" sz="3000" dirty="0" err="1"/>
              <a:t>și</a:t>
            </a:r>
            <a:r>
              <a:rPr lang="en-US" sz="3000" dirty="0"/>
              <a:t> Pinterest.</a:t>
            </a:r>
          </a:p>
        </p:txBody>
      </p:sp>
    </p:spTree>
    <p:extLst>
      <p:ext uri="{BB962C8B-B14F-4D97-AF65-F5344CB8AC3E}">
        <p14:creationId xmlns:p14="http://schemas.microsoft.com/office/powerpoint/2010/main" val="7677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Forumuri</a:t>
            </a:r>
            <a:r>
              <a:rPr lang="en-US" sz="3000" b="1" dirty="0"/>
              <a:t> de </a:t>
            </a:r>
            <a:r>
              <a:rPr lang="en-US" sz="3000" b="1" dirty="0" err="1"/>
              <a:t>discuții</a:t>
            </a:r>
            <a:r>
              <a:rPr lang="en-US" sz="3000" b="1" dirty="0"/>
              <a:t> </a:t>
            </a:r>
            <a:r>
              <a:rPr lang="en-US" sz="3000" b="1" dirty="0" err="1"/>
              <a:t>și</a:t>
            </a:r>
            <a:r>
              <a:rPr lang="en-US" sz="3000" b="1" dirty="0"/>
              <a:t> </a:t>
            </a:r>
            <a:r>
              <a:rPr lang="en-US" sz="3000" b="1" dirty="0" err="1"/>
              <a:t>panouri</a:t>
            </a:r>
            <a:r>
              <a:rPr lang="en-US" sz="3000" b="1" dirty="0"/>
              <a:t> de </a:t>
            </a:r>
            <a:r>
              <a:rPr lang="en-US" sz="3000" b="1" dirty="0" err="1"/>
              <a:t>mesaje</a:t>
            </a:r>
            <a:r>
              <a:rPr lang="en-US" sz="3000" b="1" dirty="0"/>
              <a:t>: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a:t>
            </a:r>
            <a:r>
              <a:rPr lang="en-US" sz="3000" dirty="0"/>
              <a:t> </a:t>
            </a:r>
            <a:r>
              <a:rPr lang="en-US" sz="3000" dirty="0" err="1"/>
              <a:t>posteze</a:t>
            </a:r>
            <a:r>
              <a:rPr lang="en-US" sz="3000" dirty="0"/>
              <a:t> </a:t>
            </a:r>
            <a:r>
              <a:rPr lang="en-US" sz="3000" dirty="0" err="1"/>
              <a:t>întrebări</a:t>
            </a:r>
            <a:r>
              <a:rPr lang="en-US" sz="3000" dirty="0"/>
              <a:t>, </a:t>
            </a:r>
            <a:r>
              <a:rPr lang="en-US" sz="3000" dirty="0" err="1"/>
              <a:t>comentarii</a:t>
            </a:r>
            <a:r>
              <a:rPr lang="en-US" sz="3000" dirty="0"/>
              <a:t> </a:t>
            </a:r>
            <a:r>
              <a:rPr lang="en-US" sz="3000" dirty="0" err="1"/>
              <a:t>și</a:t>
            </a:r>
            <a:r>
              <a:rPr lang="en-US" sz="3000" dirty="0"/>
              <a:t> </a:t>
            </a:r>
            <a:r>
              <a:rPr lang="en-US" sz="3000" dirty="0" err="1"/>
              <a:t>discuții</a:t>
            </a:r>
            <a:r>
              <a:rPr lang="en-US" sz="3000" dirty="0"/>
              <a:t> pe diverse </a:t>
            </a:r>
            <a:r>
              <a:rPr lang="en-US" sz="3000" dirty="0" err="1"/>
              <a:t>subiecte</a:t>
            </a:r>
            <a:r>
              <a:rPr lang="en-US" sz="3000" dirty="0"/>
              <a:t>. </a:t>
            </a:r>
            <a:r>
              <a:rPr lang="en-US" sz="3000" dirty="0" err="1"/>
              <a:t>Exemplele</a:t>
            </a:r>
            <a:r>
              <a:rPr lang="en-US" sz="3000" dirty="0"/>
              <a:t> </a:t>
            </a:r>
            <a:r>
              <a:rPr lang="en-US" sz="3000" dirty="0" err="1"/>
              <a:t>includ</a:t>
            </a:r>
            <a:r>
              <a:rPr lang="en-US" sz="3000" dirty="0"/>
              <a:t> Reddit </a:t>
            </a:r>
            <a:r>
              <a:rPr lang="en-US" sz="3000" dirty="0" err="1"/>
              <a:t>și</a:t>
            </a:r>
            <a:r>
              <a:rPr lang="en-US" sz="3000" dirty="0"/>
              <a:t> Quora.</a:t>
            </a:r>
          </a:p>
        </p:txBody>
      </p:sp>
    </p:spTree>
    <p:extLst>
      <p:ext uri="{BB962C8B-B14F-4D97-AF65-F5344CB8AC3E}">
        <p14:creationId xmlns:p14="http://schemas.microsoft.com/office/powerpoint/2010/main" val="2658733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err="1">
                <a:solidFill>
                  <a:srgbClr val="398F98"/>
                </a:solidFill>
                <a:latin typeface="Calibri"/>
                <a:cs typeface="Calibri"/>
              </a:rPr>
              <a:t>Tipuri</a:t>
            </a:r>
            <a:r>
              <a:rPr lang="en-US" sz="4000" dirty="0">
                <a:solidFill>
                  <a:srgbClr val="398F98"/>
                </a:solidFill>
                <a:latin typeface="Calibri"/>
                <a:cs typeface="Calibri"/>
              </a:rPr>
              <a:t> de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Platforme de </a:t>
            </a:r>
            <a:r>
              <a:rPr lang="en-US" sz="3000" b="1" dirty="0" err="1"/>
              <a:t>recenzii</a:t>
            </a:r>
            <a:r>
              <a:rPr lang="en-US" sz="3000" b="1" dirty="0"/>
              <a:t> </a:t>
            </a:r>
            <a:r>
              <a:rPr lang="en-US" sz="3000" b="1" dirty="0" err="1"/>
              <a:t>și</a:t>
            </a:r>
            <a:r>
              <a:rPr lang="en-US" sz="3000" b="1" dirty="0"/>
              <a:t> </a:t>
            </a:r>
            <a:r>
              <a:rPr lang="en-US" sz="3000" b="1" dirty="0" err="1"/>
              <a:t>recomandări</a:t>
            </a:r>
            <a:r>
              <a:rPr lang="en-US" sz="3000" b="1" dirty="0"/>
              <a:t>: </a:t>
            </a:r>
            <a:r>
              <a:rPr lang="en-US" sz="3000" dirty="0" err="1"/>
              <a:t>aceste</a:t>
            </a:r>
            <a:r>
              <a:rPr lang="en-US" sz="3000" dirty="0"/>
              <a:t> </a:t>
            </a:r>
            <a:r>
              <a:rPr lang="en-US" sz="3000" dirty="0" err="1"/>
              <a:t>platforme</a:t>
            </a:r>
            <a:r>
              <a:rPr lang="en-US" sz="3000" dirty="0"/>
              <a:t> permit </a:t>
            </a:r>
            <a:r>
              <a:rPr lang="en-US" sz="3000" dirty="0" err="1"/>
              <a:t>utilizatorilor</a:t>
            </a:r>
            <a:r>
              <a:rPr lang="en-US" sz="3000" dirty="0"/>
              <a:t> </a:t>
            </a:r>
            <a:r>
              <a:rPr lang="en-US" sz="3000" dirty="0" err="1"/>
              <a:t>să-și</a:t>
            </a:r>
            <a:r>
              <a:rPr lang="en-US" sz="3000" dirty="0"/>
              <a:t> </a:t>
            </a:r>
            <a:r>
              <a:rPr lang="en-US" sz="3000" dirty="0" err="1"/>
              <a:t>împărtășească</a:t>
            </a:r>
            <a:r>
              <a:rPr lang="en-US" sz="3000" dirty="0"/>
              <a:t> </a:t>
            </a:r>
            <a:r>
              <a:rPr lang="en-US" sz="3000" dirty="0" err="1"/>
              <a:t>opiniile</a:t>
            </a:r>
            <a:r>
              <a:rPr lang="en-US" sz="3000" dirty="0"/>
              <a:t> </a:t>
            </a:r>
            <a:r>
              <a:rPr lang="en-US" sz="3000" dirty="0" err="1"/>
              <a:t>și</a:t>
            </a:r>
            <a:r>
              <a:rPr lang="en-US" sz="3000" dirty="0"/>
              <a:t> </a:t>
            </a:r>
            <a:r>
              <a:rPr lang="en-US" sz="3000" dirty="0" err="1"/>
              <a:t>recomandările</a:t>
            </a:r>
            <a:r>
              <a:rPr lang="en-US" sz="3000" dirty="0"/>
              <a:t> </a:t>
            </a:r>
            <a:r>
              <a:rPr lang="en-US" sz="3000" dirty="0" err="1"/>
              <a:t>despre</a:t>
            </a:r>
            <a:r>
              <a:rPr lang="en-US" sz="3000" dirty="0"/>
              <a:t> </a:t>
            </a:r>
            <a:r>
              <a:rPr lang="en-US" sz="3000" dirty="0" err="1"/>
              <a:t>produse</a:t>
            </a:r>
            <a:r>
              <a:rPr lang="en-US" sz="3000" dirty="0"/>
              <a:t>, </a:t>
            </a:r>
            <a:r>
              <a:rPr lang="en-US" sz="3000" dirty="0" err="1"/>
              <a:t>servicii</a:t>
            </a:r>
            <a:r>
              <a:rPr lang="en-US" sz="3000" dirty="0"/>
              <a:t> </a:t>
            </a:r>
            <a:r>
              <a:rPr lang="en-US" sz="3000" dirty="0" err="1"/>
              <a:t>și</a:t>
            </a:r>
            <a:r>
              <a:rPr lang="en-US" sz="3000" dirty="0"/>
              <a:t> </a:t>
            </a:r>
            <a:r>
              <a:rPr lang="en-US" sz="3000" dirty="0" err="1"/>
              <a:t>afaceri</a:t>
            </a:r>
            <a:r>
              <a:rPr lang="en-US" sz="3000" dirty="0"/>
              <a:t>. </a:t>
            </a:r>
            <a:r>
              <a:rPr lang="en-US" sz="3000" dirty="0" err="1"/>
              <a:t>Exemplele</a:t>
            </a:r>
            <a:r>
              <a:rPr lang="en-US" sz="3000" dirty="0"/>
              <a:t> </a:t>
            </a:r>
            <a:r>
              <a:rPr lang="en-US" sz="3000" dirty="0" err="1"/>
              <a:t>includ</a:t>
            </a:r>
            <a:r>
              <a:rPr lang="en-US" sz="3000" dirty="0"/>
              <a:t> Yelp </a:t>
            </a:r>
            <a:r>
              <a:rPr lang="en-US" sz="3000" dirty="0" err="1"/>
              <a:t>și</a:t>
            </a:r>
            <a:r>
              <a:rPr lang="en-US" sz="3000" dirty="0"/>
              <a:t> TripAdvisor.</a:t>
            </a:r>
          </a:p>
        </p:txBody>
      </p:sp>
    </p:spTree>
    <p:extLst>
      <p:ext uri="{BB962C8B-B14F-4D97-AF65-F5344CB8AC3E}">
        <p14:creationId xmlns:p14="http://schemas.microsoft.com/office/powerpoint/2010/main" val="2928467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365106"/>
            <a:ext cx="7779895" cy="1938992"/>
          </a:xfrm>
          <a:prstGeom prst="rect">
            <a:avLst/>
          </a:prstGeom>
          <a:noFill/>
        </p:spPr>
        <p:txBody>
          <a:bodyPr wrap="square" rtlCol="0">
            <a:spAutoFit/>
          </a:bodyPr>
          <a:lstStyle/>
          <a:p>
            <a:pPr algn="just"/>
            <a:r>
              <a:rPr lang="en-US" sz="3000" dirty="0" err="1"/>
              <a:t>Deși</a:t>
            </a:r>
            <a:r>
              <a:rPr lang="en-US" sz="3000" dirty="0"/>
              <a:t> </a:t>
            </a:r>
            <a:r>
              <a:rPr lang="en-US" sz="3000" dirty="0" err="1"/>
              <a:t>există</a:t>
            </a:r>
            <a:r>
              <a:rPr lang="en-US" sz="3000" dirty="0"/>
              <a:t> </a:t>
            </a:r>
            <a:r>
              <a:rPr lang="en-US" sz="3000" dirty="0" err="1"/>
              <a:t>multe</a:t>
            </a:r>
            <a:r>
              <a:rPr lang="en-US" sz="3000" dirty="0"/>
              <a:t> </a:t>
            </a:r>
            <a:r>
              <a:rPr lang="en-US" sz="3000" dirty="0" err="1"/>
              <a:t>beneficii</a:t>
            </a:r>
            <a:r>
              <a:rPr lang="en-US" sz="3000" dirty="0"/>
              <a:t> ale </a:t>
            </a:r>
            <a:r>
              <a:rPr lang="en-US" sz="3000" dirty="0" err="1"/>
              <a:t>utilizării</a:t>
            </a:r>
            <a:r>
              <a:rPr lang="en-US" sz="3000" dirty="0"/>
              <a:t> </a:t>
            </a:r>
            <a:r>
              <a:rPr lang="en-US" sz="3000" dirty="0" err="1"/>
              <a:t>rețelelor</a:t>
            </a:r>
            <a:r>
              <a:rPr lang="en-US" sz="3000" dirty="0"/>
              <a:t> </a:t>
            </a:r>
            <a:r>
              <a:rPr lang="en-US" sz="3000" dirty="0" err="1"/>
              <a:t>sociale</a:t>
            </a:r>
            <a:r>
              <a:rPr lang="en-US" sz="3000" dirty="0"/>
              <a:t> </a:t>
            </a:r>
            <a:r>
              <a:rPr lang="en-US" sz="3000" dirty="0" err="1"/>
              <a:t>pentru</a:t>
            </a:r>
            <a:r>
              <a:rPr lang="en-US" sz="3000" dirty="0"/>
              <a:t> </a:t>
            </a:r>
            <a:r>
              <a:rPr lang="en-US" sz="3000" dirty="0" err="1"/>
              <a:t>cercetările</a:t>
            </a:r>
            <a:r>
              <a:rPr lang="en-US" sz="3000" dirty="0"/>
              <a:t> de </a:t>
            </a:r>
            <a:r>
              <a:rPr lang="en-US" sz="3000" dirty="0" err="1"/>
              <a:t>piață</a:t>
            </a:r>
            <a:r>
              <a:rPr lang="en-US" sz="3000" dirty="0"/>
              <a:t>, </a:t>
            </a:r>
            <a:r>
              <a:rPr lang="en-US" sz="3000" dirty="0" err="1"/>
              <a:t>există</a:t>
            </a:r>
            <a:r>
              <a:rPr lang="en-US" sz="3000" dirty="0"/>
              <a:t> </a:t>
            </a:r>
            <a:r>
              <a:rPr lang="en-US" sz="3000" dirty="0" err="1"/>
              <a:t>și</a:t>
            </a:r>
            <a:r>
              <a:rPr lang="en-US" sz="3000" dirty="0"/>
              <a:t> </a:t>
            </a:r>
            <a:r>
              <a:rPr lang="en-US" sz="3000" dirty="0" err="1"/>
              <a:t>câteva</a:t>
            </a:r>
            <a:r>
              <a:rPr lang="en-US" sz="3000" dirty="0"/>
              <a:t> </a:t>
            </a:r>
            <a:r>
              <a:rPr lang="en-US" sz="3000" dirty="0" err="1"/>
              <a:t>dezavantaje</a:t>
            </a:r>
            <a:r>
              <a:rPr lang="en-US" sz="3000" dirty="0"/>
              <a:t> </a:t>
            </a:r>
            <a:r>
              <a:rPr lang="en-US" sz="3000" dirty="0" err="1"/>
              <a:t>potențiale</a:t>
            </a:r>
            <a:r>
              <a:rPr lang="en-US" sz="3000" dirty="0"/>
              <a:t> de </a:t>
            </a:r>
            <a:r>
              <a:rPr lang="en-US" sz="3000" dirty="0" err="1"/>
              <a:t>reținut</a:t>
            </a:r>
            <a:r>
              <a:rPr lang="en-US" sz="3000" dirty="0"/>
              <a:t>. </a:t>
            </a:r>
            <a:r>
              <a:rPr lang="en-US" sz="3000" dirty="0" err="1"/>
              <a:t>Iată</a:t>
            </a:r>
            <a:r>
              <a:rPr lang="en-US" sz="3000" dirty="0"/>
              <a:t> </a:t>
            </a:r>
            <a:r>
              <a:rPr lang="en-US" sz="3000" dirty="0" err="1"/>
              <a:t>câteva</a:t>
            </a:r>
            <a:r>
              <a:rPr lang="en-US" sz="3000" dirty="0"/>
              <a:t> de </a:t>
            </a:r>
            <a:r>
              <a:rPr lang="en-US" sz="3000" dirty="0" err="1"/>
              <a:t>luat</a:t>
            </a:r>
            <a:r>
              <a:rPr lang="en-US" sz="3000" dirty="0"/>
              <a:t> </a:t>
            </a:r>
            <a:r>
              <a:rPr lang="en-US" sz="3000" dirty="0" err="1"/>
              <a:t>în</a:t>
            </a:r>
            <a:r>
              <a:rPr lang="en-US" sz="3000" dirty="0"/>
              <a:t> </a:t>
            </a:r>
            <a:r>
              <a:rPr lang="en-US" sz="3000" dirty="0" err="1"/>
              <a:t>considerare</a:t>
            </a:r>
            <a:r>
              <a:rPr lang="en-US" sz="3000" dirty="0"/>
              <a:t>:</a:t>
            </a:r>
          </a:p>
        </p:txBody>
      </p:sp>
    </p:spTree>
    <p:extLst>
      <p:ext uri="{BB962C8B-B14F-4D97-AF65-F5344CB8AC3E}">
        <p14:creationId xmlns:p14="http://schemas.microsoft.com/office/powerpoint/2010/main" val="3271641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Eșantioane</a:t>
            </a:r>
            <a:r>
              <a:rPr lang="en-US" sz="3000" b="1" dirty="0"/>
              <a:t> </a:t>
            </a:r>
            <a:r>
              <a:rPr lang="en-US" sz="3000" b="1" dirty="0" err="1"/>
              <a:t>părtinitoare</a:t>
            </a:r>
            <a:r>
              <a:rPr lang="en-US" sz="3000" b="1" dirty="0"/>
              <a:t>: </a:t>
            </a:r>
            <a:r>
              <a:rPr lang="en-US" sz="3000" dirty="0"/>
              <a:t>un </a:t>
            </a:r>
            <a:r>
              <a:rPr lang="en-US" sz="3000" dirty="0" err="1"/>
              <a:t>potențial</a:t>
            </a:r>
            <a:r>
              <a:rPr lang="en-US" sz="3000" dirty="0"/>
              <a:t> </a:t>
            </a:r>
            <a:r>
              <a:rPr lang="en-US" sz="3000" dirty="0" err="1"/>
              <a:t>dezavantaj</a:t>
            </a:r>
            <a:r>
              <a:rPr lang="en-US" sz="3000" dirty="0"/>
              <a:t> al </a:t>
            </a:r>
            <a:r>
              <a:rPr lang="en-US" sz="3000" dirty="0" err="1"/>
              <a:t>cercetării</a:t>
            </a:r>
            <a:r>
              <a:rPr lang="en-US" sz="3000" dirty="0"/>
              <a:t> </a:t>
            </a:r>
            <a:r>
              <a:rPr lang="en-US" sz="3000" dirty="0" err="1"/>
              <a:t>rețelelor</a:t>
            </a:r>
            <a:r>
              <a:rPr lang="en-US" sz="3000" dirty="0"/>
              <a:t> </a:t>
            </a:r>
            <a:r>
              <a:rPr lang="en-US" sz="3000" dirty="0" err="1"/>
              <a:t>sociale</a:t>
            </a:r>
            <a:r>
              <a:rPr lang="en-US" sz="3000" dirty="0"/>
              <a:t> </a:t>
            </a:r>
            <a:r>
              <a:rPr lang="en-US" sz="3000" dirty="0" err="1"/>
              <a:t>este</a:t>
            </a:r>
            <a:r>
              <a:rPr lang="en-US" sz="3000" dirty="0"/>
              <a:t> </a:t>
            </a:r>
            <a:r>
              <a:rPr lang="en-US" sz="3000" dirty="0" err="1"/>
              <a:t>că</a:t>
            </a:r>
            <a:r>
              <a:rPr lang="en-US" sz="3000" dirty="0"/>
              <a:t> </a:t>
            </a:r>
            <a:r>
              <a:rPr lang="en-US" sz="3000" dirty="0" err="1"/>
              <a:t>eșantionul</a:t>
            </a:r>
            <a:r>
              <a:rPr lang="en-US" sz="3000" dirty="0"/>
              <a:t> </a:t>
            </a:r>
            <a:r>
              <a:rPr lang="en-US" sz="3000" dirty="0" err="1"/>
              <a:t>poate</a:t>
            </a:r>
            <a:r>
              <a:rPr lang="en-US" sz="3000" dirty="0"/>
              <a:t> </a:t>
            </a:r>
            <a:r>
              <a:rPr lang="en-US" sz="3000" dirty="0" err="1"/>
              <a:t>să</a:t>
            </a:r>
            <a:r>
              <a:rPr lang="en-US" sz="3000" dirty="0"/>
              <a:t> nu fie </a:t>
            </a:r>
            <a:r>
              <a:rPr lang="en-US" sz="3000" dirty="0" err="1"/>
              <a:t>reprezentativ</a:t>
            </a:r>
            <a:r>
              <a:rPr lang="en-US" sz="3000" dirty="0"/>
              <a:t> </a:t>
            </a:r>
            <a:r>
              <a:rPr lang="en-US" sz="3000" dirty="0" err="1"/>
              <a:t>pentru</a:t>
            </a:r>
            <a:r>
              <a:rPr lang="en-US" sz="3000" dirty="0"/>
              <a:t> </a:t>
            </a:r>
            <a:r>
              <a:rPr lang="en-US" sz="3000" dirty="0" err="1"/>
              <a:t>populația</a:t>
            </a:r>
            <a:r>
              <a:rPr lang="en-US" sz="3000" dirty="0"/>
              <a:t> </a:t>
            </a:r>
            <a:r>
              <a:rPr lang="en-US" sz="3000" dirty="0" err="1"/>
              <a:t>în</a:t>
            </a:r>
            <a:r>
              <a:rPr lang="en-US" sz="3000" dirty="0"/>
              <a:t> </a:t>
            </a:r>
            <a:r>
              <a:rPr lang="en-US" sz="3000" dirty="0" err="1"/>
              <a:t>ansamblu</a:t>
            </a:r>
            <a:r>
              <a:rPr lang="en-US" sz="3000" dirty="0"/>
              <a:t>. </a:t>
            </a:r>
            <a:r>
              <a:rPr lang="en-US" sz="3000" dirty="0" err="1"/>
              <a:t>Oamenii</a:t>
            </a:r>
            <a:r>
              <a:rPr lang="en-US" sz="3000" dirty="0"/>
              <a:t> care </a:t>
            </a:r>
            <a:r>
              <a:rPr lang="en-US" sz="3000" dirty="0" err="1"/>
              <a:t>folosesc</a:t>
            </a:r>
            <a:r>
              <a:rPr lang="en-US" sz="3000" dirty="0"/>
              <a:t> </a:t>
            </a:r>
            <a:r>
              <a:rPr lang="en-US" sz="3000" dirty="0" err="1"/>
              <a:t>rețelele</a:t>
            </a:r>
            <a:r>
              <a:rPr lang="en-US" sz="3000" dirty="0"/>
              <a:t> </a:t>
            </a:r>
            <a:r>
              <a:rPr lang="en-US" sz="3000" dirty="0" err="1"/>
              <a:t>sociale</a:t>
            </a:r>
            <a:r>
              <a:rPr lang="en-US" sz="3000" dirty="0"/>
              <a:t> pot </a:t>
            </a:r>
            <a:r>
              <a:rPr lang="en-US" sz="3000" dirty="0" err="1"/>
              <a:t>avea</a:t>
            </a:r>
            <a:r>
              <a:rPr lang="en-US" sz="3000" dirty="0"/>
              <a:t> </a:t>
            </a:r>
            <a:r>
              <a:rPr lang="en-US" sz="3000" dirty="0" err="1"/>
              <a:t>caracteristici</a:t>
            </a:r>
            <a:r>
              <a:rPr lang="en-US" sz="3000" dirty="0"/>
              <a:t>, </a:t>
            </a:r>
            <a:r>
              <a:rPr lang="en-US" sz="3000" dirty="0" err="1"/>
              <a:t>opinii</a:t>
            </a:r>
            <a:r>
              <a:rPr lang="en-US" sz="3000" dirty="0"/>
              <a:t> </a:t>
            </a:r>
            <a:r>
              <a:rPr lang="en-US" sz="3000" dirty="0" err="1"/>
              <a:t>și</a:t>
            </a:r>
            <a:r>
              <a:rPr lang="en-US" sz="3000" dirty="0"/>
              <a:t> </a:t>
            </a:r>
            <a:r>
              <a:rPr lang="en-US" sz="3000" dirty="0" err="1"/>
              <a:t>comportamente</a:t>
            </a:r>
            <a:r>
              <a:rPr lang="en-US" sz="3000" dirty="0"/>
              <a:t> </a:t>
            </a:r>
            <a:r>
              <a:rPr lang="en-US" sz="3000" dirty="0" err="1"/>
              <a:t>diferite</a:t>
            </a:r>
            <a:r>
              <a:rPr lang="en-US" sz="3000" dirty="0"/>
              <a:t> </a:t>
            </a:r>
            <a:r>
              <a:rPr lang="en-US" sz="3000" dirty="0" err="1"/>
              <a:t>față</a:t>
            </a:r>
            <a:r>
              <a:rPr lang="en-US" sz="3000" dirty="0"/>
              <a:t> de </a:t>
            </a:r>
            <a:r>
              <a:rPr lang="en-US" sz="3000" dirty="0" err="1"/>
              <a:t>cei</a:t>
            </a:r>
            <a:r>
              <a:rPr lang="en-US" sz="3000" dirty="0"/>
              <a:t> care nu </a:t>
            </a:r>
            <a:r>
              <a:rPr lang="en-US" sz="3000" dirty="0" err="1"/>
              <a:t>folosesc</a:t>
            </a:r>
            <a:r>
              <a:rPr lang="en-US" sz="3000" dirty="0"/>
              <a:t> </a:t>
            </a:r>
            <a:r>
              <a:rPr lang="en-US" sz="3000" dirty="0" err="1"/>
              <a:t>rețelele</a:t>
            </a:r>
            <a:r>
              <a:rPr lang="en-US" sz="3000" dirty="0"/>
              <a:t> </a:t>
            </a:r>
            <a:r>
              <a:rPr lang="en-US" sz="3000" dirty="0" err="1"/>
              <a:t>sociale</a:t>
            </a:r>
            <a:r>
              <a:rPr lang="en-US" sz="3000" dirty="0"/>
              <a:t>, </a:t>
            </a:r>
            <a:r>
              <a:rPr lang="en-US" sz="3000" dirty="0" err="1"/>
              <a:t>ceea</a:t>
            </a:r>
            <a:r>
              <a:rPr lang="en-US" sz="3000" dirty="0"/>
              <a:t> </a:t>
            </a:r>
            <a:r>
              <a:rPr lang="en-US" sz="3000" dirty="0" err="1"/>
              <a:t>ce</a:t>
            </a:r>
            <a:r>
              <a:rPr lang="en-US" sz="3000" dirty="0"/>
              <a:t> </a:t>
            </a:r>
            <a:r>
              <a:rPr lang="en-US" sz="3000" dirty="0" err="1"/>
              <a:t>poate</a:t>
            </a:r>
            <a:r>
              <a:rPr lang="en-US" sz="3000" dirty="0"/>
              <a:t> duce la un </a:t>
            </a:r>
            <a:r>
              <a:rPr lang="en-US" sz="3000" dirty="0" err="1"/>
              <a:t>eșantion</a:t>
            </a:r>
            <a:r>
              <a:rPr lang="en-US" sz="3000" dirty="0"/>
              <a:t> </a:t>
            </a:r>
            <a:r>
              <a:rPr lang="en-US" sz="3000" dirty="0" err="1"/>
              <a:t>părtinitor</a:t>
            </a:r>
            <a:r>
              <a:rPr lang="en-US" sz="3000" dirty="0"/>
              <a:t>.</a:t>
            </a:r>
          </a:p>
        </p:txBody>
      </p:sp>
    </p:spTree>
    <p:extLst>
      <p:ext uri="{BB962C8B-B14F-4D97-AF65-F5344CB8AC3E}">
        <p14:creationId xmlns:p14="http://schemas.microsoft.com/office/powerpoint/2010/main" val="1981456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CONTENT</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4031873"/>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Principii ale Social Media</a:t>
            </a:r>
            <a:endParaRPr lang="en-US" sz="3200" dirty="0"/>
          </a:p>
          <a:p>
            <a:pPr marL="514350" indent="-514350">
              <a:buFont typeface="+mj-lt"/>
              <a:buAutoNum type="arabicPeriod"/>
            </a:pPr>
            <a:r>
              <a:rPr lang="en-US" sz="3200" dirty="0">
                <a:hlinkClick r:id="rId4" action="ppaction://hlinksldjump"/>
              </a:rPr>
              <a:t>Social Media - </a:t>
            </a:r>
            <a:r>
              <a:rPr lang="en-US" sz="3200" dirty="0" err="1">
                <a:hlinkClick r:id="rId4" action="ppaction://hlinksldjump"/>
              </a:rPr>
              <a:t>statistici</a:t>
            </a:r>
            <a:endParaRPr lang="en-US" sz="3200" dirty="0"/>
          </a:p>
          <a:p>
            <a:pPr marL="514350" indent="-514350">
              <a:buFont typeface="+mj-lt"/>
              <a:buAutoNum type="arabicPeriod"/>
            </a:pPr>
            <a:r>
              <a:rPr lang="en-US" sz="3200" dirty="0" err="1">
                <a:hlinkClick r:id="rId5" action="ppaction://hlinksldjump"/>
              </a:rPr>
              <a:t>Tipuri</a:t>
            </a:r>
            <a:r>
              <a:rPr lang="en-US" sz="3200" dirty="0">
                <a:hlinkClick r:id="rId5" action="ppaction://hlinksldjump"/>
              </a:rPr>
              <a:t> de Social Media</a:t>
            </a:r>
            <a:endParaRPr lang="en-US" sz="3200" dirty="0"/>
          </a:p>
          <a:p>
            <a:pPr marL="514350" indent="-514350">
              <a:buFont typeface="+mj-lt"/>
              <a:buAutoNum type="arabicPeriod"/>
            </a:pPr>
            <a:r>
              <a:rPr lang="en-US" sz="3200" dirty="0">
                <a:hlinkClick r:id="rId6" action="ppaction://hlinksldjump"/>
              </a:rPr>
              <a:t>Social Media – </a:t>
            </a:r>
            <a:r>
              <a:rPr lang="en-US" sz="3200" dirty="0" err="1">
                <a:hlinkClick r:id="rId6" action="ppaction://hlinksldjump"/>
              </a:rPr>
              <a:t>Dezavantaje</a:t>
            </a:r>
            <a:endParaRPr lang="en-US" sz="3200" dirty="0"/>
          </a:p>
          <a:p>
            <a:pPr marL="514350" indent="-514350">
              <a:buFont typeface="+mj-lt"/>
              <a:buAutoNum type="arabicPeriod"/>
            </a:pPr>
            <a:r>
              <a:rPr lang="fr-FR" sz="3200" dirty="0">
                <a:hlinkClick r:id="rId7" action="ppaction://hlinksldjump"/>
              </a:rPr>
              <a:t>Cum </a:t>
            </a:r>
            <a:r>
              <a:rPr lang="fr-FR" sz="3200" dirty="0" err="1">
                <a:hlinkClick r:id="rId7" action="ppaction://hlinksldjump"/>
              </a:rPr>
              <a:t>poți</a:t>
            </a:r>
            <a:r>
              <a:rPr lang="fr-FR" sz="3200" dirty="0">
                <a:hlinkClick r:id="rId7" action="ppaction://hlinksldjump"/>
              </a:rPr>
              <a:t> </a:t>
            </a:r>
            <a:r>
              <a:rPr lang="fr-FR" sz="3200" dirty="0" err="1">
                <a:hlinkClick r:id="rId7" action="ppaction://hlinksldjump"/>
              </a:rPr>
              <a:t>construi</a:t>
            </a:r>
            <a:r>
              <a:rPr lang="fr-FR" sz="3200" dirty="0">
                <a:hlinkClick r:id="rId7" action="ppaction://hlinksldjump"/>
              </a:rPr>
              <a:t> un brand de </a:t>
            </a:r>
            <a:r>
              <a:rPr lang="fr-FR" sz="3200" dirty="0" err="1">
                <a:hlinkClick r:id="rId7" action="ppaction://hlinksldjump"/>
              </a:rPr>
              <a:t>succes</a:t>
            </a:r>
            <a:r>
              <a:rPr lang="fr-FR" sz="3200" dirty="0">
                <a:hlinkClick r:id="rId7" action="ppaction://hlinksldjump"/>
              </a:rPr>
              <a:t>?</a:t>
            </a:r>
            <a:endParaRPr lang="en-US" sz="3200" dirty="0"/>
          </a:p>
          <a:p>
            <a:pPr marL="514350" indent="-514350">
              <a:buFont typeface="+mj-lt"/>
              <a:buAutoNum type="arabicPeriod"/>
            </a:pPr>
            <a:r>
              <a:rPr lang="en-US" sz="3200" dirty="0">
                <a:hlinkClick r:id="rId8" action="ppaction://hlinksldjump"/>
              </a:rPr>
              <a:t>Copywriting</a:t>
            </a:r>
            <a:endParaRPr lang="en-US" sz="3200" dirty="0"/>
          </a:p>
          <a:p>
            <a:pPr marL="514350" indent="-514350">
              <a:buFont typeface="+mj-lt"/>
              <a:buAutoNum type="arabicPeriod"/>
            </a:pPr>
            <a:r>
              <a:rPr lang="en-US" sz="3200" dirty="0" err="1">
                <a:hlinkClick r:id="rId9" action="ppaction://hlinksldjump"/>
              </a:rPr>
              <a:t>Performanța</a:t>
            </a:r>
            <a:r>
              <a:rPr lang="en-US" sz="3200" dirty="0">
                <a:hlinkClick r:id="rId9" action="ppaction://hlinksldjump"/>
              </a:rPr>
              <a:t> </a:t>
            </a:r>
            <a:r>
              <a:rPr lang="en-US" sz="3200" dirty="0" err="1">
                <a:hlinkClick r:id="rId9" action="ppaction://hlinksldjump"/>
              </a:rPr>
              <a:t>în</a:t>
            </a:r>
            <a:r>
              <a:rPr lang="en-US" sz="3200" dirty="0">
                <a:hlinkClick r:id="rId9" action="ppaction://hlinksldjump"/>
              </a:rPr>
              <a:t> Social Media - </a:t>
            </a:r>
            <a:r>
              <a:rPr lang="en-US" sz="3200" dirty="0" err="1">
                <a:hlinkClick r:id="rId9" action="ppaction://hlinksldjump"/>
              </a:rPr>
              <a:t>bune</a:t>
            </a:r>
            <a:r>
              <a:rPr lang="en-US" sz="3200" dirty="0">
                <a:hlinkClick r:id="rId9" action="ppaction://hlinksldjump"/>
              </a:rPr>
              <a:t> </a:t>
            </a:r>
            <a:r>
              <a:rPr lang="en-US" sz="3200" dirty="0" err="1">
                <a:hlinkClick r:id="rId9" action="ppaction://hlinksldjump"/>
              </a:rPr>
              <a:t>practici</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Preocupări</a:t>
            </a:r>
            <a:r>
              <a:rPr lang="en-US" sz="3000" b="1" dirty="0"/>
              <a:t> </a:t>
            </a:r>
            <a:r>
              <a:rPr lang="en-US" sz="3000" b="1" dirty="0" err="1"/>
              <a:t>privind</a:t>
            </a:r>
            <a:r>
              <a:rPr lang="en-US" sz="3000" b="1" dirty="0"/>
              <a:t> </a:t>
            </a:r>
            <a:r>
              <a:rPr lang="en-US" sz="3000" b="1" dirty="0" err="1"/>
              <a:t>confidențialitatea</a:t>
            </a:r>
            <a:r>
              <a:rPr lang="en-US" sz="3000" b="1" dirty="0"/>
              <a:t>: </a:t>
            </a:r>
            <a:r>
              <a:rPr lang="en-US" sz="3000" dirty="0" err="1"/>
              <a:t>cercetarea</a:t>
            </a:r>
            <a:r>
              <a:rPr lang="en-US" sz="3000" dirty="0"/>
              <a:t> </a:t>
            </a:r>
            <a:r>
              <a:rPr lang="en-US" sz="3000" dirty="0" err="1"/>
              <a:t>rețelelor</a:t>
            </a:r>
            <a:r>
              <a:rPr lang="en-US" sz="3000" dirty="0"/>
              <a:t> </a:t>
            </a:r>
            <a:r>
              <a:rPr lang="en-US" sz="3000" dirty="0" err="1"/>
              <a:t>sociale</a:t>
            </a:r>
            <a:r>
              <a:rPr lang="en-US" sz="3000" dirty="0"/>
              <a:t> </a:t>
            </a:r>
            <a:r>
              <a:rPr lang="en-US" sz="3000" dirty="0" err="1"/>
              <a:t>poate</a:t>
            </a:r>
            <a:r>
              <a:rPr lang="en-US" sz="3000" dirty="0"/>
              <a:t> </a:t>
            </a:r>
            <a:r>
              <a:rPr lang="en-US" sz="3000" dirty="0" err="1"/>
              <a:t>ridica</a:t>
            </a:r>
            <a:r>
              <a:rPr lang="en-US" sz="3000" dirty="0"/>
              <a:t>, de </a:t>
            </a:r>
            <a:r>
              <a:rPr lang="en-US" sz="3000" dirty="0" err="1"/>
              <a:t>asemenea</a:t>
            </a:r>
            <a:r>
              <a:rPr lang="en-US" sz="3000" dirty="0"/>
              <a:t>, </a:t>
            </a:r>
            <a:r>
              <a:rPr lang="en-US" sz="3000" dirty="0" err="1"/>
              <a:t>preocupări</a:t>
            </a:r>
            <a:r>
              <a:rPr lang="en-US" sz="3000" dirty="0"/>
              <a:t> legate de </a:t>
            </a:r>
            <a:r>
              <a:rPr lang="en-US" sz="3000" dirty="0" err="1"/>
              <a:t>confidențialitate</a:t>
            </a:r>
            <a:r>
              <a:rPr lang="en-US" sz="3000" dirty="0"/>
              <a:t> </a:t>
            </a:r>
            <a:r>
              <a:rPr lang="en-US" sz="3000" dirty="0" err="1"/>
              <a:t>pentru</a:t>
            </a:r>
            <a:r>
              <a:rPr lang="en-US" sz="3000" dirty="0"/>
              <a:t> </a:t>
            </a:r>
            <a:r>
              <a:rPr lang="en-US" sz="3000" dirty="0" err="1"/>
              <a:t>unele</a:t>
            </a:r>
            <a:r>
              <a:rPr lang="en-US" sz="3000" dirty="0"/>
              <a:t> </a:t>
            </a:r>
            <a:r>
              <a:rPr lang="en-US" sz="3000" dirty="0" err="1"/>
              <a:t>persoane</a:t>
            </a:r>
            <a:r>
              <a:rPr lang="en-US" sz="3000" dirty="0"/>
              <a:t>. </a:t>
            </a:r>
            <a:r>
              <a:rPr lang="en-US" sz="3000" dirty="0" err="1"/>
              <a:t>Cercetătorii</a:t>
            </a:r>
            <a:r>
              <a:rPr lang="en-US" sz="3000" dirty="0"/>
              <a:t> </a:t>
            </a:r>
            <a:r>
              <a:rPr lang="en-US" sz="3000" dirty="0" err="1"/>
              <a:t>trebuie</a:t>
            </a:r>
            <a:r>
              <a:rPr lang="en-US" sz="3000" dirty="0"/>
              <a:t> </a:t>
            </a:r>
            <a:r>
              <a:rPr lang="en-US" sz="3000" dirty="0" err="1"/>
              <a:t>să</a:t>
            </a:r>
            <a:r>
              <a:rPr lang="en-US" sz="3000" dirty="0"/>
              <a:t> fie </a:t>
            </a:r>
            <a:r>
              <a:rPr lang="en-US" sz="3000" dirty="0" err="1"/>
              <a:t>atenți</a:t>
            </a:r>
            <a:r>
              <a:rPr lang="en-US" sz="3000" dirty="0"/>
              <a:t> </a:t>
            </a:r>
            <a:r>
              <a:rPr lang="en-US" sz="3000" dirty="0" err="1"/>
              <a:t>să</a:t>
            </a:r>
            <a:r>
              <a:rPr lang="en-US" sz="3000" dirty="0"/>
              <a:t> </a:t>
            </a:r>
            <a:r>
              <a:rPr lang="en-US" sz="3000" dirty="0" err="1"/>
              <a:t>protejeze</a:t>
            </a:r>
            <a:r>
              <a:rPr lang="en-US" sz="3000" dirty="0"/>
              <a:t> </a:t>
            </a:r>
            <a:r>
              <a:rPr lang="en-US" sz="3000" dirty="0" err="1"/>
              <a:t>confidențialitatea</a:t>
            </a:r>
            <a:r>
              <a:rPr lang="en-US" sz="3000" dirty="0"/>
              <a:t> </a:t>
            </a:r>
            <a:r>
              <a:rPr lang="en-US" sz="3000" dirty="0" err="1"/>
              <a:t>participanților</a:t>
            </a:r>
            <a:r>
              <a:rPr lang="en-US" sz="3000" dirty="0"/>
              <a:t> </a:t>
            </a:r>
            <a:r>
              <a:rPr lang="en-US" sz="3000" dirty="0" err="1"/>
              <a:t>și</a:t>
            </a:r>
            <a:r>
              <a:rPr lang="en-US" sz="3000" dirty="0"/>
              <a:t> </a:t>
            </a:r>
            <a:r>
              <a:rPr lang="en-US" sz="3000" dirty="0" err="1"/>
              <a:t>să</a:t>
            </a:r>
            <a:r>
              <a:rPr lang="en-US" sz="3000" dirty="0"/>
              <a:t> se </a:t>
            </a:r>
            <a:r>
              <a:rPr lang="en-US" sz="3000" dirty="0" err="1"/>
              <a:t>asigure</a:t>
            </a:r>
            <a:r>
              <a:rPr lang="en-US" sz="3000" dirty="0"/>
              <a:t> </a:t>
            </a:r>
            <a:r>
              <a:rPr lang="en-US" sz="3000" dirty="0" err="1"/>
              <a:t>că</a:t>
            </a:r>
            <a:r>
              <a:rPr lang="en-US" sz="3000" dirty="0"/>
              <a:t> </a:t>
            </a:r>
            <a:r>
              <a:rPr lang="en-US" sz="3000" dirty="0" err="1"/>
              <a:t>toate</a:t>
            </a:r>
            <a:r>
              <a:rPr lang="en-US" sz="3000" dirty="0"/>
              <a:t> </a:t>
            </a:r>
            <a:r>
              <a:rPr lang="en-US" sz="3000" dirty="0" err="1"/>
              <a:t>datele</a:t>
            </a:r>
            <a:r>
              <a:rPr lang="en-US" sz="3000" dirty="0"/>
              <a:t> </a:t>
            </a:r>
            <a:r>
              <a:rPr lang="en-US" sz="3000" dirty="0" err="1"/>
              <a:t>colectate</a:t>
            </a:r>
            <a:r>
              <a:rPr lang="en-US" sz="3000" dirty="0"/>
              <a:t> sunt </a:t>
            </a:r>
            <a:r>
              <a:rPr lang="en-US" sz="3000" dirty="0" err="1"/>
              <a:t>anonimizate</a:t>
            </a:r>
            <a:r>
              <a:rPr lang="en-US" sz="3000" dirty="0"/>
              <a:t> </a:t>
            </a:r>
            <a:r>
              <a:rPr lang="en-US" sz="3000" dirty="0" err="1"/>
              <a:t>și</a:t>
            </a:r>
            <a:r>
              <a:rPr lang="en-US" sz="3000" dirty="0"/>
              <a:t> </a:t>
            </a:r>
            <a:r>
              <a:rPr lang="en-US" sz="3000" dirty="0" err="1"/>
              <a:t>utilizate</a:t>
            </a:r>
            <a:r>
              <a:rPr lang="en-US" sz="3000" dirty="0"/>
              <a:t> </a:t>
            </a:r>
            <a:r>
              <a:rPr lang="en-US" sz="3000" dirty="0" err="1"/>
              <a:t>în</a:t>
            </a:r>
            <a:r>
              <a:rPr lang="en-US" sz="3000" dirty="0"/>
              <a:t> </a:t>
            </a:r>
            <a:r>
              <a:rPr lang="en-US" sz="3000" dirty="0" err="1"/>
              <a:t>conformitate</a:t>
            </a:r>
            <a:r>
              <a:rPr lang="en-US" sz="3000" dirty="0"/>
              <a:t> cu </a:t>
            </a:r>
            <a:r>
              <a:rPr lang="en-US" sz="3000" dirty="0" err="1"/>
              <a:t>liniile</a:t>
            </a:r>
            <a:r>
              <a:rPr lang="en-US" sz="3000" dirty="0"/>
              <a:t> </a:t>
            </a:r>
            <a:r>
              <a:rPr lang="en-US" sz="3000" dirty="0" err="1"/>
              <a:t>directoare</a:t>
            </a:r>
            <a:r>
              <a:rPr lang="en-US" sz="3000" dirty="0"/>
              <a:t> </a:t>
            </a:r>
            <a:r>
              <a:rPr lang="en-US" sz="3000" dirty="0" err="1"/>
              <a:t>etice</a:t>
            </a:r>
            <a:r>
              <a:rPr lang="en-US" sz="3000" dirty="0"/>
              <a:t>.</a:t>
            </a:r>
          </a:p>
        </p:txBody>
      </p:sp>
    </p:spTree>
    <p:extLst>
      <p:ext uri="{BB962C8B-B14F-4D97-AF65-F5344CB8AC3E}">
        <p14:creationId xmlns:p14="http://schemas.microsoft.com/office/powerpoint/2010/main" val="4128536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Control </a:t>
            </a:r>
            <a:r>
              <a:rPr lang="en-US" sz="3000" b="1" dirty="0" err="1"/>
              <a:t>limitat</a:t>
            </a:r>
            <a:r>
              <a:rPr lang="en-US" sz="3000" b="1" dirty="0"/>
              <a:t>: </a:t>
            </a:r>
            <a:r>
              <a:rPr lang="en-US" sz="3000" dirty="0" err="1"/>
              <a:t>cercetarea</a:t>
            </a:r>
            <a:r>
              <a:rPr lang="en-US" sz="3000" dirty="0"/>
              <a:t>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poate</a:t>
            </a:r>
            <a:r>
              <a:rPr lang="en-US" sz="3000" dirty="0"/>
              <a:t> fi, de </a:t>
            </a:r>
            <a:r>
              <a:rPr lang="en-US" sz="3000" dirty="0" err="1"/>
              <a:t>asemenea</a:t>
            </a:r>
            <a:r>
              <a:rPr lang="en-US" sz="3000" dirty="0"/>
              <a:t>, </a:t>
            </a:r>
            <a:r>
              <a:rPr lang="en-US" sz="3000" dirty="0" err="1"/>
              <a:t>provocatoare</a:t>
            </a:r>
            <a:r>
              <a:rPr lang="en-US" sz="3000" dirty="0"/>
              <a:t>, </a:t>
            </a:r>
            <a:r>
              <a:rPr lang="en-US" sz="3000" dirty="0" err="1"/>
              <a:t>deoarece</a:t>
            </a:r>
            <a:r>
              <a:rPr lang="en-US" sz="3000" dirty="0"/>
              <a:t> </a:t>
            </a:r>
            <a:r>
              <a:rPr lang="en-US" sz="3000" dirty="0" err="1"/>
              <a:t>cercetătorii</a:t>
            </a:r>
            <a:r>
              <a:rPr lang="en-US" sz="3000" dirty="0"/>
              <a:t> au un control </a:t>
            </a:r>
            <a:r>
              <a:rPr lang="en-US" sz="3000" dirty="0" err="1"/>
              <a:t>limitat</a:t>
            </a:r>
            <a:r>
              <a:rPr lang="en-US" sz="3000" dirty="0"/>
              <a:t> </a:t>
            </a:r>
            <a:r>
              <a:rPr lang="en-US" sz="3000" dirty="0" err="1"/>
              <a:t>asupra</a:t>
            </a:r>
            <a:r>
              <a:rPr lang="en-US" sz="3000" dirty="0"/>
              <a:t> </a:t>
            </a:r>
            <a:r>
              <a:rPr lang="en-US" sz="3000" dirty="0" err="1"/>
              <a:t>procesului</a:t>
            </a:r>
            <a:r>
              <a:rPr lang="en-US" sz="3000" dirty="0"/>
              <a:t> de </a:t>
            </a:r>
            <a:r>
              <a:rPr lang="en-US" sz="3000" dirty="0" err="1"/>
              <a:t>colectare</a:t>
            </a:r>
            <a:r>
              <a:rPr lang="en-US" sz="3000" dirty="0"/>
              <a:t> a </a:t>
            </a:r>
            <a:r>
              <a:rPr lang="en-US" sz="3000" dirty="0" err="1"/>
              <a:t>datelor</a:t>
            </a:r>
            <a:r>
              <a:rPr lang="en-US" sz="3000" dirty="0"/>
              <a:t>. </a:t>
            </a:r>
            <a:r>
              <a:rPr lang="en-US" sz="3000" dirty="0" err="1"/>
              <a:t>Postările</a:t>
            </a:r>
            <a:r>
              <a:rPr lang="en-US" sz="3000" dirty="0"/>
              <a:t>, </a:t>
            </a:r>
            <a:r>
              <a:rPr lang="en-US" sz="3000" dirty="0" err="1"/>
              <a:t>comentariile</a:t>
            </a:r>
            <a:r>
              <a:rPr lang="en-US" sz="3000" dirty="0"/>
              <a:t> </a:t>
            </a:r>
            <a:r>
              <a:rPr lang="en-US" sz="3000" dirty="0" err="1"/>
              <a:t>și</a:t>
            </a:r>
            <a:r>
              <a:rPr lang="en-US" sz="3000" dirty="0"/>
              <a:t> </a:t>
            </a:r>
            <a:r>
              <a:rPr lang="en-US" sz="3000" dirty="0" err="1"/>
              <a:t>alte</a:t>
            </a:r>
            <a:r>
              <a:rPr lang="en-US" sz="3000" dirty="0"/>
              <a:t> </a:t>
            </a:r>
            <a:r>
              <a:rPr lang="en-US" sz="3000" dirty="0" err="1"/>
              <a:t>forme</a:t>
            </a:r>
            <a:r>
              <a:rPr lang="en-US" sz="3000" dirty="0"/>
              <a:t> de </a:t>
            </a:r>
            <a:r>
              <a:rPr lang="en-US" sz="3000" dirty="0" err="1"/>
              <a:t>conținut</a:t>
            </a:r>
            <a:r>
              <a:rPr lang="en-US" sz="3000" dirty="0"/>
              <a:t> din </a:t>
            </a:r>
            <a:r>
              <a:rPr lang="en-US" sz="3000" dirty="0" err="1"/>
              <a:t>rețelele</a:t>
            </a:r>
            <a:r>
              <a:rPr lang="en-US" sz="3000" dirty="0"/>
              <a:t> </a:t>
            </a:r>
            <a:r>
              <a:rPr lang="en-US" sz="3000" dirty="0" err="1"/>
              <a:t>sociale</a:t>
            </a:r>
            <a:r>
              <a:rPr lang="en-US" sz="3000" dirty="0"/>
              <a:t> pot fi </a:t>
            </a:r>
            <a:r>
              <a:rPr lang="en-US" sz="3000" dirty="0" err="1"/>
              <a:t>șterse</a:t>
            </a:r>
            <a:r>
              <a:rPr lang="en-US" sz="3000" dirty="0"/>
              <a:t> </a:t>
            </a:r>
            <a:r>
              <a:rPr lang="en-US" sz="3000" dirty="0" err="1"/>
              <a:t>sau</a:t>
            </a:r>
            <a:r>
              <a:rPr lang="en-US" sz="3000" dirty="0"/>
              <a:t> </a:t>
            </a:r>
            <a:r>
              <a:rPr lang="en-US" sz="3000" dirty="0" err="1"/>
              <a:t>editate</a:t>
            </a:r>
            <a:r>
              <a:rPr lang="en-US" sz="3000" dirty="0"/>
              <a:t> </a:t>
            </a:r>
            <a:r>
              <a:rPr lang="en-US" sz="3000" dirty="0" err="1"/>
              <a:t>în</a:t>
            </a:r>
            <a:r>
              <a:rPr lang="en-US" sz="3000" dirty="0"/>
              <a:t> </a:t>
            </a:r>
            <a:r>
              <a:rPr lang="en-US" sz="3000" dirty="0" err="1"/>
              <a:t>orice</a:t>
            </a:r>
            <a:r>
              <a:rPr lang="en-US" sz="3000" dirty="0"/>
              <a:t> moment, </a:t>
            </a:r>
            <a:r>
              <a:rPr lang="en-US" sz="3000" dirty="0" err="1"/>
              <a:t>ceea</a:t>
            </a:r>
            <a:r>
              <a:rPr lang="en-US" sz="3000" dirty="0"/>
              <a:t> </a:t>
            </a:r>
            <a:r>
              <a:rPr lang="en-US" sz="3000" dirty="0" err="1"/>
              <a:t>ce</a:t>
            </a:r>
            <a:r>
              <a:rPr lang="en-US" sz="3000" dirty="0"/>
              <a:t> </a:t>
            </a:r>
            <a:r>
              <a:rPr lang="en-US" sz="3000" dirty="0" err="1"/>
              <a:t>poate</a:t>
            </a:r>
            <a:r>
              <a:rPr lang="en-US" sz="3000" dirty="0"/>
              <a:t> face </a:t>
            </a:r>
            <a:r>
              <a:rPr lang="en-US" sz="3000" dirty="0" err="1"/>
              <a:t>dificilă</a:t>
            </a:r>
            <a:r>
              <a:rPr lang="en-US" sz="3000" dirty="0"/>
              <a:t> </a:t>
            </a:r>
            <a:r>
              <a:rPr lang="en-US" sz="3000" dirty="0" err="1"/>
              <a:t>colectarea</a:t>
            </a:r>
            <a:r>
              <a:rPr lang="en-US" sz="3000" dirty="0"/>
              <a:t> de date </a:t>
            </a:r>
            <a:r>
              <a:rPr lang="en-US" sz="3000" dirty="0" err="1"/>
              <a:t>fiabile</a:t>
            </a:r>
            <a:r>
              <a:rPr lang="en-US" sz="3000" dirty="0"/>
              <a:t>.</a:t>
            </a:r>
          </a:p>
        </p:txBody>
      </p:sp>
    </p:spTree>
    <p:extLst>
      <p:ext uri="{BB962C8B-B14F-4D97-AF65-F5344CB8AC3E}">
        <p14:creationId xmlns:p14="http://schemas.microsoft.com/office/powerpoint/2010/main" val="4258109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Lipsă</a:t>
            </a:r>
            <a:r>
              <a:rPr lang="en-US" sz="3000" b="1" dirty="0"/>
              <a:t> de </a:t>
            </a:r>
            <a:r>
              <a:rPr lang="en-US" sz="3000" b="1" dirty="0" err="1"/>
              <a:t>acuratețe</a:t>
            </a:r>
            <a:r>
              <a:rPr lang="en-US" sz="3000" b="1" dirty="0"/>
              <a:t>: </a:t>
            </a:r>
            <a:r>
              <a:rPr lang="en-US" sz="3000" dirty="0"/>
              <a:t>Un alt </a:t>
            </a:r>
            <a:r>
              <a:rPr lang="en-US" sz="3000" dirty="0" err="1"/>
              <a:t>dezavantaj</a:t>
            </a:r>
            <a:r>
              <a:rPr lang="en-US" sz="3000" dirty="0"/>
              <a:t> </a:t>
            </a:r>
            <a:r>
              <a:rPr lang="en-US" sz="3000" dirty="0" err="1"/>
              <a:t>potențial</a:t>
            </a:r>
            <a:r>
              <a:rPr lang="en-US" sz="3000" dirty="0"/>
              <a:t> al </a:t>
            </a:r>
            <a:r>
              <a:rPr lang="en-US" sz="3000" dirty="0" err="1"/>
              <a:t>cercetării</a:t>
            </a:r>
            <a:r>
              <a:rPr lang="en-US" sz="3000" dirty="0"/>
              <a:t> </a:t>
            </a:r>
            <a:r>
              <a:rPr lang="en-US" sz="3000" dirty="0" err="1"/>
              <a:t>rețelelor</a:t>
            </a:r>
            <a:r>
              <a:rPr lang="en-US" sz="3000" dirty="0"/>
              <a:t> </a:t>
            </a:r>
            <a:r>
              <a:rPr lang="en-US" sz="3000" dirty="0" err="1"/>
              <a:t>sociale</a:t>
            </a:r>
            <a:r>
              <a:rPr lang="en-US" sz="3000" dirty="0"/>
              <a:t> </a:t>
            </a:r>
            <a:r>
              <a:rPr lang="en-US" sz="3000" dirty="0" err="1"/>
              <a:t>este</a:t>
            </a:r>
            <a:r>
              <a:rPr lang="en-US" sz="3000" dirty="0"/>
              <a:t> </a:t>
            </a:r>
            <a:r>
              <a:rPr lang="en-US" sz="3000" dirty="0" err="1"/>
              <a:t>că</a:t>
            </a:r>
            <a:r>
              <a:rPr lang="en-US" sz="3000" dirty="0"/>
              <a:t> nu </a:t>
            </a:r>
            <a:r>
              <a:rPr lang="en-US" sz="3000" dirty="0" err="1"/>
              <a:t>există</a:t>
            </a:r>
            <a:r>
              <a:rPr lang="en-US" sz="3000" dirty="0"/>
              <a:t> </a:t>
            </a:r>
            <a:r>
              <a:rPr lang="en-US" sz="3000" dirty="0" err="1"/>
              <a:t>nicio</a:t>
            </a:r>
            <a:r>
              <a:rPr lang="en-US" sz="3000" dirty="0"/>
              <a:t> </a:t>
            </a:r>
            <a:r>
              <a:rPr lang="en-US" sz="3000" dirty="0" err="1"/>
              <a:t>garanție</a:t>
            </a:r>
            <a:r>
              <a:rPr lang="en-US" sz="3000" dirty="0"/>
              <a:t> de </a:t>
            </a:r>
            <a:r>
              <a:rPr lang="en-US" sz="3000" dirty="0" err="1"/>
              <a:t>acuratețe</a:t>
            </a:r>
            <a:r>
              <a:rPr lang="en-US" sz="3000" dirty="0"/>
              <a:t>. Este </a:t>
            </a:r>
            <a:r>
              <a:rPr lang="en-US" sz="3000" dirty="0" err="1"/>
              <a:t>posibil</a:t>
            </a:r>
            <a:r>
              <a:rPr lang="en-US" sz="3000" dirty="0"/>
              <a:t> ca </a:t>
            </a:r>
            <a:r>
              <a:rPr lang="en-US" sz="3000" dirty="0" err="1"/>
              <a:t>oamenii</a:t>
            </a:r>
            <a:r>
              <a:rPr lang="en-US" sz="3000" dirty="0"/>
              <a:t> </a:t>
            </a:r>
            <a:r>
              <a:rPr lang="en-US" sz="3000" dirty="0" err="1"/>
              <a:t>să</a:t>
            </a:r>
            <a:r>
              <a:rPr lang="en-US" sz="3000" dirty="0"/>
              <a:t> nu </a:t>
            </a:r>
            <a:r>
              <a:rPr lang="en-US" sz="3000" dirty="0" err="1"/>
              <a:t>furnizeze</a:t>
            </a:r>
            <a:r>
              <a:rPr lang="en-US" sz="3000" dirty="0"/>
              <a:t> </a:t>
            </a:r>
            <a:r>
              <a:rPr lang="en-US" sz="3000" dirty="0" err="1"/>
              <a:t>întotdeauna</a:t>
            </a:r>
            <a:r>
              <a:rPr lang="en-US" sz="3000" dirty="0"/>
              <a:t> </a:t>
            </a:r>
            <a:r>
              <a:rPr lang="en-US" sz="3000" dirty="0" err="1"/>
              <a:t>informații</a:t>
            </a:r>
            <a:r>
              <a:rPr lang="en-US" sz="3000" dirty="0"/>
              <a:t> </a:t>
            </a:r>
            <a:r>
              <a:rPr lang="en-US" sz="3000" dirty="0" err="1"/>
              <a:t>veridice</a:t>
            </a:r>
            <a:r>
              <a:rPr lang="en-US" sz="3000" dirty="0"/>
              <a:t> </a:t>
            </a:r>
            <a:r>
              <a:rPr lang="en-US" sz="3000" dirty="0" err="1"/>
              <a:t>sau</a:t>
            </a:r>
            <a:r>
              <a:rPr lang="en-US" sz="3000" dirty="0"/>
              <a:t> </a:t>
            </a:r>
            <a:r>
              <a:rPr lang="en-US" sz="3000" dirty="0" err="1"/>
              <a:t>exacte</a:t>
            </a:r>
            <a:r>
              <a:rPr lang="en-US" sz="3000" dirty="0"/>
              <a:t> pe </a:t>
            </a:r>
            <a:r>
              <a:rPr lang="en-US" sz="3000" dirty="0" err="1"/>
              <a:t>rețelele</a:t>
            </a:r>
            <a:r>
              <a:rPr lang="en-US" sz="3000" dirty="0"/>
              <a:t> de </a:t>
            </a:r>
            <a:r>
              <a:rPr lang="en-US" sz="3000" dirty="0" err="1"/>
              <a:t>socializare</a:t>
            </a:r>
            <a:r>
              <a:rPr lang="en-US" sz="3000" dirty="0"/>
              <a:t> </a:t>
            </a:r>
            <a:r>
              <a:rPr lang="en-US" sz="3000" dirty="0" err="1"/>
              <a:t>sau</a:t>
            </a:r>
            <a:r>
              <a:rPr lang="en-US" sz="3000" dirty="0"/>
              <a:t> pot </a:t>
            </a:r>
            <a:r>
              <a:rPr lang="en-US" sz="3000" dirty="0" err="1"/>
              <a:t>posta</a:t>
            </a:r>
            <a:r>
              <a:rPr lang="en-US" sz="3000" dirty="0"/>
              <a:t> </a:t>
            </a:r>
            <a:r>
              <a:rPr lang="en-US" sz="3000" dirty="0" err="1"/>
              <a:t>într</a:t>
            </a:r>
            <a:r>
              <a:rPr lang="en-US" sz="3000" dirty="0"/>
              <a:t>-un mod care </a:t>
            </a:r>
            <a:r>
              <a:rPr lang="en-US" sz="3000" dirty="0" err="1"/>
              <a:t>este</a:t>
            </a:r>
            <a:r>
              <a:rPr lang="en-US" sz="3000" dirty="0"/>
              <a:t> </a:t>
            </a:r>
            <a:r>
              <a:rPr lang="en-US" sz="3000" dirty="0" err="1"/>
              <a:t>conceput</a:t>
            </a:r>
            <a:r>
              <a:rPr lang="en-US" sz="3000" dirty="0"/>
              <a:t> </a:t>
            </a:r>
            <a:r>
              <a:rPr lang="en-US" sz="3000" dirty="0" err="1"/>
              <a:t>pentru</a:t>
            </a:r>
            <a:r>
              <a:rPr lang="en-US" sz="3000" dirty="0"/>
              <a:t> a </a:t>
            </a:r>
            <a:r>
              <a:rPr lang="en-US" sz="3000" dirty="0" err="1"/>
              <a:t>influența</a:t>
            </a:r>
            <a:r>
              <a:rPr lang="en-US" sz="3000" dirty="0"/>
              <a:t> pe </a:t>
            </a:r>
            <a:r>
              <a:rPr lang="en-US" sz="3000" dirty="0" err="1"/>
              <a:t>alții</a:t>
            </a:r>
            <a:r>
              <a:rPr lang="en-US" sz="3000" dirty="0"/>
              <a:t>.</a:t>
            </a:r>
          </a:p>
        </p:txBody>
      </p:sp>
    </p:spTree>
    <p:extLst>
      <p:ext uri="{BB962C8B-B14F-4D97-AF65-F5344CB8AC3E}">
        <p14:creationId xmlns:p14="http://schemas.microsoft.com/office/powerpoint/2010/main" val="2745141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Dezavantaje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Interpretarea</a:t>
            </a:r>
            <a:r>
              <a:rPr lang="en-US" sz="3000" b="1" dirty="0"/>
              <a:t> </a:t>
            </a:r>
            <a:r>
              <a:rPr lang="en-US" sz="3000" b="1" dirty="0" err="1"/>
              <a:t>greșită</a:t>
            </a:r>
            <a:r>
              <a:rPr lang="en-US" sz="3000" b="1" dirty="0"/>
              <a:t> a </a:t>
            </a:r>
            <a:r>
              <a:rPr lang="en-US" sz="3000" b="1" dirty="0" err="1"/>
              <a:t>datelor</a:t>
            </a:r>
            <a:r>
              <a:rPr lang="en-US" sz="3000" b="1" dirty="0"/>
              <a:t>: </a:t>
            </a:r>
            <a:r>
              <a:rPr lang="en-US" sz="3000" dirty="0" err="1"/>
              <a:t>În</a:t>
            </a:r>
            <a:r>
              <a:rPr lang="en-US" sz="3000" dirty="0"/>
              <a:t> </a:t>
            </a:r>
            <a:r>
              <a:rPr lang="en-US" sz="3000" dirty="0" err="1"/>
              <a:t>cele</a:t>
            </a:r>
            <a:r>
              <a:rPr lang="en-US" sz="3000" dirty="0"/>
              <a:t> din </a:t>
            </a:r>
            <a:r>
              <a:rPr lang="en-US" sz="3000" dirty="0" err="1"/>
              <a:t>urmă</a:t>
            </a:r>
            <a:r>
              <a:rPr lang="en-US" sz="3000" dirty="0"/>
              <a:t>, </a:t>
            </a:r>
            <a:r>
              <a:rPr lang="en-US" sz="3000" dirty="0" err="1"/>
              <a:t>există</a:t>
            </a:r>
            <a:r>
              <a:rPr lang="en-US" sz="3000" dirty="0"/>
              <a:t> </a:t>
            </a:r>
            <a:r>
              <a:rPr lang="en-US" sz="3000" dirty="0" err="1"/>
              <a:t>riscul</a:t>
            </a:r>
            <a:r>
              <a:rPr lang="en-US" sz="3000" dirty="0"/>
              <a:t> de </a:t>
            </a:r>
            <a:r>
              <a:rPr lang="en-US" sz="3000" dirty="0" err="1"/>
              <a:t>interpretare</a:t>
            </a:r>
            <a:r>
              <a:rPr lang="en-US" sz="3000" dirty="0"/>
              <a:t> </a:t>
            </a:r>
            <a:r>
              <a:rPr lang="en-US" sz="3000" dirty="0" err="1"/>
              <a:t>greșită</a:t>
            </a:r>
            <a:r>
              <a:rPr lang="en-US" sz="3000" dirty="0"/>
              <a:t> a </a:t>
            </a:r>
            <a:r>
              <a:rPr lang="en-US" sz="3000" dirty="0" err="1"/>
              <a:t>datelor</a:t>
            </a:r>
            <a:r>
              <a:rPr lang="en-US" sz="3000" dirty="0"/>
              <a:t> din </a:t>
            </a:r>
            <a:r>
              <a:rPr lang="en-US" sz="3000" dirty="0" err="1"/>
              <a:t>rețelele</a:t>
            </a:r>
            <a:r>
              <a:rPr lang="en-US" sz="3000" dirty="0"/>
              <a:t> </a:t>
            </a:r>
            <a:r>
              <a:rPr lang="en-US" sz="3000" dirty="0" err="1"/>
              <a:t>sociale</a:t>
            </a:r>
            <a:r>
              <a:rPr lang="en-US" sz="3000" dirty="0"/>
              <a:t>. </a:t>
            </a:r>
            <a:r>
              <a:rPr lang="en-US" sz="3000" dirty="0" err="1"/>
              <a:t>Deoarece</a:t>
            </a:r>
            <a:r>
              <a:rPr lang="en-US" sz="3000" dirty="0"/>
              <a:t> </a:t>
            </a:r>
            <a:r>
              <a:rPr lang="en-US" sz="3000" dirty="0" err="1"/>
              <a:t>datele</a:t>
            </a:r>
            <a:r>
              <a:rPr lang="en-US" sz="3000" dirty="0"/>
              <a:t> din </a:t>
            </a:r>
            <a:r>
              <a:rPr lang="en-US" sz="3000" dirty="0" err="1"/>
              <a:t>rețelele</a:t>
            </a:r>
            <a:r>
              <a:rPr lang="en-US" sz="3000" dirty="0"/>
              <a:t> </a:t>
            </a:r>
            <a:r>
              <a:rPr lang="en-US" sz="3000" dirty="0" err="1"/>
              <a:t>sociale</a:t>
            </a:r>
            <a:r>
              <a:rPr lang="en-US" sz="3000" dirty="0"/>
              <a:t> sunt </a:t>
            </a:r>
            <a:r>
              <a:rPr lang="en-US" sz="3000" dirty="0" err="1"/>
              <a:t>adesea</a:t>
            </a:r>
            <a:r>
              <a:rPr lang="en-US" sz="3000" dirty="0"/>
              <a:t> </a:t>
            </a:r>
            <a:r>
              <a:rPr lang="en-US" sz="3000" dirty="0" err="1"/>
              <a:t>nestructurate</a:t>
            </a:r>
            <a:r>
              <a:rPr lang="en-US" sz="3000" dirty="0"/>
              <a:t> </a:t>
            </a:r>
            <a:r>
              <a:rPr lang="en-US" sz="3000" dirty="0" err="1"/>
              <a:t>și</a:t>
            </a:r>
            <a:r>
              <a:rPr lang="en-US" sz="3000" dirty="0"/>
              <a:t> pot fi </a:t>
            </a:r>
            <a:r>
              <a:rPr lang="en-US" sz="3000" dirty="0" err="1"/>
              <a:t>dificil</a:t>
            </a:r>
            <a:r>
              <a:rPr lang="en-US" sz="3000" dirty="0"/>
              <a:t> de </a:t>
            </a:r>
            <a:r>
              <a:rPr lang="en-US" sz="3000" dirty="0" err="1"/>
              <a:t>analizat</a:t>
            </a:r>
            <a:r>
              <a:rPr lang="en-US" sz="3000" dirty="0"/>
              <a:t> , </a:t>
            </a:r>
            <a:r>
              <a:rPr lang="en-US" sz="3000" dirty="0" err="1"/>
              <a:t>cercetătorii</a:t>
            </a:r>
            <a:r>
              <a:rPr lang="en-US" sz="3000" dirty="0"/>
              <a:t> </a:t>
            </a:r>
            <a:r>
              <a:rPr lang="en-US" sz="3000" dirty="0" err="1"/>
              <a:t>trebuie</a:t>
            </a:r>
            <a:r>
              <a:rPr lang="en-US" sz="3000" dirty="0"/>
              <a:t> </a:t>
            </a:r>
            <a:r>
              <a:rPr lang="en-US" sz="3000" dirty="0" err="1"/>
              <a:t>să</a:t>
            </a:r>
            <a:r>
              <a:rPr lang="en-US" sz="3000" dirty="0"/>
              <a:t> fie </a:t>
            </a:r>
            <a:r>
              <a:rPr lang="en-US" sz="3000" dirty="0" err="1"/>
              <a:t>atenți</a:t>
            </a:r>
            <a:r>
              <a:rPr lang="en-US" sz="3000" dirty="0"/>
              <a:t> </a:t>
            </a:r>
            <a:r>
              <a:rPr lang="en-US" sz="3000" dirty="0" err="1"/>
              <a:t>să</a:t>
            </a:r>
            <a:r>
              <a:rPr lang="en-US" sz="3000" dirty="0"/>
              <a:t> evite </a:t>
            </a:r>
            <a:r>
              <a:rPr lang="en-US" sz="3000" dirty="0" err="1"/>
              <a:t>să</a:t>
            </a:r>
            <a:r>
              <a:rPr lang="en-US" sz="3000" dirty="0"/>
              <a:t> </a:t>
            </a:r>
            <a:r>
              <a:rPr lang="en-US" sz="3000" dirty="0" err="1"/>
              <a:t>tragă</a:t>
            </a:r>
            <a:r>
              <a:rPr lang="en-US" sz="3000" dirty="0"/>
              <a:t> </a:t>
            </a:r>
            <a:r>
              <a:rPr lang="en-US" sz="3000" dirty="0" err="1"/>
              <a:t>concluzii</a:t>
            </a:r>
            <a:r>
              <a:rPr lang="en-US" sz="3000" dirty="0"/>
              <a:t> care nu sunt </a:t>
            </a:r>
            <a:r>
              <a:rPr lang="en-US" sz="3000" dirty="0" err="1"/>
              <a:t>susținute</a:t>
            </a:r>
            <a:r>
              <a:rPr lang="en-US" sz="3000" dirty="0"/>
              <a:t> de date.</a:t>
            </a:r>
          </a:p>
        </p:txBody>
      </p:sp>
    </p:spTree>
    <p:extLst>
      <p:ext uri="{BB962C8B-B14F-4D97-AF65-F5344CB8AC3E}">
        <p14:creationId xmlns:p14="http://schemas.microsoft.com/office/powerpoint/2010/main" val="1125974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B</a:t>
            </a:r>
            <a:r>
              <a:rPr lang="fr-FR" sz="4000" dirty="0">
                <a:solidFill>
                  <a:srgbClr val="398F98"/>
                </a:solidFill>
                <a:latin typeface="Calibri"/>
                <a:cs typeface="Calibri"/>
              </a:rPr>
              <a:t>rand de </a:t>
            </a:r>
            <a:r>
              <a:rPr lang="fr-FR" sz="4000" dirty="0" err="1">
                <a:solidFill>
                  <a:srgbClr val="398F98"/>
                </a:solidFill>
                <a:latin typeface="Calibri"/>
                <a:cs typeface="Calibri"/>
              </a:rPr>
              <a:t>succes</a:t>
            </a:r>
            <a:r>
              <a:rPr lang="ro-RO" sz="4000" dirty="0">
                <a:solidFill>
                  <a:srgbClr val="398F98"/>
                </a:solidFill>
                <a:latin typeface="Calibri"/>
                <a:cs typeface="Calibri"/>
              </a:rPr>
              <a:t> - principii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Definiți-vă</a:t>
            </a:r>
            <a:r>
              <a:rPr lang="en-US" sz="3000" b="1" dirty="0"/>
              <a:t> </a:t>
            </a:r>
            <a:r>
              <a:rPr lang="en-US" sz="3000" b="1" dirty="0" err="1"/>
              <a:t>marca</a:t>
            </a:r>
            <a:r>
              <a:rPr lang="en-US" sz="3000" b="1" dirty="0"/>
              <a:t>: </a:t>
            </a:r>
            <a:r>
              <a:rPr lang="en-US" sz="3000" dirty="0" err="1"/>
              <a:t>începeți</a:t>
            </a:r>
            <a:r>
              <a:rPr lang="en-US" sz="3000" dirty="0"/>
              <a:t> </a:t>
            </a:r>
            <a:r>
              <a:rPr lang="en-US" sz="3000" dirty="0" err="1"/>
              <a:t>prin</a:t>
            </a:r>
            <a:r>
              <a:rPr lang="en-US" sz="3000" dirty="0"/>
              <a:t> a </a:t>
            </a:r>
            <a:r>
              <a:rPr lang="en-US" sz="3000" dirty="0" err="1"/>
              <a:t>vă</a:t>
            </a:r>
            <a:r>
              <a:rPr lang="en-US" sz="3000" dirty="0"/>
              <a:t> </a:t>
            </a:r>
            <a:r>
              <a:rPr lang="en-US" sz="3000" dirty="0" err="1"/>
              <a:t>defini</a:t>
            </a:r>
            <a:r>
              <a:rPr lang="en-US" sz="3000" dirty="0"/>
              <a:t> </a:t>
            </a:r>
            <a:r>
              <a:rPr lang="en-US" sz="3000" dirty="0" err="1"/>
              <a:t>identitatea</a:t>
            </a:r>
            <a:r>
              <a:rPr lang="en-US" sz="3000" dirty="0"/>
              <a:t> </a:t>
            </a:r>
            <a:r>
              <a:rPr lang="en-US" sz="3000" dirty="0" err="1"/>
              <a:t>mărcii</a:t>
            </a:r>
            <a:r>
              <a:rPr lang="en-US" sz="3000" dirty="0"/>
              <a:t>, </a:t>
            </a:r>
            <a:r>
              <a:rPr lang="en-US" sz="3000" dirty="0" err="1"/>
              <a:t>inclusiv</a:t>
            </a:r>
            <a:r>
              <a:rPr lang="en-US" sz="3000" dirty="0"/>
              <a:t> </a:t>
            </a:r>
            <a:r>
              <a:rPr lang="en-US" sz="3000" dirty="0" err="1"/>
              <a:t>misiunea</a:t>
            </a:r>
            <a:r>
              <a:rPr lang="en-US" sz="3000" dirty="0"/>
              <a:t>, </a:t>
            </a:r>
            <a:r>
              <a:rPr lang="en-US" sz="3000" dirty="0" err="1"/>
              <a:t>valorile</a:t>
            </a:r>
            <a:r>
              <a:rPr lang="en-US" sz="3000" dirty="0"/>
              <a:t> </a:t>
            </a:r>
            <a:r>
              <a:rPr lang="en-US" sz="3000" dirty="0" err="1"/>
              <a:t>și</a:t>
            </a:r>
            <a:r>
              <a:rPr lang="en-US" sz="3000" dirty="0"/>
              <a:t> </a:t>
            </a:r>
            <a:r>
              <a:rPr lang="en-US" sz="3000" dirty="0" err="1"/>
              <a:t>personalitatea</a:t>
            </a:r>
            <a:r>
              <a:rPr lang="en-US" sz="3000" dirty="0"/>
              <a:t>. </a:t>
            </a:r>
            <a:r>
              <a:rPr lang="en-US" sz="3000" dirty="0" err="1"/>
              <a:t>Acest</a:t>
            </a:r>
            <a:r>
              <a:rPr lang="en-US" sz="3000" dirty="0"/>
              <a:t> </a:t>
            </a:r>
            <a:r>
              <a:rPr lang="en-US" sz="3000" dirty="0" err="1"/>
              <a:t>lucru</a:t>
            </a:r>
            <a:r>
              <a:rPr lang="en-US" sz="3000" dirty="0"/>
              <a:t> </a:t>
            </a:r>
            <a:r>
              <a:rPr lang="en-US" sz="3000" dirty="0" err="1"/>
              <a:t>vă</a:t>
            </a:r>
            <a:r>
              <a:rPr lang="en-US" sz="3000" dirty="0"/>
              <a:t> </a:t>
            </a:r>
            <a:r>
              <a:rPr lang="en-US" sz="3000" dirty="0" err="1"/>
              <a:t>va</a:t>
            </a:r>
            <a:r>
              <a:rPr lang="en-US" sz="3000" dirty="0"/>
              <a:t> </a:t>
            </a:r>
            <a:r>
              <a:rPr lang="en-US" sz="3000" dirty="0" err="1"/>
              <a:t>ajuta</a:t>
            </a:r>
            <a:r>
              <a:rPr lang="en-US" sz="3000" dirty="0"/>
              <a:t> </a:t>
            </a:r>
            <a:r>
              <a:rPr lang="en-US" sz="3000" dirty="0" err="1"/>
              <a:t>să</a:t>
            </a:r>
            <a:r>
              <a:rPr lang="en-US" sz="3000" dirty="0"/>
              <a:t> </a:t>
            </a:r>
            <a:r>
              <a:rPr lang="en-US" sz="3000" dirty="0" err="1"/>
              <a:t>creați</a:t>
            </a:r>
            <a:r>
              <a:rPr lang="en-US" sz="3000" dirty="0"/>
              <a:t> un </a:t>
            </a:r>
            <a:r>
              <a:rPr lang="en-US" sz="3000" dirty="0" err="1"/>
              <a:t>mesaj</a:t>
            </a:r>
            <a:r>
              <a:rPr lang="en-US" sz="3000" dirty="0"/>
              <a:t> de brand </a:t>
            </a:r>
            <a:r>
              <a:rPr lang="en-US" sz="3000" dirty="0" err="1"/>
              <a:t>clar</a:t>
            </a:r>
            <a:r>
              <a:rPr lang="en-US" sz="3000" dirty="0"/>
              <a:t> </a:t>
            </a:r>
            <a:r>
              <a:rPr lang="en-US" sz="3000" dirty="0" err="1"/>
              <a:t>și</a:t>
            </a:r>
            <a:r>
              <a:rPr lang="en-US" sz="3000" dirty="0"/>
              <a:t> consistent.</a:t>
            </a:r>
          </a:p>
        </p:txBody>
      </p:sp>
    </p:spTree>
    <p:extLst>
      <p:ext uri="{BB962C8B-B14F-4D97-AF65-F5344CB8AC3E}">
        <p14:creationId xmlns:p14="http://schemas.microsoft.com/office/powerpoint/2010/main" val="3002306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B</a:t>
            </a:r>
            <a:r>
              <a:rPr lang="fr-FR" sz="4000" dirty="0">
                <a:solidFill>
                  <a:srgbClr val="398F98"/>
                </a:solidFill>
                <a:latin typeface="Calibri"/>
                <a:cs typeface="Calibri"/>
              </a:rPr>
              <a:t>rand de </a:t>
            </a:r>
            <a:r>
              <a:rPr lang="fr-FR" sz="4000" dirty="0" err="1">
                <a:solidFill>
                  <a:srgbClr val="398F98"/>
                </a:solidFill>
                <a:latin typeface="Calibri"/>
                <a:cs typeface="Calibri"/>
              </a:rPr>
              <a:t>succes</a:t>
            </a:r>
            <a:r>
              <a:rPr lang="ro-RO" sz="4000" dirty="0">
                <a:solidFill>
                  <a:srgbClr val="398F98"/>
                </a:solidFill>
                <a:latin typeface="Calibri"/>
                <a:cs typeface="Calibri"/>
              </a:rPr>
              <a:t> - principii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82226"/>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Dezvoltați-vă</a:t>
            </a:r>
            <a:r>
              <a:rPr lang="en-US" sz="3000" b="1" dirty="0"/>
              <a:t> </a:t>
            </a:r>
            <a:r>
              <a:rPr lang="en-US" sz="3000" b="1" dirty="0" err="1"/>
              <a:t>identitatea</a:t>
            </a:r>
            <a:r>
              <a:rPr lang="en-US" sz="3000" b="1" dirty="0"/>
              <a:t> </a:t>
            </a:r>
            <a:r>
              <a:rPr lang="en-US" sz="3000" b="1" dirty="0" err="1"/>
              <a:t>vizuală</a:t>
            </a:r>
            <a:r>
              <a:rPr lang="en-US" sz="3000" b="1" dirty="0"/>
              <a:t>: </a:t>
            </a:r>
            <a:r>
              <a:rPr lang="en-US" sz="3000" dirty="0" err="1"/>
              <a:t>identitatea</a:t>
            </a:r>
            <a:r>
              <a:rPr lang="en-US" sz="3000" dirty="0"/>
              <a:t> </a:t>
            </a:r>
            <a:r>
              <a:rPr lang="en-US" sz="3000" dirty="0" err="1"/>
              <a:t>dvs</a:t>
            </a:r>
            <a:r>
              <a:rPr lang="en-US" sz="3000" dirty="0"/>
              <a:t>. </a:t>
            </a:r>
            <a:r>
              <a:rPr lang="en-US" sz="3000" dirty="0" err="1"/>
              <a:t>vizuală</a:t>
            </a:r>
            <a:r>
              <a:rPr lang="en-US" sz="3000" dirty="0"/>
              <a:t>, </a:t>
            </a:r>
            <a:r>
              <a:rPr lang="en-US" sz="3000" dirty="0" err="1"/>
              <a:t>inclusiv</a:t>
            </a:r>
            <a:r>
              <a:rPr lang="en-US" sz="3000" dirty="0"/>
              <a:t> logo-</a:t>
            </a:r>
            <a:r>
              <a:rPr lang="en-US" sz="3000" dirty="0" err="1"/>
              <a:t>ul</a:t>
            </a:r>
            <a:r>
              <a:rPr lang="en-US" sz="3000" dirty="0"/>
              <a:t>, </a:t>
            </a:r>
            <a:r>
              <a:rPr lang="en-US" sz="3000" dirty="0" err="1"/>
              <a:t>culorile</a:t>
            </a:r>
            <a:r>
              <a:rPr lang="en-US" sz="3000" dirty="0"/>
              <a:t> </a:t>
            </a:r>
            <a:r>
              <a:rPr lang="en-US" sz="3000" dirty="0" err="1"/>
              <a:t>și</a:t>
            </a:r>
            <a:r>
              <a:rPr lang="en-US" sz="3000" dirty="0"/>
              <a:t> </a:t>
            </a:r>
            <a:r>
              <a:rPr lang="en-US" sz="3000" dirty="0" err="1"/>
              <a:t>tipografia</a:t>
            </a:r>
            <a:r>
              <a:rPr lang="en-US" sz="3000" dirty="0"/>
              <a:t> </a:t>
            </a:r>
            <a:r>
              <a:rPr lang="en-US" sz="3000" dirty="0" err="1"/>
              <a:t>dvs</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în</a:t>
            </a:r>
            <a:r>
              <a:rPr lang="en-US" sz="3000" dirty="0"/>
              <a:t> </a:t>
            </a:r>
            <a:r>
              <a:rPr lang="en-US" sz="3000" dirty="0" err="1"/>
              <a:t>concordanță</a:t>
            </a:r>
            <a:r>
              <a:rPr lang="en-US" sz="3000" dirty="0"/>
              <a:t> cu </a:t>
            </a:r>
            <a:r>
              <a:rPr lang="en-US" sz="3000" dirty="0" err="1"/>
              <a:t>identitatea</a:t>
            </a:r>
            <a:r>
              <a:rPr lang="en-US" sz="3000" dirty="0"/>
              <a:t> </a:t>
            </a:r>
            <a:r>
              <a:rPr lang="en-US" sz="3000" dirty="0" err="1"/>
              <a:t>mărcii</a:t>
            </a:r>
            <a:r>
              <a:rPr lang="en-US" sz="3000" dirty="0"/>
              <a:t> </a:t>
            </a:r>
            <a:r>
              <a:rPr lang="en-US" sz="3000" dirty="0" err="1"/>
              <a:t>dvs</a:t>
            </a:r>
            <a:r>
              <a:rPr lang="en-US" sz="3000" dirty="0"/>
              <a:t>. </a:t>
            </a:r>
            <a:r>
              <a:rPr lang="en-US" sz="3000" dirty="0" err="1"/>
              <a:t>și</a:t>
            </a:r>
            <a:r>
              <a:rPr lang="en-US" sz="3000" dirty="0"/>
              <a:t> </a:t>
            </a:r>
            <a:r>
              <a:rPr lang="en-US" sz="3000" dirty="0" err="1"/>
              <a:t>să</a:t>
            </a:r>
            <a:r>
              <a:rPr lang="en-US" sz="3000" dirty="0"/>
              <a:t> </a:t>
            </a:r>
            <a:r>
              <a:rPr lang="en-US" sz="3000" dirty="0" err="1"/>
              <a:t>contribuie</a:t>
            </a:r>
            <a:r>
              <a:rPr lang="en-US" sz="3000" dirty="0"/>
              <a:t> la </a:t>
            </a:r>
            <a:r>
              <a:rPr lang="en-US" sz="3000" dirty="0" err="1"/>
              <a:t>diferențierea</a:t>
            </a:r>
            <a:r>
              <a:rPr lang="en-US" sz="3000" dirty="0"/>
              <a:t> </a:t>
            </a:r>
            <a:r>
              <a:rPr lang="en-US" sz="3000" dirty="0" err="1"/>
              <a:t>mărcii</a:t>
            </a:r>
            <a:r>
              <a:rPr lang="en-US" sz="3000" dirty="0"/>
              <a:t> </a:t>
            </a:r>
            <a:r>
              <a:rPr lang="en-US" sz="3000" dirty="0" err="1"/>
              <a:t>dvs</a:t>
            </a:r>
            <a:r>
              <a:rPr lang="en-US" sz="3000" dirty="0"/>
              <a:t>. de </a:t>
            </a:r>
            <a:r>
              <a:rPr lang="en-US" sz="3000" dirty="0" err="1"/>
              <a:t>concurență</a:t>
            </a:r>
            <a:r>
              <a:rPr lang="en-US" sz="3000" dirty="0"/>
              <a:t>.</a:t>
            </a:r>
          </a:p>
        </p:txBody>
      </p:sp>
    </p:spTree>
    <p:extLst>
      <p:ext uri="{BB962C8B-B14F-4D97-AF65-F5344CB8AC3E}">
        <p14:creationId xmlns:p14="http://schemas.microsoft.com/office/powerpoint/2010/main" val="1952625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B</a:t>
            </a:r>
            <a:r>
              <a:rPr lang="fr-FR" sz="4000" dirty="0">
                <a:solidFill>
                  <a:srgbClr val="398F98"/>
                </a:solidFill>
                <a:latin typeface="Calibri"/>
                <a:cs typeface="Calibri"/>
              </a:rPr>
              <a:t>rand de </a:t>
            </a:r>
            <a:r>
              <a:rPr lang="fr-FR" sz="4000" dirty="0" err="1">
                <a:solidFill>
                  <a:srgbClr val="398F98"/>
                </a:solidFill>
                <a:latin typeface="Calibri"/>
                <a:cs typeface="Calibri"/>
              </a:rPr>
              <a:t>succes</a:t>
            </a:r>
            <a:r>
              <a:rPr lang="ro-RO" sz="4000" dirty="0">
                <a:solidFill>
                  <a:srgbClr val="398F98"/>
                </a:solidFill>
                <a:latin typeface="Calibri"/>
                <a:cs typeface="Calibri"/>
              </a:rPr>
              <a:t> - principii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68994"/>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Creați</a:t>
            </a:r>
            <a:r>
              <a:rPr lang="en-US" sz="3000" b="1" dirty="0"/>
              <a:t> o voce a </a:t>
            </a:r>
            <a:r>
              <a:rPr lang="en-US" sz="3000" b="1" dirty="0" err="1"/>
              <a:t>mărcii</a:t>
            </a:r>
            <a:r>
              <a:rPr lang="en-US" sz="3000" b="1" dirty="0"/>
              <a:t>: </a:t>
            </a:r>
            <a:r>
              <a:rPr lang="en-US" sz="3000" dirty="0" err="1"/>
              <a:t>Vocea</a:t>
            </a:r>
            <a:r>
              <a:rPr lang="en-US" sz="3000" dirty="0"/>
              <a:t> </a:t>
            </a:r>
            <a:r>
              <a:rPr lang="en-US" sz="3000" dirty="0" err="1"/>
              <a:t>mărcii</a:t>
            </a:r>
            <a:r>
              <a:rPr lang="en-US" sz="3000" dirty="0"/>
              <a:t> </a:t>
            </a:r>
            <a:r>
              <a:rPr lang="en-US" sz="3000" dirty="0" err="1"/>
              <a:t>dvs</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consecventă</a:t>
            </a:r>
            <a:r>
              <a:rPr lang="en-US" sz="3000" dirty="0"/>
              <a:t> pe </a:t>
            </a:r>
            <a:r>
              <a:rPr lang="en-US" sz="3000" dirty="0" err="1"/>
              <a:t>toate</a:t>
            </a:r>
            <a:r>
              <a:rPr lang="en-US" sz="3000" dirty="0"/>
              <a:t> </a:t>
            </a:r>
            <a:r>
              <a:rPr lang="en-US" sz="3000" dirty="0" err="1"/>
              <a:t>canalele</a:t>
            </a:r>
            <a:r>
              <a:rPr lang="en-US" sz="3000" dirty="0"/>
              <a:t> </a:t>
            </a:r>
            <a:r>
              <a:rPr lang="en-US" sz="3000" dirty="0" err="1"/>
              <a:t>și</a:t>
            </a:r>
            <a:r>
              <a:rPr lang="en-US" sz="3000" dirty="0"/>
              <a:t> </a:t>
            </a:r>
            <a:r>
              <a:rPr lang="en-US" sz="3000" dirty="0" err="1"/>
              <a:t>să</a:t>
            </a:r>
            <a:r>
              <a:rPr lang="en-US" sz="3000" dirty="0"/>
              <a:t> </a:t>
            </a:r>
            <a:r>
              <a:rPr lang="en-US" sz="3000" dirty="0" err="1"/>
              <a:t>vă</a:t>
            </a:r>
            <a:r>
              <a:rPr lang="en-US" sz="3000" dirty="0"/>
              <a:t> </a:t>
            </a:r>
            <a:r>
              <a:rPr lang="en-US" sz="3000" dirty="0" err="1"/>
              <a:t>ajute</a:t>
            </a:r>
            <a:r>
              <a:rPr lang="en-US" sz="3000" dirty="0"/>
              <a:t> </a:t>
            </a:r>
            <a:r>
              <a:rPr lang="en-US" sz="3000" dirty="0" err="1"/>
              <a:t>să</a:t>
            </a:r>
            <a:r>
              <a:rPr lang="en-US" sz="3000" dirty="0"/>
              <a:t> </a:t>
            </a:r>
            <a:r>
              <a:rPr lang="en-US" sz="3000" dirty="0" err="1"/>
              <a:t>comunicați</a:t>
            </a:r>
            <a:r>
              <a:rPr lang="en-US" sz="3000" dirty="0"/>
              <a:t> </a:t>
            </a:r>
            <a:r>
              <a:rPr lang="en-US" sz="3000" dirty="0" err="1"/>
              <a:t>personalitatea</a:t>
            </a:r>
            <a:r>
              <a:rPr lang="en-US" sz="3000" dirty="0"/>
              <a:t> </a:t>
            </a:r>
            <a:r>
              <a:rPr lang="en-US" sz="3000" dirty="0" err="1"/>
              <a:t>și</a:t>
            </a:r>
            <a:r>
              <a:rPr lang="en-US" sz="3000" dirty="0"/>
              <a:t> </a:t>
            </a:r>
            <a:r>
              <a:rPr lang="en-US" sz="3000" dirty="0" err="1"/>
              <a:t>valorile</a:t>
            </a:r>
            <a:r>
              <a:rPr lang="en-US" sz="3000" dirty="0"/>
              <a:t> </a:t>
            </a:r>
            <a:r>
              <a:rPr lang="en-US" sz="3000" dirty="0" err="1"/>
              <a:t>mărcii</a:t>
            </a:r>
            <a:r>
              <a:rPr lang="en-US" sz="3000" dirty="0"/>
              <a:t> </a:t>
            </a:r>
            <a:r>
              <a:rPr lang="en-US" sz="3000" dirty="0" err="1"/>
              <a:t>dvs</a:t>
            </a:r>
            <a:r>
              <a:rPr lang="en-US" sz="3000" dirty="0"/>
              <a:t>.</a:t>
            </a:r>
            <a:endParaRPr lang="ro-RO"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err="1"/>
              <a:t>Construi</a:t>
            </a:r>
            <a:r>
              <a:rPr lang="ro-RO" sz="3000" b="1" dirty="0"/>
              <a:t>ți</a:t>
            </a:r>
            <a:r>
              <a:rPr lang="en-US" sz="3000" b="1" dirty="0"/>
              <a:t> o </a:t>
            </a:r>
            <a:r>
              <a:rPr lang="en-US" sz="3000" b="1" dirty="0" err="1"/>
              <a:t>comunitate</a:t>
            </a:r>
            <a:r>
              <a:rPr lang="en-US" sz="3000" b="1" dirty="0"/>
              <a:t> de brand: </a:t>
            </a:r>
            <a:r>
              <a:rPr lang="en-US" sz="3000" dirty="0" err="1"/>
              <a:t>interacționați</a:t>
            </a:r>
            <a:r>
              <a:rPr lang="en-US" sz="3000" dirty="0"/>
              <a:t> cu </a:t>
            </a:r>
            <a:r>
              <a:rPr lang="en-US" sz="3000" dirty="0" err="1"/>
              <a:t>clienții</a:t>
            </a:r>
            <a:r>
              <a:rPr lang="en-US" sz="3000" dirty="0"/>
              <a:t> </a:t>
            </a:r>
            <a:r>
              <a:rPr lang="en-US" sz="3000" dirty="0" err="1"/>
              <a:t>și</a:t>
            </a:r>
            <a:r>
              <a:rPr lang="en-US" sz="3000" dirty="0"/>
              <a:t> </a:t>
            </a:r>
            <a:r>
              <a:rPr lang="en-US" sz="3000" dirty="0" err="1"/>
              <a:t>construiți</a:t>
            </a:r>
            <a:r>
              <a:rPr lang="en-US" sz="3000" dirty="0"/>
              <a:t> o </a:t>
            </a:r>
            <a:r>
              <a:rPr lang="en-US" sz="3000" dirty="0" err="1"/>
              <a:t>comunitate</a:t>
            </a:r>
            <a:r>
              <a:rPr lang="en-US" sz="3000" dirty="0"/>
              <a:t> </a:t>
            </a:r>
            <a:r>
              <a:rPr lang="en-US" sz="3000" dirty="0" err="1"/>
              <a:t>în</a:t>
            </a:r>
            <a:r>
              <a:rPr lang="en-US" sz="3000" dirty="0"/>
              <a:t> </a:t>
            </a:r>
            <a:r>
              <a:rPr lang="en-US" sz="3000" dirty="0" err="1"/>
              <a:t>jurul</a:t>
            </a:r>
            <a:r>
              <a:rPr lang="en-US" sz="3000" dirty="0"/>
              <a:t> </a:t>
            </a:r>
            <a:r>
              <a:rPr lang="en-US" sz="3000" dirty="0" err="1"/>
              <a:t>mărcii</a:t>
            </a:r>
            <a:r>
              <a:rPr lang="en-US" sz="3000" dirty="0"/>
              <a:t>. </a:t>
            </a:r>
            <a:r>
              <a:rPr lang="en-US" sz="3000" dirty="0" err="1"/>
              <a:t>Acest</a:t>
            </a:r>
            <a:r>
              <a:rPr lang="en-US" sz="3000" dirty="0"/>
              <a:t> </a:t>
            </a:r>
            <a:r>
              <a:rPr lang="en-US" sz="3000" dirty="0" err="1"/>
              <a:t>lucru</a:t>
            </a:r>
            <a:r>
              <a:rPr lang="en-US" sz="3000" dirty="0"/>
              <a:t> </a:t>
            </a:r>
            <a:r>
              <a:rPr lang="en-US" sz="3000" dirty="0" err="1"/>
              <a:t>poate</a:t>
            </a:r>
            <a:r>
              <a:rPr lang="en-US" sz="3000" dirty="0"/>
              <a:t> fi </a:t>
            </a:r>
            <a:r>
              <a:rPr lang="en-US" sz="3000" dirty="0" err="1"/>
              <a:t>realizat</a:t>
            </a:r>
            <a:r>
              <a:rPr lang="en-US" sz="3000" dirty="0"/>
              <a:t> </a:t>
            </a:r>
            <a:r>
              <a:rPr lang="en-US" sz="3000" dirty="0" err="1"/>
              <a:t>prin</a:t>
            </a:r>
            <a:r>
              <a:rPr lang="en-US" sz="3000" dirty="0"/>
              <a:t> </a:t>
            </a:r>
            <a:r>
              <a:rPr lang="en-US" sz="3000" dirty="0" err="1"/>
              <a:t>intermediul</a:t>
            </a:r>
            <a:r>
              <a:rPr lang="en-US" sz="3000" dirty="0"/>
              <a:t> </a:t>
            </a:r>
            <a:r>
              <a:rPr lang="en-US" sz="3000" dirty="0" err="1"/>
              <a:t>rețelelor</a:t>
            </a:r>
            <a:r>
              <a:rPr lang="en-US" sz="3000" dirty="0"/>
              <a:t> de </a:t>
            </a:r>
            <a:r>
              <a:rPr lang="en-US" sz="3000" dirty="0" err="1"/>
              <a:t>socializare</a:t>
            </a:r>
            <a:r>
              <a:rPr lang="en-US" sz="3000" dirty="0"/>
              <a:t>, </a:t>
            </a:r>
            <a:r>
              <a:rPr lang="en-US" sz="3000" dirty="0" err="1"/>
              <a:t>evenimente</a:t>
            </a:r>
            <a:r>
              <a:rPr lang="en-US" sz="3000" dirty="0"/>
              <a:t> </a:t>
            </a:r>
            <a:r>
              <a:rPr lang="en-US" sz="3000" dirty="0" err="1"/>
              <a:t>și</a:t>
            </a:r>
            <a:r>
              <a:rPr lang="en-US" sz="3000" dirty="0"/>
              <a:t> </a:t>
            </a:r>
            <a:r>
              <a:rPr lang="en-US" sz="3000" dirty="0" err="1"/>
              <a:t>alte</a:t>
            </a:r>
            <a:r>
              <a:rPr lang="en-US" sz="3000" dirty="0"/>
              <a:t> </a:t>
            </a:r>
            <a:r>
              <a:rPr lang="en-US" sz="3000" dirty="0" err="1"/>
              <a:t>forme</a:t>
            </a:r>
            <a:r>
              <a:rPr lang="en-US" sz="3000" dirty="0"/>
              <a:t> de </a:t>
            </a:r>
            <a:r>
              <a:rPr lang="en-US" sz="3000" dirty="0" err="1"/>
              <a:t>implicare</a:t>
            </a:r>
            <a:r>
              <a:rPr lang="en-US" sz="3000" dirty="0"/>
              <a:t> a </a:t>
            </a:r>
            <a:r>
              <a:rPr lang="en-US" sz="3000" dirty="0" err="1"/>
              <a:t>clienților</a:t>
            </a:r>
            <a:r>
              <a:rPr lang="en-US" sz="3000" dirty="0"/>
              <a:t>.</a:t>
            </a:r>
          </a:p>
        </p:txBody>
      </p:sp>
    </p:spTree>
    <p:extLst>
      <p:ext uri="{BB962C8B-B14F-4D97-AF65-F5344CB8AC3E}">
        <p14:creationId xmlns:p14="http://schemas.microsoft.com/office/powerpoint/2010/main" val="3454727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B</a:t>
            </a:r>
            <a:r>
              <a:rPr lang="fr-FR" sz="4000" dirty="0">
                <a:solidFill>
                  <a:srgbClr val="398F98"/>
                </a:solidFill>
                <a:latin typeface="Calibri"/>
                <a:cs typeface="Calibri"/>
              </a:rPr>
              <a:t>rand de </a:t>
            </a:r>
            <a:r>
              <a:rPr lang="fr-FR" sz="4000" dirty="0" err="1">
                <a:solidFill>
                  <a:srgbClr val="398F98"/>
                </a:solidFill>
                <a:latin typeface="Calibri"/>
                <a:cs typeface="Calibri"/>
              </a:rPr>
              <a:t>succes</a:t>
            </a:r>
            <a:r>
              <a:rPr lang="ro-RO" sz="4000" dirty="0">
                <a:solidFill>
                  <a:srgbClr val="398F98"/>
                </a:solidFill>
                <a:latin typeface="Calibri"/>
                <a:cs typeface="Calibri"/>
              </a:rPr>
              <a:t> - principii</a:t>
            </a:r>
            <a:endParaRPr lang="fr-FR"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22867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Monitorizați</a:t>
            </a:r>
            <a:r>
              <a:rPr lang="en-US" sz="3000" b="1" dirty="0"/>
              <a:t> </a:t>
            </a:r>
            <a:r>
              <a:rPr lang="en-US" sz="3000" b="1" dirty="0" err="1"/>
              <a:t>și</a:t>
            </a:r>
            <a:r>
              <a:rPr lang="en-US" sz="3000" b="1" dirty="0"/>
              <a:t> </a:t>
            </a:r>
            <a:r>
              <a:rPr lang="en-US" sz="3000" b="1" dirty="0" err="1"/>
              <a:t>măsurați-vă</a:t>
            </a:r>
            <a:r>
              <a:rPr lang="en-US" sz="3000" b="1" dirty="0"/>
              <a:t> </a:t>
            </a:r>
            <a:r>
              <a:rPr lang="en-US" sz="3000" b="1" dirty="0" err="1"/>
              <a:t>marca</a:t>
            </a:r>
            <a:r>
              <a:rPr lang="en-US" sz="3000" b="1" dirty="0"/>
              <a:t>: </a:t>
            </a:r>
            <a:r>
              <a:rPr lang="en-US" sz="3000" dirty="0" err="1"/>
              <a:t>monitorizați</a:t>
            </a:r>
            <a:r>
              <a:rPr lang="en-US" sz="3000" dirty="0"/>
              <a:t> </a:t>
            </a:r>
            <a:r>
              <a:rPr lang="en-US" sz="3000" dirty="0" err="1"/>
              <a:t>și</a:t>
            </a:r>
            <a:r>
              <a:rPr lang="en-US" sz="3000" dirty="0"/>
              <a:t> </a:t>
            </a:r>
            <a:r>
              <a:rPr lang="en-US" sz="3000" dirty="0" err="1"/>
              <a:t>măsurați</a:t>
            </a:r>
            <a:r>
              <a:rPr lang="en-US" sz="3000" dirty="0"/>
              <a:t> </a:t>
            </a:r>
            <a:r>
              <a:rPr lang="en-US" sz="3000" dirty="0" err="1"/>
              <a:t>în</a:t>
            </a:r>
            <a:r>
              <a:rPr lang="en-US" sz="3000" dirty="0"/>
              <a:t> mod </a:t>
            </a:r>
            <a:r>
              <a:rPr lang="en-US" sz="3000" dirty="0" err="1"/>
              <a:t>regulat</a:t>
            </a:r>
            <a:r>
              <a:rPr lang="en-US" sz="3000" dirty="0"/>
              <a:t> </a:t>
            </a:r>
            <a:r>
              <a:rPr lang="en-US" sz="3000" dirty="0" err="1"/>
              <a:t>performanța</a:t>
            </a:r>
            <a:r>
              <a:rPr lang="en-US" sz="3000" dirty="0"/>
              <a:t> </a:t>
            </a:r>
            <a:r>
              <a:rPr lang="en-US" sz="3000" dirty="0" err="1"/>
              <a:t>mărcii</a:t>
            </a:r>
            <a:r>
              <a:rPr lang="en-US" sz="3000" dirty="0"/>
              <a:t> </a:t>
            </a:r>
            <a:r>
              <a:rPr lang="en-US" sz="3000" dirty="0" err="1"/>
              <a:t>dvs</a:t>
            </a:r>
            <a:r>
              <a:rPr lang="en-US" sz="3000" dirty="0"/>
              <a:t>. </a:t>
            </a:r>
            <a:r>
              <a:rPr lang="en-US" sz="3000" dirty="0" err="1"/>
              <a:t>pentru</a:t>
            </a:r>
            <a:r>
              <a:rPr lang="en-US" sz="3000" dirty="0"/>
              <a:t> a </a:t>
            </a:r>
            <a:r>
              <a:rPr lang="en-US" sz="3000" dirty="0" err="1"/>
              <a:t>vă</a:t>
            </a:r>
            <a:r>
              <a:rPr lang="en-US" sz="3000" dirty="0"/>
              <a:t> </a:t>
            </a:r>
            <a:r>
              <a:rPr lang="en-US" sz="3000" dirty="0" err="1"/>
              <a:t>asigura</a:t>
            </a:r>
            <a:r>
              <a:rPr lang="en-US" sz="3000" dirty="0"/>
              <a:t> </a:t>
            </a:r>
            <a:r>
              <a:rPr lang="en-US" sz="3000" dirty="0" err="1"/>
              <a:t>că</a:t>
            </a:r>
            <a:r>
              <a:rPr lang="en-US" sz="3000" dirty="0"/>
              <a:t> </a:t>
            </a:r>
            <a:r>
              <a:rPr lang="en-US" sz="3000" dirty="0" err="1"/>
              <a:t>acesta</a:t>
            </a:r>
            <a:r>
              <a:rPr lang="en-US" sz="3000" dirty="0"/>
              <a:t> </a:t>
            </a:r>
            <a:r>
              <a:rPr lang="en-US" sz="3000" dirty="0" err="1"/>
              <a:t>rezonează</a:t>
            </a:r>
            <a:r>
              <a:rPr lang="en-US" sz="3000" dirty="0"/>
              <a:t> cu </a:t>
            </a:r>
            <a:r>
              <a:rPr lang="en-US" sz="3000" dirty="0" err="1"/>
              <a:t>publicul</a:t>
            </a:r>
            <a:r>
              <a:rPr lang="en-US" sz="3000" dirty="0"/>
              <a:t> </a:t>
            </a:r>
            <a:r>
              <a:rPr lang="en-US" sz="3000" dirty="0" err="1"/>
              <a:t>țintă</a:t>
            </a:r>
            <a:r>
              <a:rPr lang="en-US" sz="3000" dirty="0"/>
              <a:t> </a:t>
            </a:r>
            <a:r>
              <a:rPr lang="en-US" sz="3000" dirty="0" err="1"/>
              <a:t>și</a:t>
            </a:r>
            <a:r>
              <a:rPr lang="en-US" sz="3000" dirty="0"/>
              <a:t> </a:t>
            </a:r>
            <a:r>
              <a:rPr lang="en-US" sz="3000" dirty="0" err="1"/>
              <a:t>atinge</a:t>
            </a:r>
            <a:r>
              <a:rPr lang="en-US" sz="3000" dirty="0"/>
              <a:t> </a:t>
            </a:r>
            <a:r>
              <a:rPr lang="en-US" sz="3000" dirty="0" err="1"/>
              <a:t>obiectivele</a:t>
            </a:r>
            <a:r>
              <a:rPr lang="en-US" sz="3000" dirty="0"/>
              <a:t> </a:t>
            </a:r>
            <a:r>
              <a:rPr lang="en-US" sz="3000" dirty="0" err="1"/>
              <a:t>dvs</a:t>
            </a:r>
            <a:r>
              <a:rPr lang="en-US" sz="3000" dirty="0"/>
              <a:t>. de </a:t>
            </a:r>
            <a:r>
              <a:rPr lang="en-US" sz="3000" dirty="0" err="1"/>
              <a:t>afaceri</a:t>
            </a:r>
            <a:r>
              <a:rPr lang="en-US" sz="3000" dirty="0"/>
              <a:t>. </a:t>
            </a:r>
            <a:r>
              <a:rPr lang="en-US" sz="3000" dirty="0" err="1"/>
              <a:t>Utilizați</a:t>
            </a:r>
            <a:r>
              <a:rPr lang="en-US" sz="3000" dirty="0"/>
              <a:t> </a:t>
            </a:r>
            <a:r>
              <a:rPr lang="en-US" sz="3000" dirty="0" err="1"/>
              <a:t>aceste</a:t>
            </a:r>
            <a:r>
              <a:rPr lang="en-US" sz="3000" dirty="0"/>
              <a:t> date </a:t>
            </a:r>
            <a:r>
              <a:rPr lang="en-US" sz="3000" dirty="0" err="1"/>
              <a:t>pentru</a:t>
            </a:r>
            <a:r>
              <a:rPr lang="en-US" sz="3000" dirty="0"/>
              <a:t> a </a:t>
            </a:r>
            <a:r>
              <a:rPr lang="en-US" sz="3000" dirty="0" err="1"/>
              <a:t>lua</a:t>
            </a:r>
            <a:r>
              <a:rPr lang="en-US" sz="3000" dirty="0"/>
              <a:t> </a:t>
            </a:r>
            <a:r>
              <a:rPr lang="en-US" sz="3000" dirty="0" err="1"/>
              <a:t>decizii</a:t>
            </a:r>
            <a:r>
              <a:rPr lang="en-US" sz="3000" dirty="0"/>
              <a:t> </a:t>
            </a:r>
            <a:r>
              <a:rPr lang="en-US" sz="3000" dirty="0" err="1"/>
              <a:t>informate</a:t>
            </a:r>
            <a:r>
              <a:rPr lang="en-US" sz="3000" dirty="0"/>
              <a:t> cu </a:t>
            </a:r>
            <a:r>
              <a:rPr lang="en-US" sz="3000" dirty="0" err="1"/>
              <a:t>privire</a:t>
            </a:r>
            <a:r>
              <a:rPr lang="en-US" sz="3000" dirty="0"/>
              <a:t> la </a:t>
            </a:r>
            <a:r>
              <a:rPr lang="en-US" sz="3000" dirty="0" err="1"/>
              <a:t>strategia</a:t>
            </a:r>
            <a:r>
              <a:rPr lang="en-US" sz="3000" dirty="0"/>
              <a:t> </a:t>
            </a:r>
            <a:r>
              <a:rPr lang="en-US" sz="3000" dirty="0" err="1"/>
              <a:t>dvs</a:t>
            </a:r>
            <a:r>
              <a:rPr lang="en-US" sz="3000" dirty="0"/>
              <a:t>. de branding.</a:t>
            </a:r>
          </a:p>
        </p:txBody>
      </p:sp>
    </p:spTree>
    <p:extLst>
      <p:ext uri="{BB962C8B-B14F-4D97-AF65-F5344CB8AC3E}">
        <p14:creationId xmlns:p14="http://schemas.microsoft.com/office/powerpoint/2010/main" val="3089350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2862322"/>
          </a:xfrm>
          <a:prstGeom prst="rect">
            <a:avLst/>
          </a:prstGeom>
          <a:noFill/>
        </p:spPr>
        <p:txBody>
          <a:bodyPr wrap="square" rtlCol="0">
            <a:spAutoFit/>
          </a:bodyPr>
          <a:lstStyle/>
          <a:p>
            <a:pPr algn="just"/>
            <a:r>
              <a:rPr lang="en-US" sz="3000" dirty="0" err="1"/>
              <a:t>Conștientizarea</a:t>
            </a:r>
            <a:r>
              <a:rPr lang="en-US" sz="3000" dirty="0"/>
              <a:t> </a:t>
            </a:r>
            <a:r>
              <a:rPr lang="en-US" sz="3000" dirty="0" err="1"/>
              <a:t>mărcii</a:t>
            </a:r>
            <a:r>
              <a:rPr lang="en-US" sz="3000" dirty="0"/>
              <a:t> se </a:t>
            </a:r>
            <a:r>
              <a:rPr lang="en-US" sz="3000" dirty="0" err="1"/>
              <a:t>referă</a:t>
            </a:r>
            <a:r>
              <a:rPr lang="en-US" sz="3000" dirty="0"/>
              <a:t> la </a:t>
            </a:r>
            <a:r>
              <a:rPr lang="en-US" sz="3000" dirty="0" err="1"/>
              <a:t>măsura</a:t>
            </a:r>
            <a:r>
              <a:rPr lang="en-US" sz="3000" dirty="0"/>
              <a:t> </a:t>
            </a:r>
            <a:r>
              <a:rPr lang="en-US" sz="3000" dirty="0" err="1"/>
              <a:t>în</a:t>
            </a:r>
            <a:r>
              <a:rPr lang="en-US" sz="3000" dirty="0"/>
              <a:t> care o </a:t>
            </a:r>
            <a:r>
              <a:rPr lang="en-US" sz="3000" dirty="0" err="1"/>
              <a:t>marcă</a:t>
            </a:r>
            <a:r>
              <a:rPr lang="en-US" sz="3000" dirty="0"/>
              <a:t> </a:t>
            </a:r>
            <a:r>
              <a:rPr lang="en-US" sz="3000" dirty="0" err="1"/>
              <a:t>este</a:t>
            </a:r>
            <a:r>
              <a:rPr lang="en-US" sz="3000" dirty="0"/>
              <a:t> </a:t>
            </a:r>
            <a:r>
              <a:rPr lang="en-US" sz="3000" dirty="0" err="1"/>
              <a:t>recunoscută</a:t>
            </a:r>
            <a:r>
              <a:rPr lang="en-US" sz="3000" dirty="0"/>
              <a:t> </a:t>
            </a:r>
            <a:r>
              <a:rPr lang="en-US" sz="3000" dirty="0" err="1"/>
              <a:t>și</a:t>
            </a:r>
            <a:r>
              <a:rPr lang="en-US" sz="3000" dirty="0"/>
              <a:t> </a:t>
            </a:r>
            <a:r>
              <a:rPr lang="en-US" sz="3000" dirty="0" err="1"/>
              <a:t>familiară</a:t>
            </a:r>
            <a:r>
              <a:rPr lang="en-US" sz="3000" dirty="0"/>
              <a:t> </a:t>
            </a:r>
            <a:r>
              <a:rPr lang="en-US" sz="3000" dirty="0" err="1"/>
              <a:t>potențialilor</a:t>
            </a:r>
            <a:r>
              <a:rPr lang="en-US" sz="3000" dirty="0"/>
              <a:t> </a:t>
            </a:r>
            <a:r>
              <a:rPr lang="en-US" sz="3000" dirty="0" err="1"/>
              <a:t>clienți</a:t>
            </a:r>
            <a:r>
              <a:rPr lang="en-US" sz="3000" dirty="0"/>
              <a:t>. Este un aspect important al branding-</a:t>
            </a:r>
            <a:r>
              <a:rPr lang="en-US" sz="3000" dirty="0" err="1"/>
              <a:t>ului</a:t>
            </a:r>
            <a:r>
              <a:rPr lang="en-US" sz="3000" dirty="0"/>
              <a:t>, </a:t>
            </a:r>
            <a:r>
              <a:rPr lang="en-US" sz="3000" dirty="0" err="1"/>
              <a:t>deoarece</a:t>
            </a:r>
            <a:r>
              <a:rPr lang="en-US" sz="3000" dirty="0"/>
              <a:t> </a:t>
            </a:r>
            <a:r>
              <a:rPr lang="en-US" sz="3000" dirty="0" err="1"/>
              <a:t>poate</a:t>
            </a:r>
            <a:r>
              <a:rPr lang="en-US" sz="3000" dirty="0"/>
              <a:t> </a:t>
            </a:r>
            <a:r>
              <a:rPr lang="en-US" sz="3000" dirty="0" err="1"/>
              <a:t>influența</a:t>
            </a:r>
            <a:r>
              <a:rPr lang="en-US" sz="3000" dirty="0"/>
              <a:t> </a:t>
            </a:r>
            <a:r>
              <a:rPr lang="en-US" sz="3000" dirty="0" err="1"/>
              <a:t>comportamentul</a:t>
            </a:r>
            <a:r>
              <a:rPr lang="en-US" sz="3000" dirty="0"/>
              <a:t> </a:t>
            </a:r>
            <a:r>
              <a:rPr lang="en-US" sz="3000" dirty="0" err="1"/>
              <a:t>clienților</a:t>
            </a:r>
            <a:r>
              <a:rPr lang="en-US" sz="3000" dirty="0"/>
              <a:t> </a:t>
            </a:r>
            <a:r>
              <a:rPr lang="en-US" sz="3000" dirty="0" err="1"/>
              <a:t>și</a:t>
            </a:r>
            <a:r>
              <a:rPr lang="en-US" sz="3000" dirty="0"/>
              <a:t> </a:t>
            </a:r>
            <a:r>
              <a:rPr lang="en-US" sz="3000" dirty="0" err="1"/>
              <a:t>poate</a:t>
            </a:r>
            <a:r>
              <a:rPr lang="en-US" sz="3000" dirty="0"/>
              <a:t> </a:t>
            </a:r>
            <a:r>
              <a:rPr lang="en-US" sz="3000" dirty="0" err="1"/>
              <a:t>afecta</a:t>
            </a:r>
            <a:r>
              <a:rPr lang="en-US" sz="3000" dirty="0"/>
              <a:t> </a:t>
            </a:r>
            <a:r>
              <a:rPr lang="en-US" sz="3000" dirty="0" err="1"/>
              <a:t>performanța</a:t>
            </a:r>
            <a:r>
              <a:rPr lang="en-US" sz="3000" dirty="0"/>
              <a:t> </a:t>
            </a:r>
            <a:r>
              <a:rPr lang="en-US" sz="3000" dirty="0" err="1"/>
              <a:t>afacerii</a:t>
            </a:r>
            <a:r>
              <a:rPr lang="en-US" sz="3000" dirty="0"/>
              <a:t>.</a:t>
            </a:r>
          </a:p>
        </p:txBody>
      </p:sp>
    </p:spTree>
    <p:extLst>
      <p:ext uri="{BB962C8B-B14F-4D97-AF65-F5344CB8AC3E}">
        <p14:creationId xmlns:p14="http://schemas.microsoft.com/office/powerpoint/2010/main" val="1035866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4247317"/>
          </a:xfrm>
          <a:prstGeom prst="rect">
            <a:avLst/>
          </a:prstGeom>
          <a:noFill/>
        </p:spPr>
        <p:txBody>
          <a:bodyPr wrap="square" rtlCol="0">
            <a:spAutoFit/>
          </a:bodyPr>
          <a:lstStyle/>
          <a:p>
            <a:pPr algn="just"/>
            <a:r>
              <a:rPr lang="en-US" sz="3000" dirty="0" err="1"/>
              <a:t>Crearea</a:t>
            </a:r>
            <a:r>
              <a:rPr lang="en-US" sz="3000" dirty="0"/>
              <a:t> </a:t>
            </a:r>
            <a:r>
              <a:rPr lang="en-US" sz="3000" dirty="0" err="1"/>
              <a:t>gradului</a:t>
            </a:r>
            <a:r>
              <a:rPr lang="en-US" sz="3000" dirty="0"/>
              <a:t> de </a:t>
            </a:r>
            <a:r>
              <a:rPr lang="en-US" sz="3000" dirty="0" err="1"/>
              <a:t>conștientizare</a:t>
            </a:r>
            <a:r>
              <a:rPr lang="en-US" sz="3000" dirty="0"/>
              <a:t> a </a:t>
            </a:r>
            <a:r>
              <a:rPr lang="en-US" sz="3000" dirty="0" err="1"/>
              <a:t>mărcii</a:t>
            </a:r>
            <a:r>
              <a:rPr lang="en-US" sz="3000" dirty="0"/>
              <a:t> </a:t>
            </a:r>
            <a:r>
              <a:rPr lang="en-US" sz="3000" dirty="0" err="1"/>
              <a:t>necesită</a:t>
            </a:r>
            <a:r>
              <a:rPr lang="en-US" sz="3000" dirty="0"/>
              <a:t> o </a:t>
            </a:r>
            <a:r>
              <a:rPr lang="en-US" sz="3000" dirty="0" err="1"/>
              <a:t>abordare</a:t>
            </a:r>
            <a:r>
              <a:rPr lang="en-US" sz="3000" dirty="0"/>
              <a:t> </a:t>
            </a:r>
            <a:r>
              <a:rPr lang="en-US" sz="3000" dirty="0" err="1"/>
              <a:t>strategică</a:t>
            </a:r>
            <a:r>
              <a:rPr lang="en-US" sz="3000" dirty="0"/>
              <a:t> </a:t>
            </a:r>
            <a:r>
              <a:rPr lang="en-US" sz="3000" dirty="0" err="1"/>
              <a:t>și</a:t>
            </a:r>
            <a:r>
              <a:rPr lang="en-US" sz="3000" dirty="0"/>
              <a:t> </a:t>
            </a:r>
            <a:r>
              <a:rPr lang="en-US" sz="3000" dirty="0" err="1"/>
              <a:t>consecventă</a:t>
            </a:r>
            <a:r>
              <a:rPr lang="en-US" sz="3000" dirty="0"/>
              <a:t> care se </a:t>
            </a:r>
            <a:r>
              <a:rPr lang="en-US" sz="3000" dirty="0" err="1"/>
              <a:t>concentrează</a:t>
            </a:r>
            <a:r>
              <a:rPr lang="en-US" sz="3000" dirty="0"/>
              <a:t> pe </a:t>
            </a:r>
            <a:r>
              <a:rPr lang="en-US" sz="3000" dirty="0" err="1"/>
              <a:t>crearea</a:t>
            </a:r>
            <a:r>
              <a:rPr lang="en-US" sz="3000" dirty="0"/>
              <a:t> </a:t>
            </a:r>
            <a:r>
              <a:rPr lang="en-US" sz="3000" dirty="0" err="1"/>
              <a:t>unei</a:t>
            </a:r>
            <a:r>
              <a:rPr lang="en-US" sz="3000" dirty="0"/>
              <a:t> </a:t>
            </a:r>
            <a:r>
              <a:rPr lang="en-US" sz="3000" dirty="0" err="1"/>
              <a:t>imagini</a:t>
            </a:r>
            <a:r>
              <a:rPr lang="en-US" sz="3000" dirty="0"/>
              <a:t> de brand </a:t>
            </a:r>
            <a:r>
              <a:rPr lang="en-US" sz="3000" dirty="0" err="1"/>
              <a:t>puternice</a:t>
            </a:r>
            <a:r>
              <a:rPr lang="en-US" sz="3000" dirty="0"/>
              <a:t> </a:t>
            </a:r>
            <a:r>
              <a:rPr lang="en-US" sz="3000" dirty="0" err="1"/>
              <a:t>și</a:t>
            </a:r>
            <a:r>
              <a:rPr lang="en-US" sz="3000" dirty="0"/>
              <a:t> </a:t>
            </a:r>
            <a:r>
              <a:rPr lang="en-US" sz="3000" dirty="0" err="1"/>
              <a:t>memorabile</a:t>
            </a:r>
            <a:r>
              <a:rPr lang="en-US" sz="3000" dirty="0"/>
              <a:t>, care </a:t>
            </a:r>
            <a:r>
              <a:rPr lang="en-US" sz="3000" dirty="0" err="1"/>
              <a:t>să</a:t>
            </a:r>
            <a:r>
              <a:rPr lang="en-US" sz="3000" dirty="0"/>
              <a:t> </a:t>
            </a:r>
            <a:r>
              <a:rPr lang="en-US" sz="3000" dirty="0" err="1"/>
              <a:t>rezoneze</a:t>
            </a:r>
            <a:r>
              <a:rPr lang="en-US" sz="3000" dirty="0"/>
              <a:t> cu </a:t>
            </a:r>
            <a:r>
              <a:rPr lang="en-US" sz="3000" dirty="0" err="1"/>
              <a:t>clienții</a:t>
            </a:r>
            <a:r>
              <a:rPr lang="en-US" sz="3000" dirty="0"/>
              <a:t>. </a:t>
            </a:r>
            <a:r>
              <a:rPr lang="en-US" sz="3000" dirty="0" err="1"/>
              <a:t>Aceasta</a:t>
            </a:r>
            <a:r>
              <a:rPr lang="en-US" sz="3000" dirty="0"/>
              <a:t> </a:t>
            </a:r>
            <a:r>
              <a:rPr lang="en-US" sz="3000" dirty="0" err="1"/>
              <a:t>poate</a:t>
            </a:r>
            <a:r>
              <a:rPr lang="en-US" sz="3000" dirty="0"/>
              <a:t> include </a:t>
            </a:r>
            <a:r>
              <a:rPr lang="en-US" sz="3000" dirty="0" err="1"/>
              <a:t>elemente</a:t>
            </a:r>
            <a:r>
              <a:rPr lang="en-US" sz="3000" dirty="0"/>
              <a:t> precum un logo </a:t>
            </a:r>
            <a:r>
              <a:rPr lang="en-US" sz="3000" dirty="0" err="1"/>
              <a:t>distinctiv</a:t>
            </a:r>
            <a:r>
              <a:rPr lang="en-US" sz="3000" dirty="0"/>
              <a:t>, o </a:t>
            </a:r>
            <a:r>
              <a:rPr lang="en-US" sz="3000" dirty="0" err="1"/>
              <a:t>identitate</a:t>
            </a:r>
            <a:r>
              <a:rPr lang="en-US" sz="3000" dirty="0"/>
              <a:t> </a:t>
            </a:r>
            <a:r>
              <a:rPr lang="en-US" sz="3000" dirty="0" err="1"/>
              <a:t>vizuală</a:t>
            </a:r>
            <a:r>
              <a:rPr lang="en-US" sz="3000" dirty="0"/>
              <a:t> </a:t>
            </a:r>
            <a:r>
              <a:rPr lang="en-US" sz="3000" dirty="0" err="1"/>
              <a:t>consecventă</a:t>
            </a:r>
            <a:r>
              <a:rPr lang="en-US" sz="3000" dirty="0"/>
              <a:t> </a:t>
            </a:r>
            <a:r>
              <a:rPr lang="en-US" sz="3000" dirty="0" err="1"/>
              <a:t>și</a:t>
            </a:r>
            <a:r>
              <a:rPr lang="en-US" sz="3000" dirty="0"/>
              <a:t> un </a:t>
            </a:r>
            <a:r>
              <a:rPr lang="en-US" sz="3000" dirty="0" err="1"/>
              <a:t>mesaj</a:t>
            </a:r>
            <a:r>
              <a:rPr lang="en-US" sz="3000" dirty="0"/>
              <a:t> </a:t>
            </a:r>
            <a:r>
              <a:rPr lang="en-US" sz="3000" dirty="0" err="1"/>
              <a:t>puternic</a:t>
            </a:r>
            <a:r>
              <a:rPr lang="en-US" sz="3000" dirty="0"/>
              <a:t> al </a:t>
            </a:r>
            <a:r>
              <a:rPr lang="en-US" sz="3000" dirty="0" err="1"/>
              <a:t>mărcii</a:t>
            </a:r>
            <a:r>
              <a:rPr lang="en-US" sz="3000" dirty="0"/>
              <a:t>, care </a:t>
            </a:r>
            <a:r>
              <a:rPr lang="en-US" sz="3000" dirty="0" err="1"/>
              <a:t>vă</a:t>
            </a:r>
            <a:r>
              <a:rPr lang="en-US" sz="3000" dirty="0"/>
              <a:t> </a:t>
            </a:r>
            <a:r>
              <a:rPr lang="en-US" sz="3000" dirty="0" err="1"/>
              <a:t>diferențiază</a:t>
            </a:r>
            <a:r>
              <a:rPr lang="en-US" sz="3000" dirty="0"/>
              <a:t> </a:t>
            </a:r>
            <a:r>
              <a:rPr lang="en-US" sz="3000" dirty="0" err="1"/>
              <a:t>marca</a:t>
            </a:r>
            <a:r>
              <a:rPr lang="en-US" sz="3000" dirty="0"/>
              <a:t> de </a:t>
            </a:r>
            <a:r>
              <a:rPr lang="en-US" sz="3000" dirty="0" err="1"/>
              <a:t>concurenți</a:t>
            </a:r>
            <a:r>
              <a:rPr lang="en-US" sz="3000" dirty="0"/>
              <a:t>.</a:t>
            </a:r>
          </a:p>
        </p:txBody>
      </p:sp>
    </p:spTree>
    <p:extLst>
      <p:ext uri="{BB962C8B-B14F-4D97-AF65-F5344CB8AC3E}">
        <p14:creationId xmlns:p14="http://schemas.microsoft.com/office/powerpoint/2010/main" val="1686275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3785652"/>
          </a:xfrm>
          <a:prstGeom prst="rect">
            <a:avLst/>
          </a:prstGeom>
          <a:noFill/>
        </p:spPr>
        <p:txBody>
          <a:bodyPr wrap="square" rtlCol="0">
            <a:spAutoFit/>
          </a:bodyPr>
          <a:lstStyle/>
          <a:p>
            <a:pPr algn="just"/>
            <a:r>
              <a:rPr lang="en-US" sz="3000" dirty="0" err="1"/>
              <a:t>Eforturile</a:t>
            </a:r>
            <a:r>
              <a:rPr lang="en-US" sz="3000" dirty="0"/>
              <a:t> de marketing </a:t>
            </a:r>
            <a:r>
              <a:rPr lang="en-US" sz="3000" dirty="0" err="1"/>
              <a:t>și</a:t>
            </a:r>
            <a:r>
              <a:rPr lang="en-US" sz="3000" dirty="0"/>
              <a:t> </a:t>
            </a:r>
            <a:r>
              <a:rPr lang="en-US" sz="3000" dirty="0" err="1"/>
              <a:t>comunicare</a:t>
            </a:r>
            <a:r>
              <a:rPr lang="en-US" sz="3000" dirty="0"/>
              <a:t> pe </a:t>
            </a:r>
            <a:r>
              <a:rPr lang="en-US" sz="3000" dirty="0" err="1"/>
              <a:t>rețelele</a:t>
            </a:r>
            <a:r>
              <a:rPr lang="en-US" sz="3000" dirty="0"/>
              <a:t> de </a:t>
            </a:r>
            <a:r>
              <a:rPr lang="en-US" sz="3000" dirty="0" err="1"/>
              <a:t>socializare</a:t>
            </a:r>
            <a:r>
              <a:rPr lang="en-US" sz="3000" dirty="0"/>
              <a:t> se </a:t>
            </a:r>
            <a:r>
              <a:rPr lang="en-US" sz="3000" dirty="0" err="1"/>
              <a:t>învârt</a:t>
            </a:r>
            <a:r>
              <a:rPr lang="en-US" sz="3000" dirty="0"/>
              <a:t> </a:t>
            </a:r>
            <a:r>
              <a:rPr lang="en-US" sz="3000" dirty="0" err="1"/>
              <a:t>în</a:t>
            </a:r>
            <a:r>
              <a:rPr lang="en-US" sz="3000" dirty="0"/>
              <a:t> </a:t>
            </a:r>
            <a:r>
              <a:rPr lang="en-US" sz="3000" dirty="0" err="1"/>
              <a:t>jurul</a:t>
            </a:r>
            <a:r>
              <a:rPr lang="en-US" sz="3000" dirty="0"/>
              <a:t> </a:t>
            </a:r>
            <a:r>
              <a:rPr lang="en-US" sz="3000" dirty="0" err="1"/>
              <a:t>modalităților</a:t>
            </a:r>
            <a:r>
              <a:rPr lang="en-US" sz="3000" dirty="0"/>
              <a:t> </a:t>
            </a:r>
            <a:r>
              <a:rPr lang="en-US" sz="3000" dirty="0" err="1"/>
              <a:t>în</a:t>
            </a:r>
            <a:r>
              <a:rPr lang="en-US" sz="3000" dirty="0"/>
              <a:t> care </a:t>
            </a:r>
            <a:r>
              <a:rPr lang="en-US" sz="3000" dirty="0" err="1"/>
              <a:t>companiile</a:t>
            </a:r>
            <a:r>
              <a:rPr lang="en-US" sz="3000" dirty="0"/>
              <a:t> pot intra </a:t>
            </a:r>
            <a:r>
              <a:rPr lang="en-US" sz="3000" dirty="0" err="1"/>
              <a:t>în</a:t>
            </a:r>
            <a:r>
              <a:rPr lang="en-US" sz="3000" dirty="0"/>
              <a:t> </a:t>
            </a:r>
            <a:r>
              <a:rPr lang="en-US" sz="3000" dirty="0" err="1"/>
              <a:t>legătură</a:t>
            </a:r>
            <a:r>
              <a:rPr lang="en-US" sz="3000" dirty="0"/>
              <a:t> cu </a:t>
            </a:r>
            <a:r>
              <a:rPr lang="en-US" sz="3000" dirty="0" err="1"/>
              <a:t>publicul</a:t>
            </a:r>
            <a:r>
              <a:rPr lang="en-US" sz="3000" dirty="0"/>
              <a:t> lor, pot </a:t>
            </a:r>
            <a:r>
              <a:rPr lang="en-US" sz="3000" dirty="0" err="1"/>
              <a:t>crește</a:t>
            </a:r>
            <a:r>
              <a:rPr lang="en-US" sz="3000" dirty="0"/>
              <a:t> </a:t>
            </a:r>
            <a:r>
              <a:rPr lang="en-US" sz="3000" dirty="0" err="1"/>
              <a:t>gradul</a:t>
            </a:r>
            <a:r>
              <a:rPr lang="en-US" sz="3000" dirty="0"/>
              <a:t> de </a:t>
            </a:r>
            <a:r>
              <a:rPr lang="en-US" sz="3000" dirty="0" err="1"/>
              <a:t>conștientizare</a:t>
            </a:r>
            <a:r>
              <a:rPr lang="en-US" sz="3000" dirty="0"/>
              <a:t> a </a:t>
            </a:r>
            <a:r>
              <a:rPr lang="en-US" sz="3000" dirty="0" err="1"/>
              <a:t>mărcii</a:t>
            </a:r>
            <a:r>
              <a:rPr lang="en-US" sz="3000" dirty="0"/>
              <a:t> </a:t>
            </a:r>
            <a:r>
              <a:rPr lang="en-US" sz="3000" dirty="0" err="1"/>
              <a:t>și</a:t>
            </a:r>
            <a:r>
              <a:rPr lang="en-US" sz="3000" dirty="0"/>
              <a:t> pot genera </a:t>
            </a:r>
            <a:r>
              <a:rPr lang="en-US" sz="3000" dirty="0" err="1"/>
              <a:t>rezultate</a:t>
            </a:r>
            <a:r>
              <a:rPr lang="en-US" sz="3000" dirty="0"/>
              <a:t> de </a:t>
            </a:r>
            <a:r>
              <a:rPr lang="en-US" sz="3000" dirty="0" err="1"/>
              <a:t>afaceri</a:t>
            </a:r>
            <a:r>
              <a:rPr lang="en-US" sz="3000" dirty="0"/>
              <a:t>. </a:t>
            </a:r>
            <a:r>
              <a:rPr lang="en-US" sz="3000" dirty="0" err="1"/>
              <a:t>Pentru</a:t>
            </a:r>
            <a:r>
              <a:rPr lang="en-US" sz="3000" dirty="0"/>
              <a:t> un </a:t>
            </a:r>
            <a:r>
              <a:rPr lang="en-US" sz="3000" dirty="0" err="1"/>
              <a:t>rezultat</a:t>
            </a:r>
            <a:r>
              <a:rPr lang="en-US" sz="3000" dirty="0"/>
              <a:t> de </a:t>
            </a:r>
            <a:r>
              <a:rPr lang="en-US" sz="3000" dirty="0" err="1"/>
              <a:t>succes</a:t>
            </a:r>
            <a:r>
              <a:rPr lang="en-US" sz="3000" dirty="0"/>
              <a:t>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companiile</a:t>
            </a:r>
            <a:r>
              <a:rPr lang="en-US" sz="3000" dirty="0"/>
              <a:t> pot </a:t>
            </a:r>
            <a:r>
              <a:rPr lang="en-US" sz="3000" dirty="0" err="1"/>
              <a:t>urma</a:t>
            </a:r>
            <a:r>
              <a:rPr lang="en-US" sz="3000" dirty="0"/>
              <a:t> </a:t>
            </a:r>
            <a:r>
              <a:rPr lang="en-US" sz="3000" dirty="0" err="1"/>
              <a:t>câteva</a:t>
            </a:r>
            <a:r>
              <a:rPr lang="en-US" sz="3000" dirty="0"/>
              <a:t> principii:</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24442"/>
            <a:ext cx="7779895" cy="4708981"/>
          </a:xfrm>
          <a:prstGeom prst="rect">
            <a:avLst/>
          </a:prstGeom>
          <a:noFill/>
        </p:spPr>
        <p:txBody>
          <a:bodyPr wrap="square" rtlCol="0">
            <a:spAutoFit/>
          </a:bodyPr>
          <a:lstStyle/>
          <a:p>
            <a:pPr algn="just"/>
            <a:r>
              <a:rPr lang="en-US" sz="3000" dirty="0" err="1"/>
              <a:t>Rețelele</a:t>
            </a:r>
            <a:r>
              <a:rPr lang="en-US" sz="3000" dirty="0"/>
              <a:t> </a:t>
            </a:r>
            <a:r>
              <a:rPr lang="en-US" sz="3000" dirty="0" err="1"/>
              <a:t>sociale</a:t>
            </a:r>
            <a:r>
              <a:rPr lang="en-US" sz="3000" dirty="0"/>
              <a:t> pot fi un instrument </a:t>
            </a:r>
            <a:r>
              <a:rPr lang="en-US" sz="3000" dirty="0" err="1"/>
              <a:t>puternic</a:t>
            </a:r>
            <a:r>
              <a:rPr lang="en-US" sz="3000" dirty="0"/>
              <a:t> </a:t>
            </a:r>
            <a:r>
              <a:rPr lang="en-US" sz="3000" dirty="0" err="1"/>
              <a:t>pentru</a:t>
            </a:r>
            <a:r>
              <a:rPr lang="en-US" sz="3000" dirty="0"/>
              <a:t> </a:t>
            </a:r>
            <a:r>
              <a:rPr lang="en-US" sz="3000" dirty="0" err="1"/>
              <a:t>creșterea</a:t>
            </a:r>
            <a:r>
              <a:rPr lang="en-US" sz="3000" dirty="0"/>
              <a:t> </a:t>
            </a:r>
            <a:r>
              <a:rPr lang="en-US" sz="3000" dirty="0" err="1"/>
              <a:t>gradului</a:t>
            </a:r>
            <a:r>
              <a:rPr lang="en-US" sz="3000" dirty="0"/>
              <a:t> de </a:t>
            </a:r>
            <a:r>
              <a:rPr lang="en-US" sz="3000" dirty="0" err="1"/>
              <a:t>cunoaștere</a:t>
            </a:r>
            <a:r>
              <a:rPr lang="en-US" sz="3000" dirty="0"/>
              <a:t> a </a:t>
            </a:r>
            <a:r>
              <a:rPr lang="en-US" sz="3000" dirty="0" err="1"/>
              <a:t>mărcii</a:t>
            </a:r>
            <a:r>
              <a:rPr lang="en-US" sz="3000" dirty="0"/>
              <a:t>, </a:t>
            </a:r>
            <a:r>
              <a:rPr lang="en-US" sz="3000" dirty="0" err="1"/>
              <a:t>deoarece</a:t>
            </a:r>
            <a:r>
              <a:rPr lang="en-US" sz="3000" dirty="0"/>
              <a:t> le </a:t>
            </a:r>
            <a:r>
              <a:rPr lang="en-US" sz="3000" dirty="0" err="1"/>
              <a:t>permite</a:t>
            </a:r>
            <a:r>
              <a:rPr lang="en-US" sz="3000" dirty="0"/>
              <a:t> </a:t>
            </a:r>
            <a:r>
              <a:rPr lang="en-US" sz="3000" dirty="0" err="1"/>
              <a:t>mărcilor</a:t>
            </a:r>
            <a:r>
              <a:rPr lang="en-US" sz="3000" dirty="0"/>
              <a:t> </a:t>
            </a:r>
            <a:r>
              <a:rPr lang="en-US" sz="3000" dirty="0" err="1"/>
              <a:t>să</a:t>
            </a:r>
            <a:r>
              <a:rPr lang="en-US" sz="3000" dirty="0"/>
              <a:t> </a:t>
            </a:r>
            <a:r>
              <a:rPr lang="en-US" sz="3000" dirty="0" err="1"/>
              <a:t>ajungă</a:t>
            </a:r>
            <a:r>
              <a:rPr lang="en-US" sz="3000" dirty="0"/>
              <a:t> la un public </a:t>
            </a:r>
            <a:r>
              <a:rPr lang="en-US" sz="3000" dirty="0" err="1"/>
              <a:t>larg</a:t>
            </a:r>
            <a:r>
              <a:rPr lang="en-US" sz="3000" dirty="0"/>
              <a:t> </a:t>
            </a:r>
            <a:r>
              <a:rPr lang="en-US" sz="3000" dirty="0" err="1"/>
              <a:t>și</a:t>
            </a:r>
            <a:r>
              <a:rPr lang="en-US" sz="3000" dirty="0"/>
              <a:t> </a:t>
            </a:r>
            <a:r>
              <a:rPr lang="en-US" sz="3000" dirty="0" err="1"/>
              <a:t>să</a:t>
            </a:r>
            <a:r>
              <a:rPr lang="en-US" sz="3000" dirty="0"/>
              <a:t> </a:t>
            </a:r>
            <a:r>
              <a:rPr lang="en-US" sz="3000" dirty="0" err="1"/>
              <a:t>își</a:t>
            </a:r>
            <a:r>
              <a:rPr lang="en-US" sz="3000" dirty="0"/>
              <a:t> </a:t>
            </a:r>
            <a:r>
              <a:rPr lang="en-US" sz="3000" dirty="0" err="1"/>
              <a:t>prezinte</a:t>
            </a:r>
            <a:r>
              <a:rPr lang="en-US" sz="3000" dirty="0"/>
              <a:t> </a:t>
            </a:r>
            <a:r>
              <a:rPr lang="en-US" sz="3000" dirty="0" err="1"/>
              <a:t>produsele</a:t>
            </a:r>
            <a:r>
              <a:rPr lang="en-US" sz="3000" dirty="0"/>
              <a:t> </a:t>
            </a:r>
            <a:r>
              <a:rPr lang="en-US" sz="3000" dirty="0" err="1"/>
              <a:t>și</a:t>
            </a:r>
            <a:r>
              <a:rPr lang="en-US" sz="3000" dirty="0"/>
              <a:t> </a:t>
            </a:r>
            <a:r>
              <a:rPr lang="en-US" sz="3000" dirty="0" err="1"/>
              <a:t>serviciile</a:t>
            </a:r>
            <a:r>
              <a:rPr lang="en-US" sz="3000" dirty="0"/>
              <a:t> </a:t>
            </a:r>
            <a:r>
              <a:rPr lang="en-US" sz="3000" dirty="0" err="1"/>
              <a:t>într</a:t>
            </a:r>
            <a:r>
              <a:rPr lang="en-US" sz="3000" dirty="0"/>
              <a:t>-un mod </a:t>
            </a:r>
            <a:r>
              <a:rPr lang="en-US" sz="3000" dirty="0" err="1"/>
              <a:t>distractiv</a:t>
            </a:r>
            <a:r>
              <a:rPr lang="en-US" sz="3000" dirty="0"/>
              <a:t> </a:t>
            </a:r>
            <a:r>
              <a:rPr lang="en-US" sz="3000" dirty="0" err="1"/>
              <a:t>și</a:t>
            </a:r>
            <a:r>
              <a:rPr lang="en-US" sz="3000" dirty="0"/>
              <a:t> </a:t>
            </a:r>
            <a:r>
              <a:rPr lang="en-US" sz="3000" dirty="0" err="1"/>
              <a:t>captivant</a:t>
            </a:r>
            <a:r>
              <a:rPr lang="en-US" sz="3000" dirty="0"/>
              <a:t>. </a:t>
            </a:r>
            <a:r>
              <a:rPr lang="en-US" sz="3000" dirty="0" err="1"/>
              <a:t>Prin</a:t>
            </a:r>
            <a:r>
              <a:rPr lang="en-US" sz="3000" dirty="0"/>
              <a:t> </a:t>
            </a:r>
            <a:r>
              <a:rPr lang="en-US" sz="3000" dirty="0" err="1"/>
              <a:t>crearea</a:t>
            </a:r>
            <a:r>
              <a:rPr lang="en-US" sz="3000" dirty="0"/>
              <a:t> </a:t>
            </a:r>
            <a:r>
              <a:rPr lang="en-US" sz="3000" dirty="0" err="1"/>
              <a:t>și</a:t>
            </a:r>
            <a:r>
              <a:rPr lang="en-US" sz="3000" dirty="0"/>
              <a:t> </a:t>
            </a:r>
            <a:r>
              <a:rPr lang="en-US" sz="3000" dirty="0" err="1"/>
              <a:t>partajarea</a:t>
            </a:r>
            <a:r>
              <a:rPr lang="en-US" sz="3000" dirty="0"/>
              <a:t> </a:t>
            </a:r>
            <a:r>
              <a:rPr lang="en-US" sz="3000" dirty="0" err="1"/>
              <a:t>conținutului</a:t>
            </a:r>
            <a:r>
              <a:rPr lang="en-US" sz="3000" dirty="0"/>
              <a:t> care </a:t>
            </a:r>
            <a:r>
              <a:rPr lang="en-US" sz="3000" dirty="0" err="1"/>
              <a:t>este</a:t>
            </a:r>
            <a:r>
              <a:rPr lang="en-US" sz="3000" dirty="0"/>
              <a:t> relevant </a:t>
            </a:r>
            <a:r>
              <a:rPr lang="en-US" sz="3000" dirty="0" err="1"/>
              <a:t>și</a:t>
            </a:r>
            <a:r>
              <a:rPr lang="en-US" sz="3000" dirty="0"/>
              <a:t> </a:t>
            </a:r>
            <a:r>
              <a:rPr lang="en-US" sz="3000" dirty="0" err="1"/>
              <a:t>interesant</a:t>
            </a:r>
            <a:r>
              <a:rPr lang="en-US" sz="3000" dirty="0"/>
              <a:t> </a:t>
            </a:r>
            <a:r>
              <a:rPr lang="en-US" sz="3000" dirty="0" err="1"/>
              <a:t>pentru</a:t>
            </a:r>
            <a:r>
              <a:rPr lang="en-US" sz="3000" dirty="0"/>
              <a:t> </a:t>
            </a:r>
            <a:r>
              <a:rPr lang="en-US" sz="3000" dirty="0" err="1"/>
              <a:t>publicul</a:t>
            </a:r>
            <a:r>
              <a:rPr lang="en-US" sz="3000" dirty="0"/>
              <a:t> </a:t>
            </a:r>
            <a:r>
              <a:rPr lang="en-US" sz="3000" dirty="0" err="1"/>
              <a:t>dvs</a:t>
            </a:r>
            <a:r>
              <a:rPr lang="en-US" sz="3000" dirty="0"/>
              <a:t>. </a:t>
            </a:r>
            <a:r>
              <a:rPr lang="en-US" sz="3000" dirty="0" err="1"/>
              <a:t>țintă</a:t>
            </a:r>
            <a:r>
              <a:rPr lang="en-US" sz="3000" dirty="0"/>
              <a:t>, </a:t>
            </a:r>
            <a:r>
              <a:rPr lang="en-US" sz="3000" dirty="0" err="1"/>
              <a:t>puteți</a:t>
            </a:r>
            <a:r>
              <a:rPr lang="en-US" sz="3000" dirty="0"/>
              <a:t> </a:t>
            </a:r>
            <a:r>
              <a:rPr lang="en-US" sz="3000" dirty="0" err="1"/>
              <a:t>crește</a:t>
            </a:r>
            <a:r>
              <a:rPr lang="en-US" sz="3000" dirty="0"/>
              <a:t> </a:t>
            </a:r>
            <a:r>
              <a:rPr lang="en-US" sz="3000" dirty="0" err="1"/>
              <a:t>vizibilitatea</a:t>
            </a:r>
            <a:r>
              <a:rPr lang="en-US" sz="3000" dirty="0"/>
              <a:t> </a:t>
            </a:r>
            <a:r>
              <a:rPr lang="en-US" sz="3000" dirty="0" err="1"/>
              <a:t>mărcii</a:t>
            </a:r>
            <a:r>
              <a:rPr lang="en-US" sz="3000" dirty="0"/>
              <a:t> </a:t>
            </a:r>
            <a:r>
              <a:rPr lang="en-US" sz="3000" dirty="0" err="1"/>
              <a:t>dvs</a:t>
            </a:r>
            <a:r>
              <a:rPr lang="en-US" sz="3000" dirty="0"/>
              <a:t>. </a:t>
            </a:r>
            <a:r>
              <a:rPr lang="en-US" sz="3000" dirty="0" err="1"/>
              <a:t>și</a:t>
            </a:r>
            <a:r>
              <a:rPr lang="en-US" sz="3000" dirty="0"/>
              <a:t> </a:t>
            </a:r>
            <a:r>
              <a:rPr lang="en-US" sz="3000" dirty="0" err="1"/>
              <a:t>puteți</a:t>
            </a:r>
            <a:r>
              <a:rPr lang="en-US" sz="3000" dirty="0"/>
              <a:t> </a:t>
            </a:r>
            <a:r>
              <a:rPr lang="en-US" sz="3000" dirty="0" err="1"/>
              <a:t>crea</a:t>
            </a:r>
            <a:r>
              <a:rPr lang="en-US" sz="3000" dirty="0"/>
              <a:t> un </a:t>
            </a:r>
            <a:r>
              <a:rPr lang="en-US" sz="3000" dirty="0" err="1"/>
              <a:t>interes</a:t>
            </a:r>
            <a:r>
              <a:rPr lang="en-US" sz="3000" dirty="0"/>
              <a:t> </a:t>
            </a:r>
            <a:r>
              <a:rPr lang="en-US" sz="3000" dirty="0" err="1"/>
              <a:t>în</a:t>
            </a:r>
            <a:r>
              <a:rPr lang="en-US" sz="3000" dirty="0"/>
              <a:t> </a:t>
            </a:r>
            <a:r>
              <a:rPr lang="en-US" sz="3000" dirty="0" err="1"/>
              <a:t>jurul</a:t>
            </a:r>
            <a:r>
              <a:rPr lang="en-US" sz="3000" dirty="0"/>
              <a:t> </a:t>
            </a:r>
            <a:r>
              <a:rPr lang="en-US" sz="3000" dirty="0" err="1"/>
              <a:t>produselor</a:t>
            </a:r>
            <a:r>
              <a:rPr lang="en-US" sz="3000" dirty="0"/>
              <a:t> </a:t>
            </a:r>
            <a:r>
              <a:rPr lang="en-US" sz="3000" dirty="0" err="1"/>
              <a:t>sau</a:t>
            </a:r>
            <a:r>
              <a:rPr lang="en-US" sz="3000" dirty="0"/>
              <a:t> </a:t>
            </a:r>
            <a:r>
              <a:rPr lang="en-US" sz="3000" dirty="0" err="1"/>
              <a:t>serviciilor</a:t>
            </a:r>
            <a:r>
              <a:rPr lang="en-US" sz="3000" dirty="0"/>
              <a:t> </a:t>
            </a:r>
            <a:r>
              <a:rPr lang="en-US" sz="3000" dirty="0" err="1"/>
              <a:t>dvs</a:t>
            </a:r>
            <a:r>
              <a:rPr lang="en-US" sz="3000" dirty="0"/>
              <a:t>.</a:t>
            </a:r>
          </a:p>
        </p:txBody>
      </p:sp>
    </p:spTree>
    <p:extLst>
      <p:ext uri="{BB962C8B-B14F-4D97-AF65-F5344CB8AC3E}">
        <p14:creationId xmlns:p14="http://schemas.microsoft.com/office/powerpoint/2010/main" val="34526307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4708981"/>
          </a:xfrm>
          <a:prstGeom prst="rect">
            <a:avLst/>
          </a:prstGeom>
          <a:noFill/>
        </p:spPr>
        <p:txBody>
          <a:bodyPr wrap="square" rtlCol="0">
            <a:spAutoFit/>
          </a:bodyPr>
          <a:lstStyle/>
          <a:p>
            <a:pPr algn="just"/>
            <a:r>
              <a:rPr lang="it-IT" sz="3000" dirty="0"/>
              <a:t>Unele dintre cele mai cunoscute strategii pentru dezvoltarea gradului de conștientizare a mărcii includ:</a:t>
            </a:r>
            <a:endParaRPr lang="ro-RO" sz="3000" dirty="0"/>
          </a:p>
          <a:p>
            <a:pPr algn="just"/>
            <a:endParaRPr lang="en-US" sz="3000" dirty="0"/>
          </a:p>
          <a:p>
            <a:pPr marL="457200" indent="-457200" algn="just">
              <a:buFont typeface="Wingdings" panose="05000000000000000000" pitchFamily="2" charset="2"/>
              <a:buChar char="Ø"/>
            </a:pPr>
            <a:r>
              <a:rPr lang="en-US" sz="3000" b="1" dirty="0" err="1"/>
              <a:t>Publicitate</a:t>
            </a:r>
            <a:r>
              <a:rPr lang="ro-RO" sz="3000" b="1" dirty="0"/>
              <a:t>a</a:t>
            </a:r>
            <a:r>
              <a:rPr lang="en-US" sz="3000" b="1" dirty="0"/>
              <a:t>: </a:t>
            </a:r>
            <a:r>
              <a:rPr lang="en-US" sz="3000" dirty="0" err="1"/>
              <a:t>poate</a:t>
            </a:r>
            <a:r>
              <a:rPr lang="en-US" sz="3000" dirty="0"/>
              <a:t> fi o </a:t>
            </a:r>
            <a:r>
              <a:rPr lang="en-US" sz="3000" dirty="0" err="1"/>
              <a:t>modalitate</a:t>
            </a:r>
            <a:r>
              <a:rPr lang="en-US" sz="3000" dirty="0"/>
              <a:t> </a:t>
            </a:r>
            <a:r>
              <a:rPr lang="en-US" sz="3000" dirty="0" err="1"/>
              <a:t>puternică</a:t>
            </a:r>
            <a:r>
              <a:rPr lang="en-US" sz="3000" dirty="0"/>
              <a:t> de a </a:t>
            </a:r>
            <a:r>
              <a:rPr lang="en-US" sz="3000" dirty="0" err="1"/>
              <a:t>construi</a:t>
            </a:r>
            <a:r>
              <a:rPr lang="en-US" sz="3000" dirty="0"/>
              <a:t> </a:t>
            </a:r>
            <a:r>
              <a:rPr lang="en-US" sz="3000" dirty="0" err="1"/>
              <a:t>gradul</a:t>
            </a:r>
            <a:r>
              <a:rPr lang="en-US" sz="3000" dirty="0"/>
              <a:t> de </a:t>
            </a:r>
            <a:r>
              <a:rPr lang="en-US" sz="3000" dirty="0" err="1"/>
              <a:t>cunoaștere</a:t>
            </a:r>
            <a:r>
              <a:rPr lang="en-US" sz="3000" dirty="0"/>
              <a:t> a </a:t>
            </a:r>
            <a:r>
              <a:rPr lang="en-US" sz="3000" dirty="0" err="1"/>
              <a:t>mărcii</a:t>
            </a:r>
            <a:r>
              <a:rPr lang="en-US" sz="3000" dirty="0"/>
              <a:t>, </a:t>
            </a:r>
            <a:r>
              <a:rPr lang="en-US" sz="3000" dirty="0" err="1"/>
              <a:t>deoarece</a:t>
            </a:r>
            <a:r>
              <a:rPr lang="en-US" sz="3000" dirty="0"/>
              <a:t> </a:t>
            </a:r>
            <a:r>
              <a:rPr lang="en-US" sz="3000" dirty="0" err="1"/>
              <a:t>vă</a:t>
            </a:r>
            <a:r>
              <a:rPr lang="en-US" sz="3000" dirty="0"/>
              <a:t> </a:t>
            </a:r>
            <a:r>
              <a:rPr lang="en-US" sz="3000" dirty="0" err="1"/>
              <a:t>permite</a:t>
            </a:r>
            <a:r>
              <a:rPr lang="en-US" sz="3000" dirty="0"/>
              <a:t> </a:t>
            </a:r>
            <a:r>
              <a:rPr lang="en-US" sz="3000" dirty="0" err="1"/>
              <a:t>să</a:t>
            </a:r>
            <a:r>
              <a:rPr lang="en-US" sz="3000" dirty="0"/>
              <a:t> </a:t>
            </a:r>
            <a:r>
              <a:rPr lang="en-US" sz="3000" dirty="0" err="1"/>
              <a:t>ajungeți</a:t>
            </a:r>
            <a:r>
              <a:rPr lang="en-US" sz="3000" dirty="0"/>
              <a:t> la un public </a:t>
            </a:r>
            <a:r>
              <a:rPr lang="en-US" sz="3000" dirty="0" err="1"/>
              <a:t>larg</a:t>
            </a:r>
            <a:r>
              <a:rPr lang="en-US" sz="3000" dirty="0"/>
              <a:t> </a:t>
            </a:r>
            <a:r>
              <a:rPr lang="en-US" sz="3000" dirty="0" err="1"/>
              <a:t>și</a:t>
            </a:r>
            <a:r>
              <a:rPr lang="en-US" sz="3000" dirty="0"/>
              <a:t> </a:t>
            </a:r>
            <a:r>
              <a:rPr lang="en-US" sz="3000" dirty="0" err="1"/>
              <a:t>să</a:t>
            </a:r>
            <a:r>
              <a:rPr lang="en-US" sz="3000" dirty="0"/>
              <a:t> </a:t>
            </a:r>
            <a:r>
              <a:rPr lang="en-US" sz="3000" dirty="0" err="1"/>
              <a:t>vă</a:t>
            </a:r>
            <a:r>
              <a:rPr lang="en-US" sz="3000" dirty="0"/>
              <a:t> </a:t>
            </a:r>
            <a:r>
              <a:rPr lang="en-US" sz="3000" dirty="0" err="1"/>
              <a:t>promovați</a:t>
            </a:r>
            <a:r>
              <a:rPr lang="en-US" sz="3000" dirty="0"/>
              <a:t> </a:t>
            </a:r>
            <a:r>
              <a:rPr lang="en-US" sz="3000" dirty="0" err="1"/>
              <a:t>mesajul</a:t>
            </a:r>
            <a:r>
              <a:rPr lang="en-US" sz="3000" dirty="0"/>
              <a:t> </a:t>
            </a:r>
            <a:r>
              <a:rPr lang="en-US" sz="3000" dirty="0" err="1"/>
              <a:t>mărcii</a:t>
            </a:r>
            <a:r>
              <a:rPr lang="en-US" sz="3000" dirty="0"/>
              <a:t> </a:t>
            </a:r>
            <a:r>
              <a:rPr lang="en-US" sz="3000" dirty="0" err="1"/>
              <a:t>într</a:t>
            </a:r>
            <a:r>
              <a:rPr lang="en-US" sz="3000" dirty="0"/>
              <a:t>-un mod </a:t>
            </a:r>
            <a:r>
              <a:rPr lang="en-US" sz="3000" dirty="0" err="1"/>
              <a:t>țintit</a:t>
            </a:r>
            <a:r>
              <a:rPr lang="en-US" sz="3000" dirty="0"/>
              <a:t> </a:t>
            </a:r>
            <a:r>
              <a:rPr lang="en-US" sz="3000" dirty="0" err="1"/>
              <a:t>și</a:t>
            </a:r>
            <a:r>
              <a:rPr lang="en-US" sz="3000" dirty="0"/>
              <a:t> </a:t>
            </a:r>
            <a:r>
              <a:rPr lang="en-US" sz="3000" dirty="0" err="1"/>
              <a:t>eficient</a:t>
            </a:r>
            <a:r>
              <a:rPr lang="en-US" sz="3000" dirty="0"/>
              <a:t>.</a:t>
            </a:r>
          </a:p>
        </p:txBody>
      </p:sp>
    </p:spTree>
    <p:extLst>
      <p:ext uri="{BB962C8B-B14F-4D97-AF65-F5344CB8AC3E}">
        <p14:creationId xmlns:p14="http://schemas.microsoft.com/office/powerpoint/2010/main" val="4025220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32418"/>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Marketingul</a:t>
            </a:r>
            <a:r>
              <a:rPr lang="en-US" sz="3000" b="1" dirty="0"/>
              <a:t> </a:t>
            </a:r>
            <a:r>
              <a:rPr lang="en-US" sz="3000" b="1" dirty="0" err="1"/>
              <a:t>bazat</a:t>
            </a:r>
            <a:r>
              <a:rPr lang="en-US" sz="3000" b="1" dirty="0"/>
              <a:t> pe </a:t>
            </a:r>
            <a:r>
              <a:rPr lang="ro-RO" sz="3000" b="1" dirty="0"/>
              <a:t>afiliere</a:t>
            </a:r>
            <a:r>
              <a:rPr lang="en-US" sz="3000" b="1" dirty="0"/>
              <a:t>: </a:t>
            </a:r>
            <a:r>
              <a:rPr lang="en-US" sz="3000" dirty="0" err="1"/>
              <a:t>parteneriatul</a:t>
            </a:r>
            <a:r>
              <a:rPr lang="en-US" sz="3000" dirty="0"/>
              <a:t> cu </a:t>
            </a:r>
            <a:r>
              <a:rPr lang="en-US" sz="3000" dirty="0" err="1"/>
              <a:t>persoane</a:t>
            </a:r>
            <a:r>
              <a:rPr lang="en-US" sz="3000" dirty="0"/>
              <a:t> </a:t>
            </a:r>
            <a:r>
              <a:rPr lang="en-US" sz="3000" dirty="0" err="1"/>
              <a:t>influente</a:t>
            </a:r>
            <a:r>
              <a:rPr lang="en-US" sz="3000" dirty="0"/>
              <a:t> </a:t>
            </a:r>
            <a:r>
              <a:rPr lang="en-US" sz="3000" dirty="0" err="1"/>
              <a:t>poate</a:t>
            </a:r>
            <a:r>
              <a:rPr lang="en-US" sz="3000" dirty="0"/>
              <a:t> fi o </a:t>
            </a:r>
            <a:r>
              <a:rPr lang="en-US" sz="3000" dirty="0" err="1"/>
              <a:t>modalitate</a:t>
            </a:r>
            <a:r>
              <a:rPr lang="en-US" sz="3000" dirty="0"/>
              <a:t> </a:t>
            </a:r>
            <a:r>
              <a:rPr lang="en-US" sz="3000" dirty="0" err="1"/>
              <a:t>excelentă</a:t>
            </a:r>
            <a:r>
              <a:rPr lang="en-US" sz="3000" dirty="0"/>
              <a:t> de a </a:t>
            </a:r>
            <a:r>
              <a:rPr lang="en-US" sz="3000" dirty="0" err="1"/>
              <a:t>ajunge</a:t>
            </a:r>
            <a:r>
              <a:rPr lang="en-US" sz="3000" dirty="0"/>
              <a:t> la o </a:t>
            </a:r>
            <a:r>
              <a:rPr lang="en-US" sz="3000" dirty="0" err="1"/>
              <a:t>nouă</a:t>
            </a:r>
            <a:r>
              <a:rPr lang="en-US" sz="3000" dirty="0"/>
              <a:t> </a:t>
            </a:r>
            <a:r>
              <a:rPr lang="en-US" sz="3000" dirty="0" err="1"/>
              <a:t>audiență</a:t>
            </a:r>
            <a:r>
              <a:rPr lang="en-US" sz="3000" dirty="0"/>
              <a:t> </a:t>
            </a:r>
            <a:r>
              <a:rPr lang="en-US" sz="3000" dirty="0" err="1"/>
              <a:t>și</a:t>
            </a:r>
            <a:r>
              <a:rPr lang="en-US" sz="3000" dirty="0"/>
              <a:t> de a </a:t>
            </a:r>
            <a:r>
              <a:rPr lang="en-US" sz="3000" dirty="0" err="1"/>
              <a:t>crește</a:t>
            </a:r>
            <a:r>
              <a:rPr lang="en-US" sz="3000" dirty="0"/>
              <a:t> </a:t>
            </a:r>
            <a:r>
              <a:rPr lang="en-US" sz="3000" dirty="0" err="1"/>
              <a:t>gradul</a:t>
            </a:r>
            <a:r>
              <a:rPr lang="en-US" sz="3000" dirty="0"/>
              <a:t> de </a:t>
            </a:r>
            <a:r>
              <a:rPr lang="en-US" sz="3000" dirty="0" err="1"/>
              <a:t>conștientizare</a:t>
            </a:r>
            <a:r>
              <a:rPr lang="en-US" sz="3000" dirty="0"/>
              <a:t> a </a:t>
            </a:r>
            <a:r>
              <a:rPr lang="en-US" sz="3000" dirty="0" err="1"/>
              <a:t>mărcii</a:t>
            </a:r>
            <a:r>
              <a:rPr lang="en-US" sz="3000" dirty="0"/>
              <a:t>, </a:t>
            </a:r>
            <a:r>
              <a:rPr lang="en-US" sz="3000" dirty="0" err="1"/>
              <a:t>deoarece</a:t>
            </a:r>
            <a:r>
              <a:rPr lang="en-US" sz="3000" dirty="0"/>
              <a:t> </a:t>
            </a:r>
            <a:r>
              <a:rPr lang="en-US" sz="3000" dirty="0" err="1"/>
              <a:t>influen</a:t>
            </a:r>
            <a:r>
              <a:rPr lang="ro-RO" sz="3000" dirty="0"/>
              <a:t>cerii</a:t>
            </a:r>
            <a:r>
              <a:rPr lang="en-US" sz="3000" dirty="0"/>
              <a:t> </a:t>
            </a:r>
            <a:r>
              <a:rPr lang="en-US" sz="3000" dirty="0" err="1"/>
              <a:t>vă</a:t>
            </a:r>
            <a:r>
              <a:rPr lang="en-US" sz="3000" dirty="0"/>
              <a:t> pot </a:t>
            </a:r>
            <a:r>
              <a:rPr lang="en-US" sz="3000" dirty="0" err="1"/>
              <a:t>ajuta</a:t>
            </a:r>
            <a:r>
              <a:rPr lang="en-US" sz="3000" dirty="0"/>
              <a:t> </a:t>
            </a:r>
            <a:r>
              <a:rPr lang="en-US" sz="3000" dirty="0" err="1"/>
              <a:t>să</a:t>
            </a:r>
            <a:r>
              <a:rPr lang="en-US" sz="3000" dirty="0"/>
              <a:t> </a:t>
            </a:r>
            <a:r>
              <a:rPr lang="en-US" sz="3000" dirty="0" err="1"/>
              <a:t>vă</a:t>
            </a:r>
            <a:r>
              <a:rPr lang="en-US" sz="3000" dirty="0"/>
              <a:t> </a:t>
            </a:r>
            <a:r>
              <a:rPr lang="en-US" sz="3000" dirty="0" err="1"/>
              <a:t>promovați</a:t>
            </a:r>
            <a:r>
              <a:rPr lang="en-US" sz="3000" dirty="0"/>
              <a:t> </a:t>
            </a:r>
            <a:r>
              <a:rPr lang="en-US" sz="3000" dirty="0" err="1"/>
              <a:t>produsele</a:t>
            </a:r>
            <a:r>
              <a:rPr lang="en-US" sz="3000" dirty="0"/>
              <a:t> </a:t>
            </a:r>
            <a:r>
              <a:rPr lang="en-US" sz="3000" dirty="0" err="1"/>
              <a:t>sau</a:t>
            </a:r>
            <a:r>
              <a:rPr lang="en-US" sz="3000" dirty="0"/>
              <a:t> </a:t>
            </a:r>
            <a:r>
              <a:rPr lang="en-US" sz="3000" dirty="0" err="1"/>
              <a:t>serviciile</a:t>
            </a:r>
            <a:r>
              <a:rPr lang="en-US" sz="3000" dirty="0"/>
              <a:t> </a:t>
            </a:r>
            <a:r>
              <a:rPr lang="en-US" sz="3000" dirty="0" err="1"/>
              <a:t>către</a:t>
            </a:r>
            <a:r>
              <a:rPr lang="en-US" sz="3000" dirty="0"/>
              <a:t> </a:t>
            </a:r>
            <a:r>
              <a:rPr lang="en-US" sz="3000" dirty="0" err="1"/>
              <a:t>adepții</a:t>
            </a:r>
            <a:r>
              <a:rPr lang="en-US" sz="3000" dirty="0"/>
              <a:t> lor.</a:t>
            </a:r>
          </a:p>
        </p:txBody>
      </p:sp>
    </p:spTree>
    <p:extLst>
      <p:ext uri="{BB962C8B-B14F-4D97-AF65-F5344CB8AC3E}">
        <p14:creationId xmlns:p14="http://schemas.microsoft.com/office/powerpoint/2010/main" val="25098809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32418"/>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Evenimente</a:t>
            </a:r>
            <a:r>
              <a:rPr lang="en-US" sz="3000" b="1" dirty="0"/>
              <a:t> </a:t>
            </a:r>
            <a:r>
              <a:rPr lang="en-US" sz="3000" b="1" dirty="0" err="1"/>
              <a:t>și</a:t>
            </a:r>
            <a:r>
              <a:rPr lang="en-US" sz="3000" b="1" dirty="0"/>
              <a:t> </a:t>
            </a:r>
            <a:r>
              <a:rPr lang="en-US" sz="3000" b="1" dirty="0" err="1"/>
              <a:t>sponsorizări</a:t>
            </a:r>
            <a:r>
              <a:rPr lang="en-US" sz="3000" b="1" dirty="0"/>
              <a:t>: </a:t>
            </a:r>
            <a:r>
              <a:rPr lang="en-US" sz="3000" dirty="0" err="1"/>
              <a:t>Găzduirea</a:t>
            </a:r>
            <a:r>
              <a:rPr lang="en-US" sz="3000" dirty="0"/>
              <a:t> de </a:t>
            </a:r>
            <a:r>
              <a:rPr lang="en-US" sz="3000" dirty="0" err="1"/>
              <a:t>evenimente</a:t>
            </a:r>
            <a:r>
              <a:rPr lang="en-US" sz="3000" dirty="0"/>
              <a:t> </a:t>
            </a:r>
            <a:r>
              <a:rPr lang="en-US" sz="3000" dirty="0" err="1"/>
              <a:t>sau</a:t>
            </a:r>
            <a:r>
              <a:rPr lang="en-US" sz="3000" dirty="0"/>
              <a:t> </a:t>
            </a:r>
            <a:r>
              <a:rPr lang="en-US" sz="3000" dirty="0" err="1"/>
              <a:t>sponsorizarea</a:t>
            </a:r>
            <a:r>
              <a:rPr lang="en-US" sz="3000" dirty="0"/>
              <a:t> </a:t>
            </a:r>
            <a:r>
              <a:rPr lang="en-US" sz="3000" dirty="0" err="1"/>
              <a:t>activităților</a:t>
            </a:r>
            <a:r>
              <a:rPr lang="en-US" sz="3000" dirty="0"/>
              <a:t> care se </a:t>
            </a:r>
            <a:r>
              <a:rPr lang="en-US" sz="3000" dirty="0" err="1"/>
              <a:t>aliniază</a:t>
            </a:r>
            <a:r>
              <a:rPr lang="en-US" sz="3000" dirty="0"/>
              <a:t> cu </a:t>
            </a:r>
            <a:r>
              <a:rPr lang="en-US" sz="3000" dirty="0" err="1"/>
              <a:t>valorile</a:t>
            </a:r>
            <a:r>
              <a:rPr lang="en-US" sz="3000" dirty="0"/>
              <a:t> </a:t>
            </a:r>
            <a:r>
              <a:rPr lang="en-US" sz="3000" dirty="0" err="1"/>
              <a:t>mărcii</a:t>
            </a:r>
            <a:r>
              <a:rPr lang="en-US" sz="3000" dirty="0"/>
              <a:t> </a:t>
            </a:r>
            <a:r>
              <a:rPr lang="en-US" sz="3000" dirty="0" err="1"/>
              <a:t>dvs</a:t>
            </a:r>
            <a:r>
              <a:rPr lang="en-US" sz="3000" dirty="0"/>
              <a:t>. </a:t>
            </a:r>
            <a:r>
              <a:rPr lang="en-US" sz="3000" dirty="0" err="1"/>
              <a:t>poate</a:t>
            </a:r>
            <a:r>
              <a:rPr lang="en-US" sz="3000" dirty="0"/>
              <a:t> fi o </a:t>
            </a:r>
            <a:r>
              <a:rPr lang="en-US" sz="3000" dirty="0" err="1"/>
              <a:t>modalitate</a:t>
            </a:r>
            <a:r>
              <a:rPr lang="en-US" sz="3000" dirty="0"/>
              <a:t> </a:t>
            </a:r>
            <a:r>
              <a:rPr lang="en-US" sz="3000" dirty="0" err="1"/>
              <a:t>excelentă</a:t>
            </a:r>
            <a:r>
              <a:rPr lang="en-US" sz="3000" dirty="0"/>
              <a:t> de a </a:t>
            </a:r>
            <a:r>
              <a:rPr lang="en-US" sz="3000" dirty="0" err="1"/>
              <a:t>dezvolta</a:t>
            </a:r>
            <a:r>
              <a:rPr lang="en-US" sz="3000" dirty="0"/>
              <a:t> </a:t>
            </a:r>
            <a:r>
              <a:rPr lang="en-US" sz="3000" dirty="0" err="1"/>
              <a:t>conștientizarea</a:t>
            </a:r>
            <a:r>
              <a:rPr lang="en-US" sz="3000" dirty="0"/>
              <a:t> </a:t>
            </a:r>
            <a:r>
              <a:rPr lang="en-US" sz="3000" dirty="0" err="1"/>
              <a:t>mărcii</a:t>
            </a:r>
            <a:r>
              <a:rPr lang="en-US" sz="3000" dirty="0"/>
              <a:t> </a:t>
            </a:r>
            <a:r>
              <a:rPr lang="en-US" sz="3000" dirty="0" err="1"/>
              <a:t>și</a:t>
            </a:r>
            <a:r>
              <a:rPr lang="en-US" sz="3000" dirty="0"/>
              <a:t> de a </a:t>
            </a:r>
            <a:r>
              <a:rPr lang="en-US" sz="3000" dirty="0" err="1"/>
              <a:t>crea</a:t>
            </a:r>
            <a:r>
              <a:rPr lang="en-US" sz="3000" dirty="0"/>
              <a:t> </a:t>
            </a:r>
            <a:r>
              <a:rPr lang="en-US" sz="3000" dirty="0" err="1"/>
              <a:t>asocieri</a:t>
            </a:r>
            <a:r>
              <a:rPr lang="en-US" sz="3000" dirty="0"/>
              <a:t> </a:t>
            </a:r>
            <a:r>
              <a:rPr lang="en-US" sz="3000" dirty="0" err="1"/>
              <a:t>pozitive</a:t>
            </a:r>
            <a:r>
              <a:rPr lang="en-US" sz="3000" dirty="0"/>
              <a:t> cu </a:t>
            </a:r>
            <a:r>
              <a:rPr lang="en-US" sz="3000" dirty="0" err="1"/>
              <a:t>marca</a:t>
            </a:r>
            <a:r>
              <a:rPr lang="en-US" sz="3000" dirty="0"/>
              <a:t> </a:t>
            </a:r>
            <a:r>
              <a:rPr lang="en-US" sz="3000" dirty="0" err="1"/>
              <a:t>dvs</a:t>
            </a:r>
            <a:r>
              <a:rPr lang="en-US" sz="3000" dirty="0"/>
              <a:t>.</a:t>
            </a:r>
          </a:p>
        </p:txBody>
      </p:sp>
    </p:spTree>
    <p:extLst>
      <p:ext uri="{BB962C8B-B14F-4D97-AF65-F5344CB8AC3E}">
        <p14:creationId xmlns:p14="http://schemas.microsoft.com/office/powerpoint/2010/main" val="283524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81058"/>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Relații</a:t>
            </a:r>
            <a:r>
              <a:rPr lang="en-US" sz="3000" b="1" dirty="0"/>
              <a:t> </a:t>
            </a:r>
            <a:r>
              <a:rPr lang="en-US" sz="3000" b="1" dirty="0" err="1"/>
              <a:t>publice</a:t>
            </a:r>
            <a:r>
              <a:rPr lang="en-US" sz="3000" b="1" dirty="0"/>
              <a:t>: </a:t>
            </a:r>
            <a:r>
              <a:rPr lang="en-US" sz="3000" dirty="0" err="1"/>
              <a:t>relațiile</a:t>
            </a:r>
            <a:r>
              <a:rPr lang="en-US" sz="3000" dirty="0"/>
              <a:t> </a:t>
            </a:r>
            <a:r>
              <a:rPr lang="en-US" sz="3000" dirty="0" err="1"/>
              <a:t>publice</a:t>
            </a:r>
            <a:r>
              <a:rPr lang="en-US" sz="3000" dirty="0"/>
              <a:t> pot fi un instrument </a:t>
            </a:r>
            <a:r>
              <a:rPr lang="en-US" sz="3000" dirty="0" err="1"/>
              <a:t>puternic</a:t>
            </a:r>
            <a:r>
              <a:rPr lang="en-US" sz="3000" dirty="0"/>
              <a:t> </a:t>
            </a:r>
            <a:r>
              <a:rPr lang="en-US" sz="3000" dirty="0" err="1"/>
              <a:t>pentru</a:t>
            </a:r>
            <a:r>
              <a:rPr lang="en-US" sz="3000" dirty="0"/>
              <a:t> </a:t>
            </a:r>
            <a:r>
              <a:rPr lang="en-US" sz="3000" dirty="0" err="1"/>
              <a:t>creșterea</a:t>
            </a:r>
            <a:r>
              <a:rPr lang="en-US" sz="3000" dirty="0"/>
              <a:t> </a:t>
            </a:r>
            <a:r>
              <a:rPr lang="en-US" sz="3000" dirty="0" err="1"/>
              <a:t>gradului</a:t>
            </a:r>
            <a:r>
              <a:rPr lang="en-US" sz="3000" dirty="0"/>
              <a:t> de </a:t>
            </a:r>
            <a:r>
              <a:rPr lang="en-US" sz="3000" dirty="0" err="1"/>
              <a:t>conștientizare</a:t>
            </a:r>
            <a:r>
              <a:rPr lang="en-US" sz="3000" dirty="0"/>
              <a:t> a </a:t>
            </a:r>
            <a:r>
              <a:rPr lang="en-US" sz="3000" dirty="0" err="1"/>
              <a:t>mărcii</a:t>
            </a:r>
            <a:r>
              <a:rPr lang="en-US" sz="3000" dirty="0"/>
              <a:t>, </a:t>
            </a:r>
            <a:r>
              <a:rPr lang="en-US" sz="3000" dirty="0" err="1"/>
              <a:t>deoarece</a:t>
            </a:r>
            <a:r>
              <a:rPr lang="en-US" sz="3000" dirty="0"/>
              <a:t> </a:t>
            </a:r>
            <a:r>
              <a:rPr lang="en-US" sz="3000" dirty="0" err="1"/>
              <a:t>vă</a:t>
            </a:r>
            <a:r>
              <a:rPr lang="en-US" sz="3000" dirty="0"/>
              <a:t> permit </a:t>
            </a:r>
            <a:r>
              <a:rPr lang="en-US" sz="3000" dirty="0" err="1"/>
              <a:t>să</a:t>
            </a:r>
            <a:r>
              <a:rPr lang="en-US" sz="3000" dirty="0"/>
              <a:t> </a:t>
            </a:r>
            <a:r>
              <a:rPr lang="en-US" sz="3000" dirty="0" err="1"/>
              <a:t>generați</a:t>
            </a:r>
            <a:r>
              <a:rPr lang="en-US" sz="3000" dirty="0"/>
              <a:t> o </a:t>
            </a:r>
            <a:r>
              <a:rPr lang="en-US" sz="3000" dirty="0" err="1"/>
              <a:t>acoperire</a:t>
            </a:r>
            <a:r>
              <a:rPr lang="en-US" sz="3000" dirty="0"/>
              <a:t> media </a:t>
            </a:r>
            <a:r>
              <a:rPr lang="en-US" sz="3000" dirty="0" err="1"/>
              <a:t>pozitivă</a:t>
            </a:r>
            <a:r>
              <a:rPr lang="en-US" sz="3000" dirty="0"/>
              <a:t> </a:t>
            </a:r>
            <a:r>
              <a:rPr lang="en-US" sz="3000" dirty="0" err="1"/>
              <a:t>și</a:t>
            </a:r>
            <a:r>
              <a:rPr lang="en-US" sz="3000" dirty="0"/>
              <a:t> </a:t>
            </a:r>
            <a:r>
              <a:rPr lang="en-US" sz="3000" dirty="0" err="1"/>
              <a:t>să</a:t>
            </a:r>
            <a:r>
              <a:rPr lang="en-US" sz="3000" dirty="0"/>
              <a:t> </a:t>
            </a:r>
            <a:r>
              <a:rPr lang="en-US" sz="3000" dirty="0" err="1"/>
              <a:t>vă</a:t>
            </a:r>
            <a:r>
              <a:rPr lang="en-US" sz="3000" dirty="0"/>
              <a:t> </a:t>
            </a:r>
            <a:r>
              <a:rPr lang="en-US" sz="3000" dirty="0" err="1"/>
              <a:t>promovați</a:t>
            </a:r>
            <a:r>
              <a:rPr lang="en-US" sz="3000" dirty="0"/>
              <a:t> </a:t>
            </a:r>
            <a:r>
              <a:rPr lang="en-US" sz="3000" dirty="0" err="1"/>
              <a:t>mesajul</a:t>
            </a:r>
            <a:r>
              <a:rPr lang="en-US" sz="3000" dirty="0"/>
              <a:t> </a:t>
            </a:r>
            <a:r>
              <a:rPr lang="en-US" sz="3000" dirty="0" err="1"/>
              <a:t>mărcii</a:t>
            </a:r>
            <a:r>
              <a:rPr lang="en-US" sz="3000" dirty="0"/>
              <a:t> </a:t>
            </a:r>
            <a:r>
              <a:rPr lang="en-US" sz="3000" dirty="0" err="1"/>
              <a:t>către</a:t>
            </a:r>
            <a:r>
              <a:rPr lang="en-US" sz="3000" dirty="0"/>
              <a:t> un public </a:t>
            </a:r>
            <a:r>
              <a:rPr lang="en-US" sz="3000" dirty="0" err="1"/>
              <a:t>mai</a:t>
            </a:r>
            <a:r>
              <a:rPr lang="en-US" sz="3000" dirty="0"/>
              <a:t> </a:t>
            </a:r>
            <a:r>
              <a:rPr lang="en-US" sz="3000" dirty="0" err="1"/>
              <a:t>larg</a:t>
            </a:r>
            <a:r>
              <a:rPr lang="en-US" sz="3000" dirty="0"/>
              <a:t>.</a:t>
            </a:r>
          </a:p>
        </p:txBody>
      </p:sp>
    </p:spTree>
    <p:extLst>
      <p:ext uri="{BB962C8B-B14F-4D97-AF65-F5344CB8AC3E}">
        <p14:creationId xmlns:p14="http://schemas.microsoft.com/office/powerpoint/2010/main" val="13765616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356361"/>
            <a:ext cx="7779895" cy="5170646"/>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err="1"/>
              <a:t>Implementând</a:t>
            </a:r>
            <a:r>
              <a:rPr lang="en-US" sz="3000" dirty="0"/>
              <a:t> o </a:t>
            </a:r>
            <a:r>
              <a:rPr lang="en-US" sz="3000" dirty="0" err="1"/>
              <a:t>strategie</a:t>
            </a:r>
            <a:r>
              <a:rPr lang="en-US" sz="3000" dirty="0"/>
              <a:t> de branding </a:t>
            </a:r>
            <a:r>
              <a:rPr lang="en-US" sz="3000" dirty="0" err="1"/>
              <a:t>cuprinzătoare</a:t>
            </a:r>
            <a:r>
              <a:rPr lang="en-US" sz="3000" dirty="0"/>
              <a:t> care se </a:t>
            </a:r>
            <a:r>
              <a:rPr lang="en-US" sz="3000" dirty="0" err="1"/>
              <a:t>concentrează</a:t>
            </a:r>
            <a:r>
              <a:rPr lang="en-US" sz="3000" dirty="0"/>
              <a:t> pe </a:t>
            </a:r>
            <a:r>
              <a:rPr lang="en-US" sz="3000" dirty="0" err="1"/>
              <a:t>creșterea</a:t>
            </a:r>
            <a:r>
              <a:rPr lang="en-US" sz="3000" dirty="0"/>
              <a:t> </a:t>
            </a:r>
            <a:r>
              <a:rPr lang="en-US" sz="3000" dirty="0" err="1"/>
              <a:t>gradului</a:t>
            </a:r>
            <a:r>
              <a:rPr lang="en-US" sz="3000" dirty="0"/>
              <a:t> de </a:t>
            </a:r>
            <a:r>
              <a:rPr lang="en-US" sz="3000" dirty="0" err="1"/>
              <a:t>conștientizare</a:t>
            </a:r>
            <a:r>
              <a:rPr lang="en-US" sz="3000" dirty="0"/>
              <a:t> a </a:t>
            </a:r>
            <a:r>
              <a:rPr lang="en-US" sz="3000" dirty="0" err="1"/>
              <a:t>mărcii</a:t>
            </a:r>
            <a:r>
              <a:rPr lang="en-US" sz="3000" dirty="0"/>
              <a:t>, </a:t>
            </a:r>
            <a:r>
              <a:rPr lang="en-US" sz="3000" dirty="0" err="1"/>
              <a:t>puteți</a:t>
            </a:r>
            <a:r>
              <a:rPr lang="en-US" sz="3000" dirty="0"/>
              <a:t> </a:t>
            </a:r>
            <a:r>
              <a:rPr lang="en-US" sz="3000" dirty="0" err="1"/>
              <a:t>crea</a:t>
            </a:r>
            <a:r>
              <a:rPr lang="en-US" sz="3000" dirty="0"/>
              <a:t> un brand </a:t>
            </a:r>
            <a:r>
              <a:rPr lang="en-US" sz="3000" dirty="0" err="1"/>
              <a:t>puternic</a:t>
            </a:r>
            <a:r>
              <a:rPr lang="en-US" sz="3000" dirty="0"/>
              <a:t> </a:t>
            </a:r>
            <a:r>
              <a:rPr lang="en-US" sz="3000" dirty="0" err="1"/>
              <a:t>și</a:t>
            </a:r>
            <a:r>
              <a:rPr lang="en-US" sz="3000" dirty="0"/>
              <a:t> </a:t>
            </a:r>
            <a:r>
              <a:rPr lang="en-US" sz="3000" dirty="0" err="1"/>
              <a:t>memorabil</a:t>
            </a:r>
            <a:r>
              <a:rPr lang="en-US" sz="3000" dirty="0"/>
              <a:t>, care </a:t>
            </a:r>
            <a:r>
              <a:rPr lang="en-US" sz="3000" dirty="0" err="1"/>
              <a:t>rezonează</a:t>
            </a:r>
            <a:r>
              <a:rPr lang="en-US" sz="3000" dirty="0"/>
              <a:t> cu </a:t>
            </a:r>
            <a:r>
              <a:rPr lang="en-US" sz="3000" dirty="0" err="1"/>
              <a:t>clienții</a:t>
            </a:r>
            <a:r>
              <a:rPr lang="en-US" sz="3000" dirty="0"/>
              <a:t> </a:t>
            </a:r>
            <a:r>
              <a:rPr lang="en-US" sz="3000" dirty="0" err="1"/>
              <a:t>și</a:t>
            </a:r>
            <a:r>
              <a:rPr lang="en-US" sz="3000" dirty="0"/>
              <a:t> </a:t>
            </a:r>
            <a:r>
              <a:rPr lang="en-US" sz="3000" dirty="0" err="1"/>
              <a:t>stimulează</a:t>
            </a:r>
            <a:r>
              <a:rPr lang="en-US" sz="3000" dirty="0"/>
              <a:t> </a:t>
            </a:r>
            <a:r>
              <a:rPr lang="en-US" sz="3000" dirty="0" err="1"/>
              <a:t>creșterea</a:t>
            </a:r>
            <a:r>
              <a:rPr lang="en-US" sz="3000" dirty="0"/>
              <a:t> </a:t>
            </a:r>
            <a:r>
              <a:rPr lang="en-US" sz="3000" dirty="0" err="1"/>
              <a:t>afacerii</a:t>
            </a:r>
            <a:r>
              <a:rPr lang="en-US" sz="3000" dirty="0"/>
              <a:t>.</a:t>
            </a:r>
          </a:p>
          <a:p>
            <a:pPr marL="457200" indent="-457200" algn="just">
              <a:buFont typeface="Wingdings" panose="05000000000000000000" pitchFamily="2" charset="2"/>
              <a:buChar char="ü"/>
            </a:pPr>
            <a:r>
              <a:rPr lang="en-US" sz="3000" dirty="0" err="1"/>
              <a:t>Urmând</a:t>
            </a:r>
            <a:r>
              <a:rPr lang="en-US" sz="3000" dirty="0"/>
              <a:t> </a:t>
            </a:r>
            <a:r>
              <a:rPr lang="en-US" sz="3000" dirty="0" err="1"/>
              <a:t>aceste</a:t>
            </a:r>
            <a:r>
              <a:rPr lang="en-US" sz="3000" dirty="0"/>
              <a:t> principii de branding </a:t>
            </a:r>
            <a:r>
              <a:rPr lang="en-US" sz="3000" dirty="0" err="1"/>
              <a:t>și</a:t>
            </a:r>
            <a:r>
              <a:rPr lang="en-US" sz="3000" dirty="0"/>
              <a:t> </a:t>
            </a:r>
            <a:r>
              <a:rPr lang="en-US" sz="3000" dirty="0" err="1"/>
              <a:t>făcând</a:t>
            </a:r>
            <a:r>
              <a:rPr lang="en-US" sz="3000" dirty="0"/>
              <a:t> </a:t>
            </a:r>
            <a:r>
              <a:rPr lang="en-US" sz="3000" dirty="0" err="1"/>
              <a:t>acești</a:t>
            </a:r>
            <a:r>
              <a:rPr lang="en-US" sz="3000" dirty="0"/>
              <a:t> </a:t>
            </a:r>
            <a:r>
              <a:rPr lang="en-US" sz="3000" dirty="0" err="1"/>
              <a:t>pași</a:t>
            </a:r>
            <a:r>
              <a:rPr lang="en-US" sz="3000" dirty="0"/>
              <a:t>, </a:t>
            </a:r>
            <a:r>
              <a:rPr lang="en-US" sz="3000" dirty="0" err="1"/>
              <a:t>puteți</a:t>
            </a:r>
            <a:r>
              <a:rPr lang="en-US" sz="3000" dirty="0"/>
              <a:t> </a:t>
            </a:r>
            <a:r>
              <a:rPr lang="en-US" sz="3000" dirty="0" err="1"/>
              <a:t>construi</a:t>
            </a:r>
            <a:r>
              <a:rPr lang="en-US" sz="3000" dirty="0"/>
              <a:t> un brand </a:t>
            </a:r>
            <a:r>
              <a:rPr lang="en-US" sz="3000" dirty="0" err="1"/>
              <a:t>puternic</a:t>
            </a:r>
            <a:r>
              <a:rPr lang="en-US" sz="3000" dirty="0"/>
              <a:t> </a:t>
            </a:r>
            <a:r>
              <a:rPr lang="en-US" sz="3000" dirty="0" err="1"/>
              <a:t>și</a:t>
            </a:r>
            <a:r>
              <a:rPr lang="en-US" sz="3000" dirty="0"/>
              <a:t> </a:t>
            </a:r>
            <a:r>
              <a:rPr lang="en-US" sz="3000" dirty="0" err="1"/>
              <a:t>memorabil</a:t>
            </a:r>
            <a:r>
              <a:rPr lang="en-US" sz="3000" dirty="0"/>
              <a:t>, care </a:t>
            </a:r>
            <a:r>
              <a:rPr lang="en-US" sz="3000" dirty="0" err="1"/>
              <a:t>rezonează</a:t>
            </a:r>
            <a:r>
              <a:rPr lang="en-US" sz="3000" dirty="0"/>
              <a:t> cu </a:t>
            </a:r>
            <a:r>
              <a:rPr lang="en-US" sz="3000" dirty="0" err="1"/>
              <a:t>publicul</a:t>
            </a:r>
            <a:r>
              <a:rPr lang="en-US" sz="3000" dirty="0"/>
              <a:t> </a:t>
            </a:r>
            <a:r>
              <a:rPr lang="en-US" sz="3000" dirty="0" err="1"/>
              <a:t>țintă</a:t>
            </a:r>
            <a:r>
              <a:rPr lang="en-US" sz="3000" dirty="0"/>
              <a:t> </a:t>
            </a:r>
            <a:r>
              <a:rPr lang="en-US" sz="3000" dirty="0" err="1"/>
              <a:t>și</a:t>
            </a:r>
            <a:r>
              <a:rPr lang="en-US" sz="3000" dirty="0"/>
              <a:t> </a:t>
            </a:r>
            <a:r>
              <a:rPr lang="en-US" sz="3000" dirty="0" err="1"/>
              <a:t>stimulează</a:t>
            </a:r>
            <a:r>
              <a:rPr lang="en-US" sz="3000" dirty="0"/>
              <a:t> </a:t>
            </a:r>
            <a:r>
              <a:rPr lang="en-US" sz="3000" dirty="0" err="1"/>
              <a:t>creșterea</a:t>
            </a:r>
            <a:r>
              <a:rPr lang="en-US" sz="3000" dirty="0"/>
              <a:t> </a:t>
            </a:r>
            <a:r>
              <a:rPr lang="en-US" sz="3000" dirty="0" err="1"/>
              <a:t>afacerii</a:t>
            </a:r>
            <a:r>
              <a:rPr lang="en-US" sz="3000" dirty="0"/>
              <a:t>.</a:t>
            </a:r>
          </a:p>
        </p:txBody>
      </p:sp>
    </p:spTree>
    <p:extLst>
      <p:ext uri="{BB962C8B-B14F-4D97-AF65-F5344CB8AC3E}">
        <p14:creationId xmlns:p14="http://schemas.microsoft.com/office/powerpoint/2010/main" val="2341609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407921"/>
            <a:ext cx="7779895" cy="2862322"/>
          </a:xfrm>
          <a:prstGeom prst="rect">
            <a:avLst/>
          </a:prstGeom>
          <a:noFill/>
        </p:spPr>
        <p:txBody>
          <a:bodyPr wrap="square" rtlCol="0">
            <a:spAutoFit/>
          </a:bodyPr>
          <a:lstStyle/>
          <a:p>
            <a:pPr algn="just"/>
            <a:r>
              <a:rPr lang="en-US" sz="3000" dirty="0"/>
              <a:t>Copywriting-</a:t>
            </a:r>
            <a:r>
              <a:rPr lang="en-US" sz="3000" dirty="0" err="1"/>
              <a:t>ul</a:t>
            </a:r>
            <a:r>
              <a:rPr lang="en-US" sz="3000" dirty="0"/>
              <a:t> </a:t>
            </a:r>
            <a:r>
              <a:rPr lang="en-US" sz="3000" dirty="0" err="1"/>
              <a:t>este</a:t>
            </a:r>
            <a:r>
              <a:rPr lang="en-US" sz="3000" dirty="0"/>
              <a:t> </a:t>
            </a:r>
            <a:r>
              <a:rPr lang="en-US" sz="3000" dirty="0" err="1"/>
              <a:t>arta</a:t>
            </a:r>
            <a:r>
              <a:rPr lang="en-US" sz="3000" dirty="0"/>
              <a:t> </a:t>
            </a:r>
            <a:r>
              <a:rPr lang="en-US" sz="3000" dirty="0" err="1"/>
              <a:t>și</a:t>
            </a:r>
            <a:r>
              <a:rPr lang="en-US" sz="3000" dirty="0"/>
              <a:t> </a:t>
            </a:r>
            <a:r>
              <a:rPr lang="en-US" sz="3000" dirty="0" err="1"/>
              <a:t>știința</a:t>
            </a:r>
            <a:r>
              <a:rPr lang="en-US" sz="3000" dirty="0"/>
              <a:t> de a </a:t>
            </a:r>
            <a:r>
              <a:rPr lang="en-US" sz="3000" dirty="0" err="1"/>
              <a:t>scrie</a:t>
            </a:r>
            <a:r>
              <a:rPr lang="en-US" sz="3000" dirty="0"/>
              <a:t> un text </a:t>
            </a:r>
            <a:r>
              <a:rPr lang="en-US" sz="3000" dirty="0" err="1"/>
              <a:t>persuasiv</a:t>
            </a:r>
            <a:r>
              <a:rPr lang="en-US" sz="3000" dirty="0"/>
              <a:t> </a:t>
            </a:r>
            <a:r>
              <a:rPr lang="en-US" sz="3000" dirty="0" err="1"/>
              <a:t>și</a:t>
            </a:r>
            <a:r>
              <a:rPr lang="en-US" sz="3000" dirty="0"/>
              <a:t> </a:t>
            </a:r>
            <a:r>
              <a:rPr lang="en-US" sz="3000" dirty="0" err="1"/>
              <a:t>captivant</a:t>
            </a:r>
            <a:r>
              <a:rPr lang="en-US" sz="3000" dirty="0"/>
              <a:t>, </a:t>
            </a:r>
            <a:r>
              <a:rPr lang="en-US" sz="3000" dirty="0" err="1"/>
              <a:t>cunoscut</a:t>
            </a:r>
            <a:r>
              <a:rPr lang="en-US" sz="3000" dirty="0"/>
              <a:t> </a:t>
            </a:r>
            <a:r>
              <a:rPr lang="en-US" sz="3000" dirty="0" err="1"/>
              <a:t>și</a:t>
            </a:r>
            <a:r>
              <a:rPr lang="en-US" sz="3000" dirty="0"/>
              <a:t> sub </a:t>
            </a:r>
            <a:r>
              <a:rPr lang="en-US" sz="3000" dirty="0" err="1"/>
              <a:t>denumirea</a:t>
            </a:r>
            <a:r>
              <a:rPr lang="en-US" sz="3000" dirty="0"/>
              <a:t> de „copy”, cu </a:t>
            </a:r>
            <a:r>
              <a:rPr lang="en-US" sz="3000" dirty="0" err="1"/>
              <a:t>intenția</a:t>
            </a:r>
            <a:r>
              <a:rPr lang="en-US" sz="3000" dirty="0"/>
              <a:t> de a </a:t>
            </a:r>
            <a:r>
              <a:rPr lang="en-US" sz="3000" dirty="0" err="1"/>
              <a:t>vinde</a:t>
            </a:r>
            <a:r>
              <a:rPr lang="en-US" sz="3000" dirty="0"/>
              <a:t> un </a:t>
            </a:r>
            <a:r>
              <a:rPr lang="en-US" sz="3000" dirty="0" err="1"/>
              <a:t>produs</a:t>
            </a:r>
            <a:r>
              <a:rPr lang="en-US" sz="3000" dirty="0"/>
              <a:t> </a:t>
            </a:r>
            <a:r>
              <a:rPr lang="en-US" sz="3000" dirty="0" err="1"/>
              <a:t>sau</a:t>
            </a:r>
            <a:r>
              <a:rPr lang="en-US" sz="3000" dirty="0"/>
              <a:t> </a:t>
            </a:r>
            <a:r>
              <a:rPr lang="en-US" sz="3000" dirty="0" err="1"/>
              <a:t>serviciu</a:t>
            </a:r>
            <a:r>
              <a:rPr lang="en-US" sz="3000" dirty="0"/>
              <a:t>, de a </a:t>
            </a:r>
            <a:r>
              <a:rPr lang="en-US" sz="3000" dirty="0" err="1"/>
              <a:t>promova</a:t>
            </a:r>
            <a:r>
              <a:rPr lang="en-US" sz="3000" dirty="0"/>
              <a:t> o </a:t>
            </a:r>
            <a:r>
              <a:rPr lang="en-US" sz="3000" dirty="0" err="1"/>
              <a:t>marcă</a:t>
            </a:r>
            <a:r>
              <a:rPr lang="en-US" sz="3000" dirty="0"/>
              <a:t> </a:t>
            </a:r>
            <a:r>
              <a:rPr lang="en-US" sz="3000" dirty="0" err="1"/>
              <a:t>sau</a:t>
            </a:r>
            <a:r>
              <a:rPr lang="en-US" sz="3000" dirty="0"/>
              <a:t> de a </a:t>
            </a:r>
            <a:r>
              <a:rPr lang="en-US" sz="3000" dirty="0" err="1"/>
              <a:t>influența</a:t>
            </a:r>
            <a:r>
              <a:rPr lang="en-US" sz="3000" dirty="0"/>
              <a:t> un public </a:t>
            </a:r>
            <a:r>
              <a:rPr lang="en-US" sz="3000" dirty="0" err="1"/>
              <a:t>țintă</a:t>
            </a:r>
            <a:r>
              <a:rPr lang="en-US" sz="3000" dirty="0"/>
              <a:t> </a:t>
            </a:r>
            <a:r>
              <a:rPr lang="en-US" sz="3000" dirty="0" err="1"/>
              <a:t>să</a:t>
            </a:r>
            <a:r>
              <a:rPr lang="en-US" sz="3000" dirty="0"/>
              <a:t> </a:t>
            </a:r>
            <a:r>
              <a:rPr lang="en-US" sz="3000" dirty="0" err="1"/>
              <a:t>ia</a:t>
            </a:r>
            <a:r>
              <a:rPr lang="en-US" sz="3000" dirty="0"/>
              <a:t> o </a:t>
            </a:r>
            <a:r>
              <a:rPr lang="en-US" sz="3000" dirty="0" err="1"/>
              <a:t>acțiune</a:t>
            </a:r>
            <a:r>
              <a:rPr lang="en-US" sz="3000" dirty="0"/>
              <a:t> </a:t>
            </a:r>
            <a:r>
              <a:rPr lang="en-US" sz="3000" dirty="0" err="1"/>
              <a:t>dorită</a:t>
            </a:r>
            <a:r>
              <a:rPr lang="en-US" sz="3000" dirty="0"/>
              <a:t>.</a:t>
            </a:r>
          </a:p>
        </p:txBody>
      </p:sp>
    </p:spTree>
    <p:extLst>
      <p:ext uri="{BB962C8B-B14F-4D97-AF65-F5344CB8AC3E}">
        <p14:creationId xmlns:p14="http://schemas.microsoft.com/office/powerpoint/2010/main" val="2941586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832092"/>
          </a:xfrm>
          <a:prstGeom prst="rect">
            <a:avLst/>
          </a:prstGeom>
          <a:noFill/>
        </p:spPr>
        <p:txBody>
          <a:bodyPr wrap="square" rtlCol="0">
            <a:spAutoFit/>
          </a:bodyPr>
          <a:lstStyle/>
          <a:p>
            <a:pPr algn="just"/>
            <a:r>
              <a:rPr lang="en-US" sz="2800" dirty="0"/>
              <a:t>Copywriting-</a:t>
            </a:r>
            <a:r>
              <a:rPr lang="en-US" sz="2800" dirty="0" err="1"/>
              <a:t>ul</a:t>
            </a:r>
            <a:r>
              <a:rPr lang="en-US" sz="2800" dirty="0"/>
              <a:t> </a:t>
            </a:r>
            <a:r>
              <a:rPr lang="en-US" sz="2800" dirty="0" err="1"/>
              <a:t>este</a:t>
            </a:r>
            <a:r>
              <a:rPr lang="en-US" sz="2800" dirty="0"/>
              <a:t> </a:t>
            </a:r>
            <a:r>
              <a:rPr lang="en-US" sz="2800" dirty="0" err="1"/>
              <a:t>utilizat</a:t>
            </a:r>
            <a:r>
              <a:rPr lang="en-US" sz="2800" dirty="0"/>
              <a:t> </a:t>
            </a:r>
            <a:r>
              <a:rPr lang="en-US" sz="2800" dirty="0" err="1"/>
              <a:t>în</a:t>
            </a:r>
            <a:r>
              <a:rPr lang="en-US" sz="2800" dirty="0"/>
              <a:t> </a:t>
            </a:r>
            <a:r>
              <a:rPr lang="en-US" sz="2800" dirty="0" err="1"/>
              <a:t>diferite</a:t>
            </a:r>
            <a:r>
              <a:rPr lang="en-US" sz="2800" dirty="0"/>
              <a:t> </a:t>
            </a:r>
            <a:r>
              <a:rPr lang="en-US" sz="2800" dirty="0" err="1"/>
              <a:t>forme</a:t>
            </a:r>
            <a:r>
              <a:rPr lang="en-US" sz="2800" dirty="0"/>
              <a:t> de </a:t>
            </a:r>
            <a:r>
              <a:rPr lang="en-US" sz="2800" dirty="0" err="1"/>
              <a:t>publicitate</a:t>
            </a:r>
            <a:r>
              <a:rPr lang="en-US" sz="2800" dirty="0"/>
              <a:t> </a:t>
            </a:r>
            <a:r>
              <a:rPr lang="en-US" sz="2800" dirty="0" err="1"/>
              <a:t>și</a:t>
            </a:r>
            <a:r>
              <a:rPr lang="en-US" sz="2800" dirty="0"/>
              <a:t> marketing, cum </a:t>
            </a:r>
            <a:r>
              <a:rPr lang="en-US" sz="2800" dirty="0" err="1"/>
              <a:t>ar</a:t>
            </a:r>
            <a:r>
              <a:rPr lang="en-US" sz="2800" dirty="0"/>
              <a:t> fi </a:t>
            </a:r>
            <a:r>
              <a:rPr lang="en-US" sz="2800" dirty="0" err="1"/>
              <a:t>postările</a:t>
            </a:r>
            <a:r>
              <a:rPr lang="en-US" sz="2800" dirty="0"/>
              <a:t> pe </a:t>
            </a:r>
            <a:r>
              <a:rPr lang="en-US" sz="2800" dirty="0" err="1"/>
              <a:t>rețelele</a:t>
            </a:r>
            <a:r>
              <a:rPr lang="en-US" sz="2800" dirty="0"/>
              <a:t> </a:t>
            </a:r>
            <a:r>
              <a:rPr lang="en-US" sz="2800" dirty="0" err="1"/>
              <a:t>sociale</a:t>
            </a:r>
            <a:r>
              <a:rPr lang="en-US" sz="2800" dirty="0"/>
              <a:t>, </a:t>
            </a:r>
            <a:r>
              <a:rPr lang="en-US" sz="2800" dirty="0" err="1"/>
              <a:t>conținutul</a:t>
            </a:r>
            <a:r>
              <a:rPr lang="en-US" sz="2800" dirty="0"/>
              <a:t> site-</a:t>
            </a:r>
            <a:r>
              <a:rPr lang="en-US" sz="2800" dirty="0" err="1"/>
              <a:t>ului</a:t>
            </a:r>
            <a:r>
              <a:rPr lang="en-US" sz="2800" dirty="0"/>
              <a:t> web, </a:t>
            </a:r>
            <a:r>
              <a:rPr lang="en-US" sz="2800" dirty="0" err="1"/>
              <a:t>campaniile</a:t>
            </a:r>
            <a:r>
              <a:rPr lang="en-US" sz="2800" dirty="0"/>
              <a:t> de e-mail, </a:t>
            </a:r>
            <a:r>
              <a:rPr lang="en-US" sz="2800" dirty="0" err="1"/>
              <a:t>scripturile</a:t>
            </a:r>
            <a:r>
              <a:rPr lang="en-US" sz="2800" dirty="0"/>
              <a:t> video, </a:t>
            </a:r>
            <a:r>
              <a:rPr lang="en-US" sz="2800" dirty="0" err="1"/>
              <a:t>reclamele</a:t>
            </a:r>
            <a:r>
              <a:rPr lang="en-US" sz="2800" dirty="0"/>
              <a:t> </a:t>
            </a:r>
            <a:r>
              <a:rPr lang="en-US" sz="2800" dirty="0" err="1"/>
              <a:t>tipărite</a:t>
            </a:r>
            <a:r>
              <a:rPr lang="en-US" sz="2800" dirty="0"/>
              <a:t> </a:t>
            </a:r>
            <a:r>
              <a:rPr lang="en-US" sz="2800" dirty="0" err="1"/>
              <a:t>și</a:t>
            </a:r>
            <a:r>
              <a:rPr lang="en-US" sz="2800" dirty="0"/>
              <a:t> </a:t>
            </a:r>
            <a:r>
              <a:rPr lang="en-US" sz="2800" dirty="0" err="1"/>
              <a:t>multe</a:t>
            </a:r>
            <a:r>
              <a:rPr lang="en-US" sz="2800" dirty="0"/>
              <a:t> </a:t>
            </a:r>
            <a:r>
              <a:rPr lang="en-US" sz="2800" dirty="0" err="1"/>
              <a:t>altele</a:t>
            </a:r>
            <a:r>
              <a:rPr lang="en-US" sz="2800" dirty="0"/>
              <a:t>. </a:t>
            </a:r>
            <a:r>
              <a:rPr lang="en-US" sz="2800" dirty="0" err="1"/>
              <a:t>Scopul</a:t>
            </a:r>
            <a:r>
              <a:rPr lang="en-US" sz="2800" dirty="0"/>
              <a:t> principal al copywriting-</a:t>
            </a:r>
            <a:r>
              <a:rPr lang="en-US" sz="2800" dirty="0" err="1"/>
              <a:t>ului</a:t>
            </a:r>
            <a:r>
              <a:rPr lang="en-US" sz="2800" dirty="0"/>
              <a:t> </a:t>
            </a:r>
            <a:r>
              <a:rPr lang="en-US" sz="2800" dirty="0" err="1"/>
              <a:t>este</a:t>
            </a:r>
            <a:r>
              <a:rPr lang="en-US" sz="2800" dirty="0"/>
              <a:t> de a intra </a:t>
            </a:r>
            <a:r>
              <a:rPr lang="en-US" sz="2800" dirty="0" err="1"/>
              <a:t>în</a:t>
            </a:r>
            <a:r>
              <a:rPr lang="en-US" sz="2800" dirty="0"/>
              <a:t> </a:t>
            </a:r>
            <a:r>
              <a:rPr lang="en-US" sz="2800" dirty="0" err="1"/>
              <a:t>legătură</a:t>
            </a:r>
            <a:r>
              <a:rPr lang="en-US" sz="2800" dirty="0"/>
              <a:t> cu </a:t>
            </a:r>
            <a:r>
              <a:rPr lang="en-US" sz="2800" dirty="0" err="1"/>
              <a:t>publicul</a:t>
            </a:r>
            <a:r>
              <a:rPr lang="en-US" sz="2800" dirty="0"/>
              <a:t> </a:t>
            </a:r>
            <a:r>
              <a:rPr lang="en-US" sz="2800" dirty="0" err="1"/>
              <a:t>țintă</a:t>
            </a:r>
            <a:r>
              <a:rPr lang="en-US" sz="2800" dirty="0"/>
              <a:t>, de a </a:t>
            </a:r>
            <a:r>
              <a:rPr lang="en-US" sz="2800" dirty="0" err="1"/>
              <a:t>construi</a:t>
            </a:r>
            <a:r>
              <a:rPr lang="en-US" sz="2800" dirty="0"/>
              <a:t> </a:t>
            </a:r>
            <a:r>
              <a:rPr lang="en-US" sz="2800" dirty="0" err="1"/>
              <a:t>încredere</a:t>
            </a:r>
            <a:r>
              <a:rPr lang="en-US" sz="2800" dirty="0"/>
              <a:t> </a:t>
            </a:r>
            <a:r>
              <a:rPr lang="en-US" sz="2800" dirty="0" err="1"/>
              <a:t>și</a:t>
            </a:r>
            <a:r>
              <a:rPr lang="en-US" sz="2800" dirty="0"/>
              <a:t> de a-l </a:t>
            </a:r>
            <a:r>
              <a:rPr lang="en-US" sz="2800" dirty="0" err="1"/>
              <a:t>convinge</a:t>
            </a:r>
            <a:r>
              <a:rPr lang="en-US" sz="2800" dirty="0"/>
              <a:t> </a:t>
            </a:r>
            <a:r>
              <a:rPr lang="en-US" sz="2800" dirty="0" err="1"/>
              <a:t>să</a:t>
            </a:r>
            <a:r>
              <a:rPr lang="en-US" sz="2800" dirty="0"/>
              <a:t> </a:t>
            </a:r>
            <a:r>
              <a:rPr lang="en-US" sz="2800" dirty="0" err="1"/>
              <a:t>întreprindă</a:t>
            </a:r>
            <a:r>
              <a:rPr lang="en-US" sz="2800" dirty="0"/>
              <a:t> o </a:t>
            </a:r>
            <a:r>
              <a:rPr lang="en-US" sz="2800" dirty="0" err="1"/>
              <a:t>anumită</a:t>
            </a:r>
            <a:r>
              <a:rPr lang="en-US" sz="2800" dirty="0"/>
              <a:t> </a:t>
            </a:r>
            <a:r>
              <a:rPr lang="en-US" sz="2800" dirty="0" err="1"/>
              <a:t>acțiune</a:t>
            </a:r>
            <a:r>
              <a:rPr lang="en-US" sz="2800" dirty="0"/>
              <a:t>, cum </a:t>
            </a:r>
            <a:r>
              <a:rPr lang="en-US" sz="2800" dirty="0" err="1"/>
              <a:t>ar</a:t>
            </a:r>
            <a:r>
              <a:rPr lang="en-US" sz="2800" dirty="0"/>
              <a:t> fi </a:t>
            </a:r>
            <a:r>
              <a:rPr lang="en-US" sz="2800" dirty="0" err="1"/>
              <a:t>efectuarea</a:t>
            </a:r>
            <a:r>
              <a:rPr lang="en-US" sz="2800" dirty="0"/>
              <a:t> </a:t>
            </a:r>
            <a:r>
              <a:rPr lang="en-US" sz="2800" dirty="0" err="1"/>
              <a:t>unei</a:t>
            </a:r>
            <a:r>
              <a:rPr lang="en-US" sz="2800" dirty="0"/>
              <a:t> </a:t>
            </a:r>
            <a:r>
              <a:rPr lang="en-US" sz="2800" dirty="0" err="1"/>
              <a:t>achiziții</a:t>
            </a:r>
            <a:r>
              <a:rPr lang="en-US" sz="2800" dirty="0"/>
              <a:t>, </a:t>
            </a:r>
            <a:r>
              <a:rPr lang="en-US" sz="2800" dirty="0" err="1"/>
              <a:t>abonarea</a:t>
            </a:r>
            <a:r>
              <a:rPr lang="en-US" sz="2800" dirty="0"/>
              <a:t> la un </a:t>
            </a:r>
            <a:r>
              <a:rPr lang="en-US" sz="2800" dirty="0" err="1"/>
              <a:t>buletin</a:t>
            </a:r>
            <a:r>
              <a:rPr lang="en-US" sz="2800" dirty="0"/>
              <a:t> </a:t>
            </a:r>
            <a:r>
              <a:rPr lang="en-US" sz="2800" dirty="0" err="1"/>
              <a:t>informativ</a:t>
            </a:r>
            <a:r>
              <a:rPr lang="en-US" sz="2800" dirty="0"/>
              <a:t> </a:t>
            </a:r>
            <a:r>
              <a:rPr lang="en-US" sz="2800" dirty="0" err="1"/>
              <a:t>sau</a:t>
            </a:r>
            <a:r>
              <a:rPr lang="en-US" sz="2800" dirty="0"/>
              <a:t> </a:t>
            </a:r>
            <a:r>
              <a:rPr lang="en-US" sz="2800" dirty="0" err="1"/>
              <a:t>urmărirea</a:t>
            </a:r>
            <a:r>
              <a:rPr lang="en-US" sz="2800" dirty="0"/>
              <a:t> </a:t>
            </a:r>
            <a:r>
              <a:rPr lang="en-US" sz="2800" dirty="0" err="1"/>
              <a:t>unui</a:t>
            </a:r>
            <a:r>
              <a:rPr lang="en-US" sz="2800" dirty="0"/>
              <a:t> brand pe </a:t>
            </a:r>
            <a:r>
              <a:rPr lang="en-US" sz="2800" dirty="0" err="1"/>
              <a:t>rețelele</a:t>
            </a:r>
            <a:r>
              <a:rPr lang="en-US" sz="2800" dirty="0"/>
              <a:t> </a:t>
            </a:r>
            <a:r>
              <a:rPr lang="en-US" sz="2800" dirty="0" err="1"/>
              <a:t>sociale</a:t>
            </a:r>
            <a:r>
              <a:rPr lang="en-US" sz="2800" dirty="0"/>
              <a:t>.</a:t>
            </a:r>
          </a:p>
        </p:txBody>
      </p:sp>
    </p:spTree>
    <p:extLst>
      <p:ext uri="{BB962C8B-B14F-4D97-AF65-F5344CB8AC3E}">
        <p14:creationId xmlns:p14="http://schemas.microsoft.com/office/powerpoint/2010/main" val="21976323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Un copywriting </a:t>
            </a:r>
            <a:r>
              <a:rPr lang="en-US" sz="3000" dirty="0" err="1"/>
              <a:t>eficient</a:t>
            </a:r>
            <a:r>
              <a:rPr lang="en-US" sz="3000" dirty="0"/>
              <a:t> </a:t>
            </a:r>
            <a:r>
              <a:rPr lang="en-US" sz="3000" dirty="0" err="1"/>
              <a:t>necesită</a:t>
            </a:r>
            <a:r>
              <a:rPr lang="en-US" sz="3000" dirty="0"/>
              <a:t> o </a:t>
            </a:r>
            <a:r>
              <a:rPr lang="en-US" sz="3000" dirty="0" err="1"/>
              <a:t>înțelegere</a:t>
            </a:r>
            <a:r>
              <a:rPr lang="en-US" sz="3000" dirty="0"/>
              <a:t> </a:t>
            </a:r>
            <a:r>
              <a:rPr lang="en-US" sz="3000" dirty="0" err="1"/>
              <a:t>profundă</a:t>
            </a:r>
            <a:r>
              <a:rPr lang="en-US" sz="3000" dirty="0"/>
              <a:t> a </a:t>
            </a:r>
            <a:r>
              <a:rPr lang="en-US" sz="3000" dirty="0" err="1"/>
              <a:t>publicului</a:t>
            </a:r>
            <a:r>
              <a:rPr lang="en-US" sz="3000" dirty="0"/>
              <a:t> </a:t>
            </a:r>
            <a:r>
              <a:rPr lang="en-US" sz="3000" dirty="0" err="1"/>
              <a:t>țintă</a:t>
            </a:r>
            <a:r>
              <a:rPr lang="en-US" sz="3000" dirty="0"/>
              <a:t>, precum </a:t>
            </a:r>
            <a:r>
              <a:rPr lang="en-US" sz="3000" dirty="0" err="1"/>
              <a:t>și</a:t>
            </a:r>
            <a:r>
              <a:rPr lang="en-US" sz="3000" dirty="0"/>
              <a:t> a </a:t>
            </a:r>
            <a:r>
              <a:rPr lang="en-US" sz="3000" dirty="0" err="1"/>
              <a:t>valorilor</a:t>
            </a:r>
            <a:r>
              <a:rPr lang="en-US" sz="3000" dirty="0"/>
              <a:t> </a:t>
            </a:r>
            <a:r>
              <a:rPr lang="en-US" sz="3000" dirty="0" err="1"/>
              <a:t>mărcii</a:t>
            </a:r>
            <a:r>
              <a:rPr lang="en-US" sz="3000" dirty="0"/>
              <a:t>, a </a:t>
            </a:r>
            <a:r>
              <a:rPr lang="en-US" sz="3000" dirty="0" err="1"/>
              <a:t>mesajelor</a:t>
            </a:r>
            <a:r>
              <a:rPr lang="en-US" sz="3000" dirty="0"/>
              <a:t> </a:t>
            </a:r>
            <a:r>
              <a:rPr lang="en-US" sz="3000" dirty="0" err="1"/>
              <a:t>și</a:t>
            </a:r>
            <a:r>
              <a:rPr lang="en-US" sz="3000" dirty="0"/>
              <a:t> a </a:t>
            </a:r>
            <a:r>
              <a:rPr lang="en-US" sz="3000" dirty="0" err="1"/>
              <a:t>tonului</a:t>
            </a:r>
            <a:r>
              <a:rPr lang="en-US" sz="3000" dirty="0"/>
              <a:t> </a:t>
            </a:r>
            <a:r>
              <a:rPr lang="en-US" sz="3000" dirty="0" err="1"/>
              <a:t>vocii</a:t>
            </a:r>
            <a:r>
              <a:rPr lang="en-US" sz="3000" dirty="0"/>
              <a:t>. De </a:t>
            </a:r>
            <a:r>
              <a:rPr lang="en-US" sz="3000" dirty="0" err="1"/>
              <a:t>asemenea</a:t>
            </a:r>
            <a:r>
              <a:rPr lang="en-US" sz="3000" dirty="0"/>
              <a:t>, </a:t>
            </a:r>
            <a:r>
              <a:rPr lang="en-US" sz="3000" dirty="0" err="1"/>
              <a:t>implică</a:t>
            </a:r>
            <a:r>
              <a:rPr lang="en-US" sz="3000" dirty="0"/>
              <a:t> </a:t>
            </a:r>
            <a:r>
              <a:rPr lang="en-US" sz="3000" dirty="0" err="1"/>
              <a:t>utilizarea</a:t>
            </a:r>
            <a:r>
              <a:rPr lang="en-US" sz="3000" dirty="0"/>
              <a:t> </a:t>
            </a:r>
            <a:r>
              <a:rPr lang="en-US" sz="3000" dirty="0" err="1"/>
              <a:t>unor</a:t>
            </a:r>
            <a:r>
              <a:rPr lang="en-US" sz="3000" dirty="0"/>
              <a:t> </a:t>
            </a:r>
            <a:r>
              <a:rPr lang="en-US" sz="3000" dirty="0" err="1"/>
              <a:t>tehnici</a:t>
            </a:r>
            <a:r>
              <a:rPr lang="en-US" sz="3000" dirty="0"/>
              <a:t> precum </a:t>
            </a:r>
            <a:r>
              <a:rPr lang="en-US" sz="3000" dirty="0" err="1"/>
              <a:t>povestirea</a:t>
            </a:r>
            <a:r>
              <a:rPr lang="en-US" sz="3000" dirty="0"/>
              <a:t>, </a:t>
            </a:r>
            <a:r>
              <a:rPr lang="en-US" sz="3000" dirty="0" err="1"/>
              <a:t>umorul</a:t>
            </a:r>
            <a:r>
              <a:rPr lang="en-US" sz="3000" dirty="0"/>
              <a:t> , </a:t>
            </a:r>
            <a:r>
              <a:rPr lang="en-US" sz="3000" dirty="0" err="1"/>
              <a:t>atracția</a:t>
            </a:r>
            <a:r>
              <a:rPr lang="en-US" sz="3000" dirty="0"/>
              <a:t> </a:t>
            </a:r>
            <a:r>
              <a:rPr lang="en-US" sz="3000" dirty="0" err="1"/>
              <a:t>emoțională</a:t>
            </a:r>
            <a:r>
              <a:rPr lang="en-US" sz="3000" dirty="0"/>
              <a:t> </a:t>
            </a:r>
            <a:r>
              <a:rPr lang="en-US" sz="3000" dirty="0" err="1"/>
              <a:t>și</a:t>
            </a:r>
            <a:r>
              <a:rPr lang="en-US" sz="3000" dirty="0"/>
              <a:t> </a:t>
            </a:r>
            <a:r>
              <a:rPr lang="en-US" sz="3000" dirty="0" err="1"/>
              <a:t>limbajul</a:t>
            </a:r>
            <a:r>
              <a:rPr lang="en-US" sz="3000" dirty="0"/>
              <a:t> </a:t>
            </a:r>
            <a:r>
              <a:rPr lang="en-US" sz="3000" dirty="0" err="1"/>
              <a:t>persuasiv</a:t>
            </a:r>
            <a:r>
              <a:rPr lang="en-US" sz="3000" dirty="0"/>
              <a:t> </a:t>
            </a:r>
            <a:r>
              <a:rPr lang="en-US" sz="3000" dirty="0" err="1"/>
              <a:t>pentru</a:t>
            </a:r>
            <a:r>
              <a:rPr lang="en-US" sz="3000" dirty="0"/>
              <a:t> a </a:t>
            </a:r>
            <a:r>
              <a:rPr lang="en-US" sz="3000" dirty="0" err="1"/>
              <a:t>capta</a:t>
            </a:r>
            <a:r>
              <a:rPr lang="en-US" sz="3000" dirty="0"/>
              <a:t> </a:t>
            </a:r>
            <a:r>
              <a:rPr lang="en-US" sz="3000" dirty="0" err="1"/>
              <a:t>atenția</a:t>
            </a:r>
            <a:r>
              <a:rPr lang="en-US" sz="3000" dirty="0"/>
              <a:t> </a:t>
            </a:r>
            <a:r>
              <a:rPr lang="en-US" sz="3000" dirty="0" err="1"/>
              <a:t>cititorului</a:t>
            </a:r>
            <a:r>
              <a:rPr lang="en-US" sz="3000" dirty="0"/>
              <a:t> </a:t>
            </a:r>
            <a:r>
              <a:rPr lang="en-US" sz="3000" dirty="0" err="1"/>
              <a:t>și</a:t>
            </a:r>
            <a:r>
              <a:rPr lang="en-US" sz="3000" dirty="0"/>
              <a:t> a-l </a:t>
            </a:r>
            <a:r>
              <a:rPr lang="en-US" sz="3000" dirty="0" err="1"/>
              <a:t>menține</a:t>
            </a:r>
            <a:r>
              <a:rPr lang="en-US" sz="3000" dirty="0"/>
              <a:t> </a:t>
            </a:r>
            <a:r>
              <a:rPr lang="en-US" sz="3000" dirty="0" err="1"/>
              <a:t>implicat</a:t>
            </a:r>
            <a:r>
              <a:rPr lang="en-US" sz="3000" dirty="0"/>
              <a:t>. </a:t>
            </a:r>
            <a:r>
              <a:rPr lang="en-US" sz="3000" dirty="0" err="1"/>
              <a:t>În</a:t>
            </a:r>
            <a:r>
              <a:rPr lang="en-US" sz="3000" dirty="0"/>
              <a:t> general, copywriting-</a:t>
            </a:r>
            <a:r>
              <a:rPr lang="en-US" sz="3000" dirty="0" err="1"/>
              <a:t>ul</a:t>
            </a:r>
            <a:r>
              <a:rPr lang="en-US" sz="3000" dirty="0"/>
              <a:t> </a:t>
            </a:r>
            <a:r>
              <a:rPr lang="en-US" sz="3000" dirty="0" err="1"/>
              <a:t>este</a:t>
            </a:r>
            <a:r>
              <a:rPr lang="en-US" sz="3000" dirty="0"/>
              <a:t> un element crucial al </a:t>
            </a:r>
            <a:r>
              <a:rPr lang="en-US" sz="3000" dirty="0" err="1"/>
              <a:t>campaniilor</a:t>
            </a:r>
            <a:r>
              <a:rPr lang="en-US" sz="3000" dirty="0"/>
              <a:t> de marketing </a:t>
            </a:r>
            <a:r>
              <a:rPr lang="en-US" sz="3000" dirty="0" err="1"/>
              <a:t>și</a:t>
            </a:r>
            <a:r>
              <a:rPr lang="en-US" sz="3000" dirty="0"/>
              <a:t> </a:t>
            </a:r>
            <a:r>
              <a:rPr lang="en-US" sz="3000" dirty="0" err="1"/>
              <a:t>publicitate</a:t>
            </a:r>
            <a:r>
              <a:rPr lang="en-US" sz="3000" dirty="0"/>
              <a:t> de </a:t>
            </a:r>
            <a:r>
              <a:rPr lang="en-US" sz="3000" dirty="0" err="1"/>
              <a:t>succes</a:t>
            </a:r>
            <a:r>
              <a:rPr lang="en-US" sz="3000" dirty="0"/>
              <a:t>.</a:t>
            </a:r>
          </a:p>
        </p:txBody>
      </p:sp>
    </p:spTree>
    <p:extLst>
      <p:ext uri="{BB962C8B-B14F-4D97-AF65-F5344CB8AC3E}">
        <p14:creationId xmlns:p14="http://schemas.microsoft.com/office/powerpoint/2010/main" val="723969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225041"/>
            <a:ext cx="7779895" cy="2862322"/>
          </a:xfrm>
          <a:prstGeom prst="rect">
            <a:avLst/>
          </a:prstGeom>
          <a:noFill/>
        </p:spPr>
        <p:txBody>
          <a:bodyPr wrap="square" rtlCol="0">
            <a:spAutoFit/>
          </a:bodyPr>
          <a:lstStyle/>
          <a:p>
            <a:pPr algn="just"/>
            <a:r>
              <a:rPr lang="en-US" sz="3000" dirty="0"/>
              <a:t>Copywriting-</a:t>
            </a:r>
            <a:r>
              <a:rPr lang="en-US" sz="3000" dirty="0" err="1"/>
              <a:t>ul</a:t>
            </a:r>
            <a:r>
              <a:rPr lang="en-US" sz="3000" dirty="0"/>
              <a:t> </a:t>
            </a:r>
            <a:r>
              <a:rPr lang="en-US" sz="3000" dirty="0" err="1"/>
              <a:t>este</a:t>
            </a:r>
            <a:r>
              <a:rPr lang="en-US" sz="3000" dirty="0"/>
              <a:t> </a:t>
            </a:r>
            <a:r>
              <a:rPr lang="en-US" sz="3000" dirty="0" err="1"/>
              <a:t>extrem</a:t>
            </a:r>
            <a:r>
              <a:rPr lang="en-US" sz="3000" dirty="0"/>
              <a:t> de important </a:t>
            </a:r>
            <a:r>
              <a:rPr lang="en-US" sz="3000" dirty="0" err="1"/>
              <a:t>pentru</a:t>
            </a:r>
            <a:r>
              <a:rPr lang="en-US" sz="3000" dirty="0"/>
              <a:t> un brand. De </a:t>
            </a:r>
            <a:r>
              <a:rPr lang="en-US" sz="3000" dirty="0" err="1"/>
              <a:t>fapt</a:t>
            </a:r>
            <a:r>
              <a:rPr lang="en-US" sz="3000" dirty="0"/>
              <a:t>, </a:t>
            </a:r>
            <a:r>
              <a:rPr lang="en-US" sz="3000" dirty="0" err="1"/>
              <a:t>adesea</a:t>
            </a:r>
            <a:r>
              <a:rPr lang="en-US" sz="3000" dirty="0"/>
              <a:t> </a:t>
            </a:r>
            <a:r>
              <a:rPr lang="ro-RO" sz="3000" dirty="0"/>
              <a:t>este întâlnită afirmația potrivit căreia</a:t>
            </a:r>
            <a:r>
              <a:rPr lang="en-US" sz="3000" dirty="0"/>
              <a:t> „</a:t>
            </a:r>
            <a:r>
              <a:rPr lang="en-US" sz="3000" dirty="0" err="1"/>
              <a:t>conținutul</a:t>
            </a:r>
            <a:r>
              <a:rPr lang="en-US" sz="3000" dirty="0"/>
              <a:t> </a:t>
            </a:r>
            <a:r>
              <a:rPr lang="en-US" sz="3000" dirty="0" err="1"/>
              <a:t>este</a:t>
            </a:r>
            <a:r>
              <a:rPr lang="en-US" sz="3000" dirty="0"/>
              <a:t> </a:t>
            </a:r>
            <a:r>
              <a:rPr lang="en-US" sz="3000" dirty="0" err="1"/>
              <a:t>regele</a:t>
            </a:r>
            <a:r>
              <a:rPr lang="en-US" sz="3000" dirty="0"/>
              <a:t>”, </a:t>
            </a:r>
            <a:r>
              <a:rPr lang="en-US" sz="3000" dirty="0" err="1"/>
              <a:t>iar</a:t>
            </a:r>
            <a:r>
              <a:rPr lang="en-US" sz="3000" dirty="0"/>
              <a:t> </a:t>
            </a:r>
            <a:r>
              <a:rPr lang="en-US" sz="3000" dirty="0" err="1"/>
              <a:t>acest</a:t>
            </a:r>
            <a:r>
              <a:rPr lang="en-US" sz="3000" dirty="0"/>
              <a:t> </a:t>
            </a:r>
            <a:r>
              <a:rPr lang="en-US" sz="3000" dirty="0" err="1"/>
              <a:t>lucru</a:t>
            </a:r>
            <a:r>
              <a:rPr lang="en-US" sz="3000" dirty="0"/>
              <a:t> </a:t>
            </a:r>
            <a:r>
              <a:rPr lang="en-US" sz="3000" dirty="0" err="1"/>
              <a:t>este</a:t>
            </a:r>
            <a:r>
              <a:rPr lang="en-US" sz="3000" dirty="0"/>
              <a:t> </a:t>
            </a:r>
            <a:r>
              <a:rPr lang="en-US" sz="3000" dirty="0" err="1"/>
              <a:t>valabil</a:t>
            </a:r>
            <a:r>
              <a:rPr lang="en-US" sz="3000" dirty="0"/>
              <a:t> </a:t>
            </a:r>
            <a:r>
              <a:rPr lang="en-US" sz="3000" dirty="0" err="1"/>
              <a:t>mai</a:t>
            </a:r>
            <a:r>
              <a:rPr lang="en-US" sz="3000" dirty="0"/>
              <a:t> ales </a:t>
            </a:r>
            <a:r>
              <a:rPr lang="en-US" sz="3000" dirty="0" err="1"/>
              <a:t>când</a:t>
            </a:r>
            <a:r>
              <a:rPr lang="en-US" sz="3000" dirty="0"/>
              <a:t> vine </a:t>
            </a:r>
            <a:r>
              <a:rPr lang="en-US" sz="3000" dirty="0" err="1"/>
              <a:t>vorba</a:t>
            </a:r>
            <a:r>
              <a:rPr lang="en-US" sz="3000" dirty="0"/>
              <a:t> de branding </a:t>
            </a:r>
            <a:r>
              <a:rPr lang="en-US" sz="3000" dirty="0" err="1"/>
              <a:t>și</a:t>
            </a:r>
            <a:r>
              <a:rPr lang="en-US" sz="3000" dirty="0"/>
              <a:t> marketing.</a:t>
            </a:r>
          </a:p>
        </p:txBody>
      </p:sp>
    </p:spTree>
    <p:extLst>
      <p:ext uri="{BB962C8B-B14F-4D97-AF65-F5344CB8AC3E}">
        <p14:creationId xmlns:p14="http://schemas.microsoft.com/office/powerpoint/2010/main" val="1435906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Ascultați</a:t>
            </a:r>
            <a:r>
              <a:rPr lang="en-US" sz="3000" b="1" dirty="0"/>
              <a:t> </a:t>
            </a:r>
            <a:r>
              <a:rPr lang="en-US" sz="3000" b="1" dirty="0" err="1"/>
              <a:t>mai</a:t>
            </a:r>
            <a:r>
              <a:rPr lang="en-US" sz="3000" b="1" dirty="0"/>
              <a:t> </a:t>
            </a:r>
            <a:r>
              <a:rPr lang="en-US" sz="3000" b="1" dirty="0" err="1"/>
              <a:t>întâi</a:t>
            </a:r>
            <a:r>
              <a:rPr lang="en-US" sz="3000" b="1" dirty="0"/>
              <a:t>: </a:t>
            </a:r>
            <a:r>
              <a:rPr lang="en-US" sz="3000" dirty="0" err="1"/>
              <a:t>înainte</a:t>
            </a:r>
            <a:r>
              <a:rPr lang="en-US" sz="3000" dirty="0"/>
              <a:t> de a intra </a:t>
            </a:r>
            <a:r>
              <a:rPr lang="en-US" sz="3000" dirty="0" err="1"/>
              <a:t>în</a:t>
            </a:r>
            <a:r>
              <a:rPr lang="en-US" sz="3000" dirty="0"/>
              <a:t> </a:t>
            </a:r>
            <a:r>
              <a:rPr lang="en-US" sz="3000" dirty="0" err="1"/>
              <a:t>rețelele</a:t>
            </a:r>
            <a:r>
              <a:rPr lang="en-US" sz="3000" dirty="0"/>
              <a:t> </a:t>
            </a:r>
            <a:r>
              <a:rPr lang="en-US" sz="3000" dirty="0" err="1"/>
              <a:t>sociale</a:t>
            </a:r>
            <a:r>
              <a:rPr lang="en-US" sz="3000" dirty="0"/>
              <a:t>, </a:t>
            </a:r>
            <a:r>
              <a:rPr lang="en-US" sz="3000" dirty="0" err="1"/>
              <a:t>este</a:t>
            </a:r>
            <a:r>
              <a:rPr lang="en-US" sz="3000" dirty="0"/>
              <a:t> important </a:t>
            </a:r>
            <a:r>
              <a:rPr lang="en-US" sz="3000" dirty="0" err="1"/>
              <a:t>să</a:t>
            </a:r>
            <a:r>
              <a:rPr lang="en-US" sz="3000" dirty="0"/>
              <a:t> </a:t>
            </a:r>
            <a:r>
              <a:rPr lang="en-US" sz="3000" dirty="0" err="1"/>
              <a:t>ascultați</a:t>
            </a:r>
            <a:r>
              <a:rPr lang="en-US" sz="3000" dirty="0"/>
              <a:t> </a:t>
            </a:r>
            <a:r>
              <a:rPr lang="en-US" sz="3000" dirty="0" err="1"/>
              <a:t>ce</a:t>
            </a:r>
            <a:r>
              <a:rPr lang="en-US" sz="3000" dirty="0"/>
              <a:t> spun </a:t>
            </a:r>
            <a:r>
              <a:rPr lang="en-US" sz="3000" dirty="0" err="1"/>
              <a:t>clienții</a:t>
            </a:r>
            <a:r>
              <a:rPr lang="en-US" sz="3000" dirty="0"/>
              <a:t> </a:t>
            </a:r>
            <a:r>
              <a:rPr lang="en-US" sz="3000" dirty="0" err="1"/>
              <a:t>dvs</a:t>
            </a:r>
            <a:r>
              <a:rPr lang="en-US" sz="3000" dirty="0"/>
              <a:t>. </a:t>
            </a:r>
            <a:r>
              <a:rPr lang="en-US" sz="3000" dirty="0" err="1"/>
              <a:t>Prin</a:t>
            </a:r>
            <a:r>
              <a:rPr lang="en-US" sz="3000" dirty="0"/>
              <a:t> </a:t>
            </a:r>
            <a:r>
              <a:rPr lang="en-US" sz="3000" dirty="0" err="1"/>
              <a:t>monitorizarea</a:t>
            </a:r>
            <a:r>
              <a:rPr lang="en-US" sz="3000" dirty="0"/>
              <a:t> </a:t>
            </a:r>
            <a:r>
              <a:rPr lang="en-US" sz="3000" dirty="0" err="1"/>
              <a:t>canalelor</a:t>
            </a:r>
            <a:r>
              <a:rPr lang="en-US" sz="3000" dirty="0"/>
              <a:t> de social media </a:t>
            </a:r>
            <a:r>
              <a:rPr lang="en-US" sz="3000" dirty="0" err="1"/>
              <a:t>pentru</a:t>
            </a:r>
            <a:r>
              <a:rPr lang="en-US" sz="3000" dirty="0"/>
              <a:t> </a:t>
            </a:r>
            <a:r>
              <a:rPr lang="en-US" sz="3000" dirty="0" err="1"/>
              <a:t>mențiunile</a:t>
            </a:r>
            <a:r>
              <a:rPr lang="en-US" sz="3000" dirty="0"/>
              <a:t> </a:t>
            </a:r>
            <a:r>
              <a:rPr lang="en-US" sz="3000" dirty="0" err="1"/>
              <a:t>mărcii</a:t>
            </a:r>
            <a:r>
              <a:rPr lang="en-US" sz="3000" dirty="0"/>
              <a:t> </a:t>
            </a:r>
            <a:r>
              <a:rPr lang="en-US" sz="3000" dirty="0" err="1"/>
              <a:t>sau</a:t>
            </a:r>
            <a:r>
              <a:rPr lang="en-US" sz="3000" dirty="0"/>
              <a:t> </a:t>
            </a:r>
            <a:r>
              <a:rPr lang="en-US" sz="3000" dirty="0" err="1"/>
              <a:t>industriei</a:t>
            </a:r>
            <a:r>
              <a:rPr lang="en-US" sz="3000" dirty="0"/>
              <a:t>, </a:t>
            </a:r>
            <a:r>
              <a:rPr lang="en-US" sz="3000" dirty="0" err="1"/>
              <a:t>puteți</a:t>
            </a:r>
            <a:r>
              <a:rPr lang="en-US" sz="3000" dirty="0"/>
              <a:t> </a:t>
            </a:r>
            <a:r>
              <a:rPr lang="en-US" sz="3000" dirty="0" err="1"/>
              <a:t>obține</a:t>
            </a:r>
            <a:r>
              <a:rPr lang="en-US" sz="3000" dirty="0"/>
              <a:t> </a:t>
            </a:r>
            <a:r>
              <a:rPr lang="en-US" sz="3000" dirty="0" err="1"/>
              <a:t>informații</a:t>
            </a:r>
            <a:r>
              <a:rPr lang="en-US" sz="3000" dirty="0"/>
              <a:t> </a:t>
            </a:r>
            <a:r>
              <a:rPr lang="en-US" sz="3000" dirty="0" err="1"/>
              <a:t>valoroase</a:t>
            </a:r>
            <a:r>
              <a:rPr lang="en-US" sz="3000" dirty="0"/>
              <a:t> </a:t>
            </a:r>
            <a:r>
              <a:rPr lang="en-US" sz="3000" dirty="0" err="1"/>
              <a:t>despre</a:t>
            </a:r>
            <a:r>
              <a:rPr lang="en-US" sz="3000" dirty="0"/>
              <a:t> </a:t>
            </a:r>
            <a:r>
              <a:rPr lang="en-US" sz="3000" dirty="0" err="1"/>
              <a:t>opiniile</a:t>
            </a:r>
            <a:r>
              <a:rPr lang="en-US" sz="3000" dirty="0"/>
              <a:t>, </a:t>
            </a:r>
            <a:r>
              <a:rPr lang="en-US" sz="3000" dirty="0" err="1"/>
              <a:t>preferințele</a:t>
            </a:r>
            <a:r>
              <a:rPr lang="en-US" sz="3000" dirty="0"/>
              <a:t> </a:t>
            </a:r>
            <a:r>
              <a:rPr lang="en-US" sz="3000" dirty="0" err="1"/>
              <a:t>și</a:t>
            </a:r>
            <a:r>
              <a:rPr lang="en-US" sz="3000" dirty="0"/>
              <a:t> </a:t>
            </a:r>
            <a:r>
              <a:rPr lang="en-US" sz="3000" dirty="0" err="1"/>
              <a:t>nevoile</a:t>
            </a:r>
            <a:r>
              <a:rPr lang="en-US" sz="3000" dirty="0"/>
              <a:t> </a:t>
            </a:r>
            <a:r>
              <a:rPr lang="en-US" sz="3000" dirty="0" err="1"/>
              <a:t>clienților</a:t>
            </a:r>
            <a:r>
              <a:rPr lang="en-US" sz="3000" dirty="0"/>
              <a:t>.</a:t>
            </a:r>
          </a:p>
        </p:txBody>
      </p:sp>
    </p:spTree>
    <p:extLst>
      <p:ext uri="{BB962C8B-B14F-4D97-AF65-F5344CB8AC3E}">
        <p14:creationId xmlns:p14="http://schemas.microsoft.com/office/powerpoint/2010/main" val="1240326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err="1"/>
              <a:t>Principalele</a:t>
            </a:r>
            <a:r>
              <a:rPr lang="en-US" sz="3000" dirty="0"/>
              <a:t> motive </a:t>
            </a:r>
            <a:r>
              <a:rPr lang="en-US" sz="3000" dirty="0" err="1"/>
              <a:t>pentru</a:t>
            </a:r>
            <a:r>
              <a:rPr lang="en-US" sz="3000" dirty="0"/>
              <a:t> care copywriting-</a:t>
            </a:r>
            <a:r>
              <a:rPr lang="en-US" sz="3000" dirty="0" err="1"/>
              <a:t>ul</a:t>
            </a:r>
            <a:r>
              <a:rPr lang="en-US" sz="3000" dirty="0"/>
              <a:t> </a:t>
            </a:r>
            <a:r>
              <a:rPr lang="en-US" sz="3000" dirty="0" err="1"/>
              <a:t>este</a:t>
            </a:r>
            <a:r>
              <a:rPr lang="en-US" sz="3000" dirty="0"/>
              <a:t> important </a:t>
            </a:r>
            <a:r>
              <a:rPr lang="en-US" sz="3000" dirty="0" err="1"/>
              <a:t>pentru</a:t>
            </a:r>
            <a:r>
              <a:rPr lang="en-US" sz="3000" dirty="0"/>
              <a:t> o </a:t>
            </a:r>
            <a:r>
              <a:rPr lang="en-US" sz="3000" dirty="0" err="1"/>
              <a:t>marcă</a:t>
            </a:r>
            <a:r>
              <a:rPr lang="en-US" sz="3000" dirty="0"/>
              <a:t>:</a:t>
            </a:r>
            <a:endParaRPr lang="ro-RO" sz="3000" dirty="0"/>
          </a:p>
          <a:p>
            <a:pPr algn="just"/>
            <a:endParaRPr lang="en-US" sz="3000" dirty="0"/>
          </a:p>
          <a:p>
            <a:pPr marL="457200" indent="-457200" algn="just">
              <a:buFont typeface="Wingdings" panose="05000000000000000000" pitchFamily="2" charset="2"/>
              <a:buChar char="Ø"/>
            </a:pPr>
            <a:r>
              <a:rPr lang="en-US" sz="3000" b="1" dirty="0" err="1"/>
              <a:t>Mesaje</a:t>
            </a:r>
            <a:r>
              <a:rPr lang="en-US" sz="3000" b="1" dirty="0"/>
              <a:t> de brand: </a:t>
            </a:r>
            <a:r>
              <a:rPr lang="en-US" sz="3000" dirty="0"/>
              <a:t>Copywriting-</a:t>
            </a:r>
            <a:r>
              <a:rPr lang="en-US" sz="3000" dirty="0" err="1"/>
              <a:t>ul</a:t>
            </a:r>
            <a:r>
              <a:rPr lang="en-US" sz="3000" dirty="0"/>
              <a:t> </a:t>
            </a:r>
            <a:r>
              <a:rPr lang="en-US" sz="3000" dirty="0" err="1"/>
              <a:t>vă</a:t>
            </a:r>
            <a:r>
              <a:rPr lang="en-US" sz="3000" dirty="0"/>
              <a:t> </a:t>
            </a:r>
            <a:r>
              <a:rPr lang="en-US" sz="3000" dirty="0" err="1"/>
              <a:t>permite</a:t>
            </a:r>
            <a:r>
              <a:rPr lang="en-US" sz="3000" dirty="0"/>
              <a:t> </a:t>
            </a:r>
            <a:r>
              <a:rPr lang="en-US" sz="3000" dirty="0" err="1"/>
              <a:t>să</a:t>
            </a:r>
            <a:r>
              <a:rPr lang="en-US" sz="3000" dirty="0"/>
              <a:t> </a:t>
            </a:r>
            <a:r>
              <a:rPr lang="en-US" sz="3000" dirty="0" err="1"/>
              <a:t>comunicați</a:t>
            </a:r>
            <a:r>
              <a:rPr lang="en-US" sz="3000" dirty="0"/>
              <a:t> </a:t>
            </a:r>
            <a:r>
              <a:rPr lang="en-US" sz="3000" dirty="0" err="1"/>
              <a:t>mesajul</a:t>
            </a:r>
            <a:r>
              <a:rPr lang="en-US" sz="3000" dirty="0"/>
              <a:t> </a:t>
            </a:r>
            <a:r>
              <a:rPr lang="en-US" sz="3000" dirty="0" err="1"/>
              <a:t>mărcii</a:t>
            </a:r>
            <a:r>
              <a:rPr lang="en-US" sz="3000" dirty="0"/>
              <a:t> </a:t>
            </a:r>
            <a:r>
              <a:rPr lang="en-US" sz="3000" dirty="0" err="1"/>
              <a:t>dvs</a:t>
            </a:r>
            <a:r>
              <a:rPr lang="en-US" sz="3000" dirty="0"/>
              <a:t>. </a:t>
            </a:r>
            <a:r>
              <a:rPr lang="en-US" sz="3000" dirty="0" err="1"/>
              <a:t>publicului</a:t>
            </a:r>
            <a:r>
              <a:rPr lang="en-US" sz="3000" dirty="0"/>
              <a:t> </a:t>
            </a:r>
            <a:r>
              <a:rPr lang="en-US" sz="3000" dirty="0" err="1"/>
              <a:t>țintă</a:t>
            </a:r>
            <a:r>
              <a:rPr lang="en-US" sz="3000" dirty="0"/>
              <a:t> </a:t>
            </a:r>
            <a:r>
              <a:rPr lang="en-US" sz="3000" dirty="0" err="1"/>
              <a:t>într</a:t>
            </a:r>
            <a:r>
              <a:rPr lang="en-US" sz="3000" dirty="0"/>
              <a:t>-un mod </a:t>
            </a:r>
            <a:r>
              <a:rPr lang="en-US" sz="3000" dirty="0" err="1"/>
              <a:t>clar</a:t>
            </a:r>
            <a:r>
              <a:rPr lang="en-US" sz="3000" dirty="0"/>
              <a:t>, </a:t>
            </a:r>
            <a:r>
              <a:rPr lang="en-US" sz="3000" dirty="0" err="1"/>
              <a:t>concis</a:t>
            </a:r>
            <a:r>
              <a:rPr lang="en-US" sz="3000" dirty="0"/>
              <a:t> </a:t>
            </a:r>
            <a:r>
              <a:rPr lang="en-US" sz="3000" dirty="0" err="1"/>
              <a:t>și</a:t>
            </a:r>
            <a:r>
              <a:rPr lang="en-US" sz="3000" dirty="0"/>
              <a:t> </a:t>
            </a:r>
            <a:r>
              <a:rPr lang="en-US" sz="3000" dirty="0" err="1"/>
              <a:t>convingător</a:t>
            </a:r>
            <a:r>
              <a:rPr lang="en-US" sz="3000" dirty="0"/>
              <a:t>. </a:t>
            </a:r>
            <a:r>
              <a:rPr lang="en-US" sz="3000" dirty="0" err="1"/>
              <a:t>Copia</a:t>
            </a:r>
            <a:r>
              <a:rPr lang="en-US" sz="3000" dirty="0"/>
              <a:t> ta </a:t>
            </a:r>
            <a:r>
              <a:rPr lang="en-US" sz="3000" dirty="0" err="1"/>
              <a:t>ar</a:t>
            </a:r>
            <a:r>
              <a:rPr lang="en-US" sz="3000" dirty="0"/>
              <a:t> </a:t>
            </a:r>
            <a:r>
              <a:rPr lang="en-US" sz="3000" dirty="0" err="1"/>
              <a:t>trebui</a:t>
            </a:r>
            <a:r>
              <a:rPr lang="en-US" sz="3000" dirty="0"/>
              <a:t> </a:t>
            </a:r>
            <a:r>
              <a:rPr lang="en-US" sz="3000" dirty="0" err="1"/>
              <a:t>să</a:t>
            </a:r>
            <a:r>
              <a:rPr lang="en-US" sz="3000" dirty="0"/>
              <a:t> </a:t>
            </a:r>
            <a:r>
              <a:rPr lang="en-US" sz="3000" dirty="0" err="1"/>
              <a:t>reflecte</a:t>
            </a:r>
            <a:r>
              <a:rPr lang="en-US" sz="3000" dirty="0"/>
              <a:t> </a:t>
            </a:r>
            <a:r>
              <a:rPr lang="en-US" sz="3000" dirty="0" err="1"/>
              <a:t>valorile</a:t>
            </a:r>
            <a:r>
              <a:rPr lang="en-US" sz="3000" dirty="0"/>
              <a:t> </a:t>
            </a:r>
            <a:r>
              <a:rPr lang="en-US" sz="3000" dirty="0" err="1"/>
              <a:t>mărcii</a:t>
            </a:r>
            <a:r>
              <a:rPr lang="en-US" sz="3000" dirty="0"/>
              <a:t> tale, </a:t>
            </a:r>
            <a:r>
              <a:rPr lang="en-US" sz="3000" dirty="0" err="1"/>
              <a:t>personalitatea</a:t>
            </a:r>
            <a:r>
              <a:rPr lang="en-US" sz="3000" dirty="0"/>
              <a:t> </a:t>
            </a:r>
            <a:r>
              <a:rPr lang="en-US" sz="3000" dirty="0" err="1"/>
              <a:t>și</a:t>
            </a:r>
            <a:r>
              <a:rPr lang="en-US" sz="3000" dirty="0"/>
              <a:t> </a:t>
            </a:r>
            <a:r>
              <a:rPr lang="en-US" sz="3000" dirty="0" err="1"/>
              <a:t>tonul</a:t>
            </a:r>
            <a:r>
              <a:rPr lang="en-US" sz="3000" dirty="0"/>
              <a:t> </a:t>
            </a:r>
            <a:r>
              <a:rPr lang="en-US" sz="3000" dirty="0" err="1"/>
              <a:t>vocii</a:t>
            </a:r>
            <a:r>
              <a:rPr lang="en-US" sz="3000" dirty="0"/>
              <a:t> </a:t>
            </a:r>
            <a:r>
              <a:rPr lang="en-US" sz="3000" dirty="0" err="1"/>
              <a:t>și</a:t>
            </a:r>
            <a:r>
              <a:rPr lang="en-US" sz="3000" dirty="0"/>
              <a:t> </a:t>
            </a:r>
            <a:r>
              <a:rPr lang="en-US" sz="3000" dirty="0" err="1"/>
              <a:t>să</a:t>
            </a:r>
            <a:r>
              <a:rPr lang="en-US" sz="3000" dirty="0"/>
              <a:t> </a:t>
            </a:r>
            <a:r>
              <a:rPr lang="en-US" sz="3000" dirty="0" err="1"/>
              <a:t>ajute</a:t>
            </a:r>
            <a:r>
              <a:rPr lang="en-US" sz="3000" dirty="0"/>
              <a:t> la </a:t>
            </a:r>
            <a:r>
              <a:rPr lang="en-US" sz="3000" dirty="0" err="1"/>
              <a:t>crearea</a:t>
            </a:r>
            <a:r>
              <a:rPr lang="en-US" sz="3000" dirty="0"/>
              <a:t> </a:t>
            </a:r>
            <a:r>
              <a:rPr lang="en-US" sz="3000" dirty="0" err="1"/>
              <a:t>unei</a:t>
            </a:r>
            <a:r>
              <a:rPr lang="en-US" sz="3000" dirty="0"/>
              <a:t> </a:t>
            </a:r>
            <a:r>
              <a:rPr lang="en-US" sz="3000" dirty="0" err="1"/>
              <a:t>conexiuni</a:t>
            </a:r>
            <a:r>
              <a:rPr lang="en-US" sz="3000" dirty="0"/>
              <a:t> cu </a:t>
            </a:r>
            <a:r>
              <a:rPr lang="en-US" sz="3000" dirty="0" err="1"/>
              <a:t>publicul</a:t>
            </a:r>
            <a:r>
              <a:rPr lang="en-US" sz="3000" dirty="0"/>
              <a:t> </a:t>
            </a:r>
            <a:r>
              <a:rPr lang="en-US" sz="3000" dirty="0" err="1"/>
              <a:t>tău</a:t>
            </a:r>
            <a:r>
              <a:rPr lang="en-US" sz="3000" dirty="0"/>
              <a:t>.</a:t>
            </a:r>
          </a:p>
        </p:txBody>
      </p:sp>
    </p:spTree>
    <p:extLst>
      <p:ext uri="{BB962C8B-B14F-4D97-AF65-F5344CB8AC3E}">
        <p14:creationId xmlns:p14="http://schemas.microsoft.com/office/powerpoint/2010/main" val="32055563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Diferențiere</a:t>
            </a:r>
            <a:r>
              <a:rPr lang="en-US" sz="3000" b="1" dirty="0"/>
              <a:t>: </a:t>
            </a:r>
            <a:r>
              <a:rPr lang="en-US" sz="3000" dirty="0"/>
              <a:t>copywriting-</a:t>
            </a:r>
            <a:r>
              <a:rPr lang="en-US" sz="3000" dirty="0" err="1"/>
              <a:t>ul</a:t>
            </a:r>
            <a:r>
              <a:rPr lang="en-US" sz="3000" dirty="0"/>
              <a:t> </a:t>
            </a:r>
            <a:r>
              <a:rPr lang="en-US" sz="3000" dirty="0" err="1"/>
              <a:t>eficient</a:t>
            </a:r>
            <a:r>
              <a:rPr lang="en-US" sz="3000" dirty="0"/>
              <a:t> </a:t>
            </a:r>
            <a:r>
              <a:rPr lang="en-US" sz="3000" dirty="0" err="1"/>
              <a:t>poate</a:t>
            </a:r>
            <a:r>
              <a:rPr lang="en-US" sz="3000" dirty="0"/>
              <a:t> </a:t>
            </a:r>
            <a:r>
              <a:rPr lang="en-US" sz="3000" dirty="0" err="1"/>
              <a:t>ajuta</a:t>
            </a:r>
            <a:r>
              <a:rPr lang="en-US" sz="3000" dirty="0"/>
              <a:t> la </a:t>
            </a:r>
            <a:r>
              <a:rPr lang="en-US" sz="3000" dirty="0" err="1"/>
              <a:t>diferențierea</a:t>
            </a:r>
            <a:r>
              <a:rPr lang="en-US" sz="3000" dirty="0"/>
              <a:t> </a:t>
            </a:r>
            <a:r>
              <a:rPr lang="en-US" sz="3000" dirty="0" err="1"/>
              <a:t>mărcii</a:t>
            </a:r>
            <a:r>
              <a:rPr lang="en-US" sz="3000" dirty="0"/>
              <a:t> </a:t>
            </a:r>
            <a:r>
              <a:rPr lang="en-US" sz="3000" dirty="0" err="1"/>
              <a:t>dvs</a:t>
            </a:r>
            <a:r>
              <a:rPr lang="en-US" sz="3000" dirty="0"/>
              <a:t>. de </a:t>
            </a:r>
            <a:r>
              <a:rPr lang="en-US" sz="3000" dirty="0" err="1"/>
              <a:t>concurenți</a:t>
            </a:r>
            <a:r>
              <a:rPr lang="en-US" sz="3000" dirty="0"/>
              <a:t>, </a:t>
            </a:r>
            <a:r>
              <a:rPr lang="en-US" sz="3000" dirty="0" err="1"/>
              <a:t>evidențiind</a:t>
            </a:r>
            <a:r>
              <a:rPr lang="en-US" sz="3000" dirty="0"/>
              <a:t> </a:t>
            </a:r>
            <a:r>
              <a:rPr lang="en-US" sz="3000" dirty="0" err="1"/>
              <a:t>ceea</a:t>
            </a:r>
            <a:r>
              <a:rPr lang="en-US" sz="3000" dirty="0"/>
              <a:t> </a:t>
            </a:r>
            <a:r>
              <a:rPr lang="en-US" sz="3000" dirty="0" err="1"/>
              <a:t>ce</a:t>
            </a:r>
            <a:r>
              <a:rPr lang="en-US" sz="3000" dirty="0"/>
              <a:t> face </a:t>
            </a:r>
            <a:r>
              <a:rPr lang="en-US" sz="3000" dirty="0" err="1"/>
              <a:t>marca</a:t>
            </a:r>
            <a:r>
              <a:rPr lang="en-US" sz="3000" dirty="0"/>
              <a:t> </a:t>
            </a:r>
            <a:r>
              <a:rPr lang="en-US" sz="3000" dirty="0" err="1"/>
              <a:t>dvs</a:t>
            </a:r>
            <a:r>
              <a:rPr lang="en-US" sz="3000" dirty="0"/>
              <a:t>. </a:t>
            </a:r>
            <a:r>
              <a:rPr lang="en-US" sz="3000" dirty="0" err="1"/>
              <a:t>unică</a:t>
            </a:r>
            <a:r>
              <a:rPr lang="en-US" sz="3000" dirty="0"/>
              <a:t> </a:t>
            </a:r>
            <a:r>
              <a:rPr lang="en-US" sz="3000" dirty="0" err="1"/>
              <a:t>și</a:t>
            </a:r>
            <a:r>
              <a:rPr lang="en-US" sz="3000" dirty="0"/>
              <a:t> </a:t>
            </a:r>
            <a:r>
              <a:rPr lang="en-US" sz="3000" dirty="0" err="1"/>
              <a:t>specială</a:t>
            </a:r>
            <a:r>
              <a:rPr lang="en-US" sz="3000" dirty="0"/>
              <a:t>. </a:t>
            </a:r>
            <a:r>
              <a:rPr lang="en-US" sz="3000" dirty="0" err="1"/>
              <a:t>Poate</a:t>
            </a:r>
            <a:r>
              <a:rPr lang="en-US" sz="3000" dirty="0"/>
              <a:t> </a:t>
            </a:r>
            <a:r>
              <a:rPr lang="en-US" sz="3000" dirty="0" err="1"/>
              <a:t>ajuta</a:t>
            </a:r>
            <a:r>
              <a:rPr lang="en-US" sz="3000" dirty="0"/>
              <a:t> la </a:t>
            </a:r>
            <a:r>
              <a:rPr lang="en-US" sz="3000" dirty="0" err="1"/>
              <a:t>crearea</a:t>
            </a:r>
            <a:r>
              <a:rPr lang="en-US" sz="3000" dirty="0"/>
              <a:t> </a:t>
            </a:r>
            <a:r>
              <a:rPr lang="en-US" sz="3000" dirty="0" err="1"/>
              <a:t>unei</a:t>
            </a:r>
            <a:r>
              <a:rPr lang="en-US" sz="3000" dirty="0"/>
              <a:t> </a:t>
            </a:r>
            <a:r>
              <a:rPr lang="en-US" sz="3000" dirty="0" err="1"/>
              <a:t>identități</a:t>
            </a:r>
            <a:r>
              <a:rPr lang="en-US" sz="3000" dirty="0"/>
              <a:t> </a:t>
            </a:r>
            <a:r>
              <a:rPr lang="en-US" sz="3000" dirty="0" err="1"/>
              <a:t>distincte</a:t>
            </a:r>
            <a:r>
              <a:rPr lang="en-US" sz="3000" dirty="0"/>
              <a:t> de </a:t>
            </a:r>
            <a:r>
              <a:rPr lang="en-US" sz="3000" dirty="0" err="1"/>
              <a:t>marcă</a:t>
            </a:r>
            <a:r>
              <a:rPr lang="en-US" sz="3000" dirty="0"/>
              <a:t> </a:t>
            </a:r>
            <a:r>
              <a:rPr lang="en-US" sz="3000" dirty="0" err="1"/>
              <a:t>și</a:t>
            </a:r>
            <a:r>
              <a:rPr lang="en-US" sz="3000" dirty="0"/>
              <a:t> la </a:t>
            </a:r>
            <a:r>
              <a:rPr lang="en-US" sz="3000" dirty="0" err="1"/>
              <a:t>creșterea</a:t>
            </a:r>
            <a:r>
              <a:rPr lang="en-US" sz="3000" dirty="0"/>
              <a:t> </a:t>
            </a:r>
            <a:r>
              <a:rPr lang="en-US" sz="3000" dirty="0" err="1"/>
              <a:t>recunoașterii</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3861954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Conversii</a:t>
            </a:r>
            <a:r>
              <a:rPr lang="en-US" sz="3000" b="1" dirty="0"/>
              <a:t>: </a:t>
            </a:r>
            <a:r>
              <a:rPr lang="en-US" sz="3000" dirty="0"/>
              <a:t>Copywriting-</a:t>
            </a:r>
            <a:r>
              <a:rPr lang="en-US" sz="3000" dirty="0" err="1"/>
              <a:t>ul</a:t>
            </a:r>
            <a:r>
              <a:rPr lang="en-US" sz="3000" dirty="0"/>
              <a:t> </a:t>
            </a:r>
            <a:r>
              <a:rPr lang="en-US" sz="3000" dirty="0" err="1"/>
              <a:t>poate</a:t>
            </a:r>
            <a:r>
              <a:rPr lang="en-US" sz="3000" dirty="0"/>
              <a:t> </a:t>
            </a:r>
            <a:r>
              <a:rPr lang="en-US" sz="3000" dirty="0" err="1"/>
              <a:t>ajuta</a:t>
            </a:r>
            <a:r>
              <a:rPr lang="en-US" sz="3000" dirty="0"/>
              <a:t> </a:t>
            </a:r>
            <a:r>
              <a:rPr lang="en-US" sz="3000" dirty="0" err="1"/>
              <a:t>să-ți</a:t>
            </a:r>
            <a:r>
              <a:rPr lang="en-US" sz="3000" dirty="0"/>
              <a:t> </a:t>
            </a:r>
            <a:r>
              <a:rPr lang="en-US" sz="3000" dirty="0" err="1"/>
              <a:t>convingă</a:t>
            </a:r>
            <a:r>
              <a:rPr lang="en-US" sz="3000" dirty="0"/>
              <a:t> </a:t>
            </a:r>
            <a:r>
              <a:rPr lang="en-US" sz="3000" dirty="0" err="1"/>
              <a:t>publicul</a:t>
            </a:r>
            <a:r>
              <a:rPr lang="en-US" sz="3000" dirty="0"/>
              <a:t> </a:t>
            </a:r>
            <a:r>
              <a:rPr lang="en-US" sz="3000" dirty="0" err="1"/>
              <a:t>să</a:t>
            </a:r>
            <a:r>
              <a:rPr lang="en-US" sz="3000" dirty="0"/>
              <a:t> </a:t>
            </a:r>
            <a:r>
              <a:rPr lang="en-US" sz="3000" dirty="0" err="1"/>
              <a:t>ia</a:t>
            </a:r>
            <a:r>
              <a:rPr lang="en-US" sz="3000" dirty="0"/>
              <a:t> o </a:t>
            </a:r>
            <a:r>
              <a:rPr lang="en-US" sz="3000" dirty="0" err="1"/>
              <a:t>acțiune</a:t>
            </a:r>
            <a:r>
              <a:rPr lang="en-US" sz="3000" dirty="0"/>
              <a:t> </a:t>
            </a:r>
            <a:r>
              <a:rPr lang="en-US" sz="3000" dirty="0" err="1"/>
              <a:t>dorită</a:t>
            </a:r>
            <a:r>
              <a:rPr lang="en-US" sz="3000" dirty="0"/>
              <a:t>, cum </a:t>
            </a:r>
            <a:r>
              <a:rPr lang="en-US" sz="3000" dirty="0" err="1"/>
              <a:t>ar</a:t>
            </a:r>
            <a:r>
              <a:rPr lang="en-US" sz="3000" dirty="0"/>
              <a:t> fi </a:t>
            </a:r>
            <a:r>
              <a:rPr lang="en-US" sz="3000" dirty="0" err="1"/>
              <a:t>efectuarea</a:t>
            </a:r>
            <a:r>
              <a:rPr lang="en-US" sz="3000" dirty="0"/>
              <a:t> </a:t>
            </a:r>
            <a:r>
              <a:rPr lang="en-US" sz="3000" dirty="0" err="1"/>
              <a:t>unei</a:t>
            </a:r>
            <a:r>
              <a:rPr lang="en-US" sz="3000" dirty="0"/>
              <a:t> </a:t>
            </a:r>
            <a:r>
              <a:rPr lang="en-US" sz="3000" dirty="0" err="1"/>
              <a:t>achiziții</a:t>
            </a:r>
            <a:r>
              <a:rPr lang="en-US" sz="3000" dirty="0"/>
              <a:t>, </a:t>
            </a:r>
            <a:r>
              <a:rPr lang="en-US" sz="3000" dirty="0" err="1"/>
              <a:t>înscrierea</a:t>
            </a:r>
            <a:r>
              <a:rPr lang="en-US" sz="3000" dirty="0"/>
              <a:t> la un </a:t>
            </a:r>
            <a:r>
              <a:rPr lang="en-US" sz="3000" dirty="0" err="1"/>
              <a:t>buletin</a:t>
            </a:r>
            <a:r>
              <a:rPr lang="en-US" sz="3000" dirty="0"/>
              <a:t> </a:t>
            </a:r>
            <a:r>
              <a:rPr lang="en-US" sz="3000" dirty="0" err="1"/>
              <a:t>informativ</a:t>
            </a:r>
            <a:r>
              <a:rPr lang="en-US" sz="3000" dirty="0"/>
              <a:t> </a:t>
            </a:r>
            <a:r>
              <a:rPr lang="en-US" sz="3000" dirty="0" err="1"/>
              <a:t>sau</a:t>
            </a:r>
            <a:r>
              <a:rPr lang="en-US" sz="3000" dirty="0"/>
              <a:t> </a:t>
            </a:r>
            <a:r>
              <a:rPr lang="en-US" sz="3000" dirty="0" err="1"/>
              <a:t>urmărirea</a:t>
            </a:r>
            <a:r>
              <a:rPr lang="en-US" sz="3000" dirty="0"/>
              <a:t> </a:t>
            </a:r>
            <a:r>
              <a:rPr lang="en-US" sz="3000" dirty="0" err="1"/>
              <a:t>mărcii</a:t>
            </a:r>
            <a:r>
              <a:rPr lang="en-US" sz="3000" dirty="0"/>
              <a:t> tale pe </a:t>
            </a:r>
            <a:r>
              <a:rPr lang="en-US" sz="3000" dirty="0" err="1"/>
              <a:t>rețelele</a:t>
            </a:r>
            <a:r>
              <a:rPr lang="en-US" sz="3000" dirty="0"/>
              <a:t> </a:t>
            </a:r>
            <a:r>
              <a:rPr lang="en-US" sz="3000" dirty="0" err="1"/>
              <a:t>sociale</a:t>
            </a:r>
            <a:r>
              <a:rPr lang="en-US" sz="3000" dirty="0"/>
              <a:t>. O </a:t>
            </a:r>
            <a:r>
              <a:rPr lang="en-US" sz="3000" dirty="0" err="1"/>
              <a:t>copie</a:t>
            </a:r>
            <a:r>
              <a:rPr lang="en-US" sz="3000" dirty="0"/>
              <a:t> </a:t>
            </a:r>
            <a:r>
              <a:rPr lang="en-US" sz="3000" dirty="0" err="1"/>
              <a:t>bună</a:t>
            </a:r>
            <a:r>
              <a:rPr lang="en-US" sz="3000" dirty="0"/>
              <a:t> </a:t>
            </a:r>
            <a:r>
              <a:rPr lang="en-US" sz="3000" dirty="0" err="1"/>
              <a:t>poate</a:t>
            </a:r>
            <a:r>
              <a:rPr lang="en-US" sz="3000" dirty="0"/>
              <a:t> fi </a:t>
            </a:r>
            <a:r>
              <a:rPr lang="en-US" sz="3000" dirty="0" err="1"/>
              <a:t>diferența</a:t>
            </a:r>
            <a:r>
              <a:rPr lang="en-US" sz="3000" dirty="0"/>
              <a:t> </a:t>
            </a:r>
            <a:r>
              <a:rPr lang="en-US" sz="3000" dirty="0" err="1"/>
              <a:t>dintre</a:t>
            </a:r>
            <a:r>
              <a:rPr lang="en-US" sz="3000" dirty="0"/>
              <a:t> un </a:t>
            </a:r>
            <a:r>
              <a:rPr lang="en-US" sz="3000" dirty="0" err="1"/>
              <a:t>potențial</a:t>
            </a:r>
            <a:r>
              <a:rPr lang="en-US" sz="3000" dirty="0"/>
              <a:t> client care </a:t>
            </a:r>
            <a:r>
              <a:rPr lang="en-US" sz="3000" dirty="0" err="1"/>
              <a:t>derulează</a:t>
            </a:r>
            <a:r>
              <a:rPr lang="en-US" sz="3000" dirty="0"/>
              <a:t> pe </a:t>
            </a:r>
            <a:r>
              <a:rPr lang="en-US" sz="3000" dirty="0" err="1"/>
              <a:t>lângă</a:t>
            </a:r>
            <a:r>
              <a:rPr lang="en-US" sz="3000" dirty="0"/>
              <a:t> </a:t>
            </a:r>
            <a:r>
              <a:rPr lang="en-US" sz="3000" dirty="0" err="1"/>
              <a:t>postarea</a:t>
            </a:r>
            <a:r>
              <a:rPr lang="en-US" sz="3000" dirty="0"/>
              <a:t> </a:t>
            </a:r>
            <a:r>
              <a:rPr lang="en-US" sz="3000" dirty="0" err="1"/>
              <a:t>dvs</a:t>
            </a:r>
            <a:r>
              <a:rPr lang="en-US" sz="3000" dirty="0"/>
              <a:t>. </a:t>
            </a:r>
            <a:r>
              <a:rPr lang="en-US" sz="3000" dirty="0" err="1"/>
              <a:t>sau</a:t>
            </a:r>
            <a:r>
              <a:rPr lang="en-US" sz="3000" dirty="0"/>
              <a:t> face </a:t>
            </a:r>
            <a:r>
              <a:rPr lang="en-US" sz="3000" dirty="0" err="1"/>
              <a:t>clic</a:t>
            </a:r>
            <a:r>
              <a:rPr lang="en-US" sz="3000" dirty="0"/>
              <a:t> pe site-</a:t>
            </a:r>
            <a:r>
              <a:rPr lang="en-US" sz="3000" dirty="0" err="1"/>
              <a:t>ul</a:t>
            </a:r>
            <a:r>
              <a:rPr lang="en-US" sz="3000" dirty="0"/>
              <a:t> </a:t>
            </a:r>
            <a:r>
              <a:rPr lang="en-US" sz="3000" dirty="0" err="1"/>
              <a:t>dvs</a:t>
            </a:r>
            <a:r>
              <a:rPr lang="en-US" sz="3000" dirty="0"/>
              <a:t>. web.</a:t>
            </a:r>
          </a:p>
        </p:txBody>
      </p:sp>
    </p:spTree>
    <p:extLst>
      <p:ext uri="{BB962C8B-B14F-4D97-AF65-F5344CB8AC3E}">
        <p14:creationId xmlns:p14="http://schemas.microsoft.com/office/powerpoint/2010/main" val="8304427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SEO: </a:t>
            </a:r>
            <a:r>
              <a:rPr lang="en-US" sz="3000" dirty="0"/>
              <a:t>Copywriting-</a:t>
            </a:r>
            <a:r>
              <a:rPr lang="en-US" sz="3000" dirty="0" err="1"/>
              <a:t>ul</a:t>
            </a:r>
            <a:r>
              <a:rPr lang="en-US" sz="3000" dirty="0"/>
              <a:t> </a:t>
            </a:r>
            <a:r>
              <a:rPr lang="en-US" sz="3000" dirty="0" err="1"/>
              <a:t>joacă</a:t>
            </a:r>
            <a:r>
              <a:rPr lang="en-US" sz="3000" dirty="0"/>
              <a:t> un </a:t>
            </a:r>
            <a:r>
              <a:rPr lang="en-US" sz="3000" dirty="0" err="1"/>
              <a:t>rol</a:t>
            </a:r>
            <a:r>
              <a:rPr lang="en-US" sz="3000" dirty="0"/>
              <a:t> important </a:t>
            </a:r>
            <a:r>
              <a:rPr lang="en-US" sz="3000" dirty="0" err="1"/>
              <a:t>în</a:t>
            </a:r>
            <a:r>
              <a:rPr lang="en-US" sz="3000" dirty="0"/>
              <a:t> </a:t>
            </a:r>
            <a:r>
              <a:rPr lang="en-US" sz="3000" dirty="0" err="1"/>
              <a:t>optimizarea</a:t>
            </a:r>
            <a:r>
              <a:rPr lang="en-US" sz="3000" dirty="0"/>
              <a:t> </a:t>
            </a:r>
            <a:r>
              <a:rPr lang="en-US" sz="3000" dirty="0" err="1"/>
              <a:t>motoarelor</a:t>
            </a:r>
            <a:r>
              <a:rPr lang="en-US" sz="3000" dirty="0"/>
              <a:t> de </a:t>
            </a:r>
            <a:r>
              <a:rPr lang="en-US" sz="3000" dirty="0" err="1"/>
              <a:t>căutare</a:t>
            </a:r>
            <a:r>
              <a:rPr lang="en-US" sz="3000" dirty="0"/>
              <a:t> (SEO), </a:t>
            </a:r>
            <a:r>
              <a:rPr lang="en-US" sz="3000" dirty="0" err="1"/>
              <a:t>deoarece</a:t>
            </a:r>
            <a:r>
              <a:rPr lang="en-US" sz="3000" dirty="0"/>
              <a:t> </a:t>
            </a:r>
            <a:r>
              <a:rPr lang="en-US" sz="3000" dirty="0" err="1"/>
              <a:t>vă</a:t>
            </a:r>
            <a:r>
              <a:rPr lang="en-US" sz="3000" dirty="0"/>
              <a:t> </a:t>
            </a:r>
            <a:r>
              <a:rPr lang="en-US" sz="3000" dirty="0" err="1"/>
              <a:t>ajută</a:t>
            </a:r>
            <a:r>
              <a:rPr lang="en-US" sz="3000" dirty="0"/>
              <a:t> </a:t>
            </a:r>
            <a:r>
              <a:rPr lang="en-US" sz="3000" dirty="0" err="1"/>
              <a:t>să</a:t>
            </a:r>
            <a:r>
              <a:rPr lang="en-US" sz="3000" dirty="0"/>
              <a:t> </a:t>
            </a:r>
            <a:r>
              <a:rPr lang="en-US" sz="3000" dirty="0" err="1"/>
              <a:t>vă</a:t>
            </a:r>
            <a:r>
              <a:rPr lang="en-US" sz="3000" dirty="0"/>
              <a:t> </a:t>
            </a:r>
            <a:r>
              <a:rPr lang="en-US" sz="3000" dirty="0" err="1"/>
              <a:t>asigurați</a:t>
            </a:r>
            <a:r>
              <a:rPr lang="en-US" sz="3000" dirty="0"/>
              <a:t> </a:t>
            </a:r>
            <a:r>
              <a:rPr lang="en-US" sz="3000" dirty="0" err="1"/>
              <a:t>că</a:t>
            </a:r>
            <a:r>
              <a:rPr lang="en-US" sz="3000" dirty="0"/>
              <a:t> site-</a:t>
            </a:r>
            <a:r>
              <a:rPr lang="en-US" sz="3000" dirty="0" err="1"/>
              <a:t>ul</a:t>
            </a:r>
            <a:r>
              <a:rPr lang="en-US" sz="3000" dirty="0"/>
              <a:t> </a:t>
            </a:r>
            <a:r>
              <a:rPr lang="en-US" sz="3000" dirty="0" err="1"/>
              <a:t>dvs</a:t>
            </a:r>
            <a:r>
              <a:rPr lang="en-US" sz="3000" dirty="0"/>
              <a:t>. web </a:t>
            </a:r>
            <a:r>
              <a:rPr lang="en-US" sz="3000" dirty="0" err="1"/>
              <a:t>și</a:t>
            </a:r>
            <a:r>
              <a:rPr lang="en-US" sz="3000" dirty="0"/>
              <a:t> </a:t>
            </a:r>
            <a:r>
              <a:rPr lang="en-US" sz="3000" dirty="0" err="1"/>
              <a:t>conținutul</a:t>
            </a:r>
            <a:r>
              <a:rPr lang="en-US" sz="3000" dirty="0"/>
              <a:t> </a:t>
            </a:r>
            <a:r>
              <a:rPr lang="en-US" sz="3000" dirty="0" err="1"/>
              <a:t>rețelelor</a:t>
            </a:r>
            <a:r>
              <a:rPr lang="en-US" sz="3000" dirty="0"/>
              <a:t> </a:t>
            </a:r>
            <a:r>
              <a:rPr lang="en-US" sz="3000" dirty="0" err="1"/>
              <a:t>sociale</a:t>
            </a:r>
            <a:r>
              <a:rPr lang="en-US" sz="3000" dirty="0"/>
              <a:t> sunt </a:t>
            </a:r>
            <a:r>
              <a:rPr lang="en-US" sz="3000" dirty="0" err="1"/>
              <a:t>vizibile</a:t>
            </a:r>
            <a:r>
              <a:rPr lang="en-US" sz="3000" dirty="0"/>
              <a:t> </a:t>
            </a:r>
            <a:r>
              <a:rPr lang="en-US" sz="3000" dirty="0" err="1"/>
              <a:t>și</a:t>
            </a:r>
            <a:r>
              <a:rPr lang="en-US" sz="3000" dirty="0"/>
              <a:t> </a:t>
            </a:r>
            <a:r>
              <a:rPr lang="en-US" sz="3000" dirty="0" err="1"/>
              <a:t>ușor</a:t>
            </a:r>
            <a:r>
              <a:rPr lang="en-US" sz="3000" dirty="0"/>
              <a:t> de </a:t>
            </a:r>
            <a:r>
              <a:rPr lang="en-US" sz="3000" dirty="0" err="1"/>
              <a:t>descoperit</a:t>
            </a:r>
            <a:r>
              <a:rPr lang="en-US" sz="3000" dirty="0"/>
              <a:t> de </a:t>
            </a:r>
            <a:r>
              <a:rPr lang="en-US" sz="3000" dirty="0" err="1"/>
              <a:t>motoarele</a:t>
            </a:r>
            <a:r>
              <a:rPr lang="en-US" sz="3000" dirty="0"/>
              <a:t> de </a:t>
            </a:r>
            <a:r>
              <a:rPr lang="en-US" sz="3000" dirty="0" err="1"/>
              <a:t>căutare</a:t>
            </a:r>
            <a:r>
              <a:rPr lang="en-US" sz="3000" dirty="0"/>
              <a:t>.</a:t>
            </a:r>
          </a:p>
        </p:txBody>
      </p:sp>
    </p:spTree>
    <p:extLst>
      <p:ext uri="{BB962C8B-B14F-4D97-AF65-F5344CB8AC3E}">
        <p14:creationId xmlns:p14="http://schemas.microsoft.com/office/powerpoint/2010/main" val="27596796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39825"/>
            <a:ext cx="7779895" cy="4708981"/>
          </a:xfrm>
          <a:prstGeom prst="rect">
            <a:avLst/>
          </a:prstGeom>
          <a:noFill/>
        </p:spPr>
        <p:txBody>
          <a:bodyPr wrap="square" rtlCol="0">
            <a:spAutoFit/>
          </a:bodyPr>
          <a:lstStyle/>
          <a:p>
            <a:pPr algn="just"/>
            <a:r>
              <a:rPr lang="en-US" sz="3000" dirty="0" err="1"/>
              <a:t>În</a:t>
            </a:r>
            <a:r>
              <a:rPr lang="en-US" sz="3000" dirty="0"/>
              <a:t> general, copywriting-</a:t>
            </a:r>
            <a:r>
              <a:rPr lang="en-US" sz="3000" dirty="0" err="1"/>
              <a:t>ul</a:t>
            </a:r>
            <a:r>
              <a:rPr lang="en-US" sz="3000" dirty="0"/>
              <a:t> </a:t>
            </a:r>
            <a:r>
              <a:rPr lang="en-US" sz="3000" dirty="0" err="1"/>
              <a:t>este</a:t>
            </a:r>
            <a:r>
              <a:rPr lang="en-US" sz="3000" dirty="0"/>
              <a:t> un element </a:t>
            </a:r>
            <a:r>
              <a:rPr lang="en-US" sz="3000" dirty="0" err="1"/>
              <a:t>esențial</a:t>
            </a:r>
            <a:r>
              <a:rPr lang="en-US" sz="3000" dirty="0"/>
              <a:t> al </a:t>
            </a:r>
            <a:r>
              <a:rPr lang="en-US" sz="3000" dirty="0" err="1"/>
              <a:t>brandingului</a:t>
            </a:r>
            <a:r>
              <a:rPr lang="en-US" sz="3000" dirty="0"/>
              <a:t> </a:t>
            </a:r>
            <a:r>
              <a:rPr lang="en-US" sz="3000" dirty="0" err="1"/>
              <a:t>și</a:t>
            </a:r>
            <a:r>
              <a:rPr lang="en-US" sz="3000" dirty="0"/>
              <a:t> al </a:t>
            </a:r>
            <a:r>
              <a:rPr lang="en-US" sz="3000" dirty="0" err="1"/>
              <a:t>marketingului</a:t>
            </a:r>
            <a:r>
              <a:rPr lang="en-US" sz="3000" dirty="0"/>
              <a:t>, </a:t>
            </a:r>
            <a:r>
              <a:rPr lang="en-US" sz="3000" dirty="0" err="1"/>
              <a:t>deoarece</a:t>
            </a:r>
            <a:r>
              <a:rPr lang="en-US" sz="3000" dirty="0"/>
              <a:t> </a:t>
            </a:r>
            <a:r>
              <a:rPr lang="en-US" sz="3000" dirty="0" err="1"/>
              <a:t>ajută</a:t>
            </a:r>
            <a:r>
              <a:rPr lang="en-US" sz="3000" dirty="0"/>
              <a:t> la </a:t>
            </a:r>
            <a:r>
              <a:rPr lang="en-US" sz="3000" dirty="0" err="1"/>
              <a:t>crearea</a:t>
            </a:r>
            <a:r>
              <a:rPr lang="en-US" sz="3000" dirty="0"/>
              <a:t> </a:t>
            </a:r>
            <a:r>
              <a:rPr lang="en-US" sz="3000" dirty="0" err="1"/>
              <a:t>unei</a:t>
            </a:r>
            <a:r>
              <a:rPr lang="en-US" sz="3000" dirty="0"/>
              <a:t> </a:t>
            </a:r>
            <a:r>
              <a:rPr lang="en-US" sz="3000" dirty="0" err="1"/>
              <a:t>identități</a:t>
            </a:r>
            <a:r>
              <a:rPr lang="en-US" sz="3000" dirty="0"/>
              <a:t> </a:t>
            </a:r>
            <a:r>
              <a:rPr lang="en-US" sz="3000" dirty="0" err="1"/>
              <a:t>puternice</a:t>
            </a:r>
            <a:r>
              <a:rPr lang="en-US" sz="3000" dirty="0"/>
              <a:t> de brand, la </a:t>
            </a:r>
            <a:r>
              <a:rPr lang="en-US" sz="3000" dirty="0" err="1"/>
              <a:t>diferențierea</a:t>
            </a:r>
            <a:r>
              <a:rPr lang="en-US" sz="3000" dirty="0"/>
              <a:t> </a:t>
            </a:r>
            <a:r>
              <a:rPr lang="en-US" sz="3000" dirty="0" err="1"/>
              <a:t>mărcii</a:t>
            </a:r>
            <a:r>
              <a:rPr lang="en-US" sz="3000" dirty="0"/>
              <a:t> </a:t>
            </a:r>
            <a:r>
              <a:rPr lang="en-US" sz="3000" dirty="0" err="1"/>
              <a:t>dvs</a:t>
            </a:r>
            <a:r>
              <a:rPr lang="en-US" sz="3000" dirty="0"/>
              <a:t>. de </a:t>
            </a:r>
            <a:r>
              <a:rPr lang="en-US" sz="3000" dirty="0" err="1"/>
              <a:t>concurenți</a:t>
            </a:r>
            <a:r>
              <a:rPr lang="en-US" sz="3000" dirty="0"/>
              <a:t>, la </a:t>
            </a:r>
            <a:r>
              <a:rPr lang="en-US" sz="3000" dirty="0" err="1"/>
              <a:t>generarea</a:t>
            </a:r>
            <a:r>
              <a:rPr lang="en-US" sz="3000" dirty="0"/>
              <a:t> de </a:t>
            </a:r>
            <a:r>
              <a:rPr lang="en-US" sz="3000" dirty="0" err="1"/>
              <a:t>conversii</a:t>
            </a:r>
            <a:r>
              <a:rPr lang="en-US" sz="3000" dirty="0"/>
              <a:t> </a:t>
            </a:r>
            <a:r>
              <a:rPr lang="en-US" sz="3000" dirty="0" err="1"/>
              <a:t>și</a:t>
            </a:r>
            <a:r>
              <a:rPr lang="en-US" sz="3000" dirty="0"/>
              <a:t> la </a:t>
            </a:r>
            <a:r>
              <a:rPr lang="en-US" sz="3000" dirty="0" err="1"/>
              <a:t>îmbunătățirea</a:t>
            </a:r>
            <a:r>
              <a:rPr lang="en-US" sz="3000" dirty="0"/>
              <a:t> </a:t>
            </a:r>
            <a:r>
              <a:rPr lang="en-US" sz="3000" dirty="0" err="1"/>
              <a:t>eforturilor</a:t>
            </a:r>
            <a:r>
              <a:rPr lang="en-US" sz="3000" dirty="0"/>
              <a:t> </a:t>
            </a:r>
            <a:r>
              <a:rPr lang="en-US" sz="3000" dirty="0" err="1"/>
              <a:t>dvs</a:t>
            </a:r>
            <a:r>
              <a:rPr lang="en-US" sz="3000" dirty="0"/>
              <a:t>. de SEO.</a:t>
            </a:r>
            <a:endParaRPr lang="ro-RO" sz="3000" dirty="0"/>
          </a:p>
          <a:p>
            <a:pPr algn="just"/>
            <a:endParaRPr lang="en-US" sz="3000" dirty="0"/>
          </a:p>
          <a:p>
            <a:pPr algn="just"/>
            <a:r>
              <a:rPr lang="it-IT" sz="3000" dirty="0"/>
              <a:t>Prin cele mai importante caracteristici ale unui conținut bun de social media, putem aminti:</a:t>
            </a:r>
            <a:endParaRPr lang="en-US" sz="3000" dirty="0"/>
          </a:p>
        </p:txBody>
      </p:sp>
    </p:spTree>
    <p:extLst>
      <p:ext uri="{BB962C8B-B14F-4D97-AF65-F5344CB8AC3E}">
        <p14:creationId xmlns:p14="http://schemas.microsoft.com/office/powerpoint/2010/main" val="20324502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48385"/>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Relevanță</a:t>
            </a:r>
            <a:r>
              <a:rPr lang="en-US" sz="3000" b="1" dirty="0"/>
              <a:t>: </a:t>
            </a:r>
            <a:r>
              <a:rPr lang="en-US" sz="3000" dirty="0" err="1"/>
              <a:t>conținutul</a:t>
            </a:r>
            <a:r>
              <a:rPr lang="en-US" sz="3000" dirty="0"/>
              <a:t> bun de pe </a:t>
            </a:r>
            <a:r>
              <a:rPr lang="en-US" sz="3000" dirty="0" err="1"/>
              <a:t>rețelele</a:t>
            </a:r>
            <a:r>
              <a:rPr lang="en-US" sz="3000" dirty="0"/>
              <a:t> </a:t>
            </a:r>
            <a:r>
              <a:rPr lang="en-US" sz="3000" dirty="0" err="1"/>
              <a:t>sociale</a:t>
            </a:r>
            <a:r>
              <a:rPr lang="en-US" sz="3000" dirty="0"/>
              <a:t> </a:t>
            </a:r>
            <a:r>
              <a:rPr lang="en-US" sz="3000" dirty="0" err="1"/>
              <a:t>este</a:t>
            </a:r>
            <a:r>
              <a:rPr lang="en-US" sz="3000" dirty="0"/>
              <a:t> relevant </a:t>
            </a:r>
            <a:r>
              <a:rPr lang="en-US" sz="3000" dirty="0" err="1"/>
              <a:t>pentru</a:t>
            </a:r>
            <a:r>
              <a:rPr lang="en-US" sz="3000" dirty="0"/>
              <a:t> </a:t>
            </a:r>
            <a:r>
              <a:rPr lang="en-US" sz="3000" dirty="0" err="1"/>
              <a:t>publicul</a:t>
            </a:r>
            <a:r>
              <a:rPr lang="en-US" sz="3000" dirty="0"/>
              <a:t> </a:t>
            </a:r>
            <a:r>
              <a:rPr lang="en-US" sz="3000" dirty="0" err="1"/>
              <a:t>căruia</a:t>
            </a:r>
            <a:r>
              <a:rPr lang="en-US" sz="3000" dirty="0"/>
              <a:t> </a:t>
            </a:r>
            <a:r>
              <a:rPr lang="en-US" sz="3000" dirty="0" err="1"/>
              <a:t>îi</a:t>
            </a:r>
            <a:r>
              <a:rPr lang="en-US" sz="3000" dirty="0"/>
              <a:t> </a:t>
            </a:r>
            <a:r>
              <a:rPr lang="en-US" sz="3000" dirty="0" err="1"/>
              <a:t>este</a:t>
            </a:r>
            <a:r>
              <a:rPr lang="en-US" sz="3000" dirty="0"/>
              <a:t> </a:t>
            </a:r>
            <a:r>
              <a:rPr lang="en-US" sz="3000" dirty="0" err="1"/>
              <a:t>destinat</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le </a:t>
            </a:r>
            <a:r>
              <a:rPr lang="en-US" sz="3000" dirty="0" err="1"/>
              <a:t>răspundă</a:t>
            </a:r>
            <a:r>
              <a:rPr lang="en-US" sz="3000" dirty="0"/>
              <a:t> </a:t>
            </a:r>
            <a:r>
              <a:rPr lang="en-US" sz="3000" dirty="0" err="1"/>
              <a:t>nevoilor</a:t>
            </a:r>
            <a:r>
              <a:rPr lang="en-US" sz="3000" dirty="0"/>
              <a:t>, </a:t>
            </a:r>
            <a:r>
              <a:rPr lang="en-US" sz="3000" dirty="0" err="1"/>
              <a:t>intereselor</a:t>
            </a:r>
            <a:r>
              <a:rPr lang="en-US" sz="3000" dirty="0"/>
              <a:t> </a:t>
            </a:r>
            <a:r>
              <a:rPr lang="en-US" sz="3000" dirty="0" err="1"/>
              <a:t>și</a:t>
            </a:r>
            <a:r>
              <a:rPr lang="en-US" sz="3000" dirty="0"/>
              <a:t> </a:t>
            </a:r>
            <a:r>
              <a:rPr lang="en-US" sz="3000" dirty="0" err="1"/>
              <a:t>punctelor</a:t>
            </a:r>
            <a:r>
              <a:rPr lang="en-US" sz="3000" dirty="0"/>
              <a:t> </a:t>
            </a:r>
            <a:r>
              <a:rPr lang="en-US" sz="3000" dirty="0" err="1"/>
              <a:t>dureroase</a:t>
            </a:r>
            <a:r>
              <a:rPr lang="en-US" sz="3000" dirty="0"/>
              <a:t>.</a:t>
            </a:r>
          </a:p>
          <a:p>
            <a:pPr marL="457200" indent="-457200" algn="just">
              <a:buFont typeface="Wingdings" panose="05000000000000000000" pitchFamily="2" charset="2"/>
              <a:buChar char="Ø"/>
            </a:pPr>
            <a:r>
              <a:rPr lang="en-US" sz="3000" b="1" dirty="0" err="1"/>
              <a:t>Atractivitate</a:t>
            </a:r>
            <a:r>
              <a:rPr lang="en-US" sz="3000" b="1" dirty="0"/>
              <a:t>: </a:t>
            </a:r>
            <a:r>
              <a:rPr lang="en-US" sz="3000" dirty="0" err="1"/>
              <a:t>conținutul</a:t>
            </a:r>
            <a:r>
              <a:rPr lang="en-US" sz="3000" dirty="0"/>
              <a:t> bun din </a:t>
            </a:r>
            <a:r>
              <a:rPr lang="en-US" sz="3000" dirty="0" err="1"/>
              <a:t>rețelele</a:t>
            </a:r>
            <a:r>
              <a:rPr lang="en-US" sz="3000" dirty="0"/>
              <a:t> </a:t>
            </a:r>
            <a:r>
              <a:rPr lang="en-US" sz="3000" dirty="0" err="1"/>
              <a:t>sociale</a:t>
            </a:r>
            <a:r>
              <a:rPr lang="en-US" sz="3000" dirty="0"/>
              <a:t> </a:t>
            </a:r>
            <a:r>
              <a:rPr lang="en-US" sz="3000" dirty="0" err="1"/>
              <a:t>este</a:t>
            </a:r>
            <a:r>
              <a:rPr lang="en-US" sz="3000" dirty="0"/>
              <a:t> </a:t>
            </a:r>
            <a:r>
              <a:rPr lang="en-US" sz="3000" dirty="0" err="1"/>
              <a:t>captivant</a:t>
            </a:r>
            <a:r>
              <a:rPr lang="en-US" sz="3000" dirty="0"/>
              <a:t> </a:t>
            </a:r>
            <a:r>
              <a:rPr lang="en-US" sz="3000" dirty="0" err="1"/>
              <a:t>și</a:t>
            </a:r>
            <a:r>
              <a:rPr lang="en-US" sz="3000" dirty="0"/>
              <a:t> </a:t>
            </a:r>
            <a:r>
              <a:rPr lang="en-US" sz="3000" dirty="0" err="1"/>
              <a:t>încurajează</a:t>
            </a:r>
            <a:r>
              <a:rPr lang="en-US" sz="3000" dirty="0"/>
              <a:t> </a:t>
            </a:r>
            <a:r>
              <a:rPr lang="en-US" sz="3000" dirty="0" err="1"/>
              <a:t>interacțiunea</a:t>
            </a:r>
            <a:r>
              <a:rPr lang="en-US" sz="3000" dirty="0"/>
              <a:t> </a:t>
            </a:r>
            <a:r>
              <a:rPr lang="en-US" sz="3000" dirty="0" err="1"/>
              <a:t>publicului</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conceput</a:t>
            </a:r>
            <a:r>
              <a:rPr lang="en-US" sz="3000" dirty="0"/>
              <a:t> </a:t>
            </a:r>
            <a:r>
              <a:rPr lang="en-US" sz="3000" dirty="0" err="1"/>
              <a:t>pentru</a:t>
            </a:r>
            <a:r>
              <a:rPr lang="en-US" sz="3000" dirty="0"/>
              <a:t> a </a:t>
            </a:r>
            <a:r>
              <a:rPr lang="en-US" sz="3000" dirty="0" err="1"/>
              <a:t>provoca</a:t>
            </a:r>
            <a:r>
              <a:rPr lang="en-US" sz="3000" dirty="0"/>
              <a:t> un </a:t>
            </a:r>
            <a:r>
              <a:rPr lang="en-US" sz="3000" dirty="0" err="1"/>
              <a:t>răspuns</a:t>
            </a:r>
            <a:r>
              <a:rPr lang="en-US" sz="3000" dirty="0"/>
              <a:t>, cum </a:t>
            </a:r>
            <a:r>
              <a:rPr lang="en-US" sz="3000" dirty="0" err="1"/>
              <a:t>ar</a:t>
            </a:r>
            <a:r>
              <a:rPr lang="en-US" sz="3000" dirty="0"/>
              <a:t> fi </a:t>
            </a:r>
            <a:r>
              <a:rPr lang="en-US" sz="3000" dirty="0" err="1"/>
              <a:t>comentarii</a:t>
            </a:r>
            <a:r>
              <a:rPr lang="en-US" sz="3000" dirty="0"/>
              <a:t>, </a:t>
            </a:r>
            <a:r>
              <a:rPr lang="en-US" sz="3000" dirty="0" err="1"/>
              <a:t>aprecieri</a:t>
            </a:r>
            <a:r>
              <a:rPr lang="en-US" sz="3000" dirty="0"/>
              <a:t> </a:t>
            </a:r>
            <a:r>
              <a:rPr lang="en-US" sz="3000" dirty="0" err="1"/>
              <a:t>sau</a:t>
            </a:r>
            <a:r>
              <a:rPr lang="en-US" sz="3000" dirty="0"/>
              <a:t> </a:t>
            </a:r>
            <a:r>
              <a:rPr lang="en-US" sz="3000" dirty="0" err="1"/>
              <a:t>distribuiri</a:t>
            </a:r>
            <a:r>
              <a:rPr lang="en-US" sz="3000" dirty="0"/>
              <a:t>.</a:t>
            </a:r>
          </a:p>
        </p:txBody>
      </p:sp>
    </p:spTree>
    <p:extLst>
      <p:ext uri="{BB962C8B-B14F-4D97-AF65-F5344CB8AC3E}">
        <p14:creationId xmlns:p14="http://schemas.microsoft.com/office/powerpoint/2010/main" val="42911367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56945"/>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Autenticitate</a:t>
            </a:r>
            <a:r>
              <a:rPr lang="en-US" sz="3000" b="1" dirty="0"/>
              <a:t>: </a:t>
            </a:r>
            <a:r>
              <a:rPr lang="en-US" sz="3000" dirty="0" err="1"/>
              <a:t>conținutul</a:t>
            </a:r>
            <a:r>
              <a:rPr lang="en-US" sz="3000" dirty="0"/>
              <a:t> bun din </a:t>
            </a:r>
            <a:r>
              <a:rPr lang="en-US" sz="3000" dirty="0" err="1"/>
              <a:t>rețelele</a:t>
            </a:r>
            <a:r>
              <a:rPr lang="en-US" sz="3000" dirty="0"/>
              <a:t> </a:t>
            </a:r>
            <a:r>
              <a:rPr lang="en-US" sz="3000" dirty="0" err="1"/>
              <a:t>sociale</a:t>
            </a:r>
            <a:r>
              <a:rPr lang="en-US" sz="3000" dirty="0"/>
              <a:t> </a:t>
            </a:r>
            <a:r>
              <a:rPr lang="en-US" sz="3000" dirty="0" err="1"/>
              <a:t>este</a:t>
            </a:r>
            <a:r>
              <a:rPr lang="en-US" sz="3000" dirty="0"/>
              <a:t> </a:t>
            </a:r>
            <a:r>
              <a:rPr lang="en-US" sz="3000" dirty="0" err="1"/>
              <a:t>autentic</a:t>
            </a:r>
            <a:r>
              <a:rPr lang="en-US" sz="3000" dirty="0"/>
              <a:t> </a:t>
            </a:r>
            <a:r>
              <a:rPr lang="en-US" sz="3000" dirty="0" err="1"/>
              <a:t>și</a:t>
            </a:r>
            <a:r>
              <a:rPr lang="en-US" sz="3000" dirty="0"/>
              <a:t> </a:t>
            </a:r>
            <a:r>
              <a:rPr lang="en-US" sz="3000" dirty="0" err="1"/>
              <a:t>reflectă</a:t>
            </a:r>
            <a:r>
              <a:rPr lang="en-US" sz="3000" dirty="0"/>
              <a:t> </a:t>
            </a:r>
            <a:r>
              <a:rPr lang="en-US" sz="3000" dirty="0" err="1"/>
              <a:t>vocea</a:t>
            </a:r>
            <a:r>
              <a:rPr lang="en-US" sz="3000" dirty="0"/>
              <a:t> </a:t>
            </a:r>
            <a:r>
              <a:rPr lang="en-US" sz="3000" dirty="0" err="1"/>
              <a:t>și</a:t>
            </a:r>
            <a:r>
              <a:rPr lang="en-US" sz="3000" dirty="0"/>
              <a:t> </a:t>
            </a:r>
            <a:r>
              <a:rPr lang="en-US" sz="3000" dirty="0" err="1"/>
              <a:t>valorile</a:t>
            </a:r>
            <a:r>
              <a:rPr lang="en-US" sz="3000" dirty="0"/>
              <a:t> </a:t>
            </a:r>
            <a:r>
              <a:rPr lang="en-US" sz="3000" dirty="0" err="1"/>
              <a:t>mărcii</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veridic, transparent </a:t>
            </a:r>
            <a:r>
              <a:rPr lang="en-US" sz="3000" dirty="0" err="1"/>
              <a:t>și</a:t>
            </a:r>
            <a:r>
              <a:rPr lang="en-US" sz="3000" dirty="0"/>
              <a:t> </a:t>
            </a:r>
            <a:r>
              <a:rPr lang="en-US" sz="3000" dirty="0" err="1"/>
              <a:t>în</a:t>
            </a:r>
            <a:r>
              <a:rPr lang="en-US" sz="3000" dirty="0"/>
              <a:t> </a:t>
            </a:r>
            <a:r>
              <a:rPr lang="en-US" sz="3000" dirty="0" err="1"/>
              <a:t>concordanță</a:t>
            </a:r>
            <a:r>
              <a:rPr lang="en-US" sz="3000" dirty="0"/>
              <a:t> cu </a:t>
            </a:r>
            <a:r>
              <a:rPr lang="en-US" sz="3000" dirty="0" err="1"/>
              <a:t>mesajele</a:t>
            </a:r>
            <a:r>
              <a:rPr lang="en-US" sz="3000" dirty="0"/>
              <a:t> </a:t>
            </a:r>
            <a:r>
              <a:rPr lang="en-US" sz="3000" dirty="0" err="1"/>
              <a:t>mărcii</a:t>
            </a:r>
            <a:r>
              <a:rPr lang="en-US" sz="3000" dirty="0"/>
              <a:t>.</a:t>
            </a:r>
            <a:endParaRPr lang="ro-RO"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err="1"/>
              <a:t>Vizual</a:t>
            </a:r>
            <a:r>
              <a:rPr lang="en-US" sz="3000" b="1" dirty="0"/>
              <a:t>: </a:t>
            </a:r>
            <a:r>
              <a:rPr lang="en-US" sz="3000" dirty="0" err="1"/>
              <a:t>conținutul</a:t>
            </a:r>
            <a:r>
              <a:rPr lang="en-US" sz="3000" dirty="0"/>
              <a:t> bun din </a:t>
            </a:r>
            <a:r>
              <a:rPr lang="en-US" sz="3000" dirty="0" err="1"/>
              <a:t>rețelele</a:t>
            </a:r>
            <a:r>
              <a:rPr lang="en-US" sz="3000" dirty="0"/>
              <a:t> </a:t>
            </a:r>
            <a:r>
              <a:rPr lang="en-US" sz="3000" dirty="0" err="1"/>
              <a:t>sociale</a:t>
            </a:r>
            <a:r>
              <a:rPr lang="en-US" sz="3000" dirty="0"/>
              <a:t> </a:t>
            </a:r>
            <a:r>
              <a:rPr lang="en-US" sz="3000" dirty="0" err="1"/>
              <a:t>este</a:t>
            </a:r>
            <a:r>
              <a:rPr lang="en-US" sz="3000" dirty="0"/>
              <a:t> </a:t>
            </a:r>
            <a:r>
              <a:rPr lang="en-US" sz="3000" dirty="0" err="1"/>
              <a:t>vizual</a:t>
            </a:r>
            <a:r>
              <a:rPr lang="en-US" sz="3000" dirty="0"/>
              <a:t> </a:t>
            </a:r>
            <a:r>
              <a:rPr lang="en-US" sz="3000" dirty="0" err="1"/>
              <a:t>și</a:t>
            </a:r>
            <a:r>
              <a:rPr lang="en-US" sz="3000" dirty="0"/>
              <a:t> </a:t>
            </a:r>
            <a:r>
              <a:rPr lang="en-US" sz="3000" dirty="0" err="1"/>
              <a:t>atrăgător</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conceput</a:t>
            </a:r>
            <a:r>
              <a:rPr lang="en-US" sz="3000" dirty="0"/>
              <a:t> </a:t>
            </a:r>
            <a:r>
              <a:rPr lang="en-US" sz="3000" dirty="0" err="1"/>
              <a:t>pentru</a:t>
            </a:r>
            <a:r>
              <a:rPr lang="en-US" sz="3000" dirty="0"/>
              <a:t> a </a:t>
            </a:r>
            <a:r>
              <a:rPr lang="en-US" sz="3000" dirty="0" err="1"/>
              <a:t>capta</a:t>
            </a:r>
            <a:r>
              <a:rPr lang="en-US" sz="3000" dirty="0"/>
              <a:t> </a:t>
            </a:r>
            <a:r>
              <a:rPr lang="en-US" sz="3000" dirty="0" err="1"/>
              <a:t>atenția</a:t>
            </a:r>
            <a:r>
              <a:rPr lang="en-US" sz="3000" dirty="0"/>
              <a:t> </a:t>
            </a:r>
            <a:r>
              <a:rPr lang="en-US" sz="3000" dirty="0" err="1"/>
              <a:t>publicului</a:t>
            </a:r>
            <a:r>
              <a:rPr lang="en-US" sz="3000" dirty="0"/>
              <a:t> </a:t>
            </a:r>
            <a:r>
              <a:rPr lang="en-US" sz="3000" dirty="0" err="1"/>
              <a:t>și</a:t>
            </a:r>
            <a:r>
              <a:rPr lang="en-US" sz="3000" dirty="0"/>
              <a:t> a </a:t>
            </a:r>
            <a:r>
              <a:rPr lang="en-US" sz="3000" dirty="0" err="1"/>
              <a:t>transmite</a:t>
            </a:r>
            <a:r>
              <a:rPr lang="en-US" sz="3000" dirty="0"/>
              <a:t> </a:t>
            </a:r>
            <a:r>
              <a:rPr lang="en-US" sz="3000" dirty="0" err="1"/>
              <a:t>mesajul</a:t>
            </a:r>
            <a:r>
              <a:rPr lang="en-US" sz="3000" dirty="0"/>
              <a:t> </a:t>
            </a:r>
            <a:r>
              <a:rPr lang="en-US" sz="3000" dirty="0" err="1"/>
              <a:t>într</a:t>
            </a:r>
            <a:r>
              <a:rPr lang="en-US" sz="3000" dirty="0"/>
              <a:t>-un mod </a:t>
            </a:r>
            <a:r>
              <a:rPr lang="en-US" sz="3000" dirty="0" err="1"/>
              <a:t>clar</a:t>
            </a:r>
            <a:r>
              <a:rPr lang="en-US" sz="3000" dirty="0"/>
              <a:t> </a:t>
            </a:r>
            <a:r>
              <a:rPr lang="en-US" sz="3000" dirty="0" err="1"/>
              <a:t>și</a:t>
            </a:r>
            <a:r>
              <a:rPr lang="en-US" sz="3000" dirty="0"/>
              <a:t> </a:t>
            </a:r>
            <a:r>
              <a:rPr lang="en-US" sz="3000" dirty="0" err="1"/>
              <a:t>concis</a:t>
            </a:r>
            <a:r>
              <a:rPr lang="en-US" sz="3000" dirty="0"/>
              <a:t>.</a:t>
            </a:r>
          </a:p>
        </p:txBody>
      </p:sp>
    </p:spTree>
    <p:extLst>
      <p:ext uri="{BB962C8B-B14F-4D97-AF65-F5344CB8AC3E}">
        <p14:creationId xmlns:p14="http://schemas.microsoft.com/office/powerpoint/2010/main" val="42427928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511809"/>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În</a:t>
            </a:r>
            <a:r>
              <a:rPr lang="en-US" sz="3000" b="1" dirty="0"/>
              <a:t> </a:t>
            </a:r>
            <a:r>
              <a:rPr lang="en-US" sz="3000" b="1" dirty="0" err="1"/>
              <a:t>timp</a:t>
            </a:r>
            <a:r>
              <a:rPr lang="en-US" sz="3000" b="1" dirty="0"/>
              <a:t> util: </a:t>
            </a:r>
            <a:r>
              <a:rPr lang="en-US" sz="3000" dirty="0" err="1"/>
              <a:t>conținutul</a:t>
            </a:r>
            <a:r>
              <a:rPr lang="en-US" sz="3000" dirty="0"/>
              <a:t> bun din </a:t>
            </a:r>
            <a:r>
              <a:rPr lang="en-US" sz="3000" dirty="0" err="1"/>
              <a:t>rețelele</a:t>
            </a:r>
            <a:r>
              <a:rPr lang="en-US" sz="3000" dirty="0"/>
              <a:t> </a:t>
            </a:r>
            <a:r>
              <a:rPr lang="en-US" sz="3000" dirty="0" err="1"/>
              <a:t>sociale</a:t>
            </a:r>
            <a:r>
              <a:rPr lang="en-US" sz="3000" dirty="0"/>
              <a:t> </a:t>
            </a:r>
            <a:r>
              <a:rPr lang="en-US" sz="3000" dirty="0" err="1"/>
              <a:t>este</a:t>
            </a:r>
            <a:r>
              <a:rPr lang="en-US" sz="3000" dirty="0"/>
              <a:t> </a:t>
            </a:r>
            <a:r>
              <a:rPr lang="en-US" sz="3000" dirty="0" err="1"/>
              <a:t>oportun</a:t>
            </a:r>
            <a:r>
              <a:rPr lang="en-US" sz="3000" dirty="0"/>
              <a:t> </a:t>
            </a:r>
            <a:r>
              <a:rPr lang="en-US" sz="3000" dirty="0" err="1"/>
              <a:t>și</a:t>
            </a:r>
            <a:r>
              <a:rPr lang="en-US" sz="3000" dirty="0"/>
              <a:t> relevant </a:t>
            </a:r>
            <a:r>
              <a:rPr lang="en-US" sz="3000" dirty="0" err="1"/>
              <a:t>pentru</a:t>
            </a:r>
            <a:r>
              <a:rPr lang="en-US" sz="3000" dirty="0"/>
              <a:t> </a:t>
            </a:r>
            <a:r>
              <a:rPr lang="en-US" sz="3000" dirty="0" err="1"/>
              <a:t>evenimentele</a:t>
            </a:r>
            <a:r>
              <a:rPr lang="en-US" sz="3000" dirty="0"/>
              <a:t> </a:t>
            </a:r>
            <a:r>
              <a:rPr lang="en-US" sz="3000" dirty="0" err="1"/>
              <a:t>sau</a:t>
            </a:r>
            <a:r>
              <a:rPr lang="en-US" sz="3000" dirty="0"/>
              <a:t> </a:t>
            </a:r>
            <a:r>
              <a:rPr lang="en-US" sz="3000" dirty="0" err="1"/>
              <a:t>tendințele</a:t>
            </a:r>
            <a:r>
              <a:rPr lang="en-US" sz="3000" dirty="0"/>
              <a:t> </a:t>
            </a:r>
            <a:r>
              <a:rPr lang="en-US" sz="3000" dirty="0" err="1"/>
              <a:t>actuale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actualizat</a:t>
            </a:r>
            <a:r>
              <a:rPr lang="en-US" sz="3000" dirty="0"/>
              <a:t> </a:t>
            </a:r>
            <a:r>
              <a:rPr lang="en-US" sz="3000" dirty="0" err="1"/>
              <a:t>în</a:t>
            </a:r>
            <a:r>
              <a:rPr lang="en-US" sz="3000" dirty="0"/>
              <a:t> mod </a:t>
            </a:r>
            <a:r>
              <a:rPr lang="en-US" sz="3000" dirty="0" err="1"/>
              <a:t>regulat</a:t>
            </a:r>
            <a:r>
              <a:rPr lang="en-US" sz="3000" dirty="0"/>
              <a:t> </a:t>
            </a:r>
            <a:r>
              <a:rPr lang="en-US" sz="3000" dirty="0" err="1"/>
              <a:t>pentru</a:t>
            </a:r>
            <a:r>
              <a:rPr lang="en-US" sz="3000" dirty="0"/>
              <a:t> a </a:t>
            </a:r>
            <a:r>
              <a:rPr lang="en-US" sz="3000" dirty="0" err="1"/>
              <a:t>menține</a:t>
            </a:r>
            <a:r>
              <a:rPr lang="en-US" sz="3000" dirty="0"/>
              <a:t> </a:t>
            </a:r>
            <a:r>
              <a:rPr lang="en-US" sz="3000" dirty="0" err="1"/>
              <a:t>publicul</a:t>
            </a:r>
            <a:r>
              <a:rPr lang="en-US" sz="3000" dirty="0"/>
              <a:t> </a:t>
            </a:r>
            <a:r>
              <a:rPr lang="en-US" sz="3000" dirty="0" err="1"/>
              <a:t>implicat</a:t>
            </a:r>
            <a:r>
              <a:rPr lang="en-US" sz="3000" dirty="0"/>
              <a:t> </a:t>
            </a:r>
            <a:r>
              <a:rPr lang="en-US" sz="3000" dirty="0" err="1"/>
              <a:t>și</a:t>
            </a:r>
            <a:r>
              <a:rPr lang="en-US" sz="3000" dirty="0"/>
              <a:t> </a:t>
            </a:r>
            <a:r>
              <a:rPr lang="en-US" sz="3000" dirty="0" err="1"/>
              <a:t>informat</a:t>
            </a:r>
            <a:r>
              <a:rPr lang="en-US" sz="3000" dirty="0"/>
              <a:t>.</a:t>
            </a:r>
          </a:p>
          <a:p>
            <a:pPr marL="457200" indent="-457200" algn="just">
              <a:buFont typeface="Wingdings" panose="05000000000000000000" pitchFamily="2" charset="2"/>
              <a:buChar char="Ø"/>
            </a:pPr>
            <a:r>
              <a:rPr lang="en-US" sz="3000" b="1" dirty="0" err="1"/>
              <a:t>Partajabil</a:t>
            </a:r>
            <a:r>
              <a:rPr lang="en-US" sz="3000" b="1" dirty="0"/>
              <a:t>: </a:t>
            </a:r>
            <a:r>
              <a:rPr lang="en-US" sz="3000" dirty="0" err="1"/>
              <a:t>conținutul</a:t>
            </a:r>
            <a:r>
              <a:rPr lang="en-US" sz="3000" dirty="0"/>
              <a:t> bun de pe </a:t>
            </a:r>
            <a:r>
              <a:rPr lang="en-US" sz="3000" dirty="0" err="1"/>
              <a:t>rețelele</a:t>
            </a:r>
            <a:r>
              <a:rPr lang="en-US" sz="3000" dirty="0"/>
              <a:t> </a:t>
            </a:r>
            <a:r>
              <a:rPr lang="en-US" sz="3000" dirty="0" err="1"/>
              <a:t>sociale</a:t>
            </a:r>
            <a:r>
              <a:rPr lang="en-US" sz="3000" dirty="0"/>
              <a:t> </a:t>
            </a:r>
            <a:r>
              <a:rPr lang="en-US" sz="3000" dirty="0" err="1"/>
              <a:t>poate</a:t>
            </a:r>
            <a:r>
              <a:rPr lang="en-US" sz="3000" dirty="0"/>
              <a:t> fi </a:t>
            </a:r>
            <a:r>
              <a:rPr lang="en-US" sz="3000" dirty="0" err="1"/>
              <a:t>partajat</a:t>
            </a:r>
            <a:r>
              <a:rPr lang="en-US" sz="3000" dirty="0"/>
              <a:t> </a:t>
            </a:r>
            <a:r>
              <a:rPr lang="en-US" sz="3000" dirty="0" err="1"/>
              <a:t>și</a:t>
            </a:r>
            <a:r>
              <a:rPr lang="en-US" sz="3000" dirty="0"/>
              <a:t> </a:t>
            </a:r>
            <a:r>
              <a:rPr lang="en-US" sz="3000" dirty="0" err="1"/>
              <a:t>încurajează</a:t>
            </a:r>
            <a:r>
              <a:rPr lang="en-US" sz="3000" dirty="0"/>
              <a:t> </a:t>
            </a:r>
            <a:r>
              <a:rPr lang="en-US" sz="3000" dirty="0" err="1"/>
              <a:t>publicul</a:t>
            </a:r>
            <a:r>
              <a:rPr lang="en-US" sz="3000" dirty="0"/>
              <a:t> </a:t>
            </a:r>
            <a:r>
              <a:rPr lang="en-US" sz="3000" dirty="0" err="1"/>
              <a:t>să</a:t>
            </a:r>
            <a:r>
              <a:rPr lang="en-US" sz="3000" dirty="0"/>
              <a:t> </a:t>
            </a:r>
            <a:r>
              <a:rPr lang="en-US" sz="3000" dirty="0" err="1"/>
              <a:t>îl</a:t>
            </a:r>
            <a:r>
              <a:rPr lang="en-US" sz="3000" dirty="0"/>
              <a:t> </a:t>
            </a:r>
            <a:r>
              <a:rPr lang="en-US" sz="3000" dirty="0" err="1"/>
              <a:t>partajeze</a:t>
            </a:r>
            <a:r>
              <a:rPr lang="en-US" sz="3000" dirty="0"/>
              <a:t> cu </a:t>
            </a:r>
            <a:r>
              <a:rPr lang="en-US" sz="3000" dirty="0" err="1"/>
              <a:t>adepții</a:t>
            </a:r>
            <a:r>
              <a:rPr lang="en-US" sz="3000" dirty="0"/>
              <a:t> lor.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proiectat</a:t>
            </a:r>
            <a:r>
              <a:rPr lang="en-US" sz="3000" dirty="0"/>
              <a:t> </a:t>
            </a:r>
            <a:r>
              <a:rPr lang="en-US" sz="3000" dirty="0" err="1"/>
              <a:t>pentru</a:t>
            </a:r>
            <a:r>
              <a:rPr lang="en-US" sz="3000" dirty="0"/>
              <a:t> a fi </a:t>
            </a:r>
            <a:r>
              <a:rPr lang="en-US" sz="3000" dirty="0" err="1"/>
              <a:t>ușor</a:t>
            </a:r>
            <a:r>
              <a:rPr lang="en-US" sz="3000" dirty="0"/>
              <a:t> de </a:t>
            </a:r>
            <a:r>
              <a:rPr lang="en-US" sz="3000" dirty="0" err="1"/>
              <a:t>partajat</a:t>
            </a:r>
            <a:r>
              <a:rPr lang="en-US" sz="3000" dirty="0"/>
              <a:t> pe </a:t>
            </a:r>
            <a:r>
              <a:rPr lang="en-US" sz="3000" dirty="0" err="1"/>
              <a:t>mai</a:t>
            </a:r>
            <a:r>
              <a:rPr lang="en-US" sz="3000" dirty="0"/>
              <a:t> </a:t>
            </a:r>
            <a:r>
              <a:rPr lang="en-US" sz="3000" dirty="0" err="1"/>
              <a:t>multe</a:t>
            </a:r>
            <a:r>
              <a:rPr lang="en-US" sz="3000" dirty="0"/>
              <a:t> </a:t>
            </a:r>
            <a:r>
              <a:rPr lang="en-US" sz="3000" dirty="0" err="1"/>
              <a:t>platforme</a:t>
            </a:r>
            <a:r>
              <a:rPr lang="en-US" sz="3000" dirty="0"/>
              <a:t>.</a:t>
            </a:r>
          </a:p>
        </p:txBody>
      </p:sp>
    </p:spTree>
    <p:extLst>
      <p:ext uri="{BB962C8B-B14F-4D97-AF65-F5344CB8AC3E}">
        <p14:creationId xmlns:p14="http://schemas.microsoft.com/office/powerpoint/2010/main" val="2226112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8048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Consecvent</a:t>
            </a:r>
            <a:r>
              <a:rPr lang="en-US" sz="3000" b="1" dirty="0"/>
              <a:t>: </a:t>
            </a:r>
            <a:r>
              <a:rPr lang="en-US" sz="3000" dirty="0" err="1"/>
              <a:t>conținutul</a:t>
            </a:r>
            <a:r>
              <a:rPr lang="en-US" sz="3000" dirty="0"/>
              <a:t> bun din </a:t>
            </a:r>
            <a:r>
              <a:rPr lang="en-US" sz="3000" dirty="0" err="1"/>
              <a:t>rețelele</a:t>
            </a:r>
            <a:r>
              <a:rPr lang="en-US" sz="3000" dirty="0"/>
              <a:t> </a:t>
            </a:r>
            <a:r>
              <a:rPr lang="en-US" sz="3000" dirty="0" err="1"/>
              <a:t>sociale</a:t>
            </a:r>
            <a:r>
              <a:rPr lang="en-US" sz="3000" dirty="0"/>
              <a:t> </a:t>
            </a:r>
            <a:r>
              <a:rPr lang="en-US" sz="3000" dirty="0" err="1"/>
              <a:t>este</a:t>
            </a:r>
            <a:r>
              <a:rPr lang="en-US" sz="3000" dirty="0"/>
              <a:t> </a:t>
            </a:r>
            <a:r>
              <a:rPr lang="en-US" sz="3000" dirty="0" err="1"/>
              <a:t>consecvent</a:t>
            </a:r>
            <a:r>
              <a:rPr lang="en-US" sz="3000" dirty="0"/>
              <a:t> </a:t>
            </a:r>
            <a:r>
              <a:rPr lang="en-US" sz="3000" dirty="0" err="1"/>
              <a:t>în</a:t>
            </a:r>
            <a:r>
              <a:rPr lang="en-US" sz="3000" dirty="0"/>
              <a:t> </a:t>
            </a:r>
            <a:r>
              <a:rPr lang="en-US" sz="3000" dirty="0" err="1"/>
              <a:t>ceea</a:t>
            </a:r>
            <a:r>
              <a:rPr lang="en-US" sz="3000" dirty="0"/>
              <a:t> </a:t>
            </a:r>
            <a:r>
              <a:rPr lang="en-US" sz="3000" dirty="0" err="1"/>
              <a:t>ce</a:t>
            </a:r>
            <a:r>
              <a:rPr lang="en-US" sz="3000" dirty="0"/>
              <a:t> </a:t>
            </a:r>
            <a:r>
              <a:rPr lang="en-US" sz="3000" dirty="0" err="1"/>
              <a:t>privește</a:t>
            </a:r>
            <a:r>
              <a:rPr lang="en-US" sz="3000" dirty="0"/>
              <a:t> </a:t>
            </a:r>
            <a:r>
              <a:rPr lang="en-US" sz="3000" dirty="0" err="1"/>
              <a:t>brandingul</a:t>
            </a:r>
            <a:r>
              <a:rPr lang="en-US" sz="3000" dirty="0"/>
              <a:t>, </a:t>
            </a:r>
            <a:r>
              <a:rPr lang="en-US" sz="3000" dirty="0" err="1"/>
              <a:t>mesajele</a:t>
            </a:r>
            <a:r>
              <a:rPr lang="en-US" sz="3000" dirty="0"/>
              <a:t> </a:t>
            </a:r>
            <a:r>
              <a:rPr lang="en-US" sz="3000" dirty="0" err="1"/>
              <a:t>și</a:t>
            </a:r>
            <a:r>
              <a:rPr lang="en-US" sz="3000" dirty="0"/>
              <a:t> </a:t>
            </a:r>
            <a:r>
              <a:rPr lang="en-US" sz="3000" dirty="0" err="1"/>
              <a:t>tonul</a:t>
            </a:r>
            <a:r>
              <a:rPr lang="en-US" sz="3000" dirty="0"/>
              <a:t> </a:t>
            </a:r>
            <a:r>
              <a:rPr lang="en-US" sz="3000" dirty="0" err="1"/>
              <a:t>vocii</a:t>
            </a:r>
            <a:r>
              <a:rPr lang="en-US" sz="3000" dirty="0"/>
              <a:t>. </a:t>
            </a:r>
            <a:r>
              <a:rPr lang="en-US" sz="3000" dirty="0" err="1"/>
              <a:t>Ar</a:t>
            </a:r>
            <a:r>
              <a:rPr lang="en-US" sz="3000" dirty="0"/>
              <a:t> </a:t>
            </a:r>
            <a:r>
              <a:rPr lang="en-US" sz="3000" dirty="0" err="1"/>
              <a:t>trebui</a:t>
            </a:r>
            <a:r>
              <a:rPr lang="en-US" sz="3000" dirty="0"/>
              <a:t> </a:t>
            </a:r>
            <a:r>
              <a:rPr lang="en-US" sz="3000" dirty="0" err="1"/>
              <a:t>conceput</a:t>
            </a:r>
            <a:r>
              <a:rPr lang="en-US" sz="3000" dirty="0"/>
              <a:t> </a:t>
            </a:r>
            <a:r>
              <a:rPr lang="en-US" sz="3000" dirty="0" err="1"/>
              <a:t>pentru</a:t>
            </a:r>
            <a:r>
              <a:rPr lang="en-US" sz="3000" dirty="0"/>
              <a:t> a </a:t>
            </a:r>
            <a:r>
              <a:rPr lang="en-US" sz="3000" dirty="0" err="1"/>
              <a:t>menține</a:t>
            </a:r>
            <a:r>
              <a:rPr lang="en-US" sz="3000" dirty="0"/>
              <a:t> </a:t>
            </a:r>
            <a:r>
              <a:rPr lang="en-US" sz="3000" dirty="0" err="1"/>
              <a:t>identitatea</a:t>
            </a:r>
            <a:r>
              <a:rPr lang="en-US" sz="3000" dirty="0"/>
              <a:t> </a:t>
            </a:r>
            <a:r>
              <a:rPr lang="en-US" sz="3000" dirty="0" err="1"/>
              <a:t>și</a:t>
            </a:r>
            <a:r>
              <a:rPr lang="en-US" sz="3000" dirty="0"/>
              <a:t> </a:t>
            </a:r>
            <a:r>
              <a:rPr lang="en-US" sz="3000" dirty="0" err="1"/>
              <a:t>reputația</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4430727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Exemple de bune practici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046351"/>
            <a:ext cx="7779895" cy="2862322"/>
          </a:xfrm>
          <a:prstGeom prst="rect">
            <a:avLst/>
          </a:prstGeom>
          <a:noFill/>
        </p:spPr>
        <p:txBody>
          <a:bodyPr wrap="square" rtlCol="0">
            <a:spAutoFit/>
          </a:bodyPr>
          <a:lstStyle/>
          <a:p>
            <a:pPr algn="just"/>
            <a:r>
              <a:rPr lang="en-US" sz="3000" b="1" dirty="0"/>
              <a:t>Apple: </a:t>
            </a:r>
            <a:r>
              <a:rPr lang="en-US" sz="3000" dirty="0"/>
              <a:t>„Think Different”</a:t>
            </a:r>
            <a:r>
              <a:rPr lang="ro-RO" sz="3000" dirty="0"/>
              <a:t> (Gândește diferit)</a:t>
            </a:r>
            <a:r>
              <a:rPr lang="en-US" sz="3000" dirty="0"/>
              <a:t> – </a:t>
            </a:r>
            <a:r>
              <a:rPr lang="en-US" sz="3000" dirty="0" err="1"/>
              <a:t>Sloganul</a:t>
            </a:r>
            <a:r>
              <a:rPr lang="en-US" sz="3000" dirty="0"/>
              <a:t> emblematic al Apple de la </a:t>
            </a:r>
            <a:r>
              <a:rPr lang="en-US" sz="3000" dirty="0" err="1"/>
              <a:t>sfârșitul</a:t>
            </a:r>
            <a:r>
              <a:rPr lang="en-US" sz="3000" dirty="0"/>
              <a:t> </a:t>
            </a:r>
            <a:r>
              <a:rPr lang="en-US" sz="3000" dirty="0" err="1"/>
              <a:t>anilor</a:t>
            </a:r>
            <a:r>
              <a:rPr lang="en-US" sz="3000" dirty="0"/>
              <a:t> 1990 </a:t>
            </a:r>
            <a:r>
              <a:rPr lang="en-US" sz="3000" dirty="0" err="1"/>
              <a:t>este</a:t>
            </a:r>
            <a:r>
              <a:rPr lang="en-US" sz="3000" dirty="0"/>
              <a:t> un </a:t>
            </a:r>
            <a:r>
              <a:rPr lang="en-US" sz="3000" dirty="0" err="1"/>
              <a:t>exemplu</a:t>
            </a:r>
            <a:r>
              <a:rPr lang="en-US" sz="3000" dirty="0"/>
              <a:t> de copywriting </a:t>
            </a:r>
            <a:r>
              <a:rPr lang="en-US" sz="3000" dirty="0" err="1"/>
              <a:t>puternic</a:t>
            </a:r>
            <a:r>
              <a:rPr lang="en-US" sz="3000" dirty="0"/>
              <a:t>, care </a:t>
            </a:r>
            <a:r>
              <a:rPr lang="en-US" sz="3000" dirty="0" err="1"/>
              <a:t>inspiră</a:t>
            </a:r>
            <a:r>
              <a:rPr lang="en-US" sz="3000" dirty="0"/>
              <a:t> </a:t>
            </a:r>
            <a:r>
              <a:rPr lang="en-US" sz="3000" dirty="0" err="1"/>
              <a:t>și</a:t>
            </a:r>
            <a:r>
              <a:rPr lang="en-US" sz="3000" dirty="0"/>
              <a:t> </a:t>
            </a:r>
            <a:r>
              <a:rPr lang="en-US" sz="3000" dirty="0" err="1"/>
              <a:t>motivează</a:t>
            </a:r>
            <a:r>
              <a:rPr lang="en-US" sz="3000" dirty="0"/>
              <a:t>. Este </a:t>
            </a:r>
            <a:r>
              <a:rPr lang="en-US" sz="3000" dirty="0" err="1"/>
              <a:t>scurt</a:t>
            </a:r>
            <a:r>
              <a:rPr lang="en-US" sz="3000" dirty="0"/>
              <a:t>, </a:t>
            </a:r>
            <a:r>
              <a:rPr lang="en-US" sz="3000" dirty="0" err="1"/>
              <a:t>memorabil</a:t>
            </a:r>
            <a:r>
              <a:rPr lang="en-US" sz="3000" dirty="0"/>
              <a:t> </a:t>
            </a:r>
            <a:r>
              <a:rPr lang="en-US" sz="3000" dirty="0" err="1"/>
              <a:t>și</a:t>
            </a:r>
            <a:r>
              <a:rPr lang="en-US" sz="3000" dirty="0"/>
              <a:t> </a:t>
            </a:r>
            <a:r>
              <a:rPr lang="en-US" sz="3000" dirty="0" err="1"/>
              <a:t>surprinde</a:t>
            </a:r>
            <a:r>
              <a:rPr lang="en-US" sz="3000" dirty="0"/>
              <a:t> </a:t>
            </a:r>
            <a:r>
              <a:rPr lang="en-US" sz="3000" dirty="0" err="1"/>
              <a:t>esența</a:t>
            </a:r>
            <a:r>
              <a:rPr lang="en-US" sz="3000" dirty="0"/>
              <a:t> </a:t>
            </a:r>
            <a:r>
              <a:rPr lang="en-US" sz="3000" dirty="0" err="1"/>
              <a:t>identității</a:t>
            </a:r>
            <a:r>
              <a:rPr lang="en-US" sz="3000" dirty="0"/>
              <a:t> </a:t>
            </a:r>
            <a:r>
              <a:rPr lang="en-US" sz="3000" dirty="0" err="1"/>
              <a:t>mărcii</a:t>
            </a:r>
            <a:r>
              <a:rPr lang="en-US" sz="3000" dirty="0"/>
              <a:t> Apple.</a:t>
            </a:r>
          </a:p>
        </p:txBody>
      </p:sp>
      <p:pic>
        <p:nvPicPr>
          <p:cNvPr id="4" name="Picture 3">
            <a:extLst>
              <a:ext uri="{FF2B5EF4-FFF2-40B4-BE49-F238E27FC236}">
                <a16:creationId xmlns:a16="http://schemas.microsoft.com/office/drawing/2014/main" id="{92FFE276-1C05-2160-0D24-4EA3D927B2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1707" y="1551814"/>
            <a:ext cx="671830" cy="828675"/>
          </a:xfrm>
          <a:prstGeom prst="rect">
            <a:avLst/>
          </a:prstGeom>
          <a:noFill/>
          <a:ln>
            <a:noFill/>
          </a:ln>
        </p:spPr>
      </p:pic>
    </p:spTree>
    <p:extLst>
      <p:ext uri="{BB962C8B-B14F-4D97-AF65-F5344CB8AC3E}">
        <p14:creationId xmlns:p14="http://schemas.microsoft.com/office/powerpoint/2010/main" val="617624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Fiți</a:t>
            </a:r>
            <a:r>
              <a:rPr lang="en-US" sz="3000" b="1" dirty="0"/>
              <a:t> </a:t>
            </a:r>
            <a:r>
              <a:rPr lang="en-US" sz="3000" b="1" dirty="0" err="1"/>
              <a:t>autentic</a:t>
            </a:r>
            <a:r>
              <a:rPr lang="en-US" sz="3000" b="1" dirty="0"/>
              <a:t>: </a:t>
            </a:r>
            <a:r>
              <a:rPr lang="en-US" sz="3000" dirty="0" err="1"/>
              <a:t>rețelele</a:t>
            </a:r>
            <a:r>
              <a:rPr lang="en-US" sz="3000" dirty="0"/>
              <a:t> </a:t>
            </a:r>
            <a:r>
              <a:rPr lang="en-US" sz="3000" dirty="0" err="1"/>
              <a:t>sociale</a:t>
            </a:r>
            <a:r>
              <a:rPr lang="en-US" sz="3000" dirty="0"/>
              <a:t> </a:t>
            </a:r>
            <a:r>
              <a:rPr lang="en-US" sz="3000" dirty="0" err="1"/>
              <a:t>înseamnă</a:t>
            </a:r>
            <a:r>
              <a:rPr lang="en-US" sz="3000" dirty="0"/>
              <a:t> </a:t>
            </a:r>
            <a:r>
              <a:rPr lang="en-US" sz="3000" dirty="0" err="1"/>
              <a:t>construirea</a:t>
            </a:r>
            <a:r>
              <a:rPr lang="en-US" sz="3000" dirty="0"/>
              <a:t> de </a:t>
            </a:r>
            <a:r>
              <a:rPr lang="en-US" sz="3000" dirty="0" err="1"/>
              <a:t>relații</a:t>
            </a:r>
            <a:r>
              <a:rPr lang="en-US" sz="3000" dirty="0"/>
              <a:t> </a:t>
            </a:r>
            <a:r>
              <a:rPr lang="en-US" sz="3000" dirty="0" err="1"/>
              <a:t>și</a:t>
            </a:r>
            <a:r>
              <a:rPr lang="en-US" sz="3000" dirty="0"/>
              <a:t> </a:t>
            </a:r>
            <a:r>
              <a:rPr lang="en-US" sz="3000" dirty="0" err="1"/>
              <a:t>încredere</a:t>
            </a:r>
            <a:r>
              <a:rPr lang="en-US" sz="3000" dirty="0"/>
              <a:t> cu </a:t>
            </a:r>
            <a:r>
              <a:rPr lang="en-US" sz="3000" dirty="0" err="1"/>
              <a:t>publicul</a:t>
            </a:r>
            <a:r>
              <a:rPr lang="en-US" sz="3000" dirty="0"/>
              <a:t> </a:t>
            </a:r>
            <a:r>
              <a:rPr lang="en-US" sz="3000" dirty="0" err="1"/>
              <a:t>tău</a:t>
            </a:r>
            <a:r>
              <a:rPr lang="en-US" sz="3000" dirty="0"/>
              <a:t>. </a:t>
            </a:r>
            <a:r>
              <a:rPr lang="en-US" sz="3000" dirty="0" err="1"/>
              <a:t>Pentru</a:t>
            </a:r>
            <a:r>
              <a:rPr lang="en-US" sz="3000" dirty="0"/>
              <a:t> a face </a:t>
            </a:r>
            <a:r>
              <a:rPr lang="en-US" sz="3000" dirty="0" err="1"/>
              <a:t>acest</a:t>
            </a:r>
            <a:r>
              <a:rPr lang="en-US" sz="3000" dirty="0"/>
              <a:t> </a:t>
            </a:r>
            <a:r>
              <a:rPr lang="en-US" sz="3000" dirty="0" err="1"/>
              <a:t>lucru</a:t>
            </a:r>
            <a:r>
              <a:rPr lang="en-US" sz="3000" dirty="0"/>
              <a:t>, </a:t>
            </a:r>
            <a:r>
              <a:rPr lang="en-US" sz="3000" dirty="0" err="1"/>
              <a:t>este</a:t>
            </a:r>
            <a:r>
              <a:rPr lang="en-US" sz="3000" dirty="0"/>
              <a:t> </a:t>
            </a:r>
            <a:r>
              <a:rPr lang="en-US" sz="3000" dirty="0" err="1"/>
              <a:t>importantă</a:t>
            </a:r>
            <a:r>
              <a:rPr lang="en-US" sz="3000" dirty="0"/>
              <a:t> </a:t>
            </a:r>
            <a:r>
              <a:rPr lang="en-US" sz="3000" dirty="0" err="1"/>
              <a:t>autenticitatea</a:t>
            </a:r>
            <a:r>
              <a:rPr lang="en-US" sz="3000" dirty="0"/>
              <a:t> </a:t>
            </a:r>
            <a:r>
              <a:rPr lang="en-US" sz="3000" dirty="0" err="1"/>
              <a:t>și</a:t>
            </a:r>
            <a:r>
              <a:rPr lang="en-US" sz="3000" dirty="0"/>
              <a:t> </a:t>
            </a:r>
            <a:r>
              <a:rPr lang="en-US" sz="3000" dirty="0" err="1"/>
              <a:t>transparența</a:t>
            </a:r>
            <a:r>
              <a:rPr lang="en-US" sz="3000" dirty="0"/>
              <a:t> </a:t>
            </a:r>
            <a:r>
              <a:rPr lang="en-US" sz="3000" dirty="0" err="1"/>
              <a:t>în</a:t>
            </a:r>
            <a:r>
              <a:rPr lang="en-US" sz="3000" dirty="0"/>
              <a:t> </a:t>
            </a:r>
            <a:r>
              <a:rPr lang="en-US" sz="3000" dirty="0" err="1"/>
              <a:t>comunicare</a:t>
            </a:r>
            <a:r>
              <a:rPr lang="en-US" sz="3000" dirty="0"/>
              <a:t>. </a:t>
            </a:r>
            <a:r>
              <a:rPr lang="en-US" sz="3000" dirty="0" err="1"/>
              <a:t>Aceasta</a:t>
            </a:r>
            <a:r>
              <a:rPr lang="en-US" sz="3000" dirty="0"/>
              <a:t> </a:t>
            </a:r>
            <a:r>
              <a:rPr lang="en-US" sz="3000" dirty="0" err="1"/>
              <a:t>înseamnă</a:t>
            </a:r>
            <a:r>
              <a:rPr lang="en-US" sz="3000" dirty="0"/>
              <a:t> </a:t>
            </a:r>
            <a:r>
              <a:rPr lang="en-US" sz="3000" dirty="0" err="1"/>
              <a:t>sinceritate</a:t>
            </a:r>
            <a:r>
              <a:rPr lang="en-US" sz="3000" dirty="0"/>
              <a:t> cu </a:t>
            </a:r>
            <a:r>
              <a:rPr lang="en-US" sz="3000" dirty="0" err="1"/>
              <a:t>privire</a:t>
            </a:r>
            <a:r>
              <a:rPr lang="en-US" sz="3000" dirty="0"/>
              <a:t> la </a:t>
            </a:r>
            <a:r>
              <a:rPr lang="en-US" sz="3000" dirty="0" err="1"/>
              <a:t>valorile</a:t>
            </a:r>
            <a:r>
              <a:rPr lang="en-US" sz="3000" dirty="0"/>
              <a:t>, </a:t>
            </a:r>
            <a:r>
              <a:rPr lang="en-US" sz="3000" dirty="0" err="1"/>
              <a:t>obiectivele</a:t>
            </a:r>
            <a:r>
              <a:rPr lang="en-US" sz="3000" dirty="0"/>
              <a:t> </a:t>
            </a:r>
            <a:r>
              <a:rPr lang="en-US" sz="3000" dirty="0" err="1"/>
              <a:t>și</a:t>
            </a:r>
            <a:r>
              <a:rPr lang="en-US" sz="3000" dirty="0"/>
              <a:t> </a:t>
            </a:r>
            <a:r>
              <a:rPr lang="en-US" sz="3000" dirty="0" err="1"/>
              <a:t>provocările</a:t>
            </a:r>
            <a:r>
              <a:rPr lang="en-US" sz="3000" dirty="0"/>
              <a:t> </a:t>
            </a:r>
            <a:r>
              <a:rPr lang="en-US" sz="3000" dirty="0" err="1"/>
              <a:t>mărcii</a:t>
            </a:r>
            <a:r>
              <a:rPr lang="en-US" sz="3000" dirty="0"/>
              <a:t>.</a:t>
            </a:r>
          </a:p>
        </p:txBody>
      </p:sp>
    </p:spTree>
    <p:extLst>
      <p:ext uri="{BB962C8B-B14F-4D97-AF65-F5344CB8AC3E}">
        <p14:creationId xmlns:p14="http://schemas.microsoft.com/office/powerpoint/2010/main" val="15783323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Exemple de bune practici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844359"/>
            <a:ext cx="7779895" cy="3323987"/>
          </a:xfrm>
          <a:prstGeom prst="rect">
            <a:avLst/>
          </a:prstGeom>
          <a:noFill/>
        </p:spPr>
        <p:txBody>
          <a:bodyPr wrap="square" rtlCol="0">
            <a:spAutoFit/>
          </a:bodyPr>
          <a:lstStyle/>
          <a:p>
            <a:pPr algn="just"/>
            <a:r>
              <a:rPr lang="en-US" sz="3000" b="1" dirty="0"/>
              <a:t>Mailchimp: </a:t>
            </a:r>
            <a:r>
              <a:rPr lang="en-US" sz="3000" dirty="0"/>
              <a:t>"Send Better Email" </a:t>
            </a:r>
            <a:r>
              <a:rPr lang="ro-RO" sz="3000" dirty="0"/>
              <a:t>(</a:t>
            </a:r>
            <a:r>
              <a:rPr lang="en-US" sz="3000" dirty="0" err="1"/>
              <a:t>Trimite</a:t>
            </a:r>
            <a:r>
              <a:rPr lang="en-US" sz="3000" dirty="0"/>
              <a:t> un e-mail </a:t>
            </a:r>
            <a:r>
              <a:rPr lang="en-US" sz="3000" dirty="0" err="1"/>
              <a:t>mai</a:t>
            </a:r>
            <a:r>
              <a:rPr lang="en-US" sz="3000" dirty="0"/>
              <a:t> bun</a:t>
            </a:r>
            <a:r>
              <a:rPr lang="ro-RO" sz="3000" dirty="0"/>
              <a:t>)</a:t>
            </a:r>
            <a:r>
              <a:rPr lang="en-US" sz="3000" dirty="0"/>
              <a:t> – </a:t>
            </a:r>
            <a:r>
              <a:rPr lang="en-US" sz="3000" dirty="0" err="1"/>
              <a:t>Sloganul</a:t>
            </a:r>
            <a:r>
              <a:rPr lang="en-US" sz="3000" dirty="0"/>
              <a:t> Mailchimp </a:t>
            </a:r>
            <a:r>
              <a:rPr lang="en-US" sz="3000" dirty="0" err="1"/>
              <a:t>este</a:t>
            </a:r>
            <a:r>
              <a:rPr lang="en-US" sz="3000" dirty="0"/>
              <a:t> un </a:t>
            </a:r>
            <a:r>
              <a:rPr lang="en-US" sz="3000" dirty="0" err="1"/>
              <a:t>exemplu</a:t>
            </a:r>
            <a:r>
              <a:rPr lang="en-US" sz="3000" dirty="0"/>
              <a:t> al </a:t>
            </a:r>
            <a:r>
              <a:rPr lang="en-US" sz="3000" dirty="0" err="1"/>
              <a:t>modului</a:t>
            </a:r>
            <a:r>
              <a:rPr lang="en-US" sz="3000" dirty="0"/>
              <a:t> </a:t>
            </a:r>
            <a:r>
              <a:rPr lang="en-US" sz="3000" dirty="0" err="1"/>
              <a:t>în</a:t>
            </a:r>
            <a:r>
              <a:rPr lang="en-US" sz="3000" dirty="0"/>
              <a:t> care </a:t>
            </a:r>
            <a:r>
              <a:rPr lang="en-US" sz="3000" dirty="0" err="1"/>
              <a:t>copywritingul</a:t>
            </a:r>
            <a:r>
              <a:rPr lang="en-US" sz="3000" dirty="0"/>
              <a:t> se </a:t>
            </a:r>
            <a:r>
              <a:rPr lang="en-US" sz="3000" dirty="0" err="1"/>
              <a:t>poate</a:t>
            </a:r>
            <a:r>
              <a:rPr lang="en-US" sz="3000" dirty="0"/>
              <a:t> </a:t>
            </a:r>
            <a:r>
              <a:rPr lang="en-US" sz="3000" dirty="0" err="1"/>
              <a:t>concentra</a:t>
            </a:r>
            <a:r>
              <a:rPr lang="en-US" sz="3000" dirty="0"/>
              <a:t> </a:t>
            </a:r>
            <a:r>
              <a:rPr lang="en-US" sz="3000" dirty="0" err="1"/>
              <a:t>asupra</a:t>
            </a:r>
            <a:r>
              <a:rPr lang="en-US" sz="3000" dirty="0"/>
              <a:t> </a:t>
            </a:r>
            <a:r>
              <a:rPr lang="en-US" sz="3000" dirty="0" err="1"/>
              <a:t>beneficiilor</a:t>
            </a:r>
            <a:r>
              <a:rPr lang="en-US" sz="3000" dirty="0"/>
              <a:t> </a:t>
            </a:r>
            <a:r>
              <a:rPr lang="en-US" sz="3000" dirty="0" err="1"/>
              <a:t>unui</a:t>
            </a:r>
            <a:r>
              <a:rPr lang="en-US" sz="3000" dirty="0"/>
              <a:t> </a:t>
            </a:r>
            <a:r>
              <a:rPr lang="en-US" sz="3000" dirty="0" err="1"/>
              <a:t>produs</a:t>
            </a:r>
            <a:r>
              <a:rPr lang="en-US" sz="3000" dirty="0"/>
              <a:t> </a:t>
            </a:r>
            <a:r>
              <a:rPr lang="en-US" sz="3000" dirty="0" err="1"/>
              <a:t>sau</a:t>
            </a:r>
            <a:r>
              <a:rPr lang="en-US" sz="3000" dirty="0"/>
              <a:t> </a:t>
            </a:r>
            <a:r>
              <a:rPr lang="en-US" sz="3000" dirty="0" err="1"/>
              <a:t>serviciu</a:t>
            </a:r>
            <a:r>
              <a:rPr lang="en-US" sz="3000" dirty="0"/>
              <a:t>. Este </a:t>
            </a:r>
            <a:r>
              <a:rPr lang="en-US" sz="3000" dirty="0" err="1"/>
              <a:t>clar</a:t>
            </a:r>
            <a:r>
              <a:rPr lang="en-US" sz="3000" dirty="0"/>
              <a:t>, </a:t>
            </a:r>
            <a:r>
              <a:rPr lang="en-US" sz="3000" dirty="0" err="1"/>
              <a:t>concis</a:t>
            </a:r>
            <a:r>
              <a:rPr lang="en-US" sz="3000" dirty="0"/>
              <a:t> </a:t>
            </a:r>
            <a:r>
              <a:rPr lang="en-US" sz="3000" dirty="0" err="1"/>
              <a:t>și</a:t>
            </a:r>
            <a:r>
              <a:rPr lang="en-US" sz="3000" dirty="0"/>
              <a:t> face </a:t>
            </a:r>
            <a:r>
              <a:rPr lang="en-US" sz="3000" dirty="0" err="1"/>
              <a:t>apel</a:t>
            </a:r>
            <a:r>
              <a:rPr lang="en-US" sz="3000" dirty="0"/>
              <a:t> la </a:t>
            </a:r>
            <a:r>
              <a:rPr lang="en-US" sz="3000" dirty="0" err="1"/>
              <a:t>dorința</a:t>
            </a:r>
            <a:r>
              <a:rPr lang="en-US" sz="3000" dirty="0"/>
              <a:t> </a:t>
            </a:r>
            <a:r>
              <a:rPr lang="en-US" sz="3000" dirty="0" err="1"/>
              <a:t>publicului</a:t>
            </a:r>
            <a:r>
              <a:rPr lang="en-US" sz="3000" dirty="0"/>
              <a:t> </a:t>
            </a:r>
            <a:r>
              <a:rPr lang="en-US" sz="3000" dirty="0" err="1"/>
              <a:t>țintă</a:t>
            </a:r>
            <a:r>
              <a:rPr lang="en-US" sz="3000" dirty="0"/>
              <a:t> de marketing </a:t>
            </a:r>
            <a:r>
              <a:rPr lang="en-US" sz="3000" dirty="0" err="1"/>
              <a:t>prin</a:t>
            </a:r>
            <a:r>
              <a:rPr lang="en-US" sz="3000" dirty="0"/>
              <a:t> e-mail de </a:t>
            </a:r>
            <a:r>
              <a:rPr lang="en-US" sz="3000" dirty="0" err="1"/>
              <a:t>înaltă</a:t>
            </a:r>
            <a:r>
              <a:rPr lang="en-US" sz="3000" dirty="0"/>
              <a:t> </a:t>
            </a:r>
            <a:r>
              <a:rPr lang="en-US" sz="3000" dirty="0" err="1"/>
              <a:t>calitate</a:t>
            </a:r>
            <a:r>
              <a:rPr lang="en-US" sz="3000" dirty="0"/>
              <a:t>.</a:t>
            </a:r>
          </a:p>
        </p:txBody>
      </p:sp>
      <p:pic>
        <p:nvPicPr>
          <p:cNvPr id="5" name="Picture 4">
            <a:extLst>
              <a:ext uri="{FF2B5EF4-FFF2-40B4-BE49-F238E27FC236}">
                <a16:creationId xmlns:a16="http://schemas.microsoft.com/office/drawing/2014/main" id="{2564B1E3-7D14-5669-3631-816D5E7E491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3107" y="1642046"/>
            <a:ext cx="1695450" cy="940435"/>
          </a:xfrm>
          <a:prstGeom prst="rect">
            <a:avLst/>
          </a:prstGeom>
          <a:noFill/>
          <a:ln>
            <a:noFill/>
          </a:ln>
        </p:spPr>
      </p:pic>
    </p:spTree>
    <p:extLst>
      <p:ext uri="{BB962C8B-B14F-4D97-AF65-F5344CB8AC3E}">
        <p14:creationId xmlns:p14="http://schemas.microsoft.com/office/powerpoint/2010/main" val="42548671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De reținut!</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72759"/>
            <a:ext cx="8023036" cy="5170646"/>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err="1"/>
              <a:t>Folosind</a:t>
            </a:r>
            <a:r>
              <a:rPr lang="en-US" sz="3000" dirty="0"/>
              <a:t> </a:t>
            </a:r>
            <a:r>
              <a:rPr lang="en-US" sz="3000" dirty="0" err="1"/>
              <a:t>aceste</a:t>
            </a:r>
            <a:r>
              <a:rPr lang="en-US" sz="3000" dirty="0"/>
              <a:t> </a:t>
            </a:r>
            <a:r>
              <a:rPr lang="en-US" sz="3000" dirty="0" err="1"/>
              <a:t>strategii</a:t>
            </a:r>
            <a:r>
              <a:rPr lang="en-US" sz="3000" dirty="0"/>
              <a:t>, </a:t>
            </a:r>
            <a:r>
              <a:rPr lang="en-US" sz="3000" dirty="0" err="1"/>
              <a:t>puteți</a:t>
            </a:r>
            <a:r>
              <a:rPr lang="en-US" sz="3000" dirty="0"/>
              <a:t> </a:t>
            </a:r>
            <a:r>
              <a:rPr lang="en-US" sz="3000" dirty="0" err="1"/>
              <a:t>crea</a:t>
            </a:r>
            <a:r>
              <a:rPr lang="en-US" sz="3000" dirty="0"/>
              <a:t> o </a:t>
            </a:r>
            <a:r>
              <a:rPr lang="en-US" sz="3000" dirty="0" err="1"/>
              <a:t>strategie</a:t>
            </a:r>
            <a:r>
              <a:rPr lang="en-US" sz="3000" dirty="0"/>
              <a:t> de marketing de </a:t>
            </a:r>
            <a:r>
              <a:rPr lang="en-US" sz="3000" dirty="0" err="1"/>
              <a:t>conținut</a:t>
            </a:r>
            <a:r>
              <a:rPr lang="en-US" sz="3000" dirty="0"/>
              <a:t> </a:t>
            </a:r>
            <a:r>
              <a:rPr lang="en-US" sz="3000" dirty="0" err="1"/>
              <a:t>puternică</a:t>
            </a:r>
            <a:r>
              <a:rPr lang="en-US" sz="3000" dirty="0"/>
              <a:t> </a:t>
            </a:r>
            <a:r>
              <a:rPr lang="en-US" sz="3000" dirty="0" err="1"/>
              <a:t>și</a:t>
            </a:r>
            <a:r>
              <a:rPr lang="en-US" sz="3000" dirty="0"/>
              <a:t> </a:t>
            </a:r>
            <a:r>
              <a:rPr lang="en-US" sz="3000" dirty="0" err="1"/>
              <a:t>eficientă</a:t>
            </a:r>
            <a:r>
              <a:rPr lang="en-US" sz="3000" dirty="0"/>
              <a:t> </a:t>
            </a:r>
            <a:r>
              <a:rPr lang="en-US" sz="3000" dirty="0" err="1"/>
              <a:t>pentru</a:t>
            </a:r>
            <a:r>
              <a:rPr lang="en-US" sz="3000" dirty="0"/>
              <a:t> </a:t>
            </a:r>
            <a:r>
              <a:rPr lang="en-US" sz="3000" dirty="0" err="1"/>
              <a:t>rețelele</a:t>
            </a:r>
            <a:r>
              <a:rPr lang="en-US" sz="3000" dirty="0"/>
              <a:t> </a:t>
            </a:r>
            <a:r>
              <a:rPr lang="en-US" sz="3000" dirty="0" err="1"/>
              <a:t>sociale</a:t>
            </a:r>
            <a:r>
              <a:rPr lang="en-US" sz="3000" dirty="0"/>
              <a:t>, care </a:t>
            </a:r>
            <a:r>
              <a:rPr lang="en-US" sz="3000" dirty="0" err="1"/>
              <a:t>vă</a:t>
            </a:r>
            <a:r>
              <a:rPr lang="en-US" sz="3000" dirty="0"/>
              <a:t> </a:t>
            </a:r>
            <a:r>
              <a:rPr lang="en-US" sz="3000" dirty="0" err="1"/>
              <a:t>ajută</a:t>
            </a:r>
            <a:r>
              <a:rPr lang="en-US" sz="3000" dirty="0"/>
              <a:t> </a:t>
            </a:r>
            <a:r>
              <a:rPr lang="en-US" sz="3000" dirty="0" err="1"/>
              <a:t>să</a:t>
            </a:r>
            <a:r>
              <a:rPr lang="en-US" sz="3000" dirty="0"/>
              <a:t> </a:t>
            </a:r>
            <a:r>
              <a:rPr lang="en-US" sz="3000" dirty="0" err="1"/>
              <a:t>vă</a:t>
            </a:r>
            <a:r>
              <a:rPr lang="en-US" sz="3000" dirty="0"/>
              <a:t> </a:t>
            </a:r>
            <a:r>
              <a:rPr lang="en-US" sz="3000" dirty="0" err="1"/>
              <a:t>construiți</a:t>
            </a:r>
            <a:r>
              <a:rPr lang="en-US" sz="3000" dirty="0"/>
              <a:t> </a:t>
            </a:r>
            <a:r>
              <a:rPr lang="en-US" sz="3000" dirty="0" err="1"/>
              <a:t>brandul</a:t>
            </a:r>
            <a:r>
              <a:rPr lang="en-US" sz="3000" dirty="0"/>
              <a:t> </a:t>
            </a:r>
            <a:r>
              <a:rPr lang="en-US" sz="3000" dirty="0" err="1"/>
              <a:t>și</a:t>
            </a:r>
            <a:r>
              <a:rPr lang="en-US" sz="3000" dirty="0"/>
              <a:t> </a:t>
            </a:r>
            <a:r>
              <a:rPr lang="en-US" sz="3000" dirty="0" err="1"/>
              <a:t>să</a:t>
            </a:r>
            <a:r>
              <a:rPr lang="en-US" sz="3000" dirty="0"/>
              <a:t> </a:t>
            </a:r>
            <a:r>
              <a:rPr lang="en-US" sz="3000" dirty="0" err="1"/>
              <a:t>vă</a:t>
            </a:r>
            <a:r>
              <a:rPr lang="en-US" sz="3000" dirty="0"/>
              <a:t> </a:t>
            </a:r>
            <a:r>
              <a:rPr lang="en-US" sz="3000" dirty="0" err="1"/>
              <a:t>implicați</a:t>
            </a:r>
            <a:r>
              <a:rPr lang="en-US" sz="3000" dirty="0"/>
              <a:t> cu </a:t>
            </a:r>
            <a:r>
              <a:rPr lang="en-US" sz="3000" dirty="0" err="1"/>
              <a:t>publicul</a:t>
            </a:r>
            <a:r>
              <a:rPr lang="en-US" sz="3000" dirty="0"/>
              <a:t> </a:t>
            </a:r>
            <a:r>
              <a:rPr lang="en-US" sz="3000" dirty="0" err="1"/>
              <a:t>țintă</a:t>
            </a:r>
            <a:r>
              <a:rPr lang="en-US" sz="3000" dirty="0"/>
              <a:t>.</a:t>
            </a:r>
            <a:endParaRPr lang="ro-RO" sz="3000" dirty="0"/>
          </a:p>
          <a:p>
            <a:pPr marL="457200" indent="-457200" algn="just">
              <a:buFont typeface="Wingdings" panose="05000000000000000000" pitchFamily="2" charset="2"/>
              <a:buChar char="ü"/>
            </a:pPr>
            <a:endParaRPr lang="en-US" sz="3000" dirty="0"/>
          </a:p>
          <a:p>
            <a:pPr marL="457200" indent="-457200" algn="just">
              <a:buFont typeface="Wingdings" panose="05000000000000000000" pitchFamily="2" charset="2"/>
              <a:buChar char="ü"/>
            </a:pPr>
            <a:r>
              <a:rPr lang="en-US" sz="3000" dirty="0" err="1"/>
              <a:t>Folosind</a:t>
            </a:r>
            <a:r>
              <a:rPr lang="en-US" sz="3000" dirty="0"/>
              <a:t> </a:t>
            </a:r>
            <a:r>
              <a:rPr lang="en-US" sz="3000" dirty="0" err="1"/>
              <a:t>aceste</a:t>
            </a:r>
            <a:r>
              <a:rPr lang="en-US" sz="3000" dirty="0"/>
              <a:t> </a:t>
            </a:r>
            <a:r>
              <a:rPr lang="en-US" sz="3000" dirty="0" err="1"/>
              <a:t>sfaturi</a:t>
            </a:r>
            <a:r>
              <a:rPr lang="en-US" sz="3000" dirty="0"/>
              <a:t> </a:t>
            </a:r>
            <a:r>
              <a:rPr lang="en-US" sz="3000" dirty="0" err="1"/>
              <a:t>și</a:t>
            </a:r>
            <a:r>
              <a:rPr lang="en-US" sz="3000" dirty="0"/>
              <a:t> </a:t>
            </a:r>
            <a:r>
              <a:rPr lang="en-US" sz="3000" dirty="0" err="1"/>
              <a:t>trucuri</a:t>
            </a:r>
            <a:r>
              <a:rPr lang="en-US" sz="3000" dirty="0"/>
              <a:t>, </a:t>
            </a:r>
            <a:r>
              <a:rPr lang="en-US" sz="3000" dirty="0" err="1"/>
              <a:t>puteți</a:t>
            </a:r>
            <a:r>
              <a:rPr lang="en-US" sz="3000" dirty="0"/>
              <a:t> </a:t>
            </a:r>
            <a:r>
              <a:rPr lang="en-US" sz="3000" dirty="0" err="1"/>
              <a:t>crea</a:t>
            </a:r>
            <a:r>
              <a:rPr lang="en-US" sz="3000" dirty="0"/>
              <a:t> </a:t>
            </a:r>
            <a:r>
              <a:rPr lang="en-US" sz="3000" dirty="0" err="1"/>
              <a:t>conținut</a:t>
            </a:r>
            <a:r>
              <a:rPr lang="en-US" sz="3000" dirty="0"/>
              <a:t> de </a:t>
            </a:r>
            <a:r>
              <a:rPr lang="en-US" sz="3000" dirty="0" err="1"/>
              <a:t>succes</a:t>
            </a:r>
            <a:r>
              <a:rPr lang="en-US" sz="3000" dirty="0"/>
              <a:t> pe </a:t>
            </a:r>
            <a:r>
              <a:rPr lang="en-US" sz="3000" dirty="0" err="1"/>
              <a:t>rețelele</a:t>
            </a:r>
            <a:r>
              <a:rPr lang="en-US" sz="3000" dirty="0"/>
              <a:t> de </a:t>
            </a:r>
            <a:r>
              <a:rPr lang="en-US" sz="3000" dirty="0" err="1"/>
              <a:t>socializare</a:t>
            </a:r>
            <a:r>
              <a:rPr lang="en-US" sz="3000" dirty="0"/>
              <a:t> care </a:t>
            </a:r>
            <a:r>
              <a:rPr lang="en-US" sz="3000" dirty="0" err="1"/>
              <a:t>vă</a:t>
            </a:r>
            <a:r>
              <a:rPr lang="en-US" sz="3000" dirty="0"/>
              <a:t> </a:t>
            </a:r>
            <a:r>
              <a:rPr lang="en-US" sz="3000" dirty="0" err="1"/>
              <a:t>ajută</a:t>
            </a:r>
            <a:r>
              <a:rPr lang="en-US" sz="3000" dirty="0"/>
              <a:t> </a:t>
            </a:r>
            <a:r>
              <a:rPr lang="en-US" sz="3000" dirty="0" err="1"/>
              <a:t>să</a:t>
            </a:r>
            <a:r>
              <a:rPr lang="en-US" sz="3000" dirty="0"/>
              <a:t> </a:t>
            </a:r>
            <a:r>
              <a:rPr lang="en-US" sz="3000" dirty="0" err="1"/>
              <a:t>vă</a:t>
            </a:r>
            <a:r>
              <a:rPr lang="en-US" sz="3000" dirty="0"/>
              <a:t> </a:t>
            </a:r>
            <a:r>
              <a:rPr lang="en-US" sz="3000" dirty="0" err="1"/>
              <a:t>construiți</a:t>
            </a:r>
            <a:r>
              <a:rPr lang="en-US" sz="3000" dirty="0"/>
              <a:t> </a:t>
            </a:r>
            <a:r>
              <a:rPr lang="en-US" sz="3000" dirty="0" err="1"/>
              <a:t>brandul</a:t>
            </a:r>
            <a:r>
              <a:rPr lang="en-US" sz="3000" dirty="0"/>
              <a:t>, </a:t>
            </a:r>
            <a:r>
              <a:rPr lang="en-US" sz="3000" dirty="0" err="1"/>
              <a:t>să</a:t>
            </a:r>
            <a:r>
              <a:rPr lang="en-US" sz="3000" dirty="0"/>
              <a:t> </a:t>
            </a:r>
            <a:r>
              <a:rPr lang="en-US" sz="3000" dirty="0" err="1"/>
              <a:t>vă</a:t>
            </a:r>
            <a:r>
              <a:rPr lang="en-US" sz="3000" dirty="0"/>
              <a:t> </a:t>
            </a:r>
            <a:r>
              <a:rPr lang="en-US" sz="3000" dirty="0" err="1"/>
              <a:t>implicați</a:t>
            </a:r>
            <a:r>
              <a:rPr lang="en-US" sz="3000" dirty="0"/>
              <a:t> </a:t>
            </a:r>
            <a:r>
              <a:rPr lang="en-US" sz="3000" dirty="0" err="1"/>
              <a:t>publicul</a:t>
            </a:r>
            <a:r>
              <a:rPr lang="en-US" sz="3000" dirty="0"/>
              <a:t> </a:t>
            </a:r>
            <a:r>
              <a:rPr lang="en-US" sz="3000" dirty="0" err="1"/>
              <a:t>și</a:t>
            </a:r>
            <a:r>
              <a:rPr lang="en-US" sz="3000" dirty="0"/>
              <a:t> </a:t>
            </a:r>
            <a:r>
              <a:rPr lang="en-US" sz="3000" dirty="0" err="1"/>
              <a:t>să</a:t>
            </a:r>
            <a:r>
              <a:rPr lang="en-US" sz="3000" dirty="0"/>
              <a:t> </a:t>
            </a:r>
            <a:r>
              <a:rPr lang="en-US" sz="3000" dirty="0" err="1"/>
              <a:t>stimulați</a:t>
            </a:r>
            <a:r>
              <a:rPr lang="en-US" sz="3000" dirty="0"/>
              <a:t> </a:t>
            </a:r>
            <a:r>
              <a:rPr lang="en-US" sz="3000" dirty="0" err="1"/>
              <a:t>creșterea</a:t>
            </a:r>
            <a:r>
              <a:rPr lang="en-US" sz="3000" dirty="0"/>
              <a:t> </a:t>
            </a:r>
            <a:r>
              <a:rPr lang="en-US" sz="3000" dirty="0" err="1"/>
              <a:t>afacerii</a:t>
            </a:r>
            <a:r>
              <a:rPr lang="en-US" sz="3000" dirty="0"/>
              <a:t>.</a:t>
            </a:r>
          </a:p>
        </p:txBody>
      </p:sp>
    </p:spTree>
    <p:extLst>
      <p:ext uri="{BB962C8B-B14F-4D97-AF65-F5344CB8AC3E}">
        <p14:creationId xmlns:p14="http://schemas.microsoft.com/office/powerpoint/2010/main" val="24991190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73927"/>
            <a:ext cx="7779895"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Stabiliți</a:t>
            </a:r>
            <a:r>
              <a:rPr lang="en-US" sz="3000" b="1" dirty="0"/>
              <a:t> </a:t>
            </a:r>
            <a:r>
              <a:rPr lang="en-US" sz="3000" b="1" dirty="0" err="1"/>
              <a:t>obiective</a:t>
            </a:r>
            <a:r>
              <a:rPr lang="en-US" sz="3000" b="1" dirty="0"/>
              <a:t> </a:t>
            </a:r>
            <a:r>
              <a:rPr lang="en-US" sz="3000" b="1" dirty="0" err="1"/>
              <a:t>clare</a:t>
            </a:r>
            <a:r>
              <a:rPr lang="en-US" sz="3000" b="1" dirty="0"/>
              <a:t>: </a:t>
            </a:r>
            <a:r>
              <a:rPr lang="en-US" sz="3000" dirty="0" err="1"/>
              <a:t>înainte</a:t>
            </a:r>
            <a:r>
              <a:rPr lang="en-US" sz="3000" dirty="0"/>
              <a:t> de a </a:t>
            </a:r>
            <a:r>
              <a:rPr lang="en-US" sz="3000" dirty="0" err="1"/>
              <a:t>urmări</a:t>
            </a:r>
            <a:r>
              <a:rPr lang="en-US" sz="3000" dirty="0"/>
              <a:t> </a:t>
            </a:r>
            <a:r>
              <a:rPr lang="en-US" sz="3000" dirty="0" err="1"/>
              <a:t>valorile</a:t>
            </a:r>
            <a:r>
              <a:rPr lang="en-US" sz="3000" dirty="0"/>
              <a:t> </a:t>
            </a:r>
            <a:r>
              <a:rPr lang="en-US" sz="3000" dirty="0" err="1"/>
              <a:t>rețelelor</a:t>
            </a:r>
            <a:r>
              <a:rPr lang="en-US" sz="3000" dirty="0"/>
              <a:t> </a:t>
            </a:r>
            <a:r>
              <a:rPr lang="en-US" sz="3000" dirty="0" err="1"/>
              <a:t>sociale</a:t>
            </a:r>
            <a:r>
              <a:rPr lang="en-US" sz="3000" dirty="0"/>
              <a:t>, </a:t>
            </a:r>
            <a:r>
              <a:rPr lang="en-US" sz="3000" dirty="0" err="1"/>
              <a:t>este</a:t>
            </a:r>
            <a:r>
              <a:rPr lang="en-US" sz="3000" dirty="0"/>
              <a:t> important </a:t>
            </a:r>
            <a:r>
              <a:rPr lang="en-US" sz="3000" dirty="0" err="1"/>
              <a:t>să</a:t>
            </a:r>
            <a:r>
              <a:rPr lang="en-US" sz="3000" dirty="0"/>
              <a:t> </a:t>
            </a:r>
            <a:r>
              <a:rPr lang="en-US" sz="3000" dirty="0" err="1"/>
              <a:t>stabiliți</a:t>
            </a:r>
            <a:r>
              <a:rPr lang="en-US" sz="3000" dirty="0"/>
              <a:t> </a:t>
            </a:r>
            <a:r>
              <a:rPr lang="en-US" sz="3000" dirty="0" err="1"/>
              <a:t>obiective</a:t>
            </a:r>
            <a:r>
              <a:rPr lang="en-US" sz="3000" dirty="0"/>
              <a:t> </a:t>
            </a:r>
            <a:r>
              <a:rPr lang="en-US" sz="3000" dirty="0" err="1"/>
              <a:t>clare</a:t>
            </a:r>
            <a:r>
              <a:rPr lang="en-US" sz="3000" dirty="0"/>
              <a:t> </a:t>
            </a:r>
            <a:r>
              <a:rPr lang="en-US" sz="3000" dirty="0" err="1"/>
              <a:t>pentru</a:t>
            </a:r>
            <a:r>
              <a:rPr lang="en-US" sz="3000" dirty="0"/>
              <a:t> </a:t>
            </a:r>
            <a:r>
              <a:rPr lang="en-US" sz="3000" dirty="0" err="1"/>
              <a:t>strategia</a:t>
            </a:r>
            <a:r>
              <a:rPr lang="en-US" sz="3000" dirty="0"/>
              <a:t> </a:t>
            </a:r>
            <a:r>
              <a:rPr lang="en-US" sz="3000" dirty="0" err="1"/>
              <a:t>dvs</a:t>
            </a:r>
            <a:r>
              <a:rPr lang="en-US" sz="3000" dirty="0"/>
              <a:t>. de </a:t>
            </a:r>
            <a:r>
              <a:rPr lang="en-US" sz="3000" dirty="0" err="1"/>
              <a:t>rețele</a:t>
            </a:r>
            <a:r>
              <a:rPr lang="en-US" sz="3000" dirty="0"/>
              <a:t> </a:t>
            </a:r>
            <a:r>
              <a:rPr lang="en-US" sz="3000" dirty="0" err="1"/>
              <a:t>sociale</a:t>
            </a:r>
            <a:r>
              <a:rPr lang="en-US" sz="3000" dirty="0"/>
              <a:t>. </a:t>
            </a:r>
            <a:r>
              <a:rPr lang="en-US" sz="3000" dirty="0" err="1"/>
              <a:t>Aceste</a:t>
            </a:r>
            <a:r>
              <a:rPr lang="en-US" sz="3000" dirty="0"/>
              <a:t> </a:t>
            </a:r>
            <a:r>
              <a:rPr lang="en-US" sz="3000" dirty="0" err="1"/>
              <a:t>obiective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fie </a:t>
            </a:r>
            <a:r>
              <a:rPr lang="en-US" sz="3000" dirty="0" err="1"/>
              <a:t>specifice</a:t>
            </a:r>
            <a:r>
              <a:rPr lang="en-US" sz="3000" dirty="0"/>
              <a:t>, </a:t>
            </a:r>
            <a:r>
              <a:rPr lang="en-US" sz="3000" dirty="0" err="1"/>
              <a:t>măsurabile</a:t>
            </a:r>
            <a:r>
              <a:rPr lang="en-US" sz="3000" dirty="0"/>
              <a:t>, </a:t>
            </a:r>
            <a:r>
              <a:rPr lang="en-US" sz="3000" dirty="0" err="1"/>
              <a:t>realizabile</a:t>
            </a:r>
            <a:r>
              <a:rPr lang="en-US" sz="3000" dirty="0"/>
              <a:t>, </a:t>
            </a:r>
            <a:r>
              <a:rPr lang="en-US" sz="3000" dirty="0" err="1"/>
              <a:t>relevante</a:t>
            </a:r>
            <a:r>
              <a:rPr lang="en-US" sz="3000" dirty="0"/>
              <a:t> </a:t>
            </a:r>
            <a:r>
              <a:rPr lang="en-US" sz="3000" dirty="0" err="1"/>
              <a:t>și</a:t>
            </a:r>
            <a:r>
              <a:rPr lang="en-US" sz="3000" dirty="0"/>
              <a:t> </a:t>
            </a:r>
            <a:r>
              <a:rPr lang="en-US" sz="3000" dirty="0" err="1"/>
              <a:t>limitate</a:t>
            </a:r>
            <a:r>
              <a:rPr lang="en-US" sz="3000" dirty="0"/>
              <a:t> </a:t>
            </a:r>
            <a:r>
              <a:rPr lang="en-US" sz="3000" dirty="0" err="1"/>
              <a:t>în</a:t>
            </a:r>
            <a:r>
              <a:rPr lang="en-US" sz="3000" dirty="0"/>
              <a:t> </a:t>
            </a:r>
            <a:r>
              <a:rPr lang="en-US" sz="3000" dirty="0" err="1"/>
              <a:t>timp</a:t>
            </a:r>
            <a:r>
              <a:rPr lang="en-US" sz="3000" dirty="0"/>
              <a:t> (SMART). De </a:t>
            </a:r>
            <a:r>
              <a:rPr lang="en-US" sz="3000" dirty="0" err="1"/>
              <a:t>exemplu</a:t>
            </a:r>
            <a:r>
              <a:rPr lang="en-US" sz="3000" dirty="0"/>
              <a:t>, </a:t>
            </a:r>
            <a:r>
              <a:rPr lang="en-US" sz="3000" dirty="0" err="1"/>
              <a:t>ați</a:t>
            </a:r>
            <a:r>
              <a:rPr lang="en-US" sz="3000" dirty="0"/>
              <a:t> </a:t>
            </a:r>
            <a:r>
              <a:rPr lang="en-US" sz="3000" dirty="0" err="1"/>
              <a:t>putea</a:t>
            </a:r>
            <a:r>
              <a:rPr lang="en-US" sz="3000" dirty="0"/>
              <a:t> </a:t>
            </a:r>
            <a:r>
              <a:rPr lang="en-US" sz="3000" dirty="0" err="1"/>
              <a:t>dori</a:t>
            </a:r>
            <a:r>
              <a:rPr lang="en-US" sz="3000" dirty="0"/>
              <a:t> </a:t>
            </a:r>
            <a:r>
              <a:rPr lang="en-US" sz="3000" dirty="0" err="1"/>
              <a:t>să</a:t>
            </a:r>
            <a:r>
              <a:rPr lang="en-US" sz="3000" dirty="0"/>
              <a:t> </a:t>
            </a:r>
            <a:r>
              <a:rPr lang="en-US" sz="3000" dirty="0" err="1"/>
              <a:t>vă</a:t>
            </a:r>
            <a:r>
              <a:rPr lang="en-US" sz="3000" dirty="0"/>
              <a:t> </a:t>
            </a:r>
            <a:r>
              <a:rPr lang="en-US" sz="3000" dirty="0" err="1"/>
              <a:t>creșteți</a:t>
            </a:r>
            <a:r>
              <a:rPr lang="en-US" sz="3000" dirty="0"/>
              <a:t> </a:t>
            </a:r>
            <a:r>
              <a:rPr lang="en-US" sz="3000" dirty="0" err="1"/>
              <a:t>urmărirea</a:t>
            </a:r>
            <a:r>
              <a:rPr lang="en-US" sz="3000" dirty="0"/>
              <a:t> pe </a:t>
            </a:r>
            <a:r>
              <a:rPr lang="en-US" sz="3000" dirty="0" err="1"/>
              <a:t>rețelele</a:t>
            </a:r>
            <a:r>
              <a:rPr lang="en-US" sz="3000" dirty="0"/>
              <a:t> </a:t>
            </a:r>
            <a:r>
              <a:rPr lang="en-US" sz="3000" dirty="0" err="1"/>
              <a:t>sociale</a:t>
            </a:r>
            <a:r>
              <a:rPr lang="en-US" sz="3000" dirty="0"/>
              <a:t> cu 10% </a:t>
            </a:r>
            <a:r>
              <a:rPr lang="en-US" sz="3000" dirty="0" err="1"/>
              <a:t>în</a:t>
            </a:r>
            <a:r>
              <a:rPr lang="en-US" sz="3000" dirty="0"/>
              <a:t> </a:t>
            </a:r>
            <a:r>
              <a:rPr lang="en-US" sz="3000" dirty="0" err="1"/>
              <a:t>următoarele</a:t>
            </a:r>
            <a:r>
              <a:rPr lang="en-US" sz="3000" dirty="0"/>
              <a:t> </a:t>
            </a:r>
            <a:r>
              <a:rPr lang="en-US" sz="3000" dirty="0" err="1"/>
              <a:t>șase</a:t>
            </a:r>
            <a:r>
              <a:rPr lang="en-US" sz="3000" dirty="0"/>
              <a:t> </a:t>
            </a:r>
            <a:r>
              <a:rPr lang="en-US" sz="3000" dirty="0" err="1"/>
              <a:t>luni</a:t>
            </a:r>
            <a:r>
              <a:rPr lang="en-US" sz="3000" dirty="0"/>
              <a:t>.</a:t>
            </a:r>
          </a:p>
        </p:txBody>
      </p:sp>
    </p:spTree>
    <p:extLst>
      <p:ext uri="{BB962C8B-B14F-4D97-AF65-F5344CB8AC3E}">
        <p14:creationId xmlns:p14="http://schemas.microsoft.com/office/powerpoint/2010/main" val="32124682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Alegeți</a:t>
            </a:r>
            <a:r>
              <a:rPr lang="en-US" sz="3000" b="1" dirty="0"/>
              <a:t> </a:t>
            </a:r>
            <a:r>
              <a:rPr lang="en-US" sz="3000" b="1" dirty="0" err="1"/>
              <a:t>valorile</a:t>
            </a:r>
            <a:r>
              <a:rPr lang="en-US" sz="3000" b="1" dirty="0"/>
              <a:t> </a:t>
            </a:r>
            <a:r>
              <a:rPr lang="en-US" sz="3000" b="1" dirty="0" err="1"/>
              <a:t>potrivite</a:t>
            </a:r>
            <a:r>
              <a:rPr lang="en-US" sz="3000" b="1" dirty="0"/>
              <a:t>: </a:t>
            </a:r>
            <a:r>
              <a:rPr lang="en-US" sz="3000" dirty="0" err="1"/>
              <a:t>selectați</a:t>
            </a:r>
            <a:r>
              <a:rPr lang="en-US" sz="3000" dirty="0"/>
              <a:t> </a:t>
            </a:r>
            <a:r>
              <a:rPr lang="en-US" sz="3000" dirty="0" err="1"/>
              <a:t>valorile</a:t>
            </a:r>
            <a:r>
              <a:rPr lang="en-US" sz="3000" dirty="0"/>
              <a:t> care se </a:t>
            </a:r>
            <a:r>
              <a:rPr lang="en-US" sz="3000" dirty="0" err="1"/>
              <a:t>aliniază</a:t>
            </a:r>
            <a:r>
              <a:rPr lang="en-US" sz="3000" dirty="0"/>
              <a:t> </a:t>
            </a:r>
            <a:r>
              <a:rPr lang="en-US" sz="3000" dirty="0" err="1"/>
              <a:t>obiectivelor</a:t>
            </a:r>
            <a:r>
              <a:rPr lang="en-US" sz="3000" dirty="0"/>
              <a:t> </a:t>
            </a:r>
            <a:r>
              <a:rPr lang="en-US" sz="3000" dirty="0" err="1"/>
              <a:t>dvs</a:t>
            </a:r>
            <a:r>
              <a:rPr lang="en-US" sz="3000" dirty="0"/>
              <a:t>. </a:t>
            </a:r>
            <a:r>
              <a:rPr lang="en-US" sz="3000" dirty="0" err="1"/>
              <a:t>și</a:t>
            </a:r>
            <a:r>
              <a:rPr lang="en-US" sz="3000" dirty="0"/>
              <a:t> </a:t>
            </a:r>
            <a:r>
              <a:rPr lang="en-US" sz="3000" dirty="0" err="1"/>
              <a:t>măsurați</a:t>
            </a:r>
            <a:r>
              <a:rPr lang="en-US" sz="3000" dirty="0"/>
              <a:t> </a:t>
            </a:r>
            <a:r>
              <a:rPr lang="en-US" sz="3000" dirty="0" err="1"/>
              <a:t>eficacitatea</a:t>
            </a:r>
            <a:r>
              <a:rPr lang="en-US" sz="3000" dirty="0"/>
              <a:t> </a:t>
            </a:r>
            <a:r>
              <a:rPr lang="en-US" sz="3000" dirty="0" err="1"/>
              <a:t>strategiei</a:t>
            </a:r>
            <a:r>
              <a:rPr lang="en-US" sz="3000" dirty="0"/>
              <a:t> </a:t>
            </a:r>
            <a:r>
              <a:rPr lang="en-US" sz="3000" dirty="0" err="1"/>
              <a:t>dvs</a:t>
            </a:r>
            <a:r>
              <a:rPr lang="en-US" sz="3000" dirty="0"/>
              <a:t>. de social media. </a:t>
            </a:r>
            <a:r>
              <a:rPr lang="en-US" sz="3000" dirty="0" err="1"/>
              <a:t>Alegeți</a:t>
            </a:r>
            <a:r>
              <a:rPr lang="en-US" sz="3000" dirty="0"/>
              <a:t> o </a:t>
            </a:r>
            <a:r>
              <a:rPr lang="en-US" sz="3000" dirty="0" err="1"/>
              <a:t>combinație</a:t>
            </a:r>
            <a:r>
              <a:rPr lang="en-US" sz="3000" dirty="0"/>
              <a:t> de </a:t>
            </a:r>
            <a:r>
              <a:rPr lang="en-US" sz="3000" dirty="0" err="1"/>
              <a:t>valori</a:t>
            </a:r>
            <a:r>
              <a:rPr lang="en-US" sz="3000" dirty="0"/>
              <a:t> </a:t>
            </a:r>
            <a:r>
              <a:rPr lang="en-US" sz="3000" dirty="0" err="1"/>
              <a:t>cantitative</a:t>
            </a:r>
            <a:r>
              <a:rPr lang="en-US" sz="3000" dirty="0"/>
              <a:t> </a:t>
            </a:r>
            <a:r>
              <a:rPr lang="en-US" sz="3000" dirty="0" err="1"/>
              <a:t>și</a:t>
            </a:r>
            <a:r>
              <a:rPr lang="en-US" sz="3000" dirty="0"/>
              <a:t> </a:t>
            </a:r>
            <a:r>
              <a:rPr lang="en-US" sz="3000" dirty="0" err="1"/>
              <a:t>calitative</a:t>
            </a:r>
            <a:r>
              <a:rPr lang="en-US" sz="3000" dirty="0"/>
              <a:t>, cum </a:t>
            </a:r>
            <a:r>
              <a:rPr lang="en-US" sz="3000" dirty="0" err="1"/>
              <a:t>ar</a:t>
            </a:r>
            <a:r>
              <a:rPr lang="en-US" sz="3000" dirty="0"/>
              <a:t> fi rata de </a:t>
            </a:r>
            <a:r>
              <a:rPr lang="en-US" sz="3000" dirty="0" err="1"/>
              <a:t>implicare</a:t>
            </a:r>
            <a:r>
              <a:rPr lang="en-US" sz="3000" dirty="0"/>
              <a:t>, </a:t>
            </a:r>
            <a:r>
              <a:rPr lang="en-US" sz="3000" dirty="0" err="1"/>
              <a:t>acoperirea</a:t>
            </a:r>
            <a:r>
              <a:rPr lang="en-US" sz="3000" dirty="0"/>
              <a:t> </a:t>
            </a:r>
            <a:r>
              <a:rPr lang="en-US" sz="3000" dirty="0" err="1"/>
              <a:t>și</a:t>
            </a:r>
            <a:r>
              <a:rPr lang="en-US" sz="3000" dirty="0"/>
              <a:t> </a:t>
            </a:r>
            <a:r>
              <a:rPr lang="en-US" sz="3000" dirty="0" err="1"/>
              <a:t>analiza</a:t>
            </a:r>
            <a:r>
              <a:rPr lang="en-US" sz="3000" dirty="0"/>
              <a:t> </a:t>
            </a:r>
            <a:r>
              <a:rPr lang="en-US" sz="3000" dirty="0" err="1"/>
              <a:t>sentimentelor</a:t>
            </a:r>
            <a:r>
              <a:rPr lang="en-US" sz="3000" dirty="0"/>
              <a:t>.</a:t>
            </a:r>
          </a:p>
        </p:txBody>
      </p:sp>
    </p:spTree>
    <p:extLst>
      <p:ext uri="{BB962C8B-B14F-4D97-AF65-F5344CB8AC3E}">
        <p14:creationId xmlns:p14="http://schemas.microsoft.com/office/powerpoint/2010/main" val="6916227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Utilizați</a:t>
            </a:r>
            <a:r>
              <a:rPr lang="en-US" sz="3000" b="1" dirty="0"/>
              <a:t> </a:t>
            </a:r>
            <a:r>
              <a:rPr lang="en-US" sz="3000" b="1" dirty="0" err="1"/>
              <a:t>instrumente</a:t>
            </a:r>
            <a:r>
              <a:rPr lang="en-US" sz="3000" b="1" dirty="0"/>
              <a:t> de </a:t>
            </a:r>
            <a:r>
              <a:rPr lang="en-US" sz="3000" b="1" dirty="0" err="1"/>
              <a:t>analiză</a:t>
            </a:r>
            <a:r>
              <a:rPr lang="en-US" sz="3000" b="1" dirty="0"/>
              <a:t>: </a:t>
            </a:r>
            <a:r>
              <a:rPr lang="en-US" sz="3000" dirty="0" err="1"/>
              <a:t>există</a:t>
            </a:r>
            <a:r>
              <a:rPr lang="en-US" sz="3000" dirty="0"/>
              <a:t> </a:t>
            </a:r>
            <a:r>
              <a:rPr lang="en-US" sz="3000" dirty="0" err="1"/>
              <a:t>multe</a:t>
            </a:r>
            <a:r>
              <a:rPr lang="en-US" sz="3000" dirty="0"/>
              <a:t> </a:t>
            </a:r>
            <a:r>
              <a:rPr lang="en-US" sz="3000" dirty="0" err="1"/>
              <a:t>instrumente</a:t>
            </a:r>
            <a:r>
              <a:rPr lang="en-US" sz="3000" dirty="0"/>
              <a:t> de </a:t>
            </a:r>
            <a:r>
              <a:rPr lang="en-US" sz="3000" dirty="0" err="1"/>
              <a:t>analiză</a:t>
            </a:r>
            <a:r>
              <a:rPr lang="en-US" sz="3000" dirty="0"/>
              <a:t> a </a:t>
            </a:r>
            <a:r>
              <a:rPr lang="en-US" sz="3000" dirty="0" err="1"/>
              <a:t>rețelelor</a:t>
            </a:r>
            <a:r>
              <a:rPr lang="en-US" sz="3000" dirty="0"/>
              <a:t> </a:t>
            </a:r>
            <a:r>
              <a:rPr lang="en-US" sz="3000" dirty="0" err="1"/>
              <a:t>sociale</a:t>
            </a:r>
            <a:r>
              <a:rPr lang="en-US" sz="3000" dirty="0"/>
              <a:t> </a:t>
            </a:r>
            <a:r>
              <a:rPr lang="en-US" sz="3000" dirty="0" err="1"/>
              <a:t>disponibile</a:t>
            </a:r>
            <a:r>
              <a:rPr lang="en-US" sz="3000" dirty="0"/>
              <a:t> care </a:t>
            </a:r>
            <a:r>
              <a:rPr lang="en-US" sz="3000" dirty="0" err="1"/>
              <a:t>vă</a:t>
            </a:r>
            <a:r>
              <a:rPr lang="en-US" sz="3000" dirty="0"/>
              <a:t> pot </a:t>
            </a:r>
            <a:r>
              <a:rPr lang="en-US" sz="3000" dirty="0" err="1"/>
              <a:t>ajuta</a:t>
            </a:r>
            <a:r>
              <a:rPr lang="en-US" sz="3000" dirty="0"/>
              <a:t> </a:t>
            </a:r>
            <a:r>
              <a:rPr lang="en-US" sz="3000" dirty="0" err="1"/>
              <a:t>să</a:t>
            </a:r>
            <a:r>
              <a:rPr lang="en-US" sz="3000" dirty="0"/>
              <a:t> </a:t>
            </a:r>
            <a:r>
              <a:rPr lang="en-US" sz="3000" dirty="0" err="1"/>
              <a:t>urmăriți</a:t>
            </a:r>
            <a:r>
              <a:rPr lang="en-US" sz="3000" dirty="0"/>
              <a:t> </a:t>
            </a:r>
            <a:r>
              <a:rPr lang="en-US" sz="3000" dirty="0" err="1"/>
              <a:t>și</a:t>
            </a:r>
            <a:r>
              <a:rPr lang="en-US" sz="3000" dirty="0"/>
              <a:t> </a:t>
            </a:r>
            <a:r>
              <a:rPr lang="en-US" sz="3000" dirty="0" err="1"/>
              <a:t>să</a:t>
            </a:r>
            <a:r>
              <a:rPr lang="en-US" sz="3000" dirty="0"/>
              <a:t> </a:t>
            </a:r>
            <a:r>
              <a:rPr lang="en-US" sz="3000" dirty="0" err="1"/>
              <a:t>analizați</a:t>
            </a:r>
            <a:r>
              <a:rPr lang="en-US" sz="3000" dirty="0"/>
              <a:t> </a:t>
            </a:r>
            <a:r>
              <a:rPr lang="en-US" sz="3000" dirty="0" err="1"/>
              <a:t>valorile</a:t>
            </a:r>
            <a:r>
              <a:rPr lang="en-US" sz="3000" dirty="0"/>
              <a:t> </a:t>
            </a:r>
            <a:r>
              <a:rPr lang="en-US" sz="3000" dirty="0" err="1"/>
              <a:t>rețelelor</a:t>
            </a:r>
            <a:r>
              <a:rPr lang="en-US" sz="3000" dirty="0"/>
              <a:t> </a:t>
            </a:r>
            <a:r>
              <a:rPr lang="en-US" sz="3000" dirty="0" err="1"/>
              <a:t>sociale</a:t>
            </a:r>
            <a:r>
              <a:rPr lang="en-US" sz="3000" dirty="0"/>
              <a:t>. </a:t>
            </a:r>
            <a:r>
              <a:rPr lang="en-US" sz="3000" dirty="0" err="1"/>
              <a:t>Folosiți</a:t>
            </a:r>
            <a:r>
              <a:rPr lang="en-US" sz="3000" dirty="0"/>
              <a:t> </a:t>
            </a:r>
            <a:r>
              <a:rPr lang="en-US" sz="3000" dirty="0" err="1"/>
              <a:t>aceste</a:t>
            </a:r>
            <a:r>
              <a:rPr lang="en-US" sz="3000" dirty="0"/>
              <a:t> </a:t>
            </a:r>
            <a:r>
              <a:rPr lang="en-US" sz="3000" dirty="0" err="1"/>
              <a:t>instrumente</a:t>
            </a:r>
            <a:r>
              <a:rPr lang="en-US" sz="3000" dirty="0"/>
              <a:t> </a:t>
            </a:r>
            <a:r>
              <a:rPr lang="en-US" sz="3000" dirty="0" err="1"/>
              <a:t>pentru</a:t>
            </a:r>
            <a:r>
              <a:rPr lang="en-US" sz="3000" dirty="0"/>
              <a:t> a </a:t>
            </a:r>
            <a:r>
              <a:rPr lang="en-US" sz="3000" dirty="0" err="1"/>
              <a:t>obține</a:t>
            </a:r>
            <a:r>
              <a:rPr lang="en-US" sz="3000" dirty="0"/>
              <a:t> </a:t>
            </a:r>
            <a:r>
              <a:rPr lang="en-US" sz="3000" dirty="0" err="1"/>
              <a:t>informații</a:t>
            </a:r>
            <a:r>
              <a:rPr lang="en-US" sz="3000" dirty="0"/>
              <a:t> </a:t>
            </a:r>
            <a:r>
              <a:rPr lang="en-US" sz="3000" dirty="0" err="1"/>
              <a:t>despre</a:t>
            </a:r>
            <a:r>
              <a:rPr lang="en-US" sz="3000" dirty="0"/>
              <a:t> </a:t>
            </a:r>
            <a:r>
              <a:rPr lang="en-US" sz="3000" dirty="0" err="1"/>
              <a:t>demografia</a:t>
            </a:r>
            <a:r>
              <a:rPr lang="en-US" sz="3000" dirty="0"/>
              <a:t> </a:t>
            </a:r>
            <a:r>
              <a:rPr lang="en-US" sz="3000" dirty="0" err="1"/>
              <a:t>publicului</a:t>
            </a:r>
            <a:r>
              <a:rPr lang="en-US" sz="3000" dirty="0"/>
              <a:t>, </a:t>
            </a:r>
            <a:r>
              <a:rPr lang="en-US" sz="3000" dirty="0" err="1"/>
              <a:t>nivelurile</a:t>
            </a:r>
            <a:r>
              <a:rPr lang="en-US" sz="3000" dirty="0"/>
              <a:t> de </a:t>
            </a:r>
            <a:r>
              <a:rPr lang="en-US" sz="3000" dirty="0" err="1"/>
              <a:t>implicare</a:t>
            </a:r>
            <a:r>
              <a:rPr lang="en-US" sz="3000" dirty="0"/>
              <a:t> </a:t>
            </a:r>
            <a:r>
              <a:rPr lang="en-US" sz="3000" dirty="0" err="1"/>
              <a:t>și</a:t>
            </a:r>
            <a:r>
              <a:rPr lang="en-US" sz="3000" dirty="0"/>
              <a:t> </a:t>
            </a:r>
            <a:r>
              <a:rPr lang="en-US" sz="3000" dirty="0" err="1"/>
              <a:t>performanța</a:t>
            </a:r>
            <a:r>
              <a:rPr lang="en-US" sz="3000" dirty="0"/>
              <a:t> </a:t>
            </a:r>
            <a:r>
              <a:rPr lang="en-US" sz="3000" dirty="0" err="1"/>
              <a:t>conținutului</a:t>
            </a:r>
            <a:r>
              <a:rPr lang="en-US" sz="3000" dirty="0"/>
              <a:t>.</a:t>
            </a:r>
          </a:p>
        </p:txBody>
      </p:sp>
    </p:spTree>
    <p:extLst>
      <p:ext uri="{BB962C8B-B14F-4D97-AF65-F5344CB8AC3E}">
        <p14:creationId xmlns:p14="http://schemas.microsoft.com/office/powerpoint/2010/main" val="38872167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Urmăriți</a:t>
            </a:r>
            <a:r>
              <a:rPr lang="en-US" sz="3000" b="1" dirty="0"/>
              <a:t> </a:t>
            </a:r>
            <a:r>
              <a:rPr lang="en-US" sz="3000" b="1" dirty="0" err="1"/>
              <a:t>în</a:t>
            </a:r>
            <a:r>
              <a:rPr lang="en-US" sz="3000" b="1" dirty="0"/>
              <a:t> mod </a:t>
            </a:r>
            <a:r>
              <a:rPr lang="en-US" sz="3000" b="1" dirty="0" err="1"/>
              <a:t>consecvent</a:t>
            </a:r>
            <a:r>
              <a:rPr lang="en-US" sz="3000" b="1" dirty="0"/>
              <a:t> </a:t>
            </a:r>
            <a:r>
              <a:rPr lang="en-US" sz="3000" b="1" dirty="0" err="1"/>
              <a:t>valorile</a:t>
            </a:r>
            <a:r>
              <a:rPr lang="en-US" sz="3000" b="1" dirty="0"/>
              <a:t>: </a:t>
            </a:r>
            <a:r>
              <a:rPr lang="en-US" sz="3000" dirty="0" err="1"/>
              <a:t>urmăriți</a:t>
            </a:r>
            <a:r>
              <a:rPr lang="en-US" sz="3000" dirty="0"/>
              <a:t> </a:t>
            </a:r>
            <a:r>
              <a:rPr lang="en-US" sz="3000" dirty="0" err="1"/>
              <a:t>în</a:t>
            </a:r>
            <a:r>
              <a:rPr lang="en-US" sz="3000" dirty="0"/>
              <a:t> mod </a:t>
            </a:r>
            <a:r>
              <a:rPr lang="en-US" sz="3000" dirty="0" err="1"/>
              <a:t>regulat</a:t>
            </a:r>
            <a:r>
              <a:rPr lang="en-US" sz="3000" dirty="0"/>
              <a:t> </a:t>
            </a:r>
            <a:r>
              <a:rPr lang="en-US" sz="3000" dirty="0" err="1"/>
              <a:t>valorile</a:t>
            </a:r>
            <a:r>
              <a:rPr lang="en-US" sz="3000" dirty="0"/>
              <a:t> </a:t>
            </a:r>
            <a:r>
              <a:rPr lang="en-US" sz="3000" dirty="0" err="1"/>
              <a:t>rețelelor</a:t>
            </a:r>
            <a:r>
              <a:rPr lang="en-US" sz="3000" dirty="0"/>
              <a:t> </a:t>
            </a:r>
            <a:r>
              <a:rPr lang="en-US" sz="3000" dirty="0" err="1"/>
              <a:t>sociale</a:t>
            </a:r>
            <a:r>
              <a:rPr lang="en-US" sz="3000" dirty="0"/>
              <a:t> </a:t>
            </a:r>
            <a:r>
              <a:rPr lang="en-US" sz="3000" dirty="0" err="1"/>
              <a:t>pentru</a:t>
            </a:r>
            <a:r>
              <a:rPr lang="en-US" sz="3000" dirty="0"/>
              <a:t> a </a:t>
            </a:r>
            <a:r>
              <a:rPr lang="en-US" sz="3000" dirty="0" err="1"/>
              <a:t>măsura</a:t>
            </a:r>
            <a:r>
              <a:rPr lang="en-US" sz="3000" dirty="0"/>
              <a:t> </a:t>
            </a:r>
            <a:r>
              <a:rPr lang="en-US" sz="3000" dirty="0" err="1"/>
              <a:t>progresul</a:t>
            </a:r>
            <a:r>
              <a:rPr lang="en-US" sz="3000" dirty="0"/>
              <a:t> </a:t>
            </a:r>
            <a:r>
              <a:rPr lang="en-US" sz="3000" dirty="0" err="1"/>
              <a:t>și</a:t>
            </a:r>
            <a:r>
              <a:rPr lang="en-US" sz="3000" dirty="0"/>
              <a:t> </a:t>
            </a:r>
            <a:r>
              <a:rPr lang="en-US" sz="3000" dirty="0" err="1"/>
              <a:t>pentru</a:t>
            </a:r>
            <a:r>
              <a:rPr lang="en-US" sz="3000" dirty="0"/>
              <a:t> a </a:t>
            </a:r>
            <a:r>
              <a:rPr lang="en-US" sz="3000" dirty="0" err="1"/>
              <a:t>identifica</a:t>
            </a:r>
            <a:r>
              <a:rPr lang="en-US" sz="3000" dirty="0"/>
              <a:t> </a:t>
            </a:r>
            <a:r>
              <a:rPr lang="en-US" sz="3000" dirty="0" err="1"/>
              <a:t>domeniile</a:t>
            </a:r>
            <a:r>
              <a:rPr lang="en-US" sz="3000" dirty="0"/>
              <a:t> de </a:t>
            </a:r>
            <a:r>
              <a:rPr lang="en-US" sz="3000" dirty="0" err="1"/>
              <a:t>îmbunătățire</a:t>
            </a:r>
            <a:r>
              <a:rPr lang="en-US" sz="3000" dirty="0"/>
              <a:t>. </a:t>
            </a:r>
            <a:r>
              <a:rPr lang="en-US" sz="3000" dirty="0" err="1"/>
              <a:t>Stabiliți</a:t>
            </a:r>
            <a:r>
              <a:rPr lang="en-US" sz="3000" dirty="0"/>
              <a:t> un program </a:t>
            </a:r>
            <a:r>
              <a:rPr lang="en-US" sz="3000" dirty="0" err="1"/>
              <a:t>regulat</a:t>
            </a:r>
            <a:r>
              <a:rPr lang="en-US" sz="3000" dirty="0"/>
              <a:t> </a:t>
            </a:r>
            <a:r>
              <a:rPr lang="en-US" sz="3000" dirty="0" err="1"/>
              <a:t>pentru</a:t>
            </a:r>
            <a:r>
              <a:rPr lang="en-US" sz="3000" dirty="0"/>
              <a:t> </a:t>
            </a:r>
            <a:r>
              <a:rPr lang="en-US" sz="3000" dirty="0" err="1"/>
              <a:t>urmărirea</a:t>
            </a:r>
            <a:r>
              <a:rPr lang="en-US" sz="3000" dirty="0"/>
              <a:t> </a:t>
            </a:r>
            <a:r>
              <a:rPr lang="en-US" sz="3000" dirty="0" err="1"/>
              <a:t>valorilor</a:t>
            </a:r>
            <a:r>
              <a:rPr lang="en-US" sz="3000" dirty="0"/>
              <a:t> </a:t>
            </a:r>
            <a:r>
              <a:rPr lang="en-US" sz="3000" dirty="0" err="1"/>
              <a:t>și</a:t>
            </a:r>
            <a:r>
              <a:rPr lang="en-US" sz="3000" dirty="0"/>
              <a:t> </a:t>
            </a:r>
            <a:r>
              <a:rPr lang="en-US" sz="3000" dirty="0" err="1"/>
              <a:t>respectați</a:t>
            </a:r>
            <a:r>
              <a:rPr lang="en-US" sz="3000" dirty="0"/>
              <a:t>-l.</a:t>
            </a:r>
          </a:p>
        </p:txBody>
      </p:sp>
    </p:spTree>
    <p:extLst>
      <p:ext uri="{BB962C8B-B14F-4D97-AF65-F5344CB8AC3E}">
        <p14:creationId xmlns:p14="http://schemas.microsoft.com/office/powerpoint/2010/main" val="31460438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Evaluare</a:t>
            </a:r>
            <a:r>
              <a:rPr lang="en-US" sz="3000" b="1" dirty="0"/>
              <a:t> </a:t>
            </a:r>
            <a:r>
              <a:rPr lang="en-US" sz="3000" b="1" dirty="0" err="1"/>
              <a:t>comparativă</a:t>
            </a:r>
            <a:r>
              <a:rPr lang="en-US" sz="3000" b="1" dirty="0"/>
              <a:t> cu </a:t>
            </a:r>
            <a:r>
              <a:rPr lang="en-US" sz="3000" b="1" dirty="0" err="1"/>
              <a:t>concurenții</a:t>
            </a:r>
            <a:r>
              <a:rPr lang="en-US" sz="3000" b="1" dirty="0"/>
              <a:t>: </a:t>
            </a:r>
            <a:r>
              <a:rPr lang="en-US" sz="3000" dirty="0" err="1"/>
              <a:t>comparați</a:t>
            </a:r>
            <a:r>
              <a:rPr lang="en-US" sz="3000" dirty="0"/>
              <a:t> </a:t>
            </a:r>
            <a:r>
              <a:rPr lang="en-US" sz="3000" dirty="0" err="1"/>
              <a:t>valorile</a:t>
            </a:r>
            <a:r>
              <a:rPr lang="en-US" sz="3000" dirty="0"/>
              <a:t> </a:t>
            </a:r>
            <a:r>
              <a:rPr lang="en-US" sz="3000" dirty="0" err="1"/>
              <a:t>rețelelor</a:t>
            </a:r>
            <a:r>
              <a:rPr lang="en-US" sz="3000" dirty="0"/>
              <a:t> </a:t>
            </a:r>
            <a:r>
              <a:rPr lang="en-US" sz="3000" dirty="0" err="1"/>
              <a:t>sociale</a:t>
            </a:r>
            <a:r>
              <a:rPr lang="en-US" sz="3000" dirty="0"/>
              <a:t> cu </a:t>
            </a:r>
            <a:r>
              <a:rPr lang="en-US" sz="3000" dirty="0" err="1"/>
              <a:t>cele</a:t>
            </a:r>
            <a:r>
              <a:rPr lang="en-US" sz="3000" dirty="0"/>
              <a:t> ale </a:t>
            </a:r>
            <a:r>
              <a:rPr lang="en-US" sz="3000" dirty="0" err="1"/>
              <a:t>concurenților</a:t>
            </a:r>
            <a:r>
              <a:rPr lang="en-US" sz="3000" dirty="0"/>
              <a:t> </a:t>
            </a:r>
            <a:r>
              <a:rPr lang="en-US" sz="3000" dirty="0" err="1"/>
              <a:t>pentru</a:t>
            </a:r>
            <a:r>
              <a:rPr lang="en-US" sz="3000" dirty="0"/>
              <a:t> a </a:t>
            </a:r>
            <a:r>
              <a:rPr lang="en-US" sz="3000" dirty="0" err="1"/>
              <a:t>vedea</a:t>
            </a:r>
            <a:r>
              <a:rPr lang="en-US" sz="3000" dirty="0"/>
              <a:t> cum </a:t>
            </a:r>
            <a:r>
              <a:rPr lang="en-US" sz="3000" dirty="0" err="1"/>
              <a:t>vă</a:t>
            </a:r>
            <a:r>
              <a:rPr lang="en-US" sz="3000" dirty="0"/>
              <a:t> </a:t>
            </a:r>
            <a:r>
              <a:rPr lang="en-US" sz="3000" dirty="0" err="1"/>
              <a:t>situați</a:t>
            </a:r>
            <a:r>
              <a:rPr lang="en-US" sz="3000" dirty="0"/>
              <a:t>. </a:t>
            </a:r>
            <a:r>
              <a:rPr lang="en-US" sz="3000" dirty="0" err="1"/>
              <a:t>Utilizați</a:t>
            </a:r>
            <a:r>
              <a:rPr lang="en-US" sz="3000" dirty="0"/>
              <a:t> </a:t>
            </a:r>
            <a:r>
              <a:rPr lang="en-US" sz="3000" dirty="0" err="1"/>
              <a:t>aceste</a:t>
            </a:r>
            <a:r>
              <a:rPr lang="en-US" sz="3000" dirty="0"/>
              <a:t> </a:t>
            </a:r>
            <a:r>
              <a:rPr lang="en-US" sz="3000" dirty="0" err="1"/>
              <a:t>informații</a:t>
            </a:r>
            <a:r>
              <a:rPr lang="en-US" sz="3000" dirty="0"/>
              <a:t> </a:t>
            </a:r>
            <a:r>
              <a:rPr lang="en-US" sz="3000" dirty="0" err="1"/>
              <a:t>pentru</a:t>
            </a:r>
            <a:r>
              <a:rPr lang="en-US" sz="3000" dirty="0"/>
              <a:t> a </a:t>
            </a:r>
            <a:r>
              <a:rPr lang="en-US" sz="3000" dirty="0" err="1"/>
              <a:t>identifica</a:t>
            </a:r>
            <a:r>
              <a:rPr lang="en-US" sz="3000" dirty="0"/>
              <a:t> </a:t>
            </a:r>
            <a:r>
              <a:rPr lang="en-US" sz="3000" dirty="0" err="1"/>
              <a:t>zonele</a:t>
            </a:r>
            <a:r>
              <a:rPr lang="en-US" sz="3000" dirty="0"/>
              <a:t> </a:t>
            </a:r>
            <a:r>
              <a:rPr lang="en-US" sz="3000" dirty="0" err="1"/>
              <a:t>în</a:t>
            </a:r>
            <a:r>
              <a:rPr lang="en-US" sz="3000" dirty="0"/>
              <a:t> care </a:t>
            </a:r>
            <a:r>
              <a:rPr lang="en-US" sz="3000" dirty="0" err="1"/>
              <a:t>vă</a:t>
            </a:r>
            <a:r>
              <a:rPr lang="en-US" sz="3000" dirty="0"/>
              <a:t> </a:t>
            </a:r>
            <a:r>
              <a:rPr lang="en-US" sz="3000" dirty="0" err="1"/>
              <a:t>puteți</a:t>
            </a:r>
            <a:r>
              <a:rPr lang="en-US" sz="3000" dirty="0"/>
              <a:t> </a:t>
            </a:r>
            <a:r>
              <a:rPr lang="en-US" sz="3000" dirty="0" err="1"/>
              <a:t>îmbunătăți</a:t>
            </a:r>
            <a:r>
              <a:rPr lang="en-US" sz="3000" dirty="0"/>
              <a:t> </a:t>
            </a:r>
            <a:r>
              <a:rPr lang="en-US" sz="3000" dirty="0" err="1"/>
              <a:t>strategia</a:t>
            </a:r>
            <a:r>
              <a:rPr lang="en-US" sz="3000" dirty="0"/>
              <a:t> de social media.</a:t>
            </a:r>
          </a:p>
        </p:txBody>
      </p:sp>
    </p:spTree>
    <p:extLst>
      <p:ext uri="{BB962C8B-B14F-4D97-AF65-F5344CB8AC3E}">
        <p14:creationId xmlns:p14="http://schemas.microsoft.com/office/powerpoint/2010/main" val="23792063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ro-RO" sz="4000" dirty="0">
                <a:solidFill>
                  <a:srgbClr val="398F98"/>
                </a:solidFill>
                <a:latin typeface="Calibri"/>
                <a:cs typeface="Calibri"/>
              </a:rPr>
              <a:t>Performanța - bune practici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Adaptați-vă</a:t>
            </a:r>
            <a:r>
              <a:rPr lang="en-US" sz="3000" b="1" dirty="0"/>
              <a:t> </a:t>
            </a:r>
            <a:r>
              <a:rPr lang="en-US" sz="3000" b="1" dirty="0" err="1"/>
              <a:t>strategia</a:t>
            </a:r>
            <a:r>
              <a:rPr lang="en-US" sz="3000" b="1" dirty="0"/>
              <a:t> pe </a:t>
            </a:r>
            <a:r>
              <a:rPr lang="en-US" sz="3000" b="1" dirty="0" err="1"/>
              <a:t>baza</a:t>
            </a:r>
            <a:r>
              <a:rPr lang="en-US" sz="3000" b="1" dirty="0"/>
              <a:t> </a:t>
            </a:r>
            <a:r>
              <a:rPr lang="en-US" sz="3000" b="1" dirty="0" err="1"/>
              <a:t>datelor</a:t>
            </a:r>
            <a:r>
              <a:rPr lang="en-US" sz="3000" b="1" dirty="0"/>
              <a:t>: </a:t>
            </a:r>
            <a:r>
              <a:rPr lang="en-US" sz="3000" dirty="0" err="1"/>
              <a:t>utilizați</a:t>
            </a:r>
            <a:r>
              <a:rPr lang="en-US" sz="3000" dirty="0"/>
              <a:t> </a:t>
            </a:r>
            <a:r>
              <a:rPr lang="en-US" sz="3000" dirty="0" err="1"/>
              <a:t>informațiile</a:t>
            </a:r>
            <a:r>
              <a:rPr lang="en-US" sz="3000" dirty="0"/>
              <a:t> </a:t>
            </a:r>
            <a:r>
              <a:rPr lang="en-US" sz="3000" dirty="0" err="1"/>
              <a:t>obținute</a:t>
            </a:r>
            <a:r>
              <a:rPr lang="en-US" sz="3000" dirty="0"/>
              <a:t> din </a:t>
            </a:r>
            <a:r>
              <a:rPr lang="en-US" sz="3000" dirty="0" err="1"/>
              <a:t>valorile</a:t>
            </a:r>
            <a:r>
              <a:rPr lang="en-US" sz="3000" dirty="0"/>
              <a:t> </a:t>
            </a:r>
            <a:r>
              <a:rPr lang="en-US" sz="3000" dirty="0" err="1"/>
              <a:t>dvs</a:t>
            </a:r>
            <a:r>
              <a:rPr lang="en-US" sz="3000" dirty="0"/>
              <a:t>. de </a:t>
            </a:r>
            <a:r>
              <a:rPr lang="en-US" sz="3000" dirty="0" err="1"/>
              <a:t>rețele</a:t>
            </a:r>
            <a:r>
              <a:rPr lang="en-US" sz="3000" dirty="0"/>
              <a:t> </a:t>
            </a:r>
            <a:r>
              <a:rPr lang="en-US" sz="3000" dirty="0" err="1"/>
              <a:t>sociale</a:t>
            </a:r>
            <a:r>
              <a:rPr lang="en-US" sz="3000" dirty="0"/>
              <a:t> </a:t>
            </a:r>
            <a:r>
              <a:rPr lang="en-US" sz="3000" dirty="0" err="1"/>
              <a:t>pentru</a:t>
            </a:r>
            <a:r>
              <a:rPr lang="en-US" sz="3000" dirty="0"/>
              <a:t> a </a:t>
            </a:r>
            <a:r>
              <a:rPr lang="en-US" sz="3000" dirty="0" err="1"/>
              <a:t>lua</a:t>
            </a:r>
            <a:r>
              <a:rPr lang="en-US" sz="3000" dirty="0"/>
              <a:t> </a:t>
            </a:r>
            <a:r>
              <a:rPr lang="en-US" sz="3000" dirty="0" err="1"/>
              <a:t>decizii</a:t>
            </a:r>
            <a:r>
              <a:rPr lang="en-US" sz="3000" dirty="0"/>
              <a:t> </a:t>
            </a:r>
            <a:r>
              <a:rPr lang="en-US" sz="3000" dirty="0" err="1"/>
              <a:t>bazate</a:t>
            </a:r>
            <a:r>
              <a:rPr lang="en-US" sz="3000" dirty="0"/>
              <a:t> pe date cu </a:t>
            </a:r>
            <a:r>
              <a:rPr lang="en-US" sz="3000" dirty="0" err="1"/>
              <a:t>privire</a:t>
            </a:r>
            <a:r>
              <a:rPr lang="en-US" sz="3000" dirty="0"/>
              <a:t> la </a:t>
            </a:r>
            <a:r>
              <a:rPr lang="en-US" sz="3000" dirty="0" err="1"/>
              <a:t>strategia</a:t>
            </a:r>
            <a:r>
              <a:rPr lang="en-US" sz="3000" dirty="0"/>
              <a:t> </a:t>
            </a:r>
            <a:r>
              <a:rPr lang="en-US" sz="3000" dirty="0" err="1"/>
              <a:t>dvs</a:t>
            </a:r>
            <a:r>
              <a:rPr lang="en-US" sz="3000" dirty="0"/>
              <a:t>. de </a:t>
            </a:r>
            <a:r>
              <a:rPr lang="en-US" sz="3000" dirty="0" err="1"/>
              <a:t>rețele</a:t>
            </a:r>
            <a:r>
              <a:rPr lang="en-US" sz="3000" dirty="0"/>
              <a:t> </a:t>
            </a:r>
            <a:r>
              <a:rPr lang="en-US" sz="3000" dirty="0" err="1"/>
              <a:t>sociale</a:t>
            </a:r>
            <a:r>
              <a:rPr lang="en-US" sz="3000" dirty="0"/>
              <a:t>. </a:t>
            </a:r>
            <a:r>
              <a:rPr lang="en-US" sz="3000" dirty="0" err="1"/>
              <a:t>Adaptați-vă</a:t>
            </a:r>
            <a:r>
              <a:rPr lang="en-US" sz="3000" dirty="0"/>
              <a:t> </a:t>
            </a:r>
            <a:r>
              <a:rPr lang="en-US" sz="3000" dirty="0" err="1"/>
              <a:t>strategia</a:t>
            </a:r>
            <a:r>
              <a:rPr lang="en-US" sz="3000" dirty="0"/>
              <a:t> </a:t>
            </a:r>
            <a:r>
              <a:rPr lang="en-US" sz="3000" dirty="0" err="1"/>
              <a:t>în</a:t>
            </a:r>
            <a:r>
              <a:rPr lang="en-US" sz="3000" dirty="0"/>
              <a:t> </a:t>
            </a:r>
            <a:r>
              <a:rPr lang="en-US" sz="3000" dirty="0" err="1"/>
              <a:t>funcție</a:t>
            </a:r>
            <a:r>
              <a:rPr lang="en-US" sz="3000" dirty="0"/>
              <a:t> de </a:t>
            </a:r>
            <a:r>
              <a:rPr lang="en-US" sz="3000" dirty="0" err="1"/>
              <a:t>ceea</a:t>
            </a:r>
            <a:r>
              <a:rPr lang="en-US" sz="3000" dirty="0"/>
              <a:t> </a:t>
            </a:r>
            <a:r>
              <a:rPr lang="en-US" sz="3000" dirty="0" err="1"/>
              <a:t>ce</a:t>
            </a:r>
            <a:r>
              <a:rPr lang="en-US" sz="3000" dirty="0"/>
              <a:t> </a:t>
            </a:r>
            <a:r>
              <a:rPr lang="en-US" sz="3000" dirty="0" err="1"/>
              <a:t>funcționează</a:t>
            </a:r>
            <a:r>
              <a:rPr lang="en-US" sz="3000" dirty="0"/>
              <a:t> </a:t>
            </a:r>
            <a:r>
              <a:rPr lang="en-US" sz="3000" dirty="0" err="1"/>
              <a:t>și</a:t>
            </a:r>
            <a:r>
              <a:rPr lang="en-US" sz="3000" dirty="0"/>
              <a:t> </a:t>
            </a:r>
            <a:r>
              <a:rPr lang="en-US" sz="3000" dirty="0" err="1"/>
              <a:t>ce</a:t>
            </a:r>
            <a:r>
              <a:rPr lang="en-US" sz="3000" dirty="0"/>
              <a:t> nu.</a:t>
            </a:r>
          </a:p>
        </p:txBody>
      </p:sp>
    </p:spTree>
    <p:extLst>
      <p:ext uri="{BB962C8B-B14F-4D97-AF65-F5344CB8AC3E}">
        <p14:creationId xmlns:p14="http://schemas.microsoft.com/office/powerpoint/2010/main" val="25095235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1495960" y="2721114"/>
            <a:ext cx="5906124" cy="707886"/>
          </a:xfrm>
          <a:prstGeom prst="rect">
            <a:avLst/>
          </a:prstGeom>
          <a:noFill/>
        </p:spPr>
        <p:txBody>
          <a:bodyPr wrap="square" rtlCol="0">
            <a:spAutoFit/>
          </a:bodyPr>
          <a:lstStyle/>
          <a:p>
            <a:r>
              <a:rPr lang="en-US" sz="4000" dirty="0" err="1">
                <a:solidFill>
                  <a:srgbClr val="398F98"/>
                </a:solidFill>
                <a:latin typeface="Calibri"/>
                <a:cs typeface="Calibri"/>
              </a:rPr>
              <a:t>Sfârșitul</a:t>
            </a:r>
            <a:r>
              <a:rPr lang="en-US" sz="4000" dirty="0">
                <a:solidFill>
                  <a:srgbClr val="398F98"/>
                </a:solidFill>
                <a:latin typeface="Calibri"/>
                <a:cs typeface="Calibri"/>
              </a:rPr>
              <a:t> </a:t>
            </a:r>
            <a:r>
              <a:rPr lang="en-US" sz="4000" dirty="0" err="1">
                <a:solidFill>
                  <a:srgbClr val="398F98"/>
                </a:solidFill>
                <a:latin typeface="Calibri"/>
                <a:cs typeface="Calibri"/>
              </a:rPr>
              <a:t>unității</a:t>
            </a:r>
            <a:r>
              <a:rPr lang="en-US" sz="4000" dirty="0">
                <a:solidFill>
                  <a:srgbClr val="398F98"/>
                </a:solidFill>
                <a:latin typeface="Calibri"/>
                <a:cs typeface="Calibri"/>
              </a:rPr>
              <a:t> de </a:t>
            </a:r>
            <a:r>
              <a:rPr lang="en-US" sz="4000" dirty="0" err="1">
                <a:solidFill>
                  <a:srgbClr val="398F98"/>
                </a:solidFill>
                <a:latin typeface="Calibri"/>
                <a:cs typeface="Calibri"/>
              </a:rPr>
              <a:t>învățare</a:t>
            </a:r>
            <a:endParaRPr lang="en-US" sz="4000" dirty="0">
              <a:solidFill>
                <a:srgbClr val="398F98"/>
              </a:solidFill>
              <a:latin typeface="Calibri"/>
              <a:cs typeface="Calibri"/>
            </a:endParaRPr>
          </a:p>
        </p:txBody>
      </p:sp>
    </p:spTree>
    <p:extLst>
      <p:ext uri="{BB962C8B-B14F-4D97-AF65-F5344CB8AC3E}">
        <p14:creationId xmlns:p14="http://schemas.microsoft.com/office/powerpoint/2010/main" val="22213199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6549000" cy="1323439"/>
          </a:xfrm>
          <a:prstGeom prst="rect">
            <a:avLst/>
          </a:prstGeom>
          <a:noFill/>
        </p:spPr>
        <p:txBody>
          <a:bodyPr wrap="square" rtlCol="0">
            <a:spAutoFit/>
          </a:bodyPr>
          <a:lstStyle/>
          <a:p>
            <a:r>
              <a:rPr lang="pt-BR" sz="4000" dirty="0">
                <a:solidFill>
                  <a:srgbClr val="398F98"/>
                </a:solidFill>
                <a:latin typeface="Calibri"/>
                <a:cs typeface="Calibri"/>
              </a:rPr>
              <a:t>Notificare privind drepturile de autor</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1778286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Oferiți</a:t>
            </a:r>
            <a:r>
              <a:rPr lang="en-US" sz="3000" b="1" dirty="0"/>
              <a:t> </a:t>
            </a:r>
            <a:r>
              <a:rPr lang="en-US" sz="3000" b="1" dirty="0" err="1"/>
              <a:t>valoare</a:t>
            </a:r>
            <a:r>
              <a:rPr lang="en-US" sz="3000" b="1" dirty="0"/>
              <a:t>: </a:t>
            </a:r>
            <a:r>
              <a:rPr lang="en-US" sz="3000" dirty="0" err="1"/>
              <a:t>conținutul</a:t>
            </a:r>
            <a:r>
              <a:rPr lang="en-US" sz="3000" dirty="0"/>
              <a:t> </a:t>
            </a:r>
            <a:r>
              <a:rPr lang="en-US" sz="3000" dirty="0" err="1"/>
              <a:t>dvs</a:t>
            </a:r>
            <a:r>
              <a:rPr lang="en-US" sz="3000" dirty="0"/>
              <a:t>. din </a:t>
            </a:r>
            <a:r>
              <a:rPr lang="en-US" sz="3000" dirty="0" err="1"/>
              <a:t>rețelele</a:t>
            </a:r>
            <a:r>
              <a:rPr lang="en-US" sz="3000" dirty="0"/>
              <a:t> </a:t>
            </a:r>
            <a:r>
              <a:rPr lang="en-US" sz="3000" dirty="0" err="1"/>
              <a:t>sociale</a:t>
            </a:r>
            <a:r>
              <a:rPr lang="en-US" sz="3000" dirty="0"/>
              <a:t> </a:t>
            </a:r>
            <a:r>
              <a:rPr lang="en-US" sz="3000" dirty="0" err="1"/>
              <a:t>ar</a:t>
            </a:r>
            <a:r>
              <a:rPr lang="en-US" sz="3000" dirty="0"/>
              <a:t> </a:t>
            </a:r>
            <a:r>
              <a:rPr lang="en-US" sz="3000" dirty="0" err="1"/>
              <a:t>trebui</a:t>
            </a:r>
            <a:r>
              <a:rPr lang="en-US" sz="3000" dirty="0"/>
              <a:t> </a:t>
            </a:r>
            <a:r>
              <a:rPr lang="en-US" sz="3000" dirty="0" err="1"/>
              <a:t>să</a:t>
            </a:r>
            <a:r>
              <a:rPr lang="en-US" sz="3000" dirty="0"/>
              <a:t> </a:t>
            </a:r>
            <a:r>
              <a:rPr lang="en-US" sz="3000" dirty="0" err="1"/>
              <a:t>ofere</a:t>
            </a:r>
            <a:r>
              <a:rPr lang="en-US" sz="3000" dirty="0"/>
              <a:t> </a:t>
            </a:r>
            <a:r>
              <a:rPr lang="en-US" sz="3000" dirty="0" err="1"/>
              <a:t>valoare</a:t>
            </a:r>
            <a:r>
              <a:rPr lang="en-US" sz="3000" dirty="0"/>
              <a:t> </a:t>
            </a:r>
            <a:r>
              <a:rPr lang="en-US" sz="3000" dirty="0" err="1"/>
              <a:t>publicului</a:t>
            </a:r>
            <a:r>
              <a:rPr lang="en-US" sz="3000" dirty="0"/>
              <a:t> </a:t>
            </a:r>
            <a:r>
              <a:rPr lang="en-US" sz="3000" dirty="0" err="1"/>
              <a:t>dvs</a:t>
            </a:r>
            <a:r>
              <a:rPr lang="en-US" sz="3000" dirty="0"/>
              <a:t>. </a:t>
            </a:r>
            <a:r>
              <a:rPr lang="en-US" sz="3000" dirty="0" err="1"/>
              <a:t>Acesta</a:t>
            </a:r>
            <a:r>
              <a:rPr lang="en-US" sz="3000" dirty="0"/>
              <a:t> </a:t>
            </a:r>
            <a:r>
              <a:rPr lang="en-US" sz="3000" dirty="0" err="1"/>
              <a:t>poate</a:t>
            </a:r>
            <a:r>
              <a:rPr lang="en-US" sz="3000" dirty="0"/>
              <a:t> include </a:t>
            </a:r>
            <a:r>
              <a:rPr lang="en-US" sz="3000" dirty="0" err="1"/>
              <a:t>conținut</a:t>
            </a:r>
            <a:r>
              <a:rPr lang="en-US" sz="3000" dirty="0"/>
              <a:t> </a:t>
            </a:r>
            <a:r>
              <a:rPr lang="en-US" sz="3000" dirty="0" err="1"/>
              <a:t>educațional</a:t>
            </a:r>
            <a:r>
              <a:rPr lang="en-US" sz="3000" dirty="0"/>
              <a:t>, </a:t>
            </a:r>
            <a:r>
              <a:rPr lang="en-US" sz="3000" dirty="0" err="1"/>
              <a:t>conținut</a:t>
            </a:r>
            <a:r>
              <a:rPr lang="en-US" sz="3000" dirty="0"/>
              <a:t> de </a:t>
            </a:r>
            <a:r>
              <a:rPr lang="en-US" sz="3000" dirty="0" err="1"/>
              <a:t>divertisment</a:t>
            </a:r>
            <a:r>
              <a:rPr lang="en-US" sz="3000" dirty="0"/>
              <a:t> </a:t>
            </a:r>
            <a:r>
              <a:rPr lang="en-US" sz="3000" dirty="0" err="1"/>
              <a:t>sau</a:t>
            </a:r>
            <a:r>
              <a:rPr lang="en-US" sz="3000" dirty="0"/>
              <a:t> </a:t>
            </a:r>
            <a:r>
              <a:rPr lang="en-US" sz="3000" dirty="0" err="1"/>
              <a:t>conținut</a:t>
            </a:r>
            <a:r>
              <a:rPr lang="en-US" sz="3000" dirty="0"/>
              <a:t> care </a:t>
            </a:r>
            <a:r>
              <a:rPr lang="en-US" sz="3000" dirty="0" err="1"/>
              <a:t>rezolvă</a:t>
            </a:r>
            <a:r>
              <a:rPr lang="en-US" sz="3000" dirty="0"/>
              <a:t> o </a:t>
            </a:r>
            <a:r>
              <a:rPr lang="en-US" sz="3000" dirty="0" err="1"/>
              <a:t>problemă</a:t>
            </a:r>
            <a:r>
              <a:rPr lang="en-US" sz="3000" dirty="0"/>
              <a:t> </a:t>
            </a:r>
            <a:r>
              <a:rPr lang="en-US" sz="3000" dirty="0" err="1"/>
              <a:t>pentru</a:t>
            </a:r>
            <a:r>
              <a:rPr lang="en-US" sz="3000" dirty="0"/>
              <a:t> </a:t>
            </a:r>
            <a:r>
              <a:rPr lang="en-US" sz="3000" dirty="0" err="1"/>
              <a:t>clienții</a:t>
            </a:r>
            <a:r>
              <a:rPr lang="en-US" sz="3000" dirty="0"/>
              <a:t> </a:t>
            </a:r>
            <a:r>
              <a:rPr lang="en-US" sz="3000" dirty="0" err="1"/>
              <a:t>dvs</a:t>
            </a:r>
            <a:r>
              <a:rPr lang="en-US" sz="3000" dirty="0"/>
              <a:t>. </a:t>
            </a:r>
            <a:r>
              <a:rPr lang="en-US" sz="3000" dirty="0" err="1"/>
              <a:t>Oferind</a:t>
            </a:r>
            <a:r>
              <a:rPr lang="en-US" sz="3000" dirty="0"/>
              <a:t> </a:t>
            </a:r>
            <a:r>
              <a:rPr lang="en-US" sz="3000" dirty="0" err="1"/>
              <a:t>valoare</a:t>
            </a:r>
            <a:r>
              <a:rPr lang="en-US" sz="3000" dirty="0"/>
              <a:t>, </a:t>
            </a:r>
            <a:r>
              <a:rPr lang="en-US" sz="3000" dirty="0" err="1"/>
              <a:t>puteți</a:t>
            </a:r>
            <a:r>
              <a:rPr lang="en-US" sz="3000" dirty="0"/>
              <a:t> </a:t>
            </a:r>
            <a:r>
              <a:rPr lang="en-US" sz="3000" dirty="0" err="1"/>
              <a:t>construi</a:t>
            </a:r>
            <a:r>
              <a:rPr lang="en-US" sz="3000" dirty="0"/>
              <a:t> </a:t>
            </a:r>
            <a:r>
              <a:rPr lang="en-US" sz="3000" dirty="0" err="1"/>
              <a:t>încredere</a:t>
            </a:r>
            <a:r>
              <a:rPr lang="en-US" sz="3000" dirty="0"/>
              <a:t> </a:t>
            </a:r>
            <a:r>
              <a:rPr lang="en-US" sz="3000" dirty="0" err="1"/>
              <a:t>și</a:t>
            </a:r>
            <a:r>
              <a:rPr lang="en-US" sz="3000" dirty="0"/>
              <a:t> </a:t>
            </a:r>
            <a:r>
              <a:rPr lang="en-US" sz="3000" dirty="0" err="1"/>
              <a:t>loialitate</a:t>
            </a:r>
            <a:r>
              <a:rPr lang="en-US" sz="3000" dirty="0"/>
              <a:t>.</a:t>
            </a:r>
          </a:p>
        </p:txBody>
      </p:sp>
    </p:spTree>
    <p:extLst>
      <p:ext uri="{BB962C8B-B14F-4D97-AF65-F5344CB8AC3E}">
        <p14:creationId xmlns:p14="http://schemas.microsoft.com/office/powerpoint/2010/main" val="17872073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err="1">
                <a:solidFill>
                  <a:srgbClr val="398F98"/>
                </a:solidFill>
                <a:latin typeface="Calibri"/>
                <a:cs typeface="Calibri"/>
              </a:rPr>
              <a:t>Referințe</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4018431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Interacționați</a:t>
            </a:r>
            <a:r>
              <a:rPr lang="en-US" sz="3000" b="1" dirty="0"/>
              <a:t> cu </a:t>
            </a:r>
            <a:r>
              <a:rPr lang="en-US" sz="3000" b="1" dirty="0" err="1"/>
              <a:t>publicul</a:t>
            </a:r>
            <a:r>
              <a:rPr lang="en-US" sz="3000" b="1" dirty="0"/>
              <a:t> </a:t>
            </a:r>
            <a:r>
              <a:rPr lang="en-US" sz="3000" b="1" dirty="0" err="1"/>
              <a:t>țintă</a:t>
            </a:r>
            <a:r>
              <a:rPr lang="en-US" sz="3000" b="1" dirty="0"/>
              <a:t>: </a:t>
            </a:r>
            <a:r>
              <a:rPr lang="en-US" sz="3000" dirty="0" err="1"/>
              <a:t>rețelele</a:t>
            </a:r>
            <a:r>
              <a:rPr lang="en-US" sz="3000" dirty="0"/>
              <a:t> </a:t>
            </a:r>
            <a:r>
              <a:rPr lang="en-US" sz="3000" dirty="0" err="1"/>
              <a:t>sociale</a:t>
            </a:r>
            <a:r>
              <a:rPr lang="en-US" sz="3000" dirty="0"/>
              <a:t> sunt o </a:t>
            </a:r>
            <a:r>
              <a:rPr lang="en-US" sz="3000" dirty="0" err="1"/>
              <a:t>conversație</a:t>
            </a:r>
            <a:r>
              <a:rPr lang="en-US" sz="3000" dirty="0"/>
              <a:t> </a:t>
            </a:r>
            <a:r>
              <a:rPr lang="en-US" sz="3000" dirty="0" err="1"/>
              <a:t>în</a:t>
            </a:r>
            <a:r>
              <a:rPr lang="en-US" sz="3000" dirty="0"/>
              <a:t> </a:t>
            </a:r>
            <a:r>
              <a:rPr lang="en-US" sz="3000" dirty="0" err="1"/>
              <a:t>două</a:t>
            </a:r>
            <a:r>
              <a:rPr lang="en-US" sz="3000" dirty="0"/>
              <a:t> </a:t>
            </a:r>
            <a:r>
              <a:rPr lang="en-US" sz="3000" dirty="0" err="1"/>
              <a:t>sensuri</a:t>
            </a:r>
            <a:r>
              <a:rPr lang="en-US" sz="3000" dirty="0"/>
              <a:t>. </a:t>
            </a:r>
            <a:r>
              <a:rPr lang="en-US" sz="3000" dirty="0" err="1"/>
              <a:t>Pentru</a:t>
            </a:r>
            <a:r>
              <a:rPr lang="en-US" sz="3000" dirty="0"/>
              <a:t> a </a:t>
            </a:r>
            <a:r>
              <a:rPr lang="en-US" sz="3000" dirty="0" err="1"/>
              <a:t>utiliza</a:t>
            </a:r>
            <a:r>
              <a:rPr lang="en-US" sz="3000" dirty="0"/>
              <a:t> </a:t>
            </a:r>
            <a:r>
              <a:rPr lang="en-US" sz="3000" dirty="0" err="1"/>
              <a:t>în</a:t>
            </a:r>
            <a:r>
              <a:rPr lang="en-US" sz="3000" dirty="0"/>
              <a:t> mod </a:t>
            </a:r>
            <a:r>
              <a:rPr lang="en-US" sz="3000" dirty="0" err="1"/>
              <a:t>eficient</a:t>
            </a:r>
            <a:r>
              <a:rPr lang="en-US" sz="3000" dirty="0"/>
              <a:t> </a:t>
            </a:r>
            <a:r>
              <a:rPr lang="en-US" sz="3000" dirty="0" err="1"/>
              <a:t>rețelele</a:t>
            </a:r>
            <a:r>
              <a:rPr lang="en-US" sz="3000" dirty="0"/>
              <a:t> </a:t>
            </a:r>
            <a:r>
              <a:rPr lang="en-US" sz="3000" dirty="0" err="1"/>
              <a:t>sociale</a:t>
            </a:r>
            <a:r>
              <a:rPr lang="en-US" sz="3000" dirty="0"/>
              <a:t>, </a:t>
            </a:r>
            <a:r>
              <a:rPr lang="en-US" sz="3000" dirty="0" err="1"/>
              <a:t>este</a:t>
            </a:r>
            <a:r>
              <a:rPr lang="en-US" sz="3000" dirty="0"/>
              <a:t> important </a:t>
            </a:r>
            <a:r>
              <a:rPr lang="en-US" sz="3000" dirty="0" err="1"/>
              <a:t>să</a:t>
            </a:r>
            <a:r>
              <a:rPr lang="en-US" sz="3000" dirty="0"/>
              <a:t> </a:t>
            </a:r>
            <a:r>
              <a:rPr lang="en-US" sz="3000" dirty="0" err="1"/>
              <a:t>interacționați</a:t>
            </a:r>
            <a:r>
              <a:rPr lang="en-US" sz="3000" dirty="0"/>
              <a:t> cu </a:t>
            </a:r>
            <a:r>
              <a:rPr lang="en-US" sz="3000" dirty="0" err="1"/>
              <a:t>publicul</a:t>
            </a:r>
            <a:r>
              <a:rPr lang="en-US" sz="3000" dirty="0"/>
              <a:t> </a:t>
            </a:r>
            <a:r>
              <a:rPr lang="en-US" sz="3000" dirty="0" err="1"/>
              <a:t>răspunzând</a:t>
            </a:r>
            <a:r>
              <a:rPr lang="en-US" sz="3000" dirty="0"/>
              <a:t> la </a:t>
            </a:r>
            <a:r>
              <a:rPr lang="en-US" sz="3000" dirty="0" err="1"/>
              <a:t>comentarii</a:t>
            </a:r>
            <a:r>
              <a:rPr lang="en-US" sz="3000" dirty="0"/>
              <a:t> </a:t>
            </a:r>
            <a:r>
              <a:rPr lang="en-US" sz="3000" dirty="0" err="1"/>
              <a:t>și</a:t>
            </a:r>
            <a:r>
              <a:rPr lang="en-US" sz="3000" dirty="0"/>
              <a:t> </a:t>
            </a:r>
            <a:r>
              <a:rPr lang="en-US" sz="3000" dirty="0" err="1"/>
              <a:t>mesaje</a:t>
            </a:r>
            <a:r>
              <a:rPr lang="en-US" sz="3000" dirty="0"/>
              <a:t>, </a:t>
            </a:r>
            <a:r>
              <a:rPr lang="en-US" sz="3000" dirty="0" err="1"/>
              <a:t>solicitând</a:t>
            </a:r>
            <a:r>
              <a:rPr lang="en-US" sz="3000" dirty="0"/>
              <a:t> feedback </a:t>
            </a:r>
            <a:r>
              <a:rPr lang="en-US" sz="3000" dirty="0" err="1"/>
              <a:t>și</a:t>
            </a:r>
            <a:r>
              <a:rPr lang="en-US" sz="3000" dirty="0"/>
              <a:t> </a:t>
            </a:r>
            <a:r>
              <a:rPr lang="en-US" sz="3000" dirty="0" err="1"/>
              <a:t>arătându</a:t>
            </a:r>
            <a:r>
              <a:rPr lang="en-US" sz="3000" dirty="0"/>
              <a:t>-le </a:t>
            </a:r>
            <a:r>
              <a:rPr lang="en-US" sz="3000" dirty="0" err="1"/>
              <a:t>apreciere</a:t>
            </a:r>
            <a:r>
              <a:rPr lang="en-US" sz="3000" dirty="0"/>
              <a:t> </a:t>
            </a:r>
            <a:r>
              <a:rPr lang="en-US" sz="3000" dirty="0" err="1"/>
              <a:t>pentru</a:t>
            </a:r>
            <a:r>
              <a:rPr lang="en-US" sz="3000" dirty="0"/>
              <a:t> </a:t>
            </a:r>
            <a:r>
              <a:rPr lang="en-US" sz="3000" dirty="0" err="1"/>
              <a:t>sprijinul</a:t>
            </a:r>
            <a:r>
              <a:rPr lang="en-US" sz="3000" dirty="0"/>
              <a:t> lor.</a:t>
            </a:r>
          </a:p>
        </p:txBody>
      </p:sp>
    </p:spTree>
    <p:extLst>
      <p:ext uri="{BB962C8B-B14F-4D97-AF65-F5344CB8AC3E}">
        <p14:creationId xmlns:p14="http://schemas.microsoft.com/office/powerpoint/2010/main" val="2022044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Principii ale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err="1"/>
              <a:t>Măsurați</a:t>
            </a:r>
            <a:r>
              <a:rPr lang="en-US" sz="3000" b="1" dirty="0"/>
              <a:t> </a:t>
            </a:r>
            <a:r>
              <a:rPr lang="en-US" sz="3000" b="1" dirty="0" err="1"/>
              <a:t>rezultatele</a:t>
            </a:r>
            <a:r>
              <a:rPr lang="en-US" sz="3000" b="1" dirty="0"/>
              <a:t>: </a:t>
            </a:r>
            <a:r>
              <a:rPr lang="en-US" sz="3000" dirty="0" err="1"/>
              <a:t>pentru</a:t>
            </a:r>
            <a:r>
              <a:rPr lang="en-US" sz="3000" dirty="0"/>
              <a:t> a </a:t>
            </a:r>
            <a:r>
              <a:rPr lang="en-US" sz="3000" dirty="0" err="1"/>
              <a:t>determina</a:t>
            </a:r>
            <a:r>
              <a:rPr lang="en-US" sz="3000" dirty="0"/>
              <a:t> </a:t>
            </a:r>
            <a:r>
              <a:rPr lang="en-US" sz="3000" dirty="0" err="1"/>
              <a:t>eficiența</a:t>
            </a:r>
            <a:r>
              <a:rPr lang="en-US" sz="3000" dirty="0"/>
              <a:t> </a:t>
            </a:r>
            <a:r>
              <a:rPr lang="en-US" sz="3000" dirty="0" err="1"/>
              <a:t>eforturilor</a:t>
            </a:r>
            <a:r>
              <a:rPr lang="en-US" sz="3000" dirty="0"/>
              <a:t> </a:t>
            </a:r>
            <a:r>
              <a:rPr lang="en-US" sz="3000" dirty="0" err="1"/>
              <a:t>dvs</a:t>
            </a:r>
            <a:r>
              <a:rPr lang="en-US" sz="3000" dirty="0"/>
              <a:t>. de </a:t>
            </a:r>
            <a:r>
              <a:rPr lang="en-US" sz="3000" dirty="0" err="1"/>
              <a:t>socializare</a:t>
            </a:r>
            <a:r>
              <a:rPr lang="en-US" sz="3000" dirty="0"/>
              <a:t>, </a:t>
            </a:r>
            <a:r>
              <a:rPr lang="en-US" sz="3000" dirty="0" err="1"/>
              <a:t>este</a:t>
            </a:r>
            <a:r>
              <a:rPr lang="en-US" sz="3000" dirty="0"/>
              <a:t> important </a:t>
            </a:r>
            <a:r>
              <a:rPr lang="en-US" sz="3000" dirty="0" err="1"/>
              <a:t>să</a:t>
            </a:r>
            <a:r>
              <a:rPr lang="en-US" sz="3000" dirty="0"/>
              <a:t> </a:t>
            </a:r>
            <a:r>
              <a:rPr lang="en-US" sz="3000" dirty="0" err="1"/>
              <a:t>vă</a:t>
            </a:r>
            <a:r>
              <a:rPr lang="en-US" sz="3000" dirty="0"/>
              <a:t> </a:t>
            </a:r>
            <a:r>
              <a:rPr lang="en-US" sz="3000" dirty="0" err="1"/>
              <a:t>măsurați</a:t>
            </a:r>
            <a:r>
              <a:rPr lang="en-US" sz="3000" dirty="0"/>
              <a:t> </a:t>
            </a:r>
            <a:r>
              <a:rPr lang="en-US" sz="3000" dirty="0" err="1"/>
              <a:t>rezultatele</a:t>
            </a:r>
            <a:r>
              <a:rPr lang="en-US" sz="3000" dirty="0"/>
              <a:t>. </a:t>
            </a:r>
            <a:r>
              <a:rPr lang="en-US" sz="3000" dirty="0" err="1"/>
              <a:t>Aceasta</a:t>
            </a:r>
            <a:r>
              <a:rPr lang="en-US" sz="3000" dirty="0"/>
              <a:t> </a:t>
            </a:r>
            <a:r>
              <a:rPr lang="en-US" sz="3000" dirty="0" err="1"/>
              <a:t>poate</a:t>
            </a:r>
            <a:r>
              <a:rPr lang="en-US" sz="3000" dirty="0"/>
              <a:t> include </a:t>
            </a:r>
            <a:r>
              <a:rPr lang="en-US" sz="3000" dirty="0" err="1"/>
              <a:t>valori</a:t>
            </a:r>
            <a:r>
              <a:rPr lang="en-US" sz="3000" dirty="0"/>
              <a:t> de </a:t>
            </a:r>
            <a:r>
              <a:rPr lang="en-US" sz="3000" dirty="0" err="1"/>
              <a:t>urmărire</a:t>
            </a:r>
            <a:r>
              <a:rPr lang="en-US" sz="3000" dirty="0"/>
              <a:t>, cum </a:t>
            </a:r>
            <a:r>
              <a:rPr lang="en-US" sz="3000" dirty="0" err="1"/>
              <a:t>ar</a:t>
            </a:r>
            <a:r>
              <a:rPr lang="en-US" sz="3000" dirty="0"/>
              <a:t> fi </a:t>
            </a:r>
            <a:r>
              <a:rPr lang="en-US" sz="3000" dirty="0" err="1"/>
              <a:t>ratele</a:t>
            </a:r>
            <a:r>
              <a:rPr lang="en-US" sz="3000" dirty="0"/>
              <a:t> de </a:t>
            </a:r>
            <a:r>
              <a:rPr lang="en-US" sz="3000" dirty="0" err="1"/>
              <a:t>implicare</a:t>
            </a:r>
            <a:r>
              <a:rPr lang="en-US" sz="3000" dirty="0"/>
              <a:t>, </a:t>
            </a:r>
            <a:r>
              <a:rPr lang="en-US" sz="3000" dirty="0" err="1"/>
              <a:t>acoperirea</a:t>
            </a:r>
            <a:r>
              <a:rPr lang="en-US" sz="3000" dirty="0"/>
              <a:t> </a:t>
            </a:r>
            <a:r>
              <a:rPr lang="en-US" sz="3000" dirty="0" err="1"/>
              <a:t>și</a:t>
            </a:r>
            <a:r>
              <a:rPr lang="en-US" sz="3000" dirty="0"/>
              <a:t> </a:t>
            </a:r>
            <a:r>
              <a:rPr lang="en-US" sz="3000" dirty="0" err="1"/>
              <a:t>conversiile</a:t>
            </a:r>
            <a:r>
              <a:rPr lang="en-US" sz="3000" dirty="0"/>
              <a:t>. </a:t>
            </a:r>
            <a:r>
              <a:rPr lang="en-US" sz="3000" dirty="0" err="1"/>
              <a:t>Măsurându-vă</a:t>
            </a:r>
            <a:r>
              <a:rPr lang="en-US" sz="3000" dirty="0"/>
              <a:t> </a:t>
            </a:r>
            <a:r>
              <a:rPr lang="en-US" sz="3000" dirty="0" err="1"/>
              <a:t>rezultatele</a:t>
            </a:r>
            <a:r>
              <a:rPr lang="en-US" sz="3000" dirty="0"/>
              <a:t>, </a:t>
            </a:r>
            <a:r>
              <a:rPr lang="en-US" sz="3000" dirty="0" err="1"/>
              <a:t>puteți</a:t>
            </a:r>
            <a:r>
              <a:rPr lang="en-US" sz="3000" dirty="0"/>
              <a:t> </a:t>
            </a:r>
            <a:r>
              <a:rPr lang="en-US" sz="3000" dirty="0" err="1"/>
              <a:t>identifica</a:t>
            </a:r>
            <a:r>
              <a:rPr lang="en-US" sz="3000" dirty="0"/>
              <a:t> </a:t>
            </a:r>
            <a:r>
              <a:rPr lang="en-US" sz="3000" dirty="0" err="1"/>
              <a:t>zonele</a:t>
            </a:r>
            <a:r>
              <a:rPr lang="en-US" sz="3000" dirty="0"/>
              <a:t> de </a:t>
            </a:r>
            <a:r>
              <a:rPr lang="en-US" sz="3000" dirty="0" err="1"/>
              <a:t>îmbunătățire</a:t>
            </a:r>
            <a:r>
              <a:rPr lang="en-US" sz="3000" dirty="0"/>
              <a:t> </a:t>
            </a:r>
            <a:r>
              <a:rPr lang="en-US" sz="3000" dirty="0" err="1"/>
              <a:t>și</a:t>
            </a:r>
            <a:r>
              <a:rPr lang="en-US" sz="3000" dirty="0"/>
              <a:t> </a:t>
            </a:r>
            <a:r>
              <a:rPr lang="en-US" sz="3000" dirty="0" err="1"/>
              <a:t>puteți</a:t>
            </a:r>
            <a:r>
              <a:rPr lang="en-US" sz="3000" dirty="0"/>
              <a:t> </a:t>
            </a:r>
            <a:r>
              <a:rPr lang="en-US" sz="3000" dirty="0" err="1"/>
              <a:t>ajusta</a:t>
            </a:r>
            <a:r>
              <a:rPr lang="en-US" sz="3000" dirty="0"/>
              <a:t> </a:t>
            </a:r>
            <a:r>
              <a:rPr lang="en-US" sz="3000" dirty="0" err="1"/>
              <a:t>strategia</a:t>
            </a:r>
            <a:r>
              <a:rPr lang="en-US" sz="3000" dirty="0"/>
              <a:t> </a:t>
            </a:r>
            <a:r>
              <a:rPr lang="en-US" sz="3000" dirty="0" err="1"/>
              <a:t>în</a:t>
            </a:r>
            <a:r>
              <a:rPr lang="en-US" sz="3000" dirty="0"/>
              <a:t> </a:t>
            </a:r>
            <a:r>
              <a:rPr lang="en-US" sz="3000" dirty="0" err="1"/>
              <a:t>consecință</a:t>
            </a:r>
            <a:r>
              <a:rPr lang="en-US" sz="3000" dirty="0"/>
              <a:t>.</a:t>
            </a:r>
          </a:p>
        </p:txBody>
      </p:sp>
    </p:spTree>
    <p:extLst>
      <p:ext uri="{BB962C8B-B14F-4D97-AF65-F5344CB8AC3E}">
        <p14:creationId xmlns:p14="http://schemas.microsoft.com/office/powerpoint/2010/main" val="2057464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Social Media - </a:t>
            </a:r>
            <a:r>
              <a:rPr lang="en-US" sz="4000" dirty="0" err="1">
                <a:solidFill>
                  <a:srgbClr val="398F98"/>
                </a:solidFill>
                <a:latin typeface="Calibri"/>
                <a:cs typeface="Calibri"/>
              </a:rPr>
              <a:t>statistici</a:t>
            </a:r>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59861"/>
            <a:ext cx="7779895" cy="3785652"/>
          </a:xfrm>
          <a:prstGeom prst="rect">
            <a:avLst/>
          </a:prstGeom>
          <a:noFill/>
        </p:spPr>
        <p:txBody>
          <a:bodyPr wrap="square" rtlCol="0">
            <a:spAutoFit/>
          </a:bodyPr>
          <a:lstStyle/>
          <a:p>
            <a:pPr algn="just"/>
            <a:r>
              <a:rPr lang="en-US" sz="3000" dirty="0" err="1"/>
              <a:t>Ultimele</a:t>
            </a:r>
            <a:r>
              <a:rPr lang="en-US" sz="3000" dirty="0"/>
              <a:t> </a:t>
            </a:r>
            <a:r>
              <a:rPr lang="en-US" sz="3000" dirty="0" err="1"/>
              <a:t>statistici</a:t>
            </a:r>
            <a:r>
              <a:rPr lang="en-US" sz="3000" dirty="0"/>
              <a:t> </a:t>
            </a:r>
            <a:r>
              <a:rPr lang="en-US" sz="3000" dirty="0" err="1"/>
              <a:t>aduc</a:t>
            </a:r>
            <a:r>
              <a:rPr lang="en-US" sz="3000" dirty="0"/>
              <a:t> </a:t>
            </a:r>
            <a:r>
              <a:rPr lang="en-US" sz="3000" dirty="0" err="1"/>
              <a:t>în</a:t>
            </a:r>
            <a:r>
              <a:rPr lang="en-US" sz="3000" dirty="0"/>
              <a:t> prim-plan </a:t>
            </a:r>
            <a:r>
              <a:rPr lang="en-US" sz="3000" dirty="0" err="1"/>
              <a:t>câteva</a:t>
            </a:r>
            <a:r>
              <a:rPr lang="en-US" sz="3000" dirty="0"/>
              <a:t> </a:t>
            </a:r>
            <a:r>
              <a:rPr lang="en-US" sz="3000" dirty="0" err="1"/>
              <a:t>fapte</a:t>
            </a:r>
            <a:r>
              <a:rPr lang="en-US" sz="3000" dirty="0"/>
              <a:t> </a:t>
            </a:r>
            <a:r>
              <a:rPr lang="en-US" sz="3000" dirty="0" err="1"/>
              <a:t>interesante</a:t>
            </a:r>
            <a:r>
              <a:rPr lang="en-US" sz="3000" dirty="0"/>
              <a:t>, care </a:t>
            </a:r>
            <a:r>
              <a:rPr lang="en-US" sz="3000" dirty="0" err="1"/>
              <a:t>ajută</a:t>
            </a:r>
            <a:r>
              <a:rPr lang="en-US" sz="3000" dirty="0"/>
              <a:t> la </a:t>
            </a:r>
            <a:r>
              <a:rPr lang="en-US" sz="3000" dirty="0" err="1"/>
              <a:t>înțelegerea</a:t>
            </a:r>
            <a:r>
              <a:rPr lang="en-US" sz="3000" dirty="0"/>
              <a:t> </a:t>
            </a:r>
            <a:r>
              <a:rPr lang="en-US" sz="3000" dirty="0" err="1"/>
              <a:t>noului</a:t>
            </a:r>
            <a:r>
              <a:rPr lang="en-US" sz="3000" dirty="0"/>
              <a:t> </a:t>
            </a:r>
            <a:r>
              <a:rPr lang="en-US" sz="3000" dirty="0" err="1"/>
              <a:t>ecosistem</a:t>
            </a:r>
            <a:r>
              <a:rPr lang="en-US" sz="3000" dirty="0"/>
              <a:t> </a:t>
            </a:r>
            <a:r>
              <a:rPr lang="en-US" sz="3000" dirty="0" err="1"/>
              <a:t>și</a:t>
            </a:r>
            <a:r>
              <a:rPr lang="en-US" sz="3000" dirty="0"/>
              <a:t> a </a:t>
            </a:r>
            <a:r>
              <a:rPr lang="en-US" sz="3000" dirty="0" err="1"/>
              <a:t>puterii</a:t>
            </a:r>
            <a:r>
              <a:rPr lang="en-US" sz="3000" dirty="0"/>
              <a:t> </a:t>
            </a:r>
            <a:r>
              <a:rPr lang="en-US" sz="3000" dirty="0" err="1"/>
              <a:t>dispozitivelor</a:t>
            </a:r>
            <a:r>
              <a:rPr lang="en-US" sz="3000" dirty="0"/>
              <a:t> </a:t>
            </a:r>
            <a:r>
              <a:rPr lang="en-US" sz="3000" dirty="0" err="1"/>
              <a:t>și</a:t>
            </a:r>
            <a:r>
              <a:rPr lang="en-US" sz="3000" dirty="0"/>
              <a:t> </a:t>
            </a:r>
            <a:r>
              <a:rPr lang="en-US" sz="3000" dirty="0" err="1"/>
              <a:t>platformelor</a:t>
            </a:r>
            <a:r>
              <a:rPr lang="en-US" sz="3000" dirty="0"/>
              <a:t>. </a:t>
            </a:r>
            <a:r>
              <a:rPr lang="en-US" sz="3000" dirty="0" err="1"/>
              <a:t>Potrivit</a:t>
            </a:r>
            <a:r>
              <a:rPr lang="en-US" sz="3000" dirty="0"/>
              <a:t>  </a:t>
            </a:r>
            <a:r>
              <a:rPr lang="en-US" sz="3000" dirty="0" err="1"/>
              <a:t>studiului</a:t>
            </a:r>
            <a:r>
              <a:rPr lang="en-US" sz="3000" dirty="0"/>
              <a:t> zippia.com[</a:t>
            </a:r>
            <a:r>
              <a:rPr lang="ro-RO" sz="3000" dirty="0"/>
              <a:t>1</a:t>
            </a:r>
            <a:r>
              <a:rPr lang="en-US" sz="3000" dirty="0"/>
              <a:t>]:</a:t>
            </a:r>
            <a:endParaRPr lang="ro-RO" sz="3000" dirty="0"/>
          </a:p>
          <a:p>
            <a:pPr algn="just"/>
            <a:endParaRPr lang="en-US" sz="3000" dirty="0"/>
          </a:p>
          <a:p>
            <a:pPr marL="457200" indent="-457200" algn="just">
              <a:buFont typeface="Wingdings" panose="05000000000000000000" pitchFamily="2" charset="2"/>
              <a:buChar char="Ø"/>
            </a:pPr>
            <a:r>
              <a:rPr lang="en-US" sz="3000" dirty="0"/>
              <a:t>81,6% </a:t>
            </a:r>
            <a:r>
              <a:rPr lang="en-US" sz="3000" dirty="0" err="1"/>
              <a:t>dintre</a:t>
            </a:r>
            <a:r>
              <a:rPr lang="en-US" sz="3000" dirty="0"/>
              <a:t> </a:t>
            </a:r>
            <a:r>
              <a:rPr lang="en-US" sz="3000" dirty="0" err="1"/>
              <a:t>americani</a:t>
            </a:r>
            <a:r>
              <a:rPr lang="en-US" sz="3000" dirty="0"/>
              <a:t>, </a:t>
            </a:r>
            <a:r>
              <a:rPr lang="en-US" sz="3000" dirty="0" err="1"/>
              <a:t>însumând</a:t>
            </a:r>
            <a:r>
              <a:rPr lang="en-US" sz="3000" dirty="0"/>
              <a:t> 270 de </a:t>
            </a:r>
            <a:r>
              <a:rPr lang="en-US" sz="3000" dirty="0" err="1"/>
              <a:t>milioane</a:t>
            </a:r>
            <a:r>
              <a:rPr lang="en-US" sz="3000" dirty="0"/>
              <a:t> de </a:t>
            </a:r>
            <a:r>
              <a:rPr lang="en-US" sz="3000" dirty="0" err="1"/>
              <a:t>oameni</a:t>
            </a:r>
            <a:r>
              <a:rPr lang="en-US" sz="3000" dirty="0"/>
              <a:t>, </a:t>
            </a:r>
            <a:r>
              <a:rPr lang="en-US" sz="3000" dirty="0" err="1"/>
              <a:t>dețin</a:t>
            </a:r>
            <a:r>
              <a:rPr lang="en-US" sz="3000" dirty="0"/>
              <a:t> un smartphone </a:t>
            </a:r>
            <a:r>
              <a:rPr lang="en-US" sz="3000" dirty="0" err="1"/>
              <a:t>începând</a:t>
            </a:r>
            <a:r>
              <a:rPr lang="en-US" sz="3000" dirty="0"/>
              <a:t> cu 2023.</a:t>
            </a:r>
          </a:p>
        </p:txBody>
      </p:sp>
    </p:spTree>
    <p:extLst>
      <p:ext uri="{BB962C8B-B14F-4D97-AF65-F5344CB8AC3E}">
        <p14:creationId xmlns:p14="http://schemas.microsoft.com/office/powerpoint/2010/main" val="15918534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1653</TotalTime>
  <Words>3293</Words>
  <Application>Microsoft Office PowerPoint</Application>
  <PresentationFormat>On-screen Show (4:3)</PresentationFormat>
  <Paragraphs>223</Paragraphs>
  <Slides>60</Slides>
  <Notes>60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60</vt:i4>
      </vt:variant>
    </vt:vector>
  </HeadingPairs>
  <TitlesOfParts>
    <vt:vector size="65" baseType="lpstr">
      <vt:lpstr>Arial Black</vt:lpstr>
      <vt:lpstr>Arial</vt:lpstr>
      <vt:lpstr>Calibri</vt:lpstr>
      <vt:lpstr>Wingdings</vt:lpstr>
      <vt:lpstr>Základné</vt:lpstr>
      <vt:lpstr>INTRODUCERE ÎN SOCIAL MEDIA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42</cp:revision>
  <dcterms:created xsi:type="dcterms:W3CDTF">2019-02-10T21:49:04Z</dcterms:created>
  <dcterms:modified xsi:type="dcterms:W3CDTF">2023-05-31T12:27:49Z</dcterms:modified>
</cp:coreProperties>
</file>