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9"/>
  </p:notesMasterIdLst>
  <p:sldIdLst>
    <p:sldId id="256" r:id="rId2"/>
    <p:sldId id="257" r:id="rId3"/>
    <p:sldId id="262" r:id="rId4"/>
    <p:sldId id="263" r:id="rId5"/>
    <p:sldId id="265" r:id="rId6"/>
    <p:sldId id="266" r:id="rId7"/>
    <p:sldId id="267" r:id="rId8"/>
    <p:sldId id="268" r:id="rId9"/>
    <p:sldId id="269" r:id="rId10"/>
    <p:sldId id="270" r:id="rId11"/>
    <p:sldId id="271" r:id="rId12"/>
    <p:sldId id="274" r:id="rId13"/>
    <p:sldId id="273" r:id="rId14"/>
    <p:sldId id="272" r:id="rId15"/>
    <p:sldId id="275" r:id="rId16"/>
    <p:sldId id="276" r:id="rId17"/>
    <p:sldId id="277" r:id="rId18"/>
    <p:sldId id="279" r:id="rId19"/>
    <p:sldId id="281" r:id="rId20"/>
    <p:sldId id="282" r:id="rId21"/>
    <p:sldId id="283" r:id="rId22"/>
    <p:sldId id="284" r:id="rId23"/>
    <p:sldId id="285" r:id="rId24"/>
    <p:sldId id="286" r:id="rId25"/>
    <p:sldId id="287" r:id="rId26"/>
    <p:sldId id="288" r:id="rId27"/>
    <p:sldId id="289" r:id="rId28"/>
    <p:sldId id="290" r:id="rId29"/>
    <p:sldId id="292" r:id="rId30"/>
    <p:sldId id="291" r:id="rId31"/>
    <p:sldId id="293" r:id="rId32"/>
    <p:sldId id="294" r:id="rId33"/>
    <p:sldId id="295" r:id="rId34"/>
    <p:sldId id="297" r:id="rId35"/>
    <p:sldId id="296" r:id="rId36"/>
    <p:sldId id="298" r:id="rId37"/>
    <p:sldId id="299" r:id="rId38"/>
    <p:sldId id="300" r:id="rId39"/>
    <p:sldId id="301" r:id="rId40"/>
    <p:sldId id="302" r:id="rId41"/>
    <p:sldId id="303" r:id="rId42"/>
    <p:sldId id="304" r:id="rId43"/>
    <p:sldId id="305"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20" r:id="rId57"/>
    <p:sldId id="321" r:id="rId58"/>
  </p:sldIdLst>
  <p:sldSz cx="9144000" cy="6858000" type="screen4x3"/>
  <p:notesSz cx="7315200" cy="9601200"/>
  <p:embeddedFontLst>
    <p:embeddedFont>
      <p:font typeface="Arial Black" panose="020B0A04020102020204" pitchFamily="34" charset="0"/>
      <p:regular r:id="rId60"/>
      <p:bold r:id="rId61"/>
    </p:embeddedFont>
    <p:embeddedFont>
      <p:font typeface="Calibri" panose="020F050202020403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70044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594497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2203234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9708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248552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209999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1256824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4063505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939619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30414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3981165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183681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2879633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1301332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426599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2591786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65154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192117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2114735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287736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42652179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2517150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13094043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332095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31337214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1415111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9430802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2064363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1940855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2863988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29802091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4255927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1140798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299797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78611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6036029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34963854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3158082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7065017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42287856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92521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20629669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674656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7379982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384520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4831500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3525110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67779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74326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397773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1205938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4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6.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INTRODUCERE </a:t>
            </a:r>
            <a:r>
              <a:rPr lang="ro-RO" sz="4000" dirty="0">
                <a:latin typeface="Calibri"/>
                <a:ea typeface="Calibri"/>
                <a:cs typeface="Calibri"/>
                <a:sym typeface="Calibri"/>
              </a:rPr>
              <a:t>ÎN </a:t>
            </a:r>
            <a:r>
              <a:rPr lang="en-GB" sz="4000" dirty="0">
                <a:latin typeface="Calibri"/>
                <a:ea typeface="Calibri"/>
                <a:cs typeface="Calibri"/>
                <a:sym typeface="Calibri"/>
              </a:rPr>
              <a:t>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err="1">
                <a:solidFill>
                  <a:srgbClr val="398F98"/>
                </a:solidFill>
                <a:latin typeface="Calibri"/>
                <a:cs typeface="Calibri"/>
              </a:rPr>
              <a:t>Îmbunătățirea</a:t>
            </a:r>
            <a:r>
              <a:rPr lang="en-US" sz="1600" dirty="0">
                <a:solidFill>
                  <a:srgbClr val="398F98"/>
                </a:solidFill>
                <a:latin typeface="Calibri"/>
                <a:cs typeface="Calibri"/>
              </a:rPr>
              <a:t> </a:t>
            </a:r>
            <a:r>
              <a:rPr lang="en-US" sz="1600" dirty="0" err="1">
                <a:solidFill>
                  <a:srgbClr val="398F98"/>
                </a:solidFill>
                <a:latin typeface="Calibri"/>
                <a:cs typeface="Calibri"/>
              </a:rPr>
              <a:t>abilităților</a:t>
            </a:r>
            <a:r>
              <a:rPr lang="en-US" sz="1600" dirty="0">
                <a:solidFill>
                  <a:srgbClr val="398F98"/>
                </a:solidFill>
                <a:latin typeface="Calibri"/>
                <a:cs typeface="Calibri"/>
              </a:rPr>
              <a:t> </a:t>
            </a:r>
            <a:r>
              <a:rPr lang="en-US" sz="1600" dirty="0" err="1">
                <a:solidFill>
                  <a:srgbClr val="398F98"/>
                </a:solidFill>
                <a:latin typeface="Calibri"/>
                <a:cs typeface="Calibri"/>
              </a:rPr>
              <a:t>și</a:t>
            </a:r>
            <a:r>
              <a:rPr lang="en-US" sz="1600" dirty="0">
                <a:solidFill>
                  <a:srgbClr val="398F98"/>
                </a:solidFill>
                <a:latin typeface="Calibri"/>
                <a:cs typeface="Calibri"/>
              </a:rPr>
              <a:t> </a:t>
            </a:r>
            <a:r>
              <a:rPr lang="en-US" sz="1600" dirty="0" err="1">
                <a:solidFill>
                  <a:srgbClr val="398F98"/>
                </a:solidFill>
                <a:latin typeface="Calibri"/>
                <a:cs typeface="Calibri"/>
              </a:rPr>
              <a:t>competențelor</a:t>
            </a:r>
            <a:r>
              <a:rPr lang="en-US" sz="1600" dirty="0">
                <a:solidFill>
                  <a:srgbClr val="398F98"/>
                </a:solidFill>
                <a:latin typeface="Calibri"/>
                <a:cs typeface="Calibri"/>
              </a:rPr>
              <a:t> </a:t>
            </a:r>
            <a:r>
              <a:rPr lang="en-US" sz="1600" dirty="0" err="1">
                <a:solidFill>
                  <a:srgbClr val="398F98"/>
                </a:solidFill>
                <a:latin typeface="Calibri"/>
                <a:cs typeface="Calibri"/>
              </a:rPr>
              <a:t>tinerilor</a:t>
            </a:r>
            <a:r>
              <a:rPr lang="en-US" sz="1600" dirty="0">
                <a:solidFill>
                  <a:srgbClr val="398F98"/>
                </a:solidFill>
                <a:latin typeface="Calibri"/>
                <a:cs typeface="Calibri"/>
              </a:rPr>
              <a:t> </a:t>
            </a:r>
            <a:r>
              <a:rPr lang="en-US" sz="1600" dirty="0" err="1">
                <a:solidFill>
                  <a:srgbClr val="398F98"/>
                </a:solidFill>
                <a:latin typeface="Calibri"/>
                <a:cs typeface="Calibri"/>
              </a:rPr>
              <a:t>în</a:t>
            </a:r>
            <a:r>
              <a:rPr lang="en-US" sz="1600" dirty="0">
                <a:solidFill>
                  <a:srgbClr val="398F98"/>
                </a:solidFill>
                <a:latin typeface="Calibri"/>
                <a:cs typeface="Calibri"/>
              </a:rPr>
              <a:t> </a:t>
            </a:r>
            <a:r>
              <a:rPr lang="en-US" sz="1600" dirty="0" err="1">
                <a:solidFill>
                  <a:srgbClr val="398F98"/>
                </a:solidFill>
                <a:latin typeface="Calibri"/>
                <a:cs typeface="Calibri"/>
              </a:rPr>
              <a:t>antreprenoriatul</a:t>
            </a:r>
            <a:r>
              <a:rPr lang="en-US" sz="1600" dirty="0">
                <a:solidFill>
                  <a:srgbClr val="398F98"/>
                </a:solidFill>
                <a:latin typeface="Calibri"/>
                <a:cs typeface="Calibri"/>
              </a:rPr>
              <a:t> social </a:t>
            </a:r>
            <a:r>
              <a:rPr lang="en-US" sz="1600" dirty="0" err="1">
                <a:solidFill>
                  <a:srgbClr val="398F98"/>
                </a:solidFill>
                <a:latin typeface="Calibri"/>
                <a:cs typeface="Calibri"/>
              </a:rPr>
              <a:t>prin</a:t>
            </a:r>
            <a:r>
              <a:rPr lang="en-US" sz="1600" dirty="0">
                <a:solidFill>
                  <a:srgbClr val="398F98"/>
                </a:solidFill>
                <a:latin typeface="Calibri"/>
                <a:cs typeface="Calibri"/>
              </a:rPr>
              <a:t> </a:t>
            </a:r>
            <a:r>
              <a:rPr lang="en-US" sz="1600" dirty="0" err="1">
                <a:solidFill>
                  <a:srgbClr val="398F98"/>
                </a:solidFill>
                <a:latin typeface="Calibri"/>
                <a:cs typeface="Calibri"/>
              </a:rPr>
              <a:t>realitate</a:t>
            </a:r>
            <a:r>
              <a:rPr lang="en-US" sz="1600" dirty="0">
                <a:solidFill>
                  <a:srgbClr val="398F98"/>
                </a:solidFill>
                <a:latin typeface="Calibri"/>
                <a:cs typeface="Calibri"/>
              </a:rPr>
              <a:t> </a:t>
            </a:r>
            <a:r>
              <a:rPr lang="en-US" sz="1600" dirty="0" err="1">
                <a:solidFill>
                  <a:srgbClr val="398F98"/>
                </a:solidFill>
                <a:latin typeface="Calibri"/>
                <a:cs typeface="Calibri"/>
              </a:rPr>
              <a:t>virtuală</a:t>
            </a:r>
            <a:r>
              <a:rPr lang="en-US" sz="1600" dirty="0">
                <a:solidFill>
                  <a:srgbClr val="398F98"/>
                </a:solidFill>
                <a:latin typeface="Calibri"/>
                <a:cs typeface="Calibri"/>
              </a:rPr>
              <a:t>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ro-RO" sz="3000" dirty="0">
                <a:latin typeface="Calibri"/>
                <a:ea typeface="Calibri"/>
                <a:cs typeface="Calibri"/>
                <a:sym typeface="Calibri"/>
              </a:rPr>
              <a:t>Introducere</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4708981"/>
          </a:xfrm>
          <a:prstGeom prst="rect">
            <a:avLst/>
          </a:prstGeom>
          <a:noFill/>
        </p:spPr>
        <p:txBody>
          <a:bodyPr wrap="square" rtlCol="0">
            <a:spAutoFit/>
          </a:bodyPr>
          <a:lstStyle/>
          <a:p>
            <a:pPr marL="514350" indent="-514350" algn="just">
              <a:buFont typeface="+mj-lt"/>
              <a:buAutoNum type="arabicPeriod" startAt="4"/>
            </a:pPr>
            <a:r>
              <a:rPr lang="en-US" sz="3000" b="1" dirty="0" err="1"/>
              <a:t>Analizați</a:t>
            </a:r>
            <a:r>
              <a:rPr lang="en-US" sz="3000" b="1" dirty="0"/>
              <a:t> </a:t>
            </a:r>
            <a:r>
              <a:rPr lang="en-US" sz="3000" b="1" dirty="0" err="1"/>
              <a:t>datele</a:t>
            </a:r>
            <a:r>
              <a:rPr lang="en-US" sz="3000" dirty="0"/>
              <a:t>: </a:t>
            </a:r>
            <a:r>
              <a:rPr lang="en-US" sz="3000" dirty="0" err="1"/>
              <a:t>După</a:t>
            </a:r>
            <a:r>
              <a:rPr lang="en-US" sz="3000" dirty="0"/>
              <a:t> </a:t>
            </a:r>
            <a:r>
              <a:rPr lang="en-US" sz="3000" dirty="0" err="1"/>
              <a:t>ce</a:t>
            </a:r>
            <a:r>
              <a:rPr lang="en-US" sz="3000" dirty="0"/>
              <a:t> </a:t>
            </a:r>
            <a:r>
              <a:rPr lang="en-US" sz="3000" dirty="0" err="1"/>
              <a:t>datele</a:t>
            </a:r>
            <a:r>
              <a:rPr lang="en-US" sz="3000" dirty="0"/>
              <a:t> au </a:t>
            </a:r>
            <a:r>
              <a:rPr lang="en-US" sz="3000" dirty="0" err="1"/>
              <a:t>fost</a:t>
            </a:r>
            <a:r>
              <a:rPr lang="en-US" sz="3000" dirty="0"/>
              <a:t> </a:t>
            </a:r>
            <a:r>
              <a:rPr lang="en-US" sz="3000" dirty="0" err="1"/>
              <a:t>colectate</a:t>
            </a:r>
            <a:r>
              <a:rPr lang="en-US" sz="3000" dirty="0"/>
              <a:t>, </a:t>
            </a:r>
            <a:r>
              <a:rPr lang="en-US" sz="3000" dirty="0" err="1"/>
              <a:t>următorul</a:t>
            </a:r>
            <a:r>
              <a:rPr lang="en-US" sz="3000" dirty="0"/>
              <a:t> pas </a:t>
            </a:r>
            <a:r>
              <a:rPr lang="en-US" sz="3000" dirty="0" err="1"/>
              <a:t>este</a:t>
            </a:r>
            <a:r>
              <a:rPr lang="en-US" sz="3000" dirty="0"/>
              <a:t> </a:t>
            </a:r>
            <a:r>
              <a:rPr lang="en-US" sz="3000" dirty="0" err="1"/>
              <a:t>analizarea</a:t>
            </a:r>
            <a:r>
              <a:rPr lang="en-US" sz="3000" dirty="0"/>
              <a:t> </a:t>
            </a:r>
            <a:r>
              <a:rPr lang="en-US" sz="3000" dirty="0" err="1"/>
              <a:t>acestora</a:t>
            </a:r>
            <a:r>
              <a:rPr lang="en-US" sz="3000" dirty="0"/>
              <a:t> . </a:t>
            </a:r>
            <a:r>
              <a:rPr lang="en-US" sz="3000" dirty="0" err="1"/>
              <a:t>Aceasta</a:t>
            </a:r>
            <a:r>
              <a:rPr lang="en-US" sz="3000" dirty="0"/>
              <a:t> </a:t>
            </a:r>
            <a:r>
              <a:rPr lang="en-US" sz="3000" dirty="0" err="1"/>
              <a:t>implică</a:t>
            </a:r>
            <a:r>
              <a:rPr lang="en-US" sz="3000" dirty="0"/>
              <a:t> </a:t>
            </a:r>
            <a:r>
              <a:rPr lang="en-US" sz="3000" dirty="0" err="1"/>
              <a:t>organizarea</a:t>
            </a:r>
            <a:r>
              <a:rPr lang="en-US" sz="3000" dirty="0"/>
              <a:t> </a:t>
            </a:r>
            <a:r>
              <a:rPr lang="en-US" sz="3000" dirty="0" err="1"/>
              <a:t>și</a:t>
            </a:r>
            <a:r>
              <a:rPr lang="en-US" sz="3000" dirty="0"/>
              <a:t> </a:t>
            </a:r>
            <a:r>
              <a:rPr lang="en-US" sz="3000" dirty="0" err="1"/>
              <a:t>rezumarea</a:t>
            </a:r>
            <a:r>
              <a:rPr lang="en-US" sz="3000" dirty="0"/>
              <a:t> </a:t>
            </a:r>
            <a:r>
              <a:rPr lang="en-US" sz="3000" dirty="0" err="1"/>
              <a:t>datelor</a:t>
            </a:r>
            <a:r>
              <a:rPr lang="en-US" sz="3000" dirty="0"/>
              <a:t>, precum </a:t>
            </a:r>
            <a:r>
              <a:rPr lang="en-US" sz="3000" dirty="0" err="1"/>
              <a:t>și</a:t>
            </a:r>
            <a:r>
              <a:rPr lang="en-US" sz="3000" dirty="0"/>
              <a:t> </a:t>
            </a:r>
            <a:r>
              <a:rPr lang="en-US" sz="3000" dirty="0" err="1"/>
              <a:t>identificarea</a:t>
            </a:r>
            <a:r>
              <a:rPr lang="en-US" sz="3000" dirty="0"/>
              <a:t> </a:t>
            </a:r>
            <a:r>
              <a:rPr lang="en-US" sz="3000" dirty="0" err="1"/>
              <a:t>tiparelor</a:t>
            </a:r>
            <a:r>
              <a:rPr lang="en-US" sz="3000" dirty="0"/>
              <a:t> </a:t>
            </a:r>
            <a:r>
              <a:rPr lang="en-US" sz="3000" dirty="0" err="1"/>
              <a:t>și</a:t>
            </a:r>
            <a:r>
              <a:rPr lang="en-US" sz="3000" dirty="0"/>
              <a:t> a </a:t>
            </a:r>
            <a:r>
              <a:rPr lang="en-US" sz="3000" dirty="0" err="1"/>
              <a:t>relațiilor</a:t>
            </a:r>
            <a:r>
              <a:rPr lang="en-US" sz="3000" dirty="0"/>
              <a:t>.</a:t>
            </a:r>
            <a:endParaRPr lang="ro-RO" sz="3000" dirty="0"/>
          </a:p>
          <a:p>
            <a:pPr marL="514350" indent="-514350" algn="just">
              <a:buFont typeface="+mj-lt"/>
              <a:buAutoNum type="arabicPeriod" startAt="4"/>
            </a:pPr>
            <a:r>
              <a:rPr lang="en-US" sz="3000" b="1" dirty="0" err="1"/>
              <a:t>Interpretați</a:t>
            </a:r>
            <a:r>
              <a:rPr lang="en-US" sz="3000" b="1" dirty="0"/>
              <a:t> </a:t>
            </a:r>
            <a:r>
              <a:rPr lang="en-US" sz="3000" b="1" dirty="0" err="1"/>
              <a:t>constatările</a:t>
            </a:r>
            <a:r>
              <a:rPr lang="en-US" sz="3000" dirty="0"/>
              <a:t>: </a:t>
            </a:r>
            <a:r>
              <a:rPr lang="en-US" sz="3000" dirty="0" err="1"/>
              <a:t>Odată</a:t>
            </a:r>
            <a:r>
              <a:rPr lang="en-US" sz="3000" dirty="0"/>
              <a:t> </a:t>
            </a:r>
            <a:r>
              <a:rPr lang="en-US" sz="3000" dirty="0" err="1"/>
              <a:t>ce</a:t>
            </a:r>
            <a:r>
              <a:rPr lang="en-US" sz="3000" dirty="0"/>
              <a:t> </a:t>
            </a:r>
            <a:r>
              <a:rPr lang="en-US" sz="3000" dirty="0" err="1"/>
              <a:t>datele</a:t>
            </a:r>
            <a:r>
              <a:rPr lang="en-US" sz="3000" dirty="0"/>
              <a:t> au </a:t>
            </a:r>
            <a:r>
              <a:rPr lang="en-US" sz="3000" dirty="0" err="1"/>
              <a:t>fost</a:t>
            </a:r>
            <a:r>
              <a:rPr lang="en-US" sz="3000" dirty="0"/>
              <a:t> </a:t>
            </a:r>
            <a:r>
              <a:rPr lang="en-US" sz="3000" dirty="0" err="1"/>
              <a:t>analizate</a:t>
            </a:r>
            <a:r>
              <a:rPr lang="en-US" sz="3000" dirty="0"/>
              <a:t>, </a:t>
            </a:r>
            <a:r>
              <a:rPr lang="en-US" sz="3000" dirty="0" err="1"/>
              <a:t>următorul</a:t>
            </a:r>
            <a:r>
              <a:rPr lang="en-US" sz="3000" dirty="0"/>
              <a:t> pas </a:t>
            </a:r>
            <a:r>
              <a:rPr lang="en-US" sz="3000" dirty="0" err="1"/>
              <a:t>este</a:t>
            </a:r>
            <a:r>
              <a:rPr lang="en-US" sz="3000" dirty="0"/>
              <a:t> </a:t>
            </a:r>
            <a:r>
              <a:rPr lang="en-US" sz="3000" dirty="0" err="1"/>
              <a:t>interpretarea</a:t>
            </a:r>
            <a:r>
              <a:rPr lang="en-US" sz="3000" dirty="0"/>
              <a:t> </a:t>
            </a:r>
            <a:r>
              <a:rPr lang="en-US" sz="3000" dirty="0" err="1"/>
              <a:t>constatărilor</a:t>
            </a:r>
            <a:r>
              <a:rPr lang="en-US" sz="3000" dirty="0"/>
              <a:t>. </a:t>
            </a:r>
            <a:r>
              <a:rPr lang="en-US" sz="3000" dirty="0" err="1"/>
              <a:t>Aceasta</a:t>
            </a:r>
            <a:r>
              <a:rPr lang="en-US" sz="3000" dirty="0"/>
              <a:t> </a:t>
            </a:r>
            <a:r>
              <a:rPr lang="en-US" sz="3000" dirty="0" err="1"/>
              <a:t>implică</a:t>
            </a:r>
            <a:r>
              <a:rPr lang="en-US" sz="3000" dirty="0"/>
              <a:t> </a:t>
            </a:r>
            <a:r>
              <a:rPr lang="en-US" sz="3000" dirty="0" err="1"/>
              <a:t>tragerea</a:t>
            </a:r>
            <a:r>
              <a:rPr lang="en-US" sz="3000" dirty="0"/>
              <a:t> de </a:t>
            </a:r>
            <a:r>
              <a:rPr lang="en-US" sz="3000" dirty="0" err="1"/>
              <a:t>concluzii</a:t>
            </a:r>
            <a:r>
              <a:rPr lang="en-US" sz="3000" dirty="0"/>
              <a:t> din date </a:t>
            </a:r>
            <a:r>
              <a:rPr lang="en-US" sz="3000" dirty="0" err="1"/>
              <a:t>și</a:t>
            </a:r>
            <a:r>
              <a:rPr lang="en-US" sz="3000" dirty="0"/>
              <a:t> </a:t>
            </a:r>
            <a:r>
              <a:rPr lang="en-US" sz="3000" dirty="0" err="1"/>
              <a:t>formularea</a:t>
            </a:r>
            <a:r>
              <a:rPr lang="en-US" sz="3000" dirty="0"/>
              <a:t> de </a:t>
            </a:r>
            <a:r>
              <a:rPr lang="en-US" sz="3000" dirty="0" err="1"/>
              <a:t>recomandări</a:t>
            </a:r>
            <a:r>
              <a:rPr lang="en-US" sz="3000" dirty="0"/>
              <a:t> pe </a:t>
            </a:r>
            <a:r>
              <a:rPr lang="en-US" sz="3000" dirty="0" err="1"/>
              <a:t>baza</a:t>
            </a:r>
            <a:r>
              <a:rPr lang="en-US" sz="3000" dirty="0"/>
              <a:t> </a:t>
            </a:r>
            <a:r>
              <a:rPr lang="en-US" sz="3000" dirty="0" err="1"/>
              <a:t>acestor</a:t>
            </a:r>
            <a:r>
              <a:rPr lang="en-US" sz="3000" dirty="0"/>
              <a:t> </a:t>
            </a:r>
            <a:r>
              <a:rPr lang="en-US" sz="3000" dirty="0" err="1"/>
              <a:t>concluzii</a:t>
            </a:r>
            <a:r>
              <a:rPr lang="en-US" sz="3000" dirty="0"/>
              <a:t>.</a:t>
            </a:r>
          </a:p>
        </p:txBody>
      </p:sp>
    </p:spTree>
    <p:extLst>
      <p:ext uri="{BB962C8B-B14F-4D97-AF65-F5344CB8AC3E}">
        <p14:creationId xmlns:p14="http://schemas.microsoft.com/office/powerpoint/2010/main" val="3032970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4708981"/>
          </a:xfrm>
          <a:prstGeom prst="rect">
            <a:avLst/>
          </a:prstGeom>
          <a:noFill/>
        </p:spPr>
        <p:txBody>
          <a:bodyPr wrap="square" rtlCol="0">
            <a:spAutoFit/>
          </a:bodyPr>
          <a:lstStyle/>
          <a:p>
            <a:pPr marL="514350" indent="-514350" algn="just">
              <a:buAutoNum type="arabicPeriod" startAt="6"/>
            </a:pPr>
            <a:r>
              <a:rPr lang="en-US" sz="3000" b="1" dirty="0" err="1"/>
              <a:t>Raportați</a:t>
            </a:r>
            <a:r>
              <a:rPr lang="en-US" sz="3000" b="1" dirty="0"/>
              <a:t> </a:t>
            </a:r>
            <a:r>
              <a:rPr lang="en-US" sz="3000" b="1" dirty="0" err="1"/>
              <a:t>constatările</a:t>
            </a:r>
            <a:r>
              <a:rPr lang="en-US" sz="3000" b="1" dirty="0"/>
              <a:t>: </a:t>
            </a:r>
            <a:r>
              <a:rPr lang="en-US" sz="3000" dirty="0"/>
              <a:t>pasul final </a:t>
            </a:r>
            <a:r>
              <a:rPr lang="en-US" sz="3000" dirty="0" err="1"/>
              <a:t>în</a:t>
            </a:r>
            <a:r>
              <a:rPr lang="en-US" sz="3000" dirty="0"/>
              <a:t> </a:t>
            </a:r>
            <a:r>
              <a:rPr lang="en-US" sz="3000" dirty="0" err="1"/>
              <a:t>procesul</a:t>
            </a:r>
            <a:r>
              <a:rPr lang="en-US" sz="3000" dirty="0"/>
              <a:t> de </a:t>
            </a:r>
            <a:r>
              <a:rPr lang="en-US" sz="3000" dirty="0" err="1"/>
              <a:t>cercetare</a:t>
            </a:r>
            <a:r>
              <a:rPr lang="en-US" sz="3000" dirty="0"/>
              <a:t> a </a:t>
            </a:r>
            <a:r>
              <a:rPr lang="en-US" sz="3000" dirty="0" err="1"/>
              <a:t>pieței</a:t>
            </a:r>
            <a:r>
              <a:rPr lang="en-US" sz="3000" dirty="0"/>
              <a:t> </a:t>
            </a:r>
            <a:r>
              <a:rPr lang="en-US" sz="3000" dirty="0" err="1"/>
              <a:t>este</a:t>
            </a:r>
            <a:r>
              <a:rPr lang="en-US" sz="3000" dirty="0"/>
              <a:t> </a:t>
            </a:r>
            <a:r>
              <a:rPr lang="en-US" sz="3000" dirty="0" err="1"/>
              <a:t>raportarea</a:t>
            </a:r>
            <a:r>
              <a:rPr lang="en-US" sz="3000" dirty="0"/>
              <a:t> </a:t>
            </a:r>
            <a:r>
              <a:rPr lang="en-US" sz="3000" dirty="0" err="1"/>
              <a:t>constatărilor</a:t>
            </a:r>
            <a:r>
              <a:rPr lang="en-US" sz="3000" dirty="0"/>
              <a:t>. </a:t>
            </a:r>
            <a:r>
              <a:rPr lang="en-US" sz="3000" dirty="0" err="1"/>
              <a:t>Aceasta</a:t>
            </a:r>
            <a:r>
              <a:rPr lang="en-US" sz="3000" dirty="0"/>
              <a:t> </a:t>
            </a:r>
            <a:r>
              <a:rPr lang="en-US" sz="3000" dirty="0" err="1"/>
              <a:t>implică</a:t>
            </a:r>
            <a:r>
              <a:rPr lang="en-US" sz="3000" dirty="0"/>
              <a:t> </a:t>
            </a:r>
            <a:r>
              <a:rPr lang="en-US" sz="3000" dirty="0" err="1"/>
              <a:t>prezentarea</a:t>
            </a:r>
            <a:r>
              <a:rPr lang="en-US" sz="3000" dirty="0"/>
              <a:t> </a:t>
            </a:r>
            <a:r>
              <a:rPr lang="en-US" sz="3000" dirty="0" err="1"/>
              <a:t>rezultatelor</a:t>
            </a:r>
            <a:r>
              <a:rPr lang="en-US" sz="3000" dirty="0"/>
              <a:t> </a:t>
            </a:r>
            <a:r>
              <a:rPr lang="en-US" sz="3000" dirty="0" err="1"/>
              <a:t>cercetării</a:t>
            </a:r>
            <a:r>
              <a:rPr lang="en-US" sz="3000" dirty="0"/>
              <a:t> </a:t>
            </a:r>
            <a:r>
              <a:rPr lang="en-US" sz="3000" dirty="0" err="1"/>
              <a:t>într</a:t>
            </a:r>
            <a:r>
              <a:rPr lang="en-US" sz="3000" dirty="0"/>
              <a:t>-o </a:t>
            </a:r>
            <a:r>
              <a:rPr lang="en-US" sz="3000" dirty="0" err="1"/>
              <a:t>manieră</a:t>
            </a:r>
            <a:r>
              <a:rPr lang="en-US" sz="3000" dirty="0"/>
              <a:t> </a:t>
            </a:r>
            <a:r>
              <a:rPr lang="en-US" sz="3000" dirty="0" err="1"/>
              <a:t>clară</a:t>
            </a:r>
            <a:r>
              <a:rPr lang="en-US" sz="3000" dirty="0"/>
              <a:t> </a:t>
            </a:r>
            <a:r>
              <a:rPr lang="en-US" sz="3000" dirty="0" err="1"/>
              <a:t>și</a:t>
            </a:r>
            <a:r>
              <a:rPr lang="en-US" sz="3000" dirty="0"/>
              <a:t> </a:t>
            </a:r>
            <a:r>
              <a:rPr lang="en-US" sz="3000" dirty="0" err="1"/>
              <a:t>concisă</a:t>
            </a:r>
            <a:r>
              <a:rPr lang="en-US" sz="3000" dirty="0"/>
              <a:t>, </a:t>
            </a:r>
            <a:r>
              <a:rPr lang="en-US" sz="3000" dirty="0" err="1"/>
              <a:t>folosind</a:t>
            </a:r>
            <a:r>
              <a:rPr lang="en-US" sz="3000" dirty="0"/>
              <a:t> </a:t>
            </a:r>
            <a:r>
              <a:rPr lang="en-US" sz="3000" dirty="0" err="1"/>
              <a:t>diagrame</a:t>
            </a:r>
            <a:r>
              <a:rPr lang="en-US" sz="3000" dirty="0"/>
              <a:t>, </a:t>
            </a:r>
            <a:r>
              <a:rPr lang="en-US" sz="3000" dirty="0" err="1"/>
              <a:t>grafice</a:t>
            </a:r>
            <a:r>
              <a:rPr lang="en-US" sz="3000" dirty="0"/>
              <a:t> </a:t>
            </a:r>
            <a:r>
              <a:rPr lang="en-US" sz="3000" dirty="0" err="1"/>
              <a:t>și</a:t>
            </a:r>
            <a:r>
              <a:rPr lang="en-US" sz="3000" dirty="0"/>
              <a:t> </a:t>
            </a:r>
            <a:r>
              <a:rPr lang="en-US" sz="3000" dirty="0" err="1"/>
              <a:t>alte</a:t>
            </a:r>
            <a:r>
              <a:rPr lang="en-US" sz="3000" dirty="0"/>
              <a:t> </a:t>
            </a:r>
            <a:r>
              <a:rPr lang="en-US" sz="3000" dirty="0" err="1"/>
              <a:t>mijloace</a:t>
            </a:r>
            <a:r>
              <a:rPr lang="en-US" sz="3000" dirty="0"/>
              <a:t> </a:t>
            </a:r>
            <a:r>
              <a:rPr lang="en-US" sz="3000" dirty="0" err="1"/>
              <a:t>vizuale</a:t>
            </a:r>
            <a:r>
              <a:rPr lang="en-US" sz="3000" dirty="0"/>
              <a:t> </a:t>
            </a:r>
            <a:r>
              <a:rPr lang="en-US" sz="3000" dirty="0" err="1"/>
              <a:t>pentru</a:t>
            </a:r>
            <a:r>
              <a:rPr lang="en-US" sz="3000" dirty="0"/>
              <a:t> a </a:t>
            </a:r>
            <a:r>
              <a:rPr lang="en-US" sz="3000" dirty="0" err="1"/>
              <a:t>ajuta</a:t>
            </a:r>
            <a:r>
              <a:rPr lang="en-US" sz="3000" dirty="0"/>
              <a:t> la </a:t>
            </a:r>
            <a:r>
              <a:rPr lang="en-US" sz="3000" dirty="0" err="1"/>
              <a:t>comunicarea</a:t>
            </a:r>
            <a:r>
              <a:rPr lang="en-US" sz="3000" dirty="0"/>
              <a:t> </a:t>
            </a:r>
            <a:r>
              <a:rPr lang="en-US" sz="3000" dirty="0" err="1"/>
              <a:t>constatărilor</a:t>
            </a:r>
            <a:r>
              <a:rPr lang="en-US" sz="3000" dirty="0"/>
              <a:t>.</a:t>
            </a:r>
            <a:endParaRPr lang="ro-RO" sz="3000" dirty="0"/>
          </a:p>
          <a:p>
            <a:pPr algn="just"/>
            <a:endParaRPr lang="en-US" sz="3000" dirty="0"/>
          </a:p>
          <a:p>
            <a:pPr marL="514350" indent="-514350" algn="just">
              <a:buFont typeface="+mj-lt"/>
              <a:buAutoNum type="arabicPeriod" startAt="7"/>
            </a:pPr>
            <a:r>
              <a:rPr lang="en-US" sz="3000" b="1" dirty="0" err="1"/>
              <a:t>Implementați</a:t>
            </a:r>
            <a:r>
              <a:rPr lang="en-US" sz="3000" b="1" dirty="0"/>
              <a:t> </a:t>
            </a:r>
            <a:r>
              <a:rPr lang="en-US" sz="3000" b="1" dirty="0" err="1"/>
              <a:t>rezultatele</a:t>
            </a:r>
            <a:r>
              <a:rPr lang="en-US" sz="3000" b="1" dirty="0"/>
              <a:t> </a:t>
            </a:r>
            <a:r>
              <a:rPr lang="en-US" sz="3000" b="1" dirty="0" err="1"/>
              <a:t>și</a:t>
            </a:r>
            <a:r>
              <a:rPr lang="en-US" sz="3000" b="1" dirty="0"/>
              <a:t> </a:t>
            </a:r>
            <a:r>
              <a:rPr lang="en-US" sz="3000" b="1" dirty="0" err="1"/>
              <a:t>ajustați</a:t>
            </a:r>
            <a:r>
              <a:rPr lang="en-US" sz="3000" b="1" dirty="0"/>
              <a:t> </a:t>
            </a:r>
            <a:r>
              <a:rPr lang="en-US" sz="3000" b="1" dirty="0" err="1"/>
              <a:t>obiectivele</a:t>
            </a:r>
            <a:r>
              <a:rPr lang="en-US" sz="3000" b="1" dirty="0"/>
              <a:t> de marketing </a:t>
            </a:r>
            <a:r>
              <a:rPr lang="en-US" sz="3000" b="1" dirty="0" err="1"/>
              <a:t>în</a:t>
            </a:r>
            <a:r>
              <a:rPr lang="en-US" sz="3000" b="1" dirty="0"/>
              <a:t> </a:t>
            </a:r>
            <a:r>
              <a:rPr lang="en-US" sz="3000" b="1" dirty="0" err="1"/>
              <a:t>consecință</a:t>
            </a:r>
            <a:endParaRPr lang="en-US" sz="3000" b="1" dirty="0"/>
          </a:p>
        </p:txBody>
      </p:sp>
    </p:spTree>
    <p:extLst>
      <p:ext uri="{BB962C8B-B14F-4D97-AF65-F5344CB8AC3E}">
        <p14:creationId xmlns:p14="http://schemas.microsoft.com/office/powerpoint/2010/main" val="389030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pic>
        <p:nvPicPr>
          <p:cNvPr id="4" name="Picture 3" descr="The 7 Key Steps of the Market Research Process">
            <a:extLst>
              <a:ext uri="{FF2B5EF4-FFF2-40B4-BE49-F238E27FC236}">
                <a16:creationId xmlns:a16="http://schemas.microsoft.com/office/drawing/2014/main" id="{F71CC85E-DAD8-3CBD-DF63-68F336FC89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4478" y="2115756"/>
            <a:ext cx="7407689" cy="3876364"/>
          </a:xfrm>
          <a:prstGeom prst="rect">
            <a:avLst/>
          </a:prstGeom>
          <a:noFill/>
          <a:ln>
            <a:noFill/>
          </a:ln>
        </p:spPr>
      </p:pic>
    </p:spTree>
    <p:extLst>
      <p:ext uri="{BB962C8B-B14F-4D97-AF65-F5344CB8AC3E}">
        <p14:creationId xmlns:p14="http://schemas.microsoft.com/office/powerpoint/2010/main" val="2435218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3785652"/>
          </a:xfrm>
          <a:prstGeom prst="rect">
            <a:avLst/>
          </a:prstGeom>
          <a:noFill/>
        </p:spPr>
        <p:txBody>
          <a:bodyPr wrap="square" rtlCol="0">
            <a:spAutoFit/>
          </a:bodyPr>
          <a:lstStyle/>
          <a:p>
            <a:pPr algn="just"/>
            <a:r>
              <a:rPr lang="en-US" sz="3000" dirty="0" err="1"/>
              <a:t>În</a:t>
            </a:r>
            <a:r>
              <a:rPr lang="en-US" sz="3000" dirty="0"/>
              <a:t> </a:t>
            </a:r>
            <a:r>
              <a:rPr lang="en-US" sz="3000" dirty="0" err="1"/>
              <a:t>rezumat</a:t>
            </a:r>
            <a:r>
              <a:rPr lang="en-US" sz="3000" dirty="0"/>
              <a:t>, </a:t>
            </a:r>
            <a:r>
              <a:rPr lang="en-US" sz="3000" dirty="0" err="1"/>
              <a:t>rețelele</a:t>
            </a:r>
            <a:r>
              <a:rPr lang="en-US" sz="3000" dirty="0"/>
              <a:t> </a:t>
            </a:r>
            <a:r>
              <a:rPr lang="en-US" sz="3000" dirty="0" err="1"/>
              <a:t>sociale</a:t>
            </a:r>
            <a:r>
              <a:rPr lang="en-US" sz="3000" dirty="0"/>
              <a:t> </a:t>
            </a:r>
            <a:r>
              <a:rPr lang="en-US" sz="3000" dirty="0" err="1"/>
              <a:t>oferă</a:t>
            </a:r>
            <a:r>
              <a:rPr lang="en-US" sz="3000" dirty="0"/>
              <a:t> o </a:t>
            </a:r>
            <a:r>
              <a:rPr lang="en-US" sz="3000" dirty="0" err="1"/>
              <a:t>serie</a:t>
            </a:r>
            <a:r>
              <a:rPr lang="en-US" sz="3000" dirty="0"/>
              <a:t> de </a:t>
            </a:r>
            <a:r>
              <a:rPr lang="en-US" sz="3000" dirty="0" err="1"/>
              <a:t>oportunități</a:t>
            </a:r>
            <a:r>
              <a:rPr lang="en-US" sz="3000" dirty="0"/>
              <a:t> </a:t>
            </a:r>
            <a:r>
              <a:rPr lang="en-US" sz="3000" dirty="0" err="1"/>
              <a:t>pentru</a:t>
            </a:r>
            <a:r>
              <a:rPr lang="en-US" sz="3000" dirty="0"/>
              <a:t> </a:t>
            </a:r>
            <a:r>
              <a:rPr lang="en-US" sz="3000" dirty="0" err="1"/>
              <a:t>efectuarea</a:t>
            </a:r>
            <a:r>
              <a:rPr lang="en-US" sz="3000" dirty="0"/>
              <a:t> de </a:t>
            </a:r>
            <a:r>
              <a:rPr lang="en-US" sz="3000" dirty="0" err="1"/>
              <a:t>cercetări</a:t>
            </a:r>
            <a:r>
              <a:rPr lang="en-US" sz="3000" dirty="0"/>
              <a:t> de </a:t>
            </a:r>
            <a:r>
              <a:rPr lang="en-US" sz="3000" dirty="0" err="1"/>
              <a:t>piață</a:t>
            </a:r>
            <a:r>
              <a:rPr lang="en-US" sz="3000" dirty="0"/>
              <a:t>. </a:t>
            </a:r>
            <a:r>
              <a:rPr lang="en-US" sz="3000" dirty="0" err="1"/>
              <a:t>Folosind</a:t>
            </a:r>
            <a:r>
              <a:rPr lang="en-US" sz="3000" dirty="0"/>
              <a:t> </a:t>
            </a:r>
            <a:r>
              <a:rPr lang="en-US" sz="3000" dirty="0" err="1"/>
              <a:t>platformele</a:t>
            </a:r>
            <a:r>
              <a:rPr lang="en-US" sz="3000" dirty="0"/>
              <a:t> de social media </a:t>
            </a:r>
            <a:r>
              <a:rPr lang="en-US" sz="3000" dirty="0" err="1"/>
              <a:t>pentru</a:t>
            </a:r>
            <a:r>
              <a:rPr lang="en-US" sz="3000" dirty="0"/>
              <a:t> a </a:t>
            </a:r>
            <a:r>
              <a:rPr lang="en-US" sz="3000" dirty="0" err="1"/>
              <a:t>aduna</a:t>
            </a:r>
            <a:r>
              <a:rPr lang="en-US" sz="3000" dirty="0"/>
              <a:t> </a:t>
            </a:r>
            <a:r>
              <a:rPr lang="en-US" sz="3000" dirty="0" err="1"/>
              <a:t>informații</a:t>
            </a:r>
            <a:r>
              <a:rPr lang="en-US" sz="3000" dirty="0"/>
              <a:t> </a:t>
            </a:r>
            <a:r>
              <a:rPr lang="en-US" sz="3000" dirty="0" err="1"/>
              <a:t>despre</a:t>
            </a:r>
            <a:r>
              <a:rPr lang="en-US" sz="3000" dirty="0"/>
              <a:t> </a:t>
            </a:r>
            <a:r>
              <a:rPr lang="en-US" sz="3000" dirty="0" err="1"/>
              <a:t>preferințele</a:t>
            </a:r>
            <a:r>
              <a:rPr lang="en-US" sz="3000" dirty="0"/>
              <a:t>, </a:t>
            </a:r>
            <a:r>
              <a:rPr lang="en-US" sz="3000" dirty="0" err="1"/>
              <a:t>opiniile</a:t>
            </a:r>
            <a:r>
              <a:rPr lang="en-US" sz="3000" dirty="0"/>
              <a:t> </a:t>
            </a:r>
            <a:r>
              <a:rPr lang="en-US" sz="3000" dirty="0" err="1"/>
              <a:t>și</a:t>
            </a:r>
            <a:r>
              <a:rPr lang="en-US" sz="3000" dirty="0"/>
              <a:t> </a:t>
            </a:r>
            <a:r>
              <a:rPr lang="en-US" sz="3000" dirty="0" err="1"/>
              <a:t>comportamentul</a:t>
            </a:r>
            <a:r>
              <a:rPr lang="en-US" sz="3000" dirty="0"/>
              <a:t> </a:t>
            </a:r>
            <a:r>
              <a:rPr lang="en-US" sz="3000" dirty="0" err="1"/>
              <a:t>clienților</a:t>
            </a:r>
            <a:r>
              <a:rPr lang="en-US" sz="3000" dirty="0"/>
              <a:t> , </a:t>
            </a:r>
            <a:r>
              <a:rPr lang="en-US" sz="3000" dirty="0" err="1"/>
              <a:t>companiile</a:t>
            </a:r>
            <a:r>
              <a:rPr lang="en-US" sz="3000" dirty="0"/>
              <a:t> pot </a:t>
            </a:r>
            <a:r>
              <a:rPr lang="en-US" sz="3000" dirty="0" err="1"/>
              <a:t>obține</a:t>
            </a:r>
            <a:r>
              <a:rPr lang="en-US" sz="3000" dirty="0"/>
              <a:t> </a:t>
            </a:r>
            <a:r>
              <a:rPr lang="en-US" sz="3000" dirty="0" err="1"/>
              <a:t>informații</a:t>
            </a:r>
            <a:r>
              <a:rPr lang="en-US" sz="3000" dirty="0"/>
              <a:t> </a:t>
            </a:r>
            <a:r>
              <a:rPr lang="en-US" sz="3000" dirty="0" err="1"/>
              <a:t>valoroase</a:t>
            </a:r>
            <a:r>
              <a:rPr lang="en-US" sz="3000" dirty="0"/>
              <a:t> care le pot </a:t>
            </a:r>
            <a:r>
              <a:rPr lang="en-US" sz="3000" dirty="0" err="1"/>
              <a:t>informa</a:t>
            </a:r>
            <a:r>
              <a:rPr lang="en-US" sz="3000" dirty="0"/>
              <a:t> </a:t>
            </a:r>
            <a:r>
              <a:rPr lang="en-US" sz="3000" dirty="0" err="1"/>
              <a:t>strategiile</a:t>
            </a:r>
            <a:r>
              <a:rPr lang="en-US" sz="3000" dirty="0"/>
              <a:t> de marketing </a:t>
            </a:r>
            <a:r>
              <a:rPr lang="en-US" sz="3000" dirty="0" err="1"/>
              <a:t>și</a:t>
            </a:r>
            <a:r>
              <a:rPr lang="en-US" sz="3000" dirty="0"/>
              <a:t> le pot </a:t>
            </a:r>
            <a:r>
              <a:rPr lang="en-US" sz="3000" dirty="0" err="1"/>
              <a:t>ajuta</a:t>
            </a:r>
            <a:r>
              <a:rPr lang="en-US" sz="3000" dirty="0"/>
              <a:t> </a:t>
            </a:r>
            <a:r>
              <a:rPr lang="en-US" sz="3000" dirty="0" err="1"/>
              <a:t>să</a:t>
            </a:r>
            <a:r>
              <a:rPr lang="en-US" sz="3000" dirty="0"/>
              <a:t> </a:t>
            </a:r>
            <a:r>
              <a:rPr lang="en-US" sz="3000" dirty="0" err="1"/>
              <a:t>rămână</a:t>
            </a:r>
            <a:r>
              <a:rPr lang="en-US" sz="3000" dirty="0"/>
              <a:t> </a:t>
            </a:r>
            <a:r>
              <a:rPr lang="en-US" sz="3000" dirty="0" err="1"/>
              <a:t>în</a:t>
            </a:r>
            <a:r>
              <a:rPr lang="en-US" sz="3000" dirty="0"/>
              <a:t> </a:t>
            </a:r>
            <a:r>
              <a:rPr lang="en-US" sz="3000" dirty="0" err="1"/>
              <a:t>fața</a:t>
            </a:r>
            <a:r>
              <a:rPr lang="en-US" sz="3000" dirty="0"/>
              <a:t> </a:t>
            </a:r>
            <a:r>
              <a:rPr lang="en-US" sz="3000" dirty="0" err="1"/>
              <a:t>concurenței</a:t>
            </a:r>
            <a:r>
              <a:rPr lang="en-US" sz="3000" dirty="0"/>
              <a:t>.</a:t>
            </a:r>
          </a:p>
        </p:txBody>
      </p:sp>
    </p:spTree>
    <p:extLst>
      <p:ext uri="{BB962C8B-B14F-4D97-AF65-F5344CB8AC3E}">
        <p14:creationId xmlns:p14="http://schemas.microsoft.com/office/powerpoint/2010/main" val="3253573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RO" sz="4000" dirty="0">
                <a:solidFill>
                  <a:srgbClr val="398F98"/>
                </a:solidFill>
                <a:latin typeface="Calibri"/>
                <a:cs typeface="Calibri"/>
              </a:rPr>
              <a:t>De reținut</a:t>
            </a:r>
            <a:r>
              <a:rPr lang="en-US" sz="4000" dirty="0">
                <a:solidFill>
                  <a:srgbClr val="398F98"/>
                </a:solidFill>
                <a:latin typeface="Calibri"/>
                <a:cs typeface="Calibri"/>
              </a:rPr>
              <a:t>!</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84192"/>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err="1"/>
              <a:t>Urmând</a:t>
            </a:r>
            <a:r>
              <a:rPr lang="en-US" sz="3000" dirty="0"/>
              <a:t> </a:t>
            </a:r>
            <a:r>
              <a:rPr lang="en-US" sz="3000" dirty="0" err="1"/>
              <a:t>acești</a:t>
            </a:r>
            <a:r>
              <a:rPr lang="en-US" sz="3000" dirty="0"/>
              <a:t> </a:t>
            </a:r>
            <a:r>
              <a:rPr lang="en-US" sz="3000" dirty="0" err="1"/>
              <a:t>pași</a:t>
            </a:r>
            <a:r>
              <a:rPr lang="en-US" sz="3000" dirty="0"/>
              <a:t>, </a:t>
            </a:r>
            <a:r>
              <a:rPr lang="en-US" sz="3000" dirty="0" err="1"/>
              <a:t>companiile</a:t>
            </a:r>
            <a:r>
              <a:rPr lang="en-US" sz="3000" dirty="0"/>
              <a:t> pot </a:t>
            </a:r>
            <a:r>
              <a:rPr lang="en-US" sz="3000" dirty="0" err="1"/>
              <a:t>aduna</a:t>
            </a:r>
            <a:r>
              <a:rPr lang="en-US" sz="3000" dirty="0"/>
              <a:t> </a:t>
            </a:r>
            <a:r>
              <a:rPr lang="en-US" sz="3000" dirty="0" err="1"/>
              <a:t>informații</a:t>
            </a:r>
            <a:r>
              <a:rPr lang="en-US" sz="3000" dirty="0"/>
              <a:t> </a:t>
            </a:r>
            <a:r>
              <a:rPr lang="en-US" sz="3000" dirty="0" err="1"/>
              <a:t>valoroase</a:t>
            </a:r>
            <a:r>
              <a:rPr lang="en-US" sz="3000" dirty="0"/>
              <a:t> </a:t>
            </a:r>
            <a:r>
              <a:rPr lang="en-US" sz="3000" dirty="0" err="1"/>
              <a:t>despre</a:t>
            </a:r>
            <a:r>
              <a:rPr lang="en-US" sz="3000" dirty="0"/>
              <a:t> </a:t>
            </a:r>
            <a:r>
              <a:rPr lang="en-US" sz="3000" dirty="0" err="1"/>
              <a:t>piața</a:t>
            </a:r>
            <a:r>
              <a:rPr lang="en-US" sz="3000" dirty="0"/>
              <a:t> lor, </a:t>
            </a:r>
            <a:r>
              <a:rPr lang="en-US" sz="3000" dirty="0" err="1"/>
              <a:t>clienții</a:t>
            </a:r>
            <a:r>
              <a:rPr lang="en-US" sz="3000" dirty="0"/>
              <a:t> </a:t>
            </a:r>
            <a:r>
              <a:rPr lang="en-US" sz="3000" dirty="0" err="1"/>
              <a:t>și</a:t>
            </a:r>
            <a:r>
              <a:rPr lang="en-US" sz="3000" dirty="0"/>
              <a:t> </a:t>
            </a:r>
            <a:r>
              <a:rPr lang="en-US" sz="3000" dirty="0" err="1"/>
              <a:t>concurența</a:t>
            </a:r>
            <a:r>
              <a:rPr lang="en-US" sz="3000" dirty="0"/>
              <a:t> </a:t>
            </a:r>
            <a:r>
              <a:rPr lang="en-US" sz="3000" dirty="0" err="1"/>
              <a:t>și</a:t>
            </a:r>
            <a:r>
              <a:rPr lang="en-US" sz="3000" dirty="0"/>
              <a:t> pot </a:t>
            </a:r>
            <a:r>
              <a:rPr lang="en-US" sz="3000" dirty="0" err="1"/>
              <a:t>folosi</a:t>
            </a:r>
            <a:r>
              <a:rPr lang="en-US" sz="3000" dirty="0"/>
              <a:t> </a:t>
            </a:r>
            <a:r>
              <a:rPr lang="en-US" sz="3000" dirty="0" err="1"/>
              <a:t>aceste</a:t>
            </a:r>
            <a:r>
              <a:rPr lang="en-US" sz="3000" dirty="0"/>
              <a:t> </a:t>
            </a:r>
            <a:r>
              <a:rPr lang="en-US" sz="3000" dirty="0" err="1"/>
              <a:t>informații</a:t>
            </a:r>
            <a:r>
              <a:rPr lang="en-US" sz="3000" dirty="0"/>
              <a:t> </a:t>
            </a:r>
            <a:r>
              <a:rPr lang="en-US" sz="3000" dirty="0" err="1"/>
              <a:t>pentru</a:t>
            </a:r>
            <a:r>
              <a:rPr lang="en-US" sz="3000" dirty="0"/>
              <a:t> a </a:t>
            </a:r>
            <a:r>
              <a:rPr lang="en-US" sz="3000" dirty="0" err="1"/>
              <a:t>lua</a:t>
            </a:r>
            <a:r>
              <a:rPr lang="en-US" sz="3000" dirty="0"/>
              <a:t> </a:t>
            </a:r>
            <a:r>
              <a:rPr lang="en-US" sz="3000" dirty="0" err="1"/>
              <a:t>decizii</a:t>
            </a:r>
            <a:r>
              <a:rPr lang="en-US" sz="3000" dirty="0"/>
              <a:t> </a:t>
            </a:r>
            <a:r>
              <a:rPr lang="en-US" sz="3000" dirty="0" err="1"/>
              <a:t>informate</a:t>
            </a:r>
            <a:r>
              <a:rPr lang="en-US" sz="3000" dirty="0"/>
              <a:t> cu </a:t>
            </a:r>
            <a:r>
              <a:rPr lang="en-US" sz="3000" dirty="0" err="1"/>
              <a:t>privire</a:t>
            </a:r>
            <a:r>
              <a:rPr lang="en-US" sz="3000" dirty="0"/>
              <a:t> la </a:t>
            </a:r>
            <a:r>
              <a:rPr lang="en-US" sz="3000" dirty="0" err="1"/>
              <a:t>produsele</a:t>
            </a:r>
            <a:r>
              <a:rPr lang="en-US" sz="3000" dirty="0"/>
              <a:t>, </a:t>
            </a:r>
            <a:r>
              <a:rPr lang="en-US" sz="3000" dirty="0" err="1"/>
              <a:t>serviciile</a:t>
            </a:r>
            <a:r>
              <a:rPr lang="en-US" sz="3000" dirty="0"/>
              <a:t> </a:t>
            </a:r>
            <a:r>
              <a:rPr lang="en-US" sz="3000" dirty="0" err="1"/>
              <a:t>și</a:t>
            </a:r>
            <a:r>
              <a:rPr lang="en-US" sz="3000" dirty="0"/>
              <a:t> </a:t>
            </a:r>
            <a:r>
              <a:rPr lang="en-US" sz="3000" dirty="0" err="1"/>
              <a:t>strategiile</a:t>
            </a:r>
            <a:r>
              <a:rPr lang="en-US" sz="3000" dirty="0"/>
              <a:t> lor de marketing.</a:t>
            </a:r>
          </a:p>
        </p:txBody>
      </p:sp>
    </p:spTree>
    <p:extLst>
      <p:ext uri="{BB962C8B-B14F-4D97-AF65-F5344CB8AC3E}">
        <p14:creationId xmlns:p14="http://schemas.microsoft.com/office/powerpoint/2010/main" val="3853002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RO" sz="4000" dirty="0">
                <a:solidFill>
                  <a:srgbClr val="398F98"/>
                </a:solidFill>
                <a:latin typeface="Calibri"/>
                <a:cs typeface="Calibri"/>
              </a:rPr>
              <a:t>De reținut</a:t>
            </a:r>
            <a:r>
              <a:rPr lang="en-US" sz="4000" dirty="0">
                <a:solidFill>
                  <a:srgbClr val="398F98"/>
                </a:solidFill>
                <a:latin typeface="Calibri"/>
                <a:cs typeface="Calibri"/>
              </a:rPr>
              <a:t>!</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err="1"/>
              <a:t>Folosind</a:t>
            </a:r>
            <a:r>
              <a:rPr lang="en-US" sz="3000" dirty="0"/>
              <a:t> o </a:t>
            </a:r>
            <a:r>
              <a:rPr lang="en-US" sz="3000" dirty="0" err="1"/>
              <a:t>combinație</a:t>
            </a:r>
            <a:r>
              <a:rPr lang="en-US" sz="3000" dirty="0"/>
              <a:t> de </a:t>
            </a:r>
            <a:r>
              <a:rPr lang="en-US" sz="3000" dirty="0" err="1"/>
              <a:t>metode</a:t>
            </a:r>
            <a:r>
              <a:rPr lang="en-US" sz="3000" dirty="0"/>
              <a:t> de </a:t>
            </a:r>
            <a:r>
              <a:rPr lang="en-US" sz="3000" dirty="0" err="1"/>
              <a:t>cercetare</a:t>
            </a:r>
            <a:r>
              <a:rPr lang="en-US" sz="3000" dirty="0"/>
              <a:t>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și</a:t>
            </a:r>
            <a:r>
              <a:rPr lang="en-US" sz="3000" dirty="0"/>
              <a:t> </a:t>
            </a:r>
            <a:r>
              <a:rPr lang="en-US" sz="3000" dirty="0" err="1"/>
              <a:t>metode</a:t>
            </a:r>
            <a:r>
              <a:rPr lang="en-US" sz="3000" dirty="0"/>
              <a:t> </a:t>
            </a:r>
            <a:r>
              <a:rPr lang="en-US" sz="3000" dirty="0" err="1"/>
              <a:t>tradiționale</a:t>
            </a:r>
            <a:r>
              <a:rPr lang="en-US" sz="3000" dirty="0"/>
              <a:t> de </a:t>
            </a:r>
            <a:r>
              <a:rPr lang="en-US" sz="3000" dirty="0" err="1"/>
              <a:t>cercetare</a:t>
            </a:r>
            <a:r>
              <a:rPr lang="en-US" sz="3000" dirty="0"/>
              <a:t>, </a:t>
            </a:r>
            <a:r>
              <a:rPr lang="en-US" sz="3000" dirty="0" err="1"/>
              <a:t>companiile</a:t>
            </a:r>
            <a:r>
              <a:rPr lang="en-US" sz="3000" dirty="0"/>
              <a:t> pot </a:t>
            </a:r>
            <a:r>
              <a:rPr lang="en-US" sz="3000" dirty="0" err="1"/>
              <a:t>obține</a:t>
            </a:r>
            <a:r>
              <a:rPr lang="en-US" sz="3000" dirty="0"/>
              <a:t> o </a:t>
            </a:r>
            <a:r>
              <a:rPr lang="en-US" sz="3000" dirty="0" err="1"/>
              <a:t>înțelegere</a:t>
            </a:r>
            <a:r>
              <a:rPr lang="en-US" sz="3000" dirty="0"/>
              <a:t> </a:t>
            </a:r>
            <a:r>
              <a:rPr lang="en-US" sz="3000" dirty="0" err="1"/>
              <a:t>mai</a:t>
            </a:r>
            <a:r>
              <a:rPr lang="en-US" sz="3000" dirty="0"/>
              <a:t> </a:t>
            </a:r>
            <a:r>
              <a:rPr lang="en-US" sz="3000" dirty="0" err="1"/>
              <a:t>cuprinzătoare</a:t>
            </a:r>
            <a:r>
              <a:rPr lang="en-US" sz="3000" dirty="0"/>
              <a:t> a </a:t>
            </a:r>
            <a:r>
              <a:rPr lang="en-US" sz="3000" dirty="0" err="1"/>
              <a:t>publicului</a:t>
            </a:r>
            <a:r>
              <a:rPr lang="en-US" sz="3000" dirty="0"/>
              <a:t> </a:t>
            </a:r>
            <a:r>
              <a:rPr lang="en-US" sz="3000" dirty="0" err="1"/>
              <a:t>țintă</a:t>
            </a:r>
            <a:r>
              <a:rPr lang="en-US" sz="3000" dirty="0"/>
              <a:t> </a:t>
            </a:r>
            <a:r>
              <a:rPr lang="en-US" sz="3000" dirty="0" err="1"/>
              <a:t>și</a:t>
            </a:r>
            <a:r>
              <a:rPr lang="en-US" sz="3000" dirty="0"/>
              <a:t> pot </a:t>
            </a:r>
            <a:r>
              <a:rPr lang="en-US" sz="3000" dirty="0" err="1"/>
              <a:t>lua</a:t>
            </a:r>
            <a:r>
              <a:rPr lang="en-US" sz="3000" dirty="0"/>
              <a:t> </a:t>
            </a:r>
            <a:r>
              <a:rPr lang="en-US" sz="3000" dirty="0" err="1"/>
              <a:t>decizii</a:t>
            </a:r>
            <a:r>
              <a:rPr lang="en-US" sz="3000" dirty="0"/>
              <a:t> </a:t>
            </a:r>
            <a:r>
              <a:rPr lang="en-US" sz="3000" dirty="0" err="1"/>
              <a:t>mai</a:t>
            </a:r>
            <a:r>
              <a:rPr lang="en-US" sz="3000" dirty="0"/>
              <a:t> </a:t>
            </a:r>
            <a:r>
              <a:rPr lang="en-US" sz="3000" dirty="0" err="1"/>
              <a:t>informate</a:t>
            </a:r>
            <a:r>
              <a:rPr lang="en-US" sz="3000" dirty="0"/>
              <a:t>.</a:t>
            </a:r>
          </a:p>
        </p:txBody>
      </p:sp>
    </p:spTree>
    <p:extLst>
      <p:ext uri="{BB962C8B-B14F-4D97-AF65-F5344CB8AC3E}">
        <p14:creationId xmlns:p14="http://schemas.microsoft.com/office/powerpoint/2010/main" val="2343888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4247317"/>
          </a:xfrm>
          <a:prstGeom prst="rect">
            <a:avLst/>
          </a:prstGeom>
          <a:noFill/>
        </p:spPr>
        <p:txBody>
          <a:bodyPr wrap="square" rtlCol="0">
            <a:spAutoFit/>
          </a:bodyPr>
          <a:lstStyle/>
          <a:p>
            <a:pPr algn="just"/>
            <a:r>
              <a:rPr lang="en-US" sz="3000" dirty="0" err="1"/>
              <a:t>Când</a:t>
            </a:r>
            <a:r>
              <a:rPr lang="en-US" sz="3000" dirty="0"/>
              <a:t> </a:t>
            </a:r>
            <a:r>
              <a:rPr lang="en-US" sz="3000" dirty="0" err="1"/>
              <a:t>spui</a:t>
            </a:r>
            <a:r>
              <a:rPr lang="en-US" sz="3000" dirty="0"/>
              <a:t> marketing, </a:t>
            </a:r>
            <a:r>
              <a:rPr lang="en-US" sz="3000" dirty="0" err="1"/>
              <a:t>te</a:t>
            </a:r>
            <a:r>
              <a:rPr lang="en-US" sz="3000" dirty="0"/>
              <a:t> </a:t>
            </a:r>
            <a:r>
              <a:rPr lang="en-US" sz="3000" dirty="0" err="1"/>
              <a:t>gândești</a:t>
            </a:r>
            <a:r>
              <a:rPr lang="en-US" sz="3000" dirty="0"/>
              <a:t> </a:t>
            </a:r>
            <a:r>
              <a:rPr lang="en-US" sz="3000" dirty="0" err="1"/>
              <a:t>și</a:t>
            </a:r>
            <a:r>
              <a:rPr lang="en-US" sz="3000" dirty="0"/>
              <a:t> la branding. Un brand </a:t>
            </a:r>
            <a:r>
              <a:rPr lang="en-US" sz="3000" dirty="0" err="1"/>
              <a:t>este</a:t>
            </a:r>
            <a:r>
              <a:rPr lang="en-US" sz="3000" dirty="0"/>
              <a:t> o </a:t>
            </a:r>
            <a:r>
              <a:rPr lang="en-US" sz="3000" dirty="0" err="1"/>
              <a:t>identitate</a:t>
            </a:r>
            <a:r>
              <a:rPr lang="en-US" sz="3000" dirty="0"/>
              <a:t> </a:t>
            </a:r>
            <a:r>
              <a:rPr lang="en-US" sz="3000" dirty="0" err="1"/>
              <a:t>unică</a:t>
            </a:r>
            <a:r>
              <a:rPr lang="en-US" sz="3000" dirty="0"/>
              <a:t> care </a:t>
            </a:r>
            <a:r>
              <a:rPr lang="en-US" sz="3000" dirty="0" err="1"/>
              <a:t>distinge</a:t>
            </a:r>
            <a:r>
              <a:rPr lang="en-US" sz="3000" dirty="0"/>
              <a:t> o </a:t>
            </a:r>
            <a:r>
              <a:rPr lang="en-US" sz="3000" dirty="0" err="1"/>
              <a:t>companie</a:t>
            </a:r>
            <a:r>
              <a:rPr lang="en-US" sz="3000" dirty="0"/>
              <a:t>, un </a:t>
            </a:r>
            <a:r>
              <a:rPr lang="en-US" sz="3000" dirty="0" err="1"/>
              <a:t>produs</a:t>
            </a:r>
            <a:r>
              <a:rPr lang="en-US" sz="3000" dirty="0"/>
              <a:t> </a:t>
            </a:r>
            <a:r>
              <a:rPr lang="en-US" sz="3000" dirty="0" err="1"/>
              <a:t>sau</a:t>
            </a:r>
            <a:r>
              <a:rPr lang="en-US" sz="3000" dirty="0"/>
              <a:t> un </a:t>
            </a:r>
            <a:r>
              <a:rPr lang="en-US" sz="3000" dirty="0" err="1"/>
              <a:t>serviciu</a:t>
            </a:r>
            <a:r>
              <a:rPr lang="en-US" sz="3000" dirty="0"/>
              <a:t> de </a:t>
            </a:r>
            <a:r>
              <a:rPr lang="en-US" sz="3000" dirty="0" err="1"/>
              <a:t>concurenții</a:t>
            </a:r>
            <a:r>
              <a:rPr lang="en-US" sz="3000" dirty="0"/>
              <a:t> </a:t>
            </a:r>
            <a:r>
              <a:rPr lang="en-US" sz="3000" dirty="0" err="1"/>
              <a:t>săi</a:t>
            </a:r>
            <a:r>
              <a:rPr lang="en-US" sz="3000" dirty="0"/>
              <a:t> </a:t>
            </a:r>
            <a:r>
              <a:rPr lang="en-US" sz="3000" dirty="0" err="1"/>
              <a:t>în</a:t>
            </a:r>
            <a:r>
              <a:rPr lang="en-US" sz="3000" dirty="0"/>
              <a:t> </a:t>
            </a:r>
            <a:r>
              <a:rPr lang="en-US" sz="3000" dirty="0" err="1"/>
              <a:t>mintea</a:t>
            </a:r>
            <a:r>
              <a:rPr lang="en-US" sz="3000" dirty="0"/>
              <a:t> </a:t>
            </a:r>
            <a:r>
              <a:rPr lang="en-US" sz="3000" dirty="0" err="1"/>
              <a:t>consumatorilor</a:t>
            </a:r>
            <a:r>
              <a:rPr lang="en-US" sz="3000" dirty="0"/>
              <a:t>. O </a:t>
            </a:r>
            <a:r>
              <a:rPr lang="en-US" sz="3000" dirty="0" err="1"/>
              <a:t>marcă</a:t>
            </a:r>
            <a:r>
              <a:rPr lang="en-US" sz="3000" dirty="0"/>
              <a:t> nu </a:t>
            </a:r>
            <a:r>
              <a:rPr lang="en-US" sz="3000" dirty="0" err="1"/>
              <a:t>este</a:t>
            </a:r>
            <a:r>
              <a:rPr lang="en-US" sz="3000" dirty="0"/>
              <a:t> </a:t>
            </a:r>
            <a:r>
              <a:rPr lang="en-US" sz="3000" dirty="0" err="1"/>
              <a:t>doar</a:t>
            </a:r>
            <a:r>
              <a:rPr lang="en-US" sz="3000" dirty="0"/>
              <a:t> un logo, un </a:t>
            </a:r>
            <a:r>
              <a:rPr lang="en-US" sz="3000" dirty="0" err="1"/>
              <a:t>nume</a:t>
            </a:r>
            <a:r>
              <a:rPr lang="en-US" sz="3000" dirty="0"/>
              <a:t> </a:t>
            </a:r>
            <a:r>
              <a:rPr lang="en-US" sz="3000" dirty="0" err="1"/>
              <a:t>sau</a:t>
            </a:r>
            <a:r>
              <a:rPr lang="en-US" sz="3000" dirty="0"/>
              <a:t> un slogan, ci </a:t>
            </a:r>
            <a:r>
              <a:rPr lang="en-US" sz="3000" dirty="0" err="1"/>
              <a:t>mai</a:t>
            </a:r>
            <a:r>
              <a:rPr lang="en-US" sz="3000" dirty="0"/>
              <a:t> </a:t>
            </a:r>
            <a:r>
              <a:rPr lang="en-US" sz="3000" dirty="0" err="1"/>
              <a:t>degrabă</a:t>
            </a:r>
            <a:r>
              <a:rPr lang="en-US" sz="3000" dirty="0"/>
              <a:t> o </a:t>
            </a:r>
            <a:r>
              <a:rPr lang="en-US" sz="3000" dirty="0" err="1"/>
              <a:t>combinație</a:t>
            </a:r>
            <a:r>
              <a:rPr lang="en-US" sz="3000" dirty="0"/>
              <a:t> de </a:t>
            </a:r>
            <a:r>
              <a:rPr lang="en-US" sz="3000" dirty="0" err="1"/>
              <a:t>elemente</a:t>
            </a:r>
            <a:r>
              <a:rPr lang="en-US" sz="3000" dirty="0"/>
              <a:t> </a:t>
            </a:r>
            <a:r>
              <a:rPr lang="en-US" sz="3000" dirty="0" err="1"/>
              <a:t>tangibile</a:t>
            </a:r>
            <a:r>
              <a:rPr lang="en-US" sz="3000" dirty="0"/>
              <a:t> </a:t>
            </a:r>
            <a:r>
              <a:rPr lang="en-US" sz="3000" dirty="0" err="1"/>
              <a:t>și</a:t>
            </a:r>
            <a:r>
              <a:rPr lang="en-US" sz="3000" dirty="0"/>
              <a:t> </a:t>
            </a:r>
            <a:r>
              <a:rPr lang="en-US" sz="3000" dirty="0" err="1"/>
              <a:t>intangibile</a:t>
            </a:r>
            <a:r>
              <a:rPr lang="en-US" sz="3000" dirty="0"/>
              <a:t> care </a:t>
            </a:r>
            <a:r>
              <a:rPr lang="en-US" sz="3000" dirty="0" err="1"/>
              <a:t>creează</a:t>
            </a:r>
            <a:r>
              <a:rPr lang="en-US" sz="3000" dirty="0"/>
              <a:t> o </a:t>
            </a:r>
            <a:r>
              <a:rPr lang="en-US" sz="3000" dirty="0" err="1"/>
              <a:t>percepție</a:t>
            </a:r>
            <a:r>
              <a:rPr lang="en-US" sz="3000" dirty="0"/>
              <a:t> a </a:t>
            </a:r>
            <a:r>
              <a:rPr lang="en-US" sz="3000" dirty="0" err="1"/>
              <a:t>valorii</a:t>
            </a:r>
            <a:r>
              <a:rPr lang="en-US" sz="3000" dirty="0"/>
              <a:t> </a:t>
            </a:r>
            <a:r>
              <a:rPr lang="en-US" sz="3000" dirty="0" err="1"/>
              <a:t>și</a:t>
            </a:r>
            <a:r>
              <a:rPr lang="en-US" sz="3000" dirty="0"/>
              <a:t> o </a:t>
            </a:r>
            <a:r>
              <a:rPr lang="en-US" sz="3000" dirty="0" err="1"/>
              <a:t>diferențiază</a:t>
            </a:r>
            <a:r>
              <a:rPr lang="en-US" sz="3000" dirty="0"/>
              <a:t> de </a:t>
            </a:r>
            <a:r>
              <a:rPr lang="en-US" sz="3000" dirty="0" err="1"/>
              <a:t>alte</a:t>
            </a:r>
            <a:r>
              <a:rPr lang="en-US" sz="3000" dirty="0"/>
              <a:t> </a:t>
            </a:r>
            <a:r>
              <a:rPr lang="en-US" sz="3000" dirty="0" err="1"/>
              <a:t>oferte</a:t>
            </a:r>
            <a:r>
              <a:rPr lang="en-US" sz="3000" dirty="0"/>
              <a:t>.</a:t>
            </a:r>
          </a:p>
        </p:txBody>
      </p:sp>
    </p:spTree>
    <p:extLst>
      <p:ext uri="{BB962C8B-B14F-4D97-AF65-F5344CB8AC3E}">
        <p14:creationId xmlns:p14="http://schemas.microsoft.com/office/powerpoint/2010/main" val="1904829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559217"/>
            <a:ext cx="8027233" cy="4708981"/>
          </a:xfrm>
          <a:prstGeom prst="rect">
            <a:avLst/>
          </a:prstGeom>
          <a:noFill/>
        </p:spPr>
        <p:txBody>
          <a:bodyPr wrap="square" rtlCol="0">
            <a:spAutoFit/>
          </a:bodyPr>
          <a:lstStyle/>
          <a:p>
            <a:pPr algn="just"/>
            <a:r>
              <a:rPr lang="pt-BR" sz="3000" dirty="0"/>
              <a:t>În majoritatea cazurilor, o marcă este compusă din mai multe elemente cheie, cum ar fi:</a:t>
            </a:r>
            <a:endParaRPr lang="en-US" sz="3000" dirty="0"/>
          </a:p>
          <a:p>
            <a:pPr marL="457200" indent="-457200" algn="just">
              <a:buFont typeface="Wingdings" panose="05000000000000000000" pitchFamily="2" charset="2"/>
              <a:buChar char="Ø"/>
            </a:pPr>
            <a:r>
              <a:rPr lang="en-US" sz="3000" b="1" dirty="0" err="1"/>
              <a:t>Identitate</a:t>
            </a:r>
            <a:r>
              <a:rPr lang="en-US" sz="3000" b="1" dirty="0"/>
              <a:t> - </a:t>
            </a:r>
            <a:r>
              <a:rPr lang="en-US" sz="3000" dirty="0"/>
              <a:t>include </a:t>
            </a:r>
            <a:r>
              <a:rPr lang="en-US" sz="3000" dirty="0" err="1"/>
              <a:t>componentele</a:t>
            </a:r>
            <a:r>
              <a:rPr lang="en-US" sz="3000" dirty="0"/>
              <a:t> </a:t>
            </a:r>
            <a:r>
              <a:rPr lang="en-US" sz="3000" dirty="0" err="1"/>
              <a:t>vizuale</a:t>
            </a:r>
            <a:r>
              <a:rPr lang="en-US" sz="3000" dirty="0"/>
              <a:t> ale </a:t>
            </a:r>
            <a:r>
              <a:rPr lang="en-US" sz="3000" dirty="0" err="1"/>
              <a:t>unei</a:t>
            </a:r>
            <a:r>
              <a:rPr lang="en-US" sz="3000" dirty="0"/>
              <a:t> </a:t>
            </a:r>
            <a:r>
              <a:rPr lang="en-US" sz="3000" dirty="0" err="1"/>
              <a:t>mărci</a:t>
            </a:r>
            <a:r>
              <a:rPr lang="en-US" sz="3000" dirty="0"/>
              <a:t>, cum </a:t>
            </a:r>
            <a:r>
              <a:rPr lang="en-US" sz="3000" dirty="0" err="1"/>
              <a:t>ar</a:t>
            </a:r>
            <a:r>
              <a:rPr lang="en-US" sz="3000" dirty="0"/>
              <a:t> fi logo-</a:t>
            </a:r>
            <a:r>
              <a:rPr lang="en-US" sz="3000" dirty="0" err="1"/>
              <a:t>ul</a:t>
            </a:r>
            <a:r>
              <a:rPr lang="en-US" sz="3000" dirty="0"/>
              <a:t>, paleta de </a:t>
            </a:r>
            <a:r>
              <a:rPr lang="en-US" sz="3000" dirty="0" err="1"/>
              <a:t>culori</a:t>
            </a:r>
            <a:r>
              <a:rPr lang="en-US" sz="3000" dirty="0"/>
              <a:t> , </a:t>
            </a:r>
            <a:r>
              <a:rPr lang="en-US" sz="3000" dirty="0" err="1"/>
              <a:t>tipografia</a:t>
            </a:r>
            <a:r>
              <a:rPr lang="en-US" sz="3000" dirty="0"/>
              <a:t> </a:t>
            </a:r>
            <a:r>
              <a:rPr lang="en-US" sz="3000" dirty="0" err="1"/>
              <a:t>și</a:t>
            </a:r>
            <a:r>
              <a:rPr lang="en-US" sz="3000" dirty="0"/>
              <a:t> </a:t>
            </a:r>
            <a:r>
              <a:rPr lang="en-US" sz="3000" dirty="0" err="1"/>
              <a:t>imaginile</a:t>
            </a:r>
            <a:r>
              <a:rPr lang="en-US" sz="3000" dirty="0"/>
              <a:t>.</a:t>
            </a:r>
            <a:endParaRPr lang="ro-RO" sz="3000" dirty="0"/>
          </a:p>
          <a:p>
            <a:pPr algn="just"/>
            <a:endParaRPr lang="en-US" sz="3000" dirty="0"/>
          </a:p>
          <a:p>
            <a:pPr marL="457200" indent="-457200" algn="just">
              <a:buFont typeface="Wingdings" panose="05000000000000000000" pitchFamily="2" charset="2"/>
              <a:buChar char="Ø"/>
            </a:pPr>
            <a:r>
              <a:rPr lang="en-US" sz="3000" b="1" dirty="0" err="1"/>
              <a:t>Mesaje</a:t>
            </a:r>
            <a:r>
              <a:rPr lang="en-US" sz="3000" b="1" dirty="0"/>
              <a:t> - </a:t>
            </a:r>
            <a:r>
              <a:rPr lang="en-US" sz="3000" dirty="0"/>
              <a:t>include </a:t>
            </a:r>
            <a:r>
              <a:rPr lang="en-US" sz="3000" dirty="0" err="1"/>
              <a:t>limbajul</a:t>
            </a:r>
            <a:r>
              <a:rPr lang="en-US" sz="3000" dirty="0"/>
              <a:t> </a:t>
            </a:r>
            <a:r>
              <a:rPr lang="en-US" sz="3000" dirty="0" err="1"/>
              <a:t>și</a:t>
            </a:r>
            <a:r>
              <a:rPr lang="en-US" sz="3000" dirty="0"/>
              <a:t> </a:t>
            </a:r>
            <a:r>
              <a:rPr lang="en-US" sz="3000" dirty="0" err="1"/>
              <a:t>mesajele</a:t>
            </a:r>
            <a:r>
              <a:rPr lang="en-US" sz="3000" dirty="0"/>
              <a:t> </a:t>
            </a:r>
            <a:r>
              <a:rPr lang="en-US" sz="3000" dirty="0" err="1"/>
              <a:t>folosite</a:t>
            </a:r>
            <a:r>
              <a:rPr lang="en-US" sz="3000" dirty="0"/>
              <a:t> </a:t>
            </a:r>
            <a:r>
              <a:rPr lang="en-US" sz="3000" dirty="0" err="1"/>
              <a:t>pentru</a:t>
            </a:r>
            <a:r>
              <a:rPr lang="en-US" sz="3000" dirty="0"/>
              <a:t> a </a:t>
            </a:r>
            <a:r>
              <a:rPr lang="en-US" sz="3000" dirty="0" err="1"/>
              <a:t>comunica</a:t>
            </a:r>
            <a:r>
              <a:rPr lang="en-US" sz="3000" dirty="0"/>
              <a:t> </a:t>
            </a:r>
            <a:r>
              <a:rPr lang="en-US" sz="3000" dirty="0" err="1"/>
              <a:t>valorile</a:t>
            </a:r>
            <a:r>
              <a:rPr lang="en-US" sz="3000" dirty="0"/>
              <a:t> </a:t>
            </a:r>
            <a:r>
              <a:rPr lang="en-US" sz="3000" dirty="0" err="1"/>
              <a:t>mărcii</a:t>
            </a:r>
            <a:r>
              <a:rPr lang="en-US" sz="3000" dirty="0"/>
              <a:t>, </a:t>
            </a:r>
            <a:r>
              <a:rPr lang="en-US" sz="3000" dirty="0" err="1"/>
              <a:t>scopul</a:t>
            </a:r>
            <a:r>
              <a:rPr lang="en-US" sz="3000" dirty="0"/>
              <a:t> </a:t>
            </a:r>
            <a:r>
              <a:rPr lang="en-US" sz="3000" dirty="0" err="1"/>
              <a:t>și</a:t>
            </a:r>
            <a:r>
              <a:rPr lang="en-US" sz="3000" dirty="0"/>
              <a:t> </a:t>
            </a:r>
            <a:r>
              <a:rPr lang="en-US" sz="3000" dirty="0" err="1"/>
              <a:t>propunerea</a:t>
            </a:r>
            <a:r>
              <a:rPr lang="en-US" sz="3000" dirty="0"/>
              <a:t> </a:t>
            </a:r>
            <a:r>
              <a:rPr lang="en-US" sz="3000" dirty="0" err="1"/>
              <a:t>unică</a:t>
            </a:r>
            <a:r>
              <a:rPr lang="en-US" sz="3000" dirty="0"/>
              <a:t> de </a:t>
            </a:r>
            <a:r>
              <a:rPr lang="en-US" sz="3000" dirty="0" err="1"/>
              <a:t>vânzare</a:t>
            </a:r>
            <a:r>
              <a:rPr lang="en-US" sz="3000" dirty="0"/>
              <a:t>.</a:t>
            </a:r>
          </a:p>
        </p:txBody>
      </p:sp>
    </p:spTree>
    <p:extLst>
      <p:ext uri="{BB962C8B-B14F-4D97-AF65-F5344CB8AC3E}">
        <p14:creationId xmlns:p14="http://schemas.microsoft.com/office/powerpoint/2010/main" val="8901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Personalitate</a:t>
            </a:r>
            <a:r>
              <a:rPr lang="en-US" sz="3000" b="1" dirty="0"/>
              <a:t> - </a:t>
            </a:r>
            <a:r>
              <a:rPr lang="en-US" sz="3000" dirty="0" err="1"/>
              <a:t>aceasta</a:t>
            </a:r>
            <a:r>
              <a:rPr lang="en-US" sz="3000" dirty="0"/>
              <a:t> </a:t>
            </a:r>
            <a:r>
              <a:rPr lang="en-US" sz="3000" dirty="0" err="1"/>
              <a:t>este</a:t>
            </a:r>
            <a:r>
              <a:rPr lang="en-US" sz="3000" dirty="0"/>
              <a:t> </a:t>
            </a:r>
            <a:r>
              <a:rPr lang="en-US" sz="3000" dirty="0" err="1"/>
              <a:t>personalitatea</a:t>
            </a:r>
            <a:r>
              <a:rPr lang="en-US" sz="3000" dirty="0"/>
              <a:t> </a:t>
            </a:r>
            <a:r>
              <a:rPr lang="en-US" sz="3000" dirty="0" err="1"/>
              <a:t>sau</a:t>
            </a:r>
            <a:r>
              <a:rPr lang="en-US" sz="3000" dirty="0"/>
              <a:t> </a:t>
            </a:r>
            <a:r>
              <a:rPr lang="en-US" sz="3000" dirty="0" err="1"/>
              <a:t>caracterul</a:t>
            </a:r>
            <a:r>
              <a:rPr lang="en-US" sz="3000" dirty="0"/>
              <a:t> </a:t>
            </a:r>
            <a:r>
              <a:rPr lang="en-US" sz="3000" dirty="0" err="1"/>
              <a:t>mărcii</a:t>
            </a:r>
            <a:r>
              <a:rPr lang="en-US" sz="3000" dirty="0"/>
              <a:t>, </a:t>
            </a:r>
            <a:r>
              <a:rPr lang="en-US" sz="3000" dirty="0" err="1"/>
              <a:t>inclusiv</a:t>
            </a:r>
            <a:r>
              <a:rPr lang="en-US" sz="3000" dirty="0"/>
              <a:t> </a:t>
            </a:r>
            <a:r>
              <a:rPr lang="en-US" sz="3000" dirty="0" err="1"/>
              <a:t>tonul</a:t>
            </a:r>
            <a:r>
              <a:rPr lang="en-US" sz="3000" dirty="0"/>
              <a:t> </a:t>
            </a:r>
            <a:r>
              <a:rPr lang="en-US" sz="3000" dirty="0" err="1"/>
              <a:t>vocii</a:t>
            </a:r>
            <a:r>
              <a:rPr lang="en-US" sz="3000" dirty="0"/>
              <a:t>, </a:t>
            </a:r>
            <a:r>
              <a:rPr lang="en-US" sz="3000" dirty="0" err="1"/>
              <a:t>comportamentul</a:t>
            </a:r>
            <a:r>
              <a:rPr lang="en-US" sz="3000" dirty="0"/>
              <a:t> </a:t>
            </a:r>
            <a:r>
              <a:rPr lang="en-US" sz="3000" dirty="0" err="1"/>
              <a:t>și</a:t>
            </a:r>
            <a:r>
              <a:rPr lang="en-US" sz="3000" dirty="0"/>
              <a:t> </a:t>
            </a:r>
            <a:r>
              <a:rPr lang="en-US" sz="3000" dirty="0" err="1"/>
              <a:t>atitudinea</a:t>
            </a:r>
            <a:r>
              <a:rPr lang="en-US" sz="3000" dirty="0"/>
              <a:t> </a:t>
            </a:r>
            <a:r>
              <a:rPr lang="en-US" sz="3000" dirty="0" err="1"/>
              <a:t>acestuia</a:t>
            </a:r>
            <a:r>
              <a:rPr lang="en-US" sz="3000" dirty="0"/>
              <a:t>.</a:t>
            </a:r>
            <a:endParaRPr lang="ro-RO" sz="3000" dirty="0"/>
          </a:p>
          <a:p>
            <a:pPr algn="just"/>
            <a:endParaRPr lang="en-US" sz="3000" dirty="0"/>
          </a:p>
          <a:p>
            <a:pPr marL="457200" indent="-457200" algn="just">
              <a:buFont typeface="Wingdings" panose="05000000000000000000" pitchFamily="2" charset="2"/>
              <a:buChar char="Ø"/>
            </a:pPr>
            <a:r>
              <a:rPr lang="en-US" sz="3000" b="1" dirty="0" err="1"/>
              <a:t>Experiență</a:t>
            </a:r>
            <a:r>
              <a:rPr lang="en-US" sz="3000" b="1" dirty="0"/>
              <a:t> - </a:t>
            </a:r>
            <a:r>
              <a:rPr lang="en-US" sz="3000" dirty="0" err="1"/>
              <a:t>aceasta</a:t>
            </a:r>
            <a:r>
              <a:rPr lang="en-US" sz="3000" dirty="0"/>
              <a:t> include </a:t>
            </a:r>
            <a:r>
              <a:rPr lang="en-US" sz="3000" dirty="0" err="1"/>
              <a:t>experiența</a:t>
            </a:r>
            <a:r>
              <a:rPr lang="en-US" sz="3000" dirty="0"/>
              <a:t> </a:t>
            </a:r>
            <a:r>
              <a:rPr lang="en-US" sz="3000" dirty="0" err="1"/>
              <a:t>generală</a:t>
            </a:r>
            <a:r>
              <a:rPr lang="en-US" sz="3000" dirty="0"/>
              <a:t> pe care un client o are cu </a:t>
            </a:r>
            <a:r>
              <a:rPr lang="en-US" sz="3000" dirty="0" err="1"/>
              <a:t>marca</a:t>
            </a:r>
            <a:r>
              <a:rPr lang="en-US" sz="3000" dirty="0"/>
              <a:t>, </a:t>
            </a:r>
            <a:r>
              <a:rPr lang="en-US" sz="3000" dirty="0" err="1"/>
              <a:t>inclusiv</a:t>
            </a:r>
            <a:r>
              <a:rPr lang="en-US" sz="3000" dirty="0"/>
              <a:t> </a:t>
            </a:r>
            <a:r>
              <a:rPr lang="en-US" sz="3000" dirty="0" err="1"/>
              <a:t>serviciul</a:t>
            </a:r>
            <a:r>
              <a:rPr lang="en-US" sz="3000" dirty="0"/>
              <a:t> </a:t>
            </a:r>
            <a:r>
              <a:rPr lang="en-US" sz="3000" dirty="0" err="1"/>
              <a:t>pentru</a:t>
            </a:r>
            <a:r>
              <a:rPr lang="en-US" sz="3000" dirty="0"/>
              <a:t> </a:t>
            </a:r>
            <a:r>
              <a:rPr lang="en-US" sz="3000" dirty="0" err="1"/>
              <a:t>clienți</a:t>
            </a:r>
            <a:r>
              <a:rPr lang="en-US" sz="3000" dirty="0"/>
              <a:t>, </a:t>
            </a:r>
            <a:r>
              <a:rPr lang="en-US" sz="3000" dirty="0" err="1"/>
              <a:t>experiența</a:t>
            </a:r>
            <a:r>
              <a:rPr lang="en-US" sz="3000" dirty="0"/>
              <a:t> </a:t>
            </a:r>
            <a:r>
              <a:rPr lang="en-US" sz="3000" dirty="0" err="1"/>
              <a:t>utilizatorului</a:t>
            </a:r>
            <a:r>
              <a:rPr lang="en-US" sz="3000" dirty="0"/>
              <a:t> </a:t>
            </a:r>
            <a:r>
              <a:rPr lang="en-US" sz="3000" dirty="0" err="1"/>
              <a:t>și</a:t>
            </a:r>
            <a:r>
              <a:rPr lang="en-US" sz="3000" dirty="0"/>
              <a:t> </a:t>
            </a:r>
            <a:r>
              <a:rPr lang="en-US" sz="3000" dirty="0" err="1"/>
              <a:t>calitatea</a:t>
            </a:r>
            <a:r>
              <a:rPr lang="en-US" sz="3000" dirty="0"/>
              <a:t> </a:t>
            </a:r>
            <a:r>
              <a:rPr lang="en-US" sz="3000" dirty="0" err="1"/>
              <a:t>produsului</a:t>
            </a:r>
            <a:r>
              <a:rPr lang="en-US" sz="3000" dirty="0"/>
              <a:t> </a:t>
            </a:r>
            <a:r>
              <a:rPr lang="en-US" sz="3000" dirty="0" err="1"/>
              <a:t>sau</a:t>
            </a:r>
            <a:r>
              <a:rPr lang="en-US" sz="3000" dirty="0"/>
              <a:t> </a:t>
            </a:r>
            <a:r>
              <a:rPr lang="en-US" sz="3000" dirty="0" err="1"/>
              <a:t>serviciului</a:t>
            </a:r>
            <a:r>
              <a:rPr lang="en-US" sz="3000" dirty="0"/>
              <a:t>.</a:t>
            </a:r>
          </a:p>
        </p:txBody>
      </p:sp>
    </p:spTree>
    <p:extLst>
      <p:ext uri="{BB962C8B-B14F-4D97-AF65-F5344CB8AC3E}">
        <p14:creationId xmlns:p14="http://schemas.microsoft.com/office/powerpoint/2010/main" val="1071649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pt-BR" sz="4000" dirty="0">
                <a:solidFill>
                  <a:srgbClr val="398F98"/>
                </a:solidFill>
                <a:latin typeface="Calibri"/>
                <a:cs typeface="Calibri"/>
              </a:rPr>
              <a:t>Logo și paleta de culori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1938992"/>
          </a:xfrm>
          <a:prstGeom prst="rect">
            <a:avLst/>
          </a:prstGeom>
          <a:noFill/>
        </p:spPr>
        <p:txBody>
          <a:bodyPr wrap="square" rtlCol="0">
            <a:spAutoFit/>
          </a:bodyPr>
          <a:lstStyle/>
          <a:p>
            <a:pPr algn="just"/>
            <a:r>
              <a:rPr lang="en-US" sz="3000" dirty="0" err="1"/>
              <a:t>Siglele</a:t>
            </a:r>
            <a:r>
              <a:rPr lang="en-US" sz="3000" dirty="0"/>
              <a:t> </a:t>
            </a:r>
            <a:r>
              <a:rPr lang="en-US" sz="3000" dirty="0" err="1"/>
              <a:t>și</a:t>
            </a:r>
            <a:r>
              <a:rPr lang="en-US" sz="3000" dirty="0"/>
              <a:t> </a:t>
            </a:r>
            <a:r>
              <a:rPr lang="en-US" sz="3000" dirty="0" err="1"/>
              <a:t>culorile</a:t>
            </a:r>
            <a:r>
              <a:rPr lang="en-US" sz="3000" dirty="0"/>
              <a:t> sunt </a:t>
            </a:r>
            <a:r>
              <a:rPr lang="en-US" sz="3000" dirty="0" err="1"/>
              <a:t>componente</a:t>
            </a:r>
            <a:r>
              <a:rPr lang="en-US" sz="3000" dirty="0"/>
              <a:t> </a:t>
            </a:r>
            <a:r>
              <a:rPr lang="en-US" sz="3000" dirty="0" err="1"/>
              <a:t>importante</a:t>
            </a:r>
            <a:r>
              <a:rPr lang="en-US" sz="3000" dirty="0"/>
              <a:t> ale </a:t>
            </a:r>
            <a:r>
              <a:rPr lang="en-US" sz="3000" dirty="0" err="1"/>
              <a:t>identității</a:t>
            </a:r>
            <a:r>
              <a:rPr lang="en-US" sz="3000" dirty="0"/>
              <a:t> </a:t>
            </a:r>
            <a:r>
              <a:rPr lang="en-US" sz="3000" dirty="0" err="1"/>
              <a:t>vizuale</a:t>
            </a:r>
            <a:r>
              <a:rPr lang="en-US" sz="3000" dirty="0"/>
              <a:t> a </a:t>
            </a:r>
            <a:r>
              <a:rPr lang="en-US" sz="3000" dirty="0" err="1"/>
              <a:t>unui</a:t>
            </a:r>
            <a:r>
              <a:rPr lang="en-US" sz="3000" dirty="0"/>
              <a:t> brand </a:t>
            </a:r>
            <a:r>
              <a:rPr lang="en-US" sz="3000" dirty="0" err="1"/>
              <a:t>și</a:t>
            </a:r>
            <a:r>
              <a:rPr lang="en-US" sz="3000" dirty="0"/>
              <a:t> </a:t>
            </a:r>
            <a:r>
              <a:rPr lang="en-US" sz="3000" dirty="0" err="1"/>
              <a:t>joacă</a:t>
            </a:r>
            <a:r>
              <a:rPr lang="en-US" sz="3000" dirty="0"/>
              <a:t> un </a:t>
            </a:r>
            <a:r>
              <a:rPr lang="en-US" sz="3000" dirty="0" err="1"/>
              <a:t>rol</a:t>
            </a:r>
            <a:r>
              <a:rPr lang="en-US" sz="3000" dirty="0"/>
              <a:t> crucial </a:t>
            </a:r>
            <a:r>
              <a:rPr lang="en-US" sz="3000" dirty="0" err="1"/>
              <a:t>în</a:t>
            </a:r>
            <a:r>
              <a:rPr lang="en-US" sz="3000" dirty="0"/>
              <a:t> </a:t>
            </a:r>
            <a:r>
              <a:rPr lang="en-US" sz="3000" dirty="0" err="1"/>
              <a:t>crearea</a:t>
            </a:r>
            <a:r>
              <a:rPr lang="en-US" sz="3000" dirty="0"/>
              <a:t> </a:t>
            </a:r>
            <a:r>
              <a:rPr lang="en-US" sz="3000" dirty="0" err="1"/>
              <a:t>unui</a:t>
            </a:r>
            <a:r>
              <a:rPr lang="en-US" sz="3000" dirty="0"/>
              <a:t> brand </a:t>
            </a:r>
            <a:r>
              <a:rPr lang="en-US" sz="3000" dirty="0" err="1"/>
              <a:t>memorabil</a:t>
            </a:r>
            <a:r>
              <a:rPr lang="en-US" sz="3000" dirty="0"/>
              <a:t> </a:t>
            </a:r>
            <a:r>
              <a:rPr lang="en-US" sz="3000" dirty="0" err="1"/>
              <a:t>și</a:t>
            </a:r>
            <a:r>
              <a:rPr lang="en-US" sz="3000" dirty="0"/>
              <a:t> </a:t>
            </a:r>
            <a:r>
              <a:rPr lang="en-US" sz="3000" dirty="0" err="1"/>
              <a:t>recunoscut</a:t>
            </a:r>
            <a:r>
              <a:rPr lang="en-US" sz="3000" dirty="0"/>
              <a:t>.</a:t>
            </a:r>
          </a:p>
        </p:txBody>
      </p:sp>
      <p:pic>
        <p:nvPicPr>
          <p:cNvPr id="4" name="Picture 3" descr="The 7 Types of Logos And How to Use Them - 99designs">
            <a:extLst>
              <a:ext uri="{FF2B5EF4-FFF2-40B4-BE49-F238E27FC236}">
                <a16:creationId xmlns:a16="http://schemas.microsoft.com/office/drawing/2014/main" id="{226219C6-9EB4-6C59-CAA9-9C77098473B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2456" y="3699377"/>
            <a:ext cx="4879086" cy="2744890"/>
          </a:xfrm>
          <a:prstGeom prst="rect">
            <a:avLst/>
          </a:prstGeom>
          <a:noFill/>
          <a:ln>
            <a:noFill/>
          </a:ln>
        </p:spPr>
      </p:pic>
    </p:spTree>
    <p:extLst>
      <p:ext uri="{BB962C8B-B14F-4D97-AF65-F5344CB8AC3E}">
        <p14:creationId xmlns:p14="http://schemas.microsoft.com/office/powerpoint/2010/main" val="4072050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CONTENT</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046988"/>
          </a:xfrm>
          <a:prstGeom prst="rect">
            <a:avLst/>
          </a:prstGeom>
          <a:noFill/>
        </p:spPr>
        <p:txBody>
          <a:bodyPr wrap="square" rtlCol="0">
            <a:spAutoFit/>
          </a:bodyPr>
          <a:lstStyle/>
          <a:p>
            <a:pPr marL="514350" indent="-514350">
              <a:buFont typeface="+mj-lt"/>
              <a:buAutoNum type="arabicPeriod"/>
            </a:pPr>
            <a:r>
              <a:rPr lang="en-US" sz="3200" dirty="0" err="1">
                <a:hlinkClick r:id="rId3" action="ppaction://hlinksldjump"/>
              </a:rPr>
              <a:t>Introducere</a:t>
            </a:r>
            <a:r>
              <a:rPr lang="en-US" sz="3200" dirty="0">
                <a:hlinkClick r:id="rId3" action="ppaction://hlinksldjump"/>
              </a:rPr>
              <a:t> </a:t>
            </a:r>
            <a:r>
              <a:rPr lang="en-US" sz="3200" dirty="0" err="1">
                <a:hlinkClick r:id="rId3" action="ppaction://hlinksldjump"/>
              </a:rPr>
              <a:t>în</a:t>
            </a:r>
            <a:r>
              <a:rPr lang="en-US" sz="3200" dirty="0">
                <a:hlinkClick r:id="rId3" action="ppaction://hlinksldjump"/>
              </a:rPr>
              <a:t> Social Media</a:t>
            </a:r>
            <a:endParaRPr lang="en-US" sz="3200" dirty="0"/>
          </a:p>
          <a:p>
            <a:pPr marL="514350" indent="-514350">
              <a:buFont typeface="+mj-lt"/>
              <a:buAutoNum type="arabicPeriod"/>
            </a:pPr>
            <a:r>
              <a:rPr lang="en-US" sz="3200" dirty="0" err="1">
                <a:hlinkClick r:id="rId4" action="ppaction://hlinksldjump"/>
              </a:rPr>
              <a:t>Cercetare</a:t>
            </a:r>
            <a:r>
              <a:rPr lang="en-US" sz="3200" dirty="0">
                <a:hlinkClick r:id="rId4" action="ppaction://hlinksldjump"/>
              </a:rPr>
              <a:t> de </a:t>
            </a:r>
            <a:r>
              <a:rPr lang="en-US" sz="3200" dirty="0" err="1">
                <a:hlinkClick r:id="rId4" action="ppaction://hlinksldjump"/>
              </a:rPr>
              <a:t>piață</a:t>
            </a:r>
            <a:endParaRPr lang="en-US" sz="3200" dirty="0"/>
          </a:p>
          <a:p>
            <a:pPr marL="514350" indent="-514350">
              <a:buFont typeface="+mj-lt"/>
              <a:buAutoNum type="arabicPeriod"/>
            </a:pPr>
            <a:r>
              <a:rPr lang="en-US" sz="3200" dirty="0">
                <a:hlinkClick r:id="rId5" action="ppaction://hlinksldjump"/>
              </a:rPr>
              <a:t>Branding</a:t>
            </a:r>
            <a:endParaRPr lang="en-US" sz="3200" dirty="0"/>
          </a:p>
          <a:p>
            <a:pPr marL="514350" indent="-514350">
              <a:buFont typeface="+mj-lt"/>
              <a:buAutoNum type="arabicPeriod"/>
            </a:pPr>
            <a:r>
              <a:rPr lang="en-US" sz="3200" dirty="0">
                <a:hlinkClick r:id="rId6" action="ppaction://hlinksldjump"/>
              </a:rPr>
              <a:t>Marketing de </a:t>
            </a:r>
            <a:r>
              <a:rPr lang="en-US" sz="3200" dirty="0" err="1">
                <a:hlinkClick r:id="rId6" action="ppaction://hlinksldjump"/>
              </a:rPr>
              <a:t>conținut</a:t>
            </a:r>
            <a:r>
              <a:rPr lang="en-US" sz="3200" dirty="0">
                <a:hlinkClick r:id="rId6" action="ppaction://hlinksldjump"/>
              </a:rPr>
              <a:t>, design </a:t>
            </a:r>
            <a:r>
              <a:rPr lang="en-US" sz="3200" dirty="0" err="1">
                <a:hlinkClick r:id="rId6" action="ppaction://hlinksldjump"/>
              </a:rPr>
              <a:t>grafic</a:t>
            </a:r>
            <a:r>
              <a:rPr lang="en-US" sz="3200" dirty="0">
                <a:hlinkClick r:id="rId6" action="ppaction://hlinksldjump"/>
              </a:rPr>
              <a:t> </a:t>
            </a:r>
            <a:r>
              <a:rPr lang="en-US" sz="3200" dirty="0" err="1">
                <a:hlinkClick r:id="rId6" action="ppaction://hlinksldjump"/>
              </a:rPr>
              <a:t>și</a:t>
            </a:r>
            <a:r>
              <a:rPr lang="en-US" sz="3200" dirty="0">
                <a:hlinkClick r:id="rId6" action="ppaction://hlinksldjump"/>
              </a:rPr>
              <a:t> copywriting</a:t>
            </a:r>
            <a:endParaRPr lang="en-US" sz="3200" dirty="0"/>
          </a:p>
          <a:p>
            <a:pPr marL="514350" indent="-514350">
              <a:buFont typeface="+mj-lt"/>
              <a:buAutoNum type="arabicPeriod"/>
            </a:pPr>
            <a:r>
              <a:rPr lang="it-IT" sz="3200" dirty="0">
                <a:hlinkClick r:id="rId7" action="ppaction://hlinksldjump"/>
              </a:rPr>
              <a:t>Metrici și performanță în Social Media</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pt-BR" sz="4000" dirty="0">
                <a:solidFill>
                  <a:srgbClr val="398F98"/>
                </a:solidFill>
                <a:latin typeface="Calibri"/>
                <a:cs typeface="Calibri"/>
              </a:rPr>
              <a:t>Logo și paleta de culori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just"/>
            <a:r>
              <a:rPr lang="en-US" sz="3000" dirty="0"/>
              <a:t>Un logo </a:t>
            </a:r>
            <a:r>
              <a:rPr lang="en-US" sz="3000" dirty="0" err="1"/>
              <a:t>este</a:t>
            </a:r>
            <a:r>
              <a:rPr lang="en-US" sz="3000" dirty="0"/>
              <a:t> un </a:t>
            </a:r>
            <a:r>
              <a:rPr lang="en-US" sz="3000" b="1" dirty="0"/>
              <a:t>element </a:t>
            </a:r>
            <a:r>
              <a:rPr lang="en-US" sz="3000" b="1" dirty="0" err="1"/>
              <a:t>grafic</a:t>
            </a:r>
            <a:r>
              <a:rPr lang="en-US" sz="3000" b="1" dirty="0"/>
              <a:t> </a:t>
            </a:r>
            <a:r>
              <a:rPr lang="en-US" sz="3000" dirty="0"/>
              <a:t>care </a:t>
            </a:r>
            <a:r>
              <a:rPr lang="en-US" sz="3000" dirty="0" err="1"/>
              <a:t>reprezintă</a:t>
            </a:r>
            <a:r>
              <a:rPr lang="en-US" sz="3000" dirty="0"/>
              <a:t> o </a:t>
            </a:r>
            <a:r>
              <a:rPr lang="en-US" sz="3000" dirty="0" err="1"/>
              <a:t>marcă</a:t>
            </a:r>
            <a:r>
              <a:rPr lang="en-US" sz="3000" dirty="0"/>
              <a:t>, </a:t>
            </a:r>
            <a:r>
              <a:rPr lang="en-US" sz="3000" dirty="0" err="1"/>
              <a:t>constând</a:t>
            </a:r>
            <a:r>
              <a:rPr lang="en-US" sz="3000" dirty="0"/>
              <a:t> </a:t>
            </a:r>
            <a:r>
              <a:rPr lang="en-US" sz="3000" dirty="0" err="1"/>
              <a:t>adesea</a:t>
            </a:r>
            <a:r>
              <a:rPr lang="en-US" sz="3000" dirty="0"/>
              <a:t> </a:t>
            </a:r>
            <a:r>
              <a:rPr lang="en-US" sz="3000" dirty="0" err="1"/>
              <a:t>dintr</a:t>
            </a:r>
            <a:r>
              <a:rPr lang="en-US" sz="3000" dirty="0"/>
              <a:t>-un </a:t>
            </a:r>
            <a:r>
              <a:rPr lang="en-US" sz="3000" dirty="0" err="1"/>
              <a:t>simbol</a:t>
            </a:r>
            <a:r>
              <a:rPr lang="en-US" sz="3000" dirty="0"/>
              <a:t> </a:t>
            </a:r>
            <a:r>
              <a:rPr lang="en-US" sz="3000" dirty="0" err="1"/>
              <a:t>sau</a:t>
            </a:r>
            <a:r>
              <a:rPr lang="en-US" sz="3000" dirty="0"/>
              <a:t> o </a:t>
            </a:r>
            <a:r>
              <a:rPr lang="en-US" sz="3000" dirty="0" err="1"/>
              <a:t>pictogramă</a:t>
            </a:r>
            <a:r>
              <a:rPr lang="en-US" sz="3000" dirty="0"/>
              <a:t>, </a:t>
            </a:r>
            <a:r>
              <a:rPr lang="en-US" sz="3000" dirty="0" err="1"/>
              <a:t>împreună</a:t>
            </a:r>
            <a:r>
              <a:rPr lang="en-US" sz="3000" dirty="0"/>
              <a:t> cu un </a:t>
            </a:r>
            <a:r>
              <a:rPr lang="en-US" sz="3000" dirty="0" err="1"/>
              <a:t>nume</a:t>
            </a:r>
            <a:r>
              <a:rPr lang="en-US" sz="3000" dirty="0"/>
              <a:t> de </a:t>
            </a:r>
            <a:r>
              <a:rPr lang="en-US" sz="3000" dirty="0" err="1"/>
              <a:t>companie</a:t>
            </a:r>
            <a:r>
              <a:rPr lang="en-US" sz="3000" dirty="0"/>
              <a:t> </a:t>
            </a:r>
            <a:r>
              <a:rPr lang="en-US" sz="3000" dirty="0" err="1"/>
              <a:t>sau</a:t>
            </a:r>
            <a:r>
              <a:rPr lang="en-US" sz="3000" dirty="0"/>
              <a:t> un slogan. </a:t>
            </a:r>
            <a:r>
              <a:rPr lang="en-US" sz="3000" dirty="0" err="1"/>
              <a:t>Siglele</a:t>
            </a:r>
            <a:r>
              <a:rPr lang="en-US" sz="3000" dirty="0"/>
              <a:t> pot </a:t>
            </a:r>
            <a:r>
              <a:rPr lang="en-US" sz="3000" dirty="0" err="1"/>
              <a:t>lua</a:t>
            </a:r>
            <a:r>
              <a:rPr lang="en-US" sz="3000" dirty="0"/>
              <a:t> </a:t>
            </a:r>
            <a:r>
              <a:rPr lang="en-US" sz="3000" dirty="0" err="1"/>
              <a:t>multe</a:t>
            </a:r>
            <a:r>
              <a:rPr lang="en-US" sz="3000" dirty="0"/>
              <a:t> </a:t>
            </a:r>
            <a:r>
              <a:rPr lang="en-US" sz="3000" dirty="0" err="1"/>
              <a:t>forme</a:t>
            </a:r>
            <a:r>
              <a:rPr lang="en-US" sz="3000" dirty="0"/>
              <a:t> </a:t>
            </a:r>
            <a:r>
              <a:rPr lang="en-US" sz="3000" dirty="0" err="1"/>
              <a:t>diferite</a:t>
            </a:r>
            <a:r>
              <a:rPr lang="en-US" sz="3000" dirty="0"/>
              <a:t>, de la </a:t>
            </a:r>
            <a:r>
              <a:rPr lang="en-US" sz="3000" dirty="0" err="1"/>
              <a:t>modele</a:t>
            </a:r>
            <a:r>
              <a:rPr lang="en-US" sz="3000" dirty="0"/>
              <a:t> simple </a:t>
            </a:r>
            <a:r>
              <a:rPr lang="en-US" sz="3000" dirty="0" err="1"/>
              <a:t>și</a:t>
            </a:r>
            <a:r>
              <a:rPr lang="en-US" sz="3000" dirty="0"/>
              <a:t> </a:t>
            </a:r>
            <a:r>
              <a:rPr lang="en-US" sz="3000" dirty="0" err="1"/>
              <a:t>minimaliste</a:t>
            </a:r>
            <a:r>
              <a:rPr lang="en-US" sz="3000" dirty="0"/>
              <a:t> la </a:t>
            </a:r>
            <a:r>
              <a:rPr lang="en-US" sz="3000" dirty="0" err="1"/>
              <a:t>cele</a:t>
            </a:r>
            <a:r>
              <a:rPr lang="en-US" sz="3000" dirty="0"/>
              <a:t> </a:t>
            </a:r>
            <a:r>
              <a:rPr lang="en-US" sz="3000" dirty="0" err="1"/>
              <a:t>complexe</a:t>
            </a:r>
            <a:r>
              <a:rPr lang="en-US" sz="3000" dirty="0"/>
              <a:t> </a:t>
            </a:r>
            <a:r>
              <a:rPr lang="en-US" sz="3000" dirty="0" err="1"/>
              <a:t>și</a:t>
            </a:r>
            <a:r>
              <a:rPr lang="en-US" sz="3000" dirty="0"/>
              <a:t> complicate. Cele </a:t>
            </a:r>
            <a:r>
              <a:rPr lang="en-US" sz="3000" dirty="0" err="1"/>
              <a:t>mai</a:t>
            </a:r>
            <a:r>
              <a:rPr lang="en-US" sz="3000" dirty="0"/>
              <a:t> </a:t>
            </a:r>
            <a:r>
              <a:rPr lang="en-US" sz="3000" dirty="0" err="1"/>
              <a:t>eficiente</a:t>
            </a:r>
            <a:r>
              <a:rPr lang="en-US" sz="3000" dirty="0"/>
              <a:t> logo-</a:t>
            </a:r>
            <a:r>
              <a:rPr lang="en-US" sz="3000" dirty="0" err="1"/>
              <a:t>uri</a:t>
            </a:r>
            <a:r>
              <a:rPr lang="en-US" sz="3000" dirty="0"/>
              <a:t> sunt </a:t>
            </a:r>
            <a:r>
              <a:rPr lang="en-US" sz="3000" dirty="0" err="1"/>
              <a:t>cele</a:t>
            </a:r>
            <a:r>
              <a:rPr lang="en-US" sz="3000" dirty="0"/>
              <a:t> care sunt simple, </a:t>
            </a:r>
            <a:r>
              <a:rPr lang="en-US" sz="3000" dirty="0" err="1"/>
              <a:t>ușor</a:t>
            </a:r>
            <a:r>
              <a:rPr lang="en-US" sz="3000" dirty="0"/>
              <a:t> de </a:t>
            </a:r>
            <a:r>
              <a:rPr lang="en-US" sz="3000" dirty="0" err="1"/>
              <a:t>reținut</a:t>
            </a:r>
            <a:r>
              <a:rPr lang="en-US" sz="3000" dirty="0"/>
              <a:t> </a:t>
            </a:r>
            <a:r>
              <a:rPr lang="en-US" sz="3000" dirty="0" err="1"/>
              <a:t>și</a:t>
            </a:r>
            <a:r>
              <a:rPr lang="en-US" sz="3000" dirty="0"/>
              <a:t> </a:t>
            </a:r>
            <a:r>
              <a:rPr lang="en-US" sz="3000" dirty="0" err="1"/>
              <a:t>ușor</a:t>
            </a:r>
            <a:r>
              <a:rPr lang="en-US" sz="3000" dirty="0"/>
              <a:t> de </a:t>
            </a:r>
            <a:r>
              <a:rPr lang="en-US" sz="3000" dirty="0" err="1"/>
              <a:t>recunoscut</a:t>
            </a:r>
            <a:r>
              <a:rPr lang="en-US" sz="3000" dirty="0"/>
              <a:t>.</a:t>
            </a:r>
          </a:p>
        </p:txBody>
      </p:sp>
    </p:spTree>
    <p:extLst>
      <p:ext uri="{BB962C8B-B14F-4D97-AF65-F5344CB8AC3E}">
        <p14:creationId xmlns:p14="http://schemas.microsoft.com/office/powerpoint/2010/main" val="308147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pt-BR" sz="4000" dirty="0">
                <a:solidFill>
                  <a:srgbClr val="398F98"/>
                </a:solidFill>
                <a:latin typeface="Calibri"/>
                <a:cs typeface="Calibri"/>
              </a:rPr>
              <a:t>Logo și paleta de culori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algn="just"/>
            <a:r>
              <a:rPr lang="en-US" sz="3000" dirty="0"/>
              <a:t>Al </a:t>
            </a:r>
            <a:r>
              <a:rPr lang="en-US" sz="3000" dirty="0" err="1"/>
              <a:t>doilea</a:t>
            </a:r>
            <a:r>
              <a:rPr lang="en-US" sz="3000" dirty="0"/>
              <a:t> element </a:t>
            </a:r>
            <a:r>
              <a:rPr lang="en-US" sz="3000" dirty="0" err="1"/>
              <a:t>cheie</a:t>
            </a:r>
            <a:r>
              <a:rPr lang="en-US" sz="3000" dirty="0"/>
              <a:t> al </a:t>
            </a:r>
            <a:r>
              <a:rPr lang="en-US" sz="3000" dirty="0" err="1"/>
              <a:t>identității</a:t>
            </a:r>
            <a:r>
              <a:rPr lang="en-US" sz="3000" dirty="0"/>
              <a:t> </a:t>
            </a:r>
            <a:r>
              <a:rPr lang="en-US" sz="3000" dirty="0" err="1"/>
              <a:t>vizuale</a:t>
            </a:r>
            <a:r>
              <a:rPr lang="en-US" sz="3000" dirty="0"/>
              <a:t> a </a:t>
            </a:r>
            <a:r>
              <a:rPr lang="en-US" sz="3000" dirty="0" err="1"/>
              <a:t>unui</a:t>
            </a:r>
            <a:r>
              <a:rPr lang="en-US" sz="3000" dirty="0"/>
              <a:t> brand </a:t>
            </a:r>
            <a:r>
              <a:rPr lang="en-US" sz="3000" dirty="0" err="1"/>
              <a:t>este</a:t>
            </a:r>
            <a:r>
              <a:rPr lang="en-US" sz="3000" dirty="0"/>
              <a:t> </a:t>
            </a:r>
            <a:r>
              <a:rPr lang="en-US" sz="3000" dirty="0" err="1"/>
              <a:t>reprezentat</a:t>
            </a:r>
            <a:r>
              <a:rPr lang="en-US" sz="3000" dirty="0"/>
              <a:t> de </a:t>
            </a:r>
            <a:r>
              <a:rPr lang="en-US" sz="3000" dirty="0" err="1"/>
              <a:t>culorile</a:t>
            </a:r>
            <a:r>
              <a:rPr lang="en-US" sz="3000" dirty="0"/>
              <a:t> , care </a:t>
            </a:r>
            <a:r>
              <a:rPr lang="en-US" sz="3000" dirty="0" err="1"/>
              <a:t>joacă</a:t>
            </a:r>
            <a:r>
              <a:rPr lang="en-US" sz="3000" dirty="0"/>
              <a:t>, de </a:t>
            </a:r>
            <a:r>
              <a:rPr lang="en-US" sz="3000" dirty="0" err="1"/>
              <a:t>asemenea</a:t>
            </a:r>
            <a:r>
              <a:rPr lang="en-US" sz="3000" dirty="0"/>
              <a:t>, un </a:t>
            </a:r>
            <a:r>
              <a:rPr lang="en-US" sz="3000" dirty="0" err="1"/>
              <a:t>rol</a:t>
            </a:r>
            <a:r>
              <a:rPr lang="en-US" sz="3000" dirty="0"/>
              <a:t> important </a:t>
            </a:r>
            <a:r>
              <a:rPr lang="en-US" sz="3000" dirty="0" err="1"/>
              <a:t>în</a:t>
            </a:r>
            <a:r>
              <a:rPr lang="en-US" sz="3000" dirty="0"/>
              <a:t>. </a:t>
            </a:r>
            <a:r>
              <a:rPr lang="en-US" sz="3000" dirty="0" err="1"/>
              <a:t>Culorile</a:t>
            </a:r>
            <a:r>
              <a:rPr lang="en-US" sz="3000" dirty="0"/>
              <a:t> </a:t>
            </a:r>
            <a:r>
              <a:rPr lang="en-US" sz="3000" dirty="0" err="1"/>
              <a:t>diferite</a:t>
            </a:r>
            <a:r>
              <a:rPr lang="en-US" sz="3000" dirty="0"/>
              <a:t> pot </a:t>
            </a:r>
            <a:r>
              <a:rPr lang="en-US" sz="3000" dirty="0" err="1"/>
              <a:t>evoca</a:t>
            </a:r>
            <a:r>
              <a:rPr lang="en-US" sz="3000" dirty="0"/>
              <a:t> </a:t>
            </a:r>
            <a:r>
              <a:rPr lang="en-US" sz="3000" dirty="0" err="1"/>
              <a:t>emoții</a:t>
            </a:r>
            <a:r>
              <a:rPr lang="en-US" sz="3000" dirty="0"/>
              <a:t> </a:t>
            </a:r>
            <a:r>
              <a:rPr lang="en-US" sz="3000" dirty="0" err="1"/>
              <a:t>diferite</a:t>
            </a:r>
            <a:r>
              <a:rPr lang="en-US" sz="3000" dirty="0"/>
              <a:t> </a:t>
            </a:r>
            <a:r>
              <a:rPr lang="en-US" sz="3000" dirty="0" err="1"/>
              <a:t>și</a:t>
            </a:r>
            <a:r>
              <a:rPr lang="en-US" sz="3000" dirty="0"/>
              <a:t> pot </a:t>
            </a:r>
            <a:r>
              <a:rPr lang="en-US" sz="3000" dirty="0" err="1"/>
              <a:t>transmite</a:t>
            </a:r>
            <a:r>
              <a:rPr lang="en-US" sz="3000" dirty="0"/>
              <a:t> </a:t>
            </a:r>
            <a:r>
              <a:rPr lang="en-US" sz="3000" dirty="0" err="1"/>
              <a:t>semnificații</a:t>
            </a:r>
            <a:r>
              <a:rPr lang="en-US" sz="3000" dirty="0"/>
              <a:t> </a:t>
            </a:r>
            <a:r>
              <a:rPr lang="en-US" sz="3000" dirty="0" err="1"/>
              <a:t>diferite</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influența</a:t>
            </a:r>
            <a:r>
              <a:rPr lang="en-US" sz="3000" dirty="0"/>
              <a:t> </a:t>
            </a:r>
            <a:r>
              <a:rPr lang="en-US" sz="3000" dirty="0" err="1"/>
              <a:t>modul</a:t>
            </a:r>
            <a:r>
              <a:rPr lang="en-US" sz="3000" dirty="0"/>
              <a:t> </a:t>
            </a:r>
            <a:r>
              <a:rPr lang="en-US" sz="3000" dirty="0" err="1"/>
              <a:t>în</a:t>
            </a:r>
            <a:r>
              <a:rPr lang="en-US" sz="3000" dirty="0"/>
              <a:t> care </a:t>
            </a:r>
            <a:r>
              <a:rPr lang="en-US" sz="3000" dirty="0" err="1"/>
              <a:t>clienții</a:t>
            </a:r>
            <a:r>
              <a:rPr lang="en-US" sz="3000" dirty="0"/>
              <a:t> </a:t>
            </a:r>
            <a:r>
              <a:rPr lang="en-US" sz="3000" dirty="0" err="1"/>
              <a:t>percep</a:t>
            </a:r>
            <a:r>
              <a:rPr lang="en-US" sz="3000" dirty="0"/>
              <a:t> un brand. De </a:t>
            </a:r>
            <a:r>
              <a:rPr lang="en-US" sz="3000" dirty="0" err="1"/>
              <a:t>exemplu</a:t>
            </a:r>
            <a:r>
              <a:rPr lang="en-US" sz="3000" dirty="0"/>
              <a:t>, </a:t>
            </a:r>
            <a:r>
              <a:rPr lang="en-US" sz="3000" dirty="0" err="1"/>
              <a:t>albastrul</a:t>
            </a:r>
            <a:r>
              <a:rPr lang="en-US" sz="3000" dirty="0"/>
              <a:t> </a:t>
            </a:r>
            <a:r>
              <a:rPr lang="en-US" sz="3000" dirty="0" err="1"/>
              <a:t>este</a:t>
            </a:r>
            <a:r>
              <a:rPr lang="en-US" sz="3000" dirty="0"/>
              <a:t> </a:t>
            </a:r>
            <a:r>
              <a:rPr lang="en-US" sz="3000" dirty="0" err="1"/>
              <a:t>adesea</a:t>
            </a:r>
            <a:r>
              <a:rPr lang="en-US" sz="3000" dirty="0"/>
              <a:t> </a:t>
            </a:r>
            <a:r>
              <a:rPr lang="en-US" sz="3000" dirty="0" err="1"/>
              <a:t>asociat</a:t>
            </a:r>
            <a:r>
              <a:rPr lang="en-US" sz="3000" dirty="0"/>
              <a:t> cu </a:t>
            </a:r>
            <a:r>
              <a:rPr lang="en-US" sz="3000" dirty="0" err="1"/>
              <a:t>încredere</a:t>
            </a:r>
            <a:r>
              <a:rPr lang="en-US" sz="3000" dirty="0"/>
              <a:t> </a:t>
            </a:r>
            <a:r>
              <a:rPr lang="en-US" sz="3000" dirty="0" err="1"/>
              <a:t>și</a:t>
            </a:r>
            <a:r>
              <a:rPr lang="en-US" sz="3000" dirty="0"/>
              <a:t> </a:t>
            </a:r>
            <a:r>
              <a:rPr lang="en-US" sz="3000" dirty="0" err="1"/>
              <a:t>stabilitate</a:t>
            </a:r>
            <a:r>
              <a:rPr lang="en-US" sz="3000" dirty="0"/>
              <a:t>, </a:t>
            </a:r>
            <a:r>
              <a:rPr lang="en-US" sz="3000" dirty="0" err="1"/>
              <a:t>în</a:t>
            </a:r>
            <a:r>
              <a:rPr lang="en-US" sz="3000" dirty="0"/>
              <a:t> </a:t>
            </a:r>
            <a:r>
              <a:rPr lang="en-US" sz="3000" dirty="0" err="1"/>
              <a:t>timp</a:t>
            </a:r>
            <a:r>
              <a:rPr lang="en-US" sz="3000" dirty="0"/>
              <a:t> </a:t>
            </a:r>
            <a:r>
              <a:rPr lang="en-US" sz="3000" dirty="0" err="1"/>
              <a:t>ce</a:t>
            </a:r>
            <a:r>
              <a:rPr lang="en-US" sz="3000" dirty="0"/>
              <a:t> </a:t>
            </a:r>
            <a:r>
              <a:rPr lang="en-US" sz="3000" dirty="0" err="1"/>
              <a:t>roșu</a:t>
            </a:r>
            <a:r>
              <a:rPr lang="en-US" sz="3000" dirty="0"/>
              <a:t> </a:t>
            </a:r>
            <a:r>
              <a:rPr lang="en-US" sz="3000" dirty="0" err="1"/>
              <a:t>este</a:t>
            </a:r>
            <a:r>
              <a:rPr lang="en-US" sz="3000" dirty="0"/>
              <a:t> </a:t>
            </a:r>
            <a:r>
              <a:rPr lang="en-US" sz="3000" dirty="0" err="1"/>
              <a:t>asociat</a:t>
            </a:r>
            <a:r>
              <a:rPr lang="en-US" sz="3000" dirty="0"/>
              <a:t> cu </a:t>
            </a:r>
            <a:r>
              <a:rPr lang="en-US" sz="3000" dirty="0" err="1"/>
              <a:t>pasiune</a:t>
            </a:r>
            <a:r>
              <a:rPr lang="en-US" sz="3000" dirty="0"/>
              <a:t> </a:t>
            </a:r>
            <a:r>
              <a:rPr lang="en-US" sz="3000" dirty="0" err="1"/>
              <a:t>și</a:t>
            </a:r>
            <a:r>
              <a:rPr lang="en-US" sz="3000" dirty="0"/>
              <a:t> </a:t>
            </a:r>
            <a:r>
              <a:rPr lang="en-US" sz="3000" dirty="0" err="1"/>
              <a:t>entuziasm</a:t>
            </a:r>
            <a:r>
              <a:rPr lang="en-US" sz="3000" dirty="0"/>
              <a:t>.</a:t>
            </a:r>
          </a:p>
        </p:txBody>
      </p:sp>
    </p:spTree>
    <p:extLst>
      <p:ext uri="{BB962C8B-B14F-4D97-AF65-F5344CB8AC3E}">
        <p14:creationId xmlns:p14="http://schemas.microsoft.com/office/powerpoint/2010/main" val="2192607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pt-BR" sz="4000" dirty="0">
                <a:solidFill>
                  <a:srgbClr val="398F98"/>
                </a:solidFill>
                <a:latin typeface="Calibri"/>
                <a:cs typeface="Calibri"/>
              </a:rPr>
              <a:t>Logo și paleta de culori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algn="just"/>
            <a:r>
              <a:rPr lang="en-US" sz="3000" dirty="0" err="1"/>
              <a:t>Atunci</a:t>
            </a:r>
            <a:r>
              <a:rPr lang="en-US" sz="3000" dirty="0"/>
              <a:t> </a:t>
            </a:r>
            <a:r>
              <a:rPr lang="en-US" sz="3000" dirty="0" err="1"/>
              <a:t>când</a:t>
            </a:r>
            <a:r>
              <a:rPr lang="en-US" sz="3000" dirty="0"/>
              <a:t> </a:t>
            </a:r>
            <a:r>
              <a:rPr lang="en-US" sz="3000" dirty="0" err="1"/>
              <a:t>alegeți</a:t>
            </a:r>
            <a:r>
              <a:rPr lang="en-US" sz="3000" dirty="0"/>
              <a:t> </a:t>
            </a:r>
            <a:r>
              <a:rPr lang="en-US" sz="3000" dirty="0" err="1"/>
              <a:t>culori</a:t>
            </a:r>
            <a:r>
              <a:rPr lang="en-US" sz="3000" dirty="0"/>
              <a:t> </a:t>
            </a:r>
            <a:r>
              <a:rPr lang="en-US" sz="3000" dirty="0" err="1"/>
              <a:t>pentru</a:t>
            </a:r>
            <a:r>
              <a:rPr lang="en-US" sz="3000" dirty="0"/>
              <a:t> o </a:t>
            </a:r>
            <a:r>
              <a:rPr lang="en-US" sz="3000" dirty="0" err="1"/>
              <a:t>marcă</a:t>
            </a:r>
            <a:r>
              <a:rPr lang="en-US" sz="3000" dirty="0"/>
              <a:t>, </a:t>
            </a:r>
            <a:r>
              <a:rPr lang="en-US" sz="3000" dirty="0" err="1"/>
              <a:t>este</a:t>
            </a:r>
            <a:r>
              <a:rPr lang="en-US" sz="3000" dirty="0"/>
              <a:t> important </a:t>
            </a:r>
            <a:r>
              <a:rPr lang="en-US" sz="3000" dirty="0" err="1"/>
              <a:t>să</a:t>
            </a:r>
            <a:r>
              <a:rPr lang="en-US" sz="3000" dirty="0"/>
              <a:t> </a:t>
            </a:r>
            <a:r>
              <a:rPr lang="en-US" sz="3000" dirty="0" err="1"/>
              <a:t>luați</a:t>
            </a:r>
            <a:r>
              <a:rPr lang="en-US" sz="3000" dirty="0"/>
              <a:t> </a:t>
            </a:r>
            <a:r>
              <a:rPr lang="en-US" sz="3000" dirty="0" err="1"/>
              <a:t>în</a:t>
            </a:r>
            <a:r>
              <a:rPr lang="en-US" sz="3000" dirty="0"/>
              <a:t> </a:t>
            </a:r>
            <a:r>
              <a:rPr lang="en-US" sz="3000" dirty="0" err="1"/>
              <a:t>considerare</a:t>
            </a:r>
            <a:r>
              <a:rPr lang="en-US" sz="3000" dirty="0"/>
              <a:t> </a:t>
            </a:r>
            <a:r>
              <a:rPr lang="en-US" sz="3000" dirty="0" err="1"/>
              <a:t>psihologia</a:t>
            </a:r>
            <a:r>
              <a:rPr lang="en-US" sz="3000" dirty="0"/>
              <a:t> </a:t>
            </a:r>
            <a:r>
              <a:rPr lang="en-US" sz="3000" dirty="0" err="1"/>
              <a:t>culorii</a:t>
            </a:r>
            <a:r>
              <a:rPr lang="en-US" sz="3000" dirty="0"/>
              <a:t> </a:t>
            </a:r>
            <a:r>
              <a:rPr lang="en-US" sz="3000" dirty="0" err="1"/>
              <a:t>și</a:t>
            </a:r>
            <a:r>
              <a:rPr lang="en-US" sz="3000" dirty="0"/>
              <a:t> </a:t>
            </a:r>
            <a:r>
              <a:rPr lang="en-US" sz="3000" dirty="0" err="1"/>
              <a:t>modul</a:t>
            </a:r>
            <a:r>
              <a:rPr lang="en-US" sz="3000" dirty="0"/>
              <a:t> </a:t>
            </a:r>
            <a:r>
              <a:rPr lang="en-US" sz="3000" dirty="0" err="1"/>
              <a:t>în</a:t>
            </a:r>
            <a:r>
              <a:rPr lang="en-US" sz="3000" dirty="0"/>
              <a:t> care </a:t>
            </a:r>
            <a:r>
              <a:rPr lang="en-US" sz="3000" dirty="0" err="1"/>
              <a:t>diferitele</a:t>
            </a:r>
            <a:r>
              <a:rPr lang="en-US" sz="3000" dirty="0"/>
              <a:t> </a:t>
            </a:r>
            <a:r>
              <a:rPr lang="en-US" sz="3000" dirty="0" err="1"/>
              <a:t>culori</a:t>
            </a:r>
            <a:r>
              <a:rPr lang="en-US" sz="3000" dirty="0"/>
              <a:t> pot fi </a:t>
            </a:r>
            <a:r>
              <a:rPr lang="en-US" sz="3000" dirty="0" err="1"/>
              <a:t>percepute</a:t>
            </a:r>
            <a:r>
              <a:rPr lang="en-US" sz="3000" dirty="0"/>
              <a:t> de </a:t>
            </a:r>
            <a:r>
              <a:rPr lang="en-US" sz="3000" dirty="0" err="1"/>
              <a:t>publicul</a:t>
            </a:r>
            <a:r>
              <a:rPr lang="en-US" sz="3000" dirty="0"/>
              <a:t> </a:t>
            </a:r>
            <a:r>
              <a:rPr lang="en-US" sz="3000" dirty="0" err="1"/>
              <a:t>țintă</a:t>
            </a:r>
            <a:r>
              <a:rPr lang="en-US" sz="3000" dirty="0"/>
              <a:t>. De </a:t>
            </a:r>
            <a:r>
              <a:rPr lang="en-US" sz="3000" dirty="0" err="1"/>
              <a:t>asemenea</a:t>
            </a:r>
            <a:r>
              <a:rPr lang="en-US" sz="3000" dirty="0"/>
              <a:t>, </a:t>
            </a:r>
            <a:r>
              <a:rPr lang="en-US" sz="3000" dirty="0" err="1"/>
              <a:t>este</a:t>
            </a:r>
            <a:r>
              <a:rPr lang="en-US" sz="3000" dirty="0"/>
              <a:t> important </a:t>
            </a:r>
            <a:r>
              <a:rPr lang="en-US" sz="3000" dirty="0" err="1"/>
              <a:t>să</a:t>
            </a:r>
            <a:r>
              <a:rPr lang="en-US" sz="3000" dirty="0"/>
              <a:t> </a:t>
            </a:r>
            <a:r>
              <a:rPr lang="en-US" sz="3000" dirty="0" err="1"/>
              <a:t>vă</a:t>
            </a:r>
            <a:r>
              <a:rPr lang="en-US" sz="3000" dirty="0"/>
              <a:t> </a:t>
            </a:r>
            <a:r>
              <a:rPr lang="en-US" sz="3000" dirty="0" err="1"/>
              <a:t>asigurați</a:t>
            </a:r>
            <a:r>
              <a:rPr lang="en-US" sz="3000" dirty="0"/>
              <a:t> </a:t>
            </a:r>
            <a:r>
              <a:rPr lang="en-US" sz="3000" dirty="0" err="1"/>
              <a:t>că</a:t>
            </a:r>
            <a:r>
              <a:rPr lang="en-US" sz="3000" dirty="0"/>
              <a:t> paleta de </a:t>
            </a:r>
            <a:r>
              <a:rPr lang="en-US" sz="3000" dirty="0" err="1"/>
              <a:t>culori</a:t>
            </a:r>
            <a:r>
              <a:rPr lang="en-US" sz="3000" dirty="0"/>
              <a:t> a </a:t>
            </a:r>
            <a:r>
              <a:rPr lang="en-US" sz="3000" dirty="0" err="1"/>
              <a:t>mărcii</a:t>
            </a:r>
            <a:r>
              <a:rPr lang="en-US" sz="3000" dirty="0"/>
              <a:t> </a:t>
            </a:r>
            <a:r>
              <a:rPr lang="en-US" sz="3000" dirty="0" err="1"/>
              <a:t>dvs</a:t>
            </a:r>
            <a:r>
              <a:rPr lang="en-US" sz="3000" dirty="0"/>
              <a:t>. </a:t>
            </a:r>
            <a:r>
              <a:rPr lang="en-US" sz="3000" dirty="0" err="1"/>
              <a:t>este</a:t>
            </a:r>
            <a:r>
              <a:rPr lang="en-US" sz="3000" dirty="0"/>
              <a:t> </a:t>
            </a:r>
            <a:r>
              <a:rPr lang="en-US" sz="3000" dirty="0" err="1"/>
              <a:t>consecventă</a:t>
            </a:r>
            <a:r>
              <a:rPr lang="en-US" sz="3000" dirty="0"/>
              <a:t> </a:t>
            </a:r>
            <a:r>
              <a:rPr lang="en-US" sz="3000" dirty="0" err="1"/>
              <a:t>în</a:t>
            </a:r>
            <a:r>
              <a:rPr lang="en-US" sz="3000" dirty="0"/>
              <a:t> </a:t>
            </a:r>
            <a:r>
              <a:rPr lang="en-US" sz="3000" dirty="0" err="1"/>
              <a:t>toate</a:t>
            </a:r>
            <a:r>
              <a:rPr lang="en-US" sz="3000" dirty="0"/>
              <a:t> </a:t>
            </a:r>
            <a:r>
              <a:rPr lang="en-US" sz="3000" dirty="0" err="1"/>
              <a:t>punctele</a:t>
            </a:r>
            <a:r>
              <a:rPr lang="en-US" sz="3000" dirty="0"/>
              <a:t> de contact, </a:t>
            </a:r>
            <a:r>
              <a:rPr lang="en-US" sz="3000" dirty="0" err="1"/>
              <a:t>inclusiv</a:t>
            </a:r>
            <a:r>
              <a:rPr lang="en-US" sz="3000" dirty="0"/>
              <a:t> site-</a:t>
            </a:r>
            <a:r>
              <a:rPr lang="en-US" sz="3000" dirty="0" err="1"/>
              <a:t>ul</a:t>
            </a:r>
            <a:r>
              <a:rPr lang="en-US" sz="3000" dirty="0"/>
              <a:t> </a:t>
            </a:r>
            <a:r>
              <a:rPr lang="en-US" sz="3000" dirty="0" err="1"/>
              <a:t>dvs</a:t>
            </a:r>
            <a:r>
              <a:rPr lang="en-US" sz="3000" dirty="0"/>
              <a:t>. web, </a:t>
            </a:r>
            <a:r>
              <a:rPr lang="en-US" sz="3000" dirty="0" err="1"/>
              <a:t>profilurile</a:t>
            </a:r>
            <a:r>
              <a:rPr lang="en-US" sz="3000" dirty="0"/>
              <a:t> de </a:t>
            </a:r>
            <a:r>
              <a:rPr lang="en-US" sz="3000" dirty="0" err="1"/>
              <a:t>rețele</a:t>
            </a:r>
            <a:r>
              <a:rPr lang="en-US" sz="3000" dirty="0"/>
              <a:t> </a:t>
            </a:r>
            <a:r>
              <a:rPr lang="en-US" sz="3000" dirty="0" err="1"/>
              <a:t>sociale</a:t>
            </a:r>
            <a:r>
              <a:rPr lang="en-US" sz="3000" dirty="0"/>
              <a:t>, </a:t>
            </a:r>
            <a:r>
              <a:rPr lang="en-US" sz="3000" dirty="0" err="1"/>
              <a:t>materialele</a:t>
            </a:r>
            <a:r>
              <a:rPr lang="en-US" sz="3000" dirty="0"/>
              <a:t> de marketing </a:t>
            </a:r>
            <a:r>
              <a:rPr lang="en-US" sz="3000" dirty="0" err="1"/>
              <a:t>și</a:t>
            </a:r>
            <a:r>
              <a:rPr lang="en-US" sz="3000" dirty="0"/>
              <a:t> </a:t>
            </a:r>
            <a:r>
              <a:rPr lang="en-US" sz="3000" dirty="0" err="1"/>
              <a:t>ambalajul</a:t>
            </a:r>
            <a:r>
              <a:rPr lang="en-US" sz="3000" dirty="0"/>
              <a:t> </a:t>
            </a:r>
            <a:r>
              <a:rPr lang="en-US" sz="3000" dirty="0" err="1"/>
              <a:t>produselor</a:t>
            </a:r>
            <a:r>
              <a:rPr lang="en-US" sz="3000" dirty="0"/>
              <a:t>.</a:t>
            </a:r>
          </a:p>
        </p:txBody>
      </p:sp>
    </p:spTree>
    <p:extLst>
      <p:ext uri="{BB962C8B-B14F-4D97-AF65-F5344CB8AC3E}">
        <p14:creationId xmlns:p14="http://schemas.microsoft.com/office/powerpoint/2010/main" val="4262922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pt-BR" sz="4000" dirty="0">
                <a:solidFill>
                  <a:srgbClr val="398F98"/>
                </a:solidFill>
                <a:latin typeface="Calibri"/>
                <a:cs typeface="Calibri"/>
              </a:rPr>
              <a:t>Logo și paleta de culori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just"/>
            <a:r>
              <a:rPr lang="en-US" sz="3000" dirty="0"/>
              <a:t>Pe </a:t>
            </a:r>
            <a:r>
              <a:rPr lang="en-US" sz="3000" dirty="0" err="1"/>
              <a:t>lângă</a:t>
            </a:r>
            <a:r>
              <a:rPr lang="en-US" sz="3000" dirty="0"/>
              <a:t> logo-</a:t>
            </a:r>
            <a:r>
              <a:rPr lang="en-US" sz="3000" dirty="0" err="1"/>
              <a:t>uri</a:t>
            </a:r>
            <a:r>
              <a:rPr lang="en-US" sz="3000" dirty="0"/>
              <a:t> </a:t>
            </a:r>
            <a:r>
              <a:rPr lang="en-US" sz="3000" dirty="0" err="1"/>
              <a:t>și</a:t>
            </a:r>
            <a:r>
              <a:rPr lang="en-US" sz="3000" dirty="0"/>
              <a:t> </a:t>
            </a:r>
            <a:r>
              <a:rPr lang="en-US" sz="3000" dirty="0" err="1"/>
              <a:t>culori</a:t>
            </a:r>
            <a:r>
              <a:rPr lang="en-US" sz="3000" dirty="0"/>
              <a:t> , </a:t>
            </a:r>
            <a:r>
              <a:rPr lang="en-US" sz="3000" dirty="0" err="1"/>
              <a:t>alte</a:t>
            </a:r>
            <a:r>
              <a:rPr lang="en-US" sz="3000" dirty="0"/>
              <a:t> </a:t>
            </a:r>
            <a:r>
              <a:rPr lang="en-US" sz="3000" dirty="0" err="1"/>
              <a:t>elemente</a:t>
            </a:r>
            <a:r>
              <a:rPr lang="en-US" sz="3000" dirty="0"/>
              <a:t> </a:t>
            </a:r>
            <a:r>
              <a:rPr lang="en-US" sz="3000" dirty="0" err="1"/>
              <a:t>vizuale</a:t>
            </a:r>
            <a:r>
              <a:rPr lang="en-US" sz="3000" dirty="0"/>
              <a:t> care </a:t>
            </a:r>
            <a:r>
              <a:rPr lang="en-US" sz="3000" dirty="0" err="1"/>
              <a:t>contribuie</a:t>
            </a:r>
            <a:r>
              <a:rPr lang="en-US" sz="3000" dirty="0"/>
              <a:t> la </a:t>
            </a:r>
            <a:r>
              <a:rPr lang="en-US" sz="3000" dirty="0" err="1"/>
              <a:t>identitatea</a:t>
            </a:r>
            <a:r>
              <a:rPr lang="en-US" sz="3000" dirty="0"/>
              <a:t> </a:t>
            </a:r>
            <a:r>
              <a:rPr lang="en-US" sz="3000" dirty="0" err="1"/>
              <a:t>vizuală</a:t>
            </a:r>
            <a:r>
              <a:rPr lang="en-US" sz="3000" dirty="0"/>
              <a:t> a </a:t>
            </a:r>
            <a:r>
              <a:rPr lang="en-US" sz="3000" dirty="0" err="1"/>
              <a:t>mărcii</a:t>
            </a:r>
            <a:r>
              <a:rPr lang="en-US" sz="3000" dirty="0"/>
              <a:t> </a:t>
            </a:r>
            <a:r>
              <a:rPr lang="en-US" sz="3000" dirty="0" err="1"/>
              <a:t>includ</a:t>
            </a:r>
            <a:r>
              <a:rPr lang="en-US" sz="3000" dirty="0"/>
              <a:t> </a:t>
            </a:r>
            <a:r>
              <a:rPr lang="en-US" sz="3000" b="1" dirty="0" err="1"/>
              <a:t>tipografia</a:t>
            </a:r>
            <a:r>
              <a:rPr lang="en-US" sz="3000" b="1" dirty="0"/>
              <a:t>, </a:t>
            </a:r>
            <a:r>
              <a:rPr lang="en-US" sz="3000" b="1" dirty="0" err="1"/>
              <a:t>imaginile</a:t>
            </a:r>
            <a:r>
              <a:rPr lang="en-US" sz="3000" b="1" dirty="0"/>
              <a:t> </a:t>
            </a:r>
            <a:r>
              <a:rPr lang="en-US" sz="3000" b="1" dirty="0" err="1"/>
              <a:t>și</a:t>
            </a:r>
            <a:r>
              <a:rPr lang="en-US" sz="3000" b="1" dirty="0"/>
              <a:t> </a:t>
            </a:r>
            <a:r>
              <a:rPr lang="en-US" sz="3000" b="1" dirty="0" err="1"/>
              <a:t>elementele</a:t>
            </a:r>
            <a:r>
              <a:rPr lang="en-US" sz="3000" b="1" dirty="0"/>
              <a:t> </a:t>
            </a:r>
            <a:r>
              <a:rPr lang="en-US" sz="3000" b="1" dirty="0" err="1"/>
              <a:t>grafice</a:t>
            </a:r>
            <a:r>
              <a:rPr lang="en-US" sz="3000" dirty="0"/>
              <a:t>. </a:t>
            </a:r>
            <a:r>
              <a:rPr lang="en-US" sz="3000" dirty="0" err="1"/>
              <a:t>Aceste</a:t>
            </a:r>
            <a:r>
              <a:rPr lang="en-US" sz="3000" dirty="0"/>
              <a:t> </a:t>
            </a:r>
            <a:r>
              <a:rPr lang="en-US" sz="3000" dirty="0" err="1"/>
              <a:t>elemente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toate</a:t>
            </a:r>
            <a:r>
              <a:rPr lang="en-US" sz="3000" dirty="0"/>
              <a:t> </a:t>
            </a:r>
            <a:r>
              <a:rPr lang="en-US" sz="3000" dirty="0" err="1"/>
              <a:t>consecvente</a:t>
            </a:r>
            <a:r>
              <a:rPr lang="en-US" sz="3000" dirty="0"/>
              <a:t> </a:t>
            </a:r>
            <a:r>
              <a:rPr lang="en-US" sz="3000" dirty="0" err="1"/>
              <a:t>și</a:t>
            </a:r>
            <a:r>
              <a:rPr lang="en-US" sz="3000" dirty="0"/>
              <a:t> </a:t>
            </a:r>
            <a:r>
              <a:rPr lang="en-US" sz="3000" dirty="0" err="1"/>
              <a:t>să</a:t>
            </a:r>
            <a:r>
              <a:rPr lang="en-US" sz="3000" dirty="0"/>
              <a:t> </a:t>
            </a:r>
            <a:r>
              <a:rPr lang="en-US" sz="3000" dirty="0" err="1"/>
              <a:t>lucreze</a:t>
            </a:r>
            <a:r>
              <a:rPr lang="en-US" sz="3000" dirty="0"/>
              <a:t> </a:t>
            </a:r>
            <a:r>
              <a:rPr lang="en-US" sz="3000" dirty="0" err="1"/>
              <a:t>împreună</a:t>
            </a:r>
            <a:r>
              <a:rPr lang="en-US" sz="3000" dirty="0"/>
              <a:t> </a:t>
            </a:r>
            <a:r>
              <a:rPr lang="en-US" sz="3000" dirty="0" err="1"/>
              <a:t>pentru</a:t>
            </a:r>
            <a:r>
              <a:rPr lang="en-US" sz="3000" dirty="0"/>
              <a:t> a </a:t>
            </a:r>
            <a:r>
              <a:rPr lang="en-US" sz="3000" dirty="0" err="1"/>
              <a:t>crea</a:t>
            </a:r>
            <a:r>
              <a:rPr lang="en-US" sz="3000" dirty="0"/>
              <a:t> o imagine de </a:t>
            </a:r>
            <a:r>
              <a:rPr lang="en-US" sz="3000" dirty="0" err="1"/>
              <a:t>marcă</a:t>
            </a:r>
            <a:r>
              <a:rPr lang="en-US" sz="3000" dirty="0"/>
              <a:t> </a:t>
            </a:r>
            <a:r>
              <a:rPr lang="en-US" sz="3000" dirty="0" err="1"/>
              <a:t>coerentă</a:t>
            </a:r>
            <a:r>
              <a:rPr lang="en-US" sz="3000" dirty="0"/>
              <a:t> </a:t>
            </a:r>
            <a:r>
              <a:rPr lang="en-US" sz="3000" dirty="0" err="1"/>
              <a:t>și</a:t>
            </a:r>
            <a:r>
              <a:rPr lang="en-US" sz="3000" dirty="0"/>
              <a:t> </a:t>
            </a:r>
            <a:r>
              <a:rPr lang="en-US" sz="3000" dirty="0" err="1"/>
              <a:t>memorabilă</a:t>
            </a:r>
            <a:r>
              <a:rPr lang="en-US" sz="3000" dirty="0"/>
              <a:t>.</a:t>
            </a:r>
          </a:p>
        </p:txBody>
      </p:sp>
    </p:spTree>
    <p:extLst>
      <p:ext uri="{BB962C8B-B14F-4D97-AF65-F5344CB8AC3E}">
        <p14:creationId xmlns:p14="http://schemas.microsoft.com/office/powerpoint/2010/main" val="1009387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RO" sz="4000" dirty="0">
                <a:solidFill>
                  <a:srgbClr val="398F98"/>
                </a:solidFill>
                <a:latin typeface="Calibri"/>
                <a:cs typeface="Calibri"/>
              </a:rPr>
              <a:t>M</a:t>
            </a:r>
            <a:r>
              <a:rPr lang="en-US" sz="4000" dirty="0" err="1">
                <a:solidFill>
                  <a:srgbClr val="398F98"/>
                </a:solidFill>
                <a:latin typeface="Calibri"/>
                <a:cs typeface="Calibri"/>
              </a:rPr>
              <a:t>arketing</a:t>
            </a:r>
            <a:r>
              <a:rPr lang="ro-RO" sz="4000" dirty="0">
                <a:solidFill>
                  <a:srgbClr val="398F98"/>
                </a:solidFill>
                <a:latin typeface="Calibri"/>
                <a:cs typeface="Calibri"/>
              </a:rPr>
              <a:t> de 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just"/>
            <a:r>
              <a:rPr lang="en-US" sz="3000" dirty="0" err="1"/>
              <a:t>Marketingul</a:t>
            </a:r>
            <a:r>
              <a:rPr lang="en-US" sz="3000" dirty="0"/>
              <a:t> de </a:t>
            </a:r>
            <a:r>
              <a:rPr lang="en-US" sz="3000" dirty="0" err="1"/>
              <a:t>conținut</a:t>
            </a:r>
            <a:r>
              <a:rPr lang="en-US" sz="3000" dirty="0"/>
              <a:t> </a:t>
            </a:r>
            <a:r>
              <a:rPr lang="en-US" sz="3000" dirty="0" err="1"/>
              <a:t>este</a:t>
            </a:r>
            <a:r>
              <a:rPr lang="en-US" sz="3000" dirty="0"/>
              <a:t> o </a:t>
            </a:r>
            <a:r>
              <a:rPr lang="en-US" sz="3000" dirty="0" err="1"/>
              <a:t>abordare</a:t>
            </a:r>
            <a:r>
              <a:rPr lang="en-US" sz="3000" dirty="0"/>
              <a:t> </a:t>
            </a:r>
            <a:r>
              <a:rPr lang="en-US" sz="3000" dirty="0" err="1"/>
              <a:t>strategică</a:t>
            </a:r>
            <a:r>
              <a:rPr lang="en-US" sz="3000" dirty="0"/>
              <a:t> de marketing care se </a:t>
            </a:r>
            <a:r>
              <a:rPr lang="en-US" sz="3000" dirty="0" err="1"/>
              <a:t>concentrează</a:t>
            </a:r>
            <a:r>
              <a:rPr lang="en-US" sz="3000" dirty="0"/>
              <a:t> pe </a:t>
            </a:r>
            <a:r>
              <a:rPr lang="en-US" sz="3000" dirty="0" err="1"/>
              <a:t>crearea</a:t>
            </a:r>
            <a:r>
              <a:rPr lang="en-US" sz="3000" dirty="0"/>
              <a:t> </a:t>
            </a:r>
            <a:r>
              <a:rPr lang="en-US" sz="3000" dirty="0" err="1"/>
              <a:t>și</a:t>
            </a:r>
            <a:r>
              <a:rPr lang="en-US" sz="3000" dirty="0"/>
              <a:t> </a:t>
            </a:r>
            <a:r>
              <a:rPr lang="en-US" sz="3000" dirty="0" err="1"/>
              <a:t>distribuirea</a:t>
            </a:r>
            <a:r>
              <a:rPr lang="en-US" sz="3000" dirty="0"/>
              <a:t> de </a:t>
            </a:r>
            <a:r>
              <a:rPr lang="en-US" sz="3000" dirty="0" err="1"/>
              <a:t>conținut</a:t>
            </a:r>
            <a:r>
              <a:rPr lang="en-US" sz="3000" dirty="0"/>
              <a:t> </a:t>
            </a:r>
            <a:r>
              <a:rPr lang="en-US" sz="3000" dirty="0" err="1"/>
              <a:t>valoros</a:t>
            </a:r>
            <a:r>
              <a:rPr lang="en-US" sz="3000" dirty="0"/>
              <a:t>, relevant </a:t>
            </a:r>
            <a:r>
              <a:rPr lang="en-US" sz="3000" dirty="0" err="1"/>
              <a:t>și</a:t>
            </a:r>
            <a:r>
              <a:rPr lang="en-US" sz="3000" dirty="0"/>
              <a:t> </a:t>
            </a:r>
            <a:r>
              <a:rPr lang="en-US" sz="3000" dirty="0" err="1"/>
              <a:t>consecvent</a:t>
            </a:r>
            <a:r>
              <a:rPr lang="en-US" sz="3000" dirty="0"/>
              <a:t> </a:t>
            </a:r>
            <a:r>
              <a:rPr lang="en-US" sz="3000" dirty="0" err="1"/>
              <a:t>pentru</a:t>
            </a:r>
            <a:r>
              <a:rPr lang="en-US" sz="3000" dirty="0"/>
              <a:t> a </a:t>
            </a:r>
            <a:r>
              <a:rPr lang="en-US" sz="3000" dirty="0" err="1"/>
              <a:t>atrage</a:t>
            </a:r>
            <a:r>
              <a:rPr lang="en-US" sz="3000" dirty="0"/>
              <a:t> </a:t>
            </a:r>
            <a:r>
              <a:rPr lang="en-US" sz="3000" dirty="0" err="1"/>
              <a:t>și</a:t>
            </a:r>
            <a:r>
              <a:rPr lang="en-US" sz="3000" dirty="0"/>
              <a:t> </a:t>
            </a:r>
            <a:r>
              <a:rPr lang="en-US" sz="3000" dirty="0" err="1"/>
              <a:t>reține</a:t>
            </a:r>
            <a:r>
              <a:rPr lang="en-US" sz="3000" dirty="0"/>
              <a:t> un public </a:t>
            </a:r>
            <a:r>
              <a:rPr lang="en-US" sz="3000" dirty="0" err="1"/>
              <a:t>clar</a:t>
            </a:r>
            <a:r>
              <a:rPr lang="en-US" sz="3000" dirty="0"/>
              <a:t> </a:t>
            </a:r>
            <a:r>
              <a:rPr lang="en-US" sz="3000" dirty="0" err="1"/>
              <a:t>definit</a:t>
            </a:r>
            <a:r>
              <a:rPr lang="en-US" sz="3000" dirty="0"/>
              <a:t> - </a:t>
            </a:r>
            <a:r>
              <a:rPr lang="en-US" sz="3000" dirty="0" err="1"/>
              <a:t>și</a:t>
            </a:r>
            <a:r>
              <a:rPr lang="en-US" sz="3000" dirty="0"/>
              <a:t>, </a:t>
            </a:r>
            <a:r>
              <a:rPr lang="en-US" sz="3000" dirty="0" err="1"/>
              <a:t>în</a:t>
            </a:r>
            <a:r>
              <a:rPr lang="en-US" sz="3000" dirty="0"/>
              <a:t> </a:t>
            </a:r>
            <a:r>
              <a:rPr lang="en-US" sz="3000" dirty="0" err="1"/>
              <a:t>cele</a:t>
            </a:r>
            <a:r>
              <a:rPr lang="en-US" sz="3000" dirty="0"/>
              <a:t> din </a:t>
            </a:r>
            <a:r>
              <a:rPr lang="en-US" sz="3000" dirty="0" err="1"/>
              <a:t>urmă</a:t>
            </a:r>
            <a:r>
              <a:rPr lang="en-US" sz="3000" dirty="0"/>
              <a:t>, </a:t>
            </a:r>
            <a:r>
              <a:rPr lang="en-US" sz="3000" dirty="0" err="1"/>
              <a:t>pentru</a:t>
            </a:r>
            <a:r>
              <a:rPr lang="en-US" sz="3000" dirty="0"/>
              <a:t> a conduce la </a:t>
            </a:r>
            <a:r>
              <a:rPr lang="en-US" sz="3000" dirty="0" err="1"/>
              <a:t>acțiuni</a:t>
            </a:r>
            <a:r>
              <a:rPr lang="en-US" sz="3000" dirty="0"/>
              <a:t> </a:t>
            </a:r>
            <a:r>
              <a:rPr lang="en-US" sz="3000" dirty="0" err="1"/>
              <a:t>profitabile</a:t>
            </a:r>
            <a:r>
              <a:rPr lang="en-US" sz="3000" dirty="0"/>
              <a:t> ale </a:t>
            </a:r>
            <a:r>
              <a:rPr lang="en-US" sz="3000" dirty="0" err="1"/>
              <a:t>clienților</a:t>
            </a:r>
            <a:r>
              <a:rPr lang="en-US" sz="3000" dirty="0"/>
              <a:t>.</a:t>
            </a:r>
          </a:p>
        </p:txBody>
      </p:sp>
    </p:spTree>
    <p:extLst>
      <p:ext uri="{BB962C8B-B14F-4D97-AF65-F5344CB8AC3E}">
        <p14:creationId xmlns:p14="http://schemas.microsoft.com/office/powerpoint/2010/main" val="109622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4247317"/>
          </a:xfrm>
          <a:prstGeom prst="rect">
            <a:avLst/>
          </a:prstGeom>
          <a:noFill/>
        </p:spPr>
        <p:txBody>
          <a:bodyPr wrap="square" rtlCol="0">
            <a:spAutoFit/>
          </a:bodyPr>
          <a:lstStyle/>
          <a:p>
            <a:pPr algn="just"/>
            <a:r>
              <a:rPr lang="en-US" sz="3000" dirty="0" err="1"/>
              <a:t>Scopul</a:t>
            </a:r>
            <a:r>
              <a:rPr lang="en-US" sz="3000" dirty="0"/>
              <a:t> </a:t>
            </a:r>
            <a:r>
              <a:rPr lang="en-US" sz="3000" dirty="0" err="1"/>
              <a:t>marketingului</a:t>
            </a:r>
            <a:r>
              <a:rPr lang="en-US" sz="3000" dirty="0"/>
              <a:t> de </a:t>
            </a:r>
            <a:r>
              <a:rPr lang="en-US" sz="3000" dirty="0" err="1"/>
              <a:t>conținut</a:t>
            </a:r>
            <a:r>
              <a:rPr lang="en-US" sz="3000" dirty="0"/>
              <a:t> </a:t>
            </a:r>
            <a:r>
              <a:rPr lang="en-US" sz="3000" dirty="0" err="1"/>
              <a:t>este</a:t>
            </a:r>
            <a:r>
              <a:rPr lang="en-US" sz="3000" dirty="0"/>
              <a:t> de a </a:t>
            </a:r>
            <a:r>
              <a:rPr lang="en-US" sz="3000" dirty="0" err="1"/>
              <a:t>crea</a:t>
            </a:r>
            <a:r>
              <a:rPr lang="en-US" sz="3000" dirty="0"/>
              <a:t> </a:t>
            </a:r>
            <a:r>
              <a:rPr lang="en-US" sz="3000" dirty="0" err="1"/>
              <a:t>conținut</a:t>
            </a:r>
            <a:r>
              <a:rPr lang="en-US" sz="3000" dirty="0"/>
              <a:t> care </a:t>
            </a:r>
            <a:r>
              <a:rPr lang="en-US" sz="3000" dirty="0" err="1"/>
              <a:t>este</a:t>
            </a:r>
            <a:r>
              <a:rPr lang="en-US" sz="3000" dirty="0"/>
              <a:t> util, </a:t>
            </a:r>
            <a:r>
              <a:rPr lang="en-US" sz="3000" dirty="0" err="1"/>
              <a:t>informativ</a:t>
            </a:r>
            <a:r>
              <a:rPr lang="en-US" sz="3000" dirty="0"/>
              <a:t> </a:t>
            </a:r>
            <a:r>
              <a:rPr lang="en-US" sz="3000" dirty="0" err="1"/>
              <a:t>sau</a:t>
            </a:r>
            <a:r>
              <a:rPr lang="en-US" sz="3000" dirty="0"/>
              <a:t> </a:t>
            </a:r>
            <a:r>
              <a:rPr lang="en-US" sz="3000" dirty="0" err="1"/>
              <a:t>distractiv</a:t>
            </a:r>
            <a:r>
              <a:rPr lang="en-US" sz="3000" dirty="0"/>
              <a:t> </a:t>
            </a:r>
            <a:r>
              <a:rPr lang="en-US" sz="3000" dirty="0" err="1"/>
              <a:t>pentru</a:t>
            </a:r>
            <a:r>
              <a:rPr lang="en-US" sz="3000" dirty="0"/>
              <a:t> </a:t>
            </a:r>
            <a:r>
              <a:rPr lang="en-US" sz="3000" dirty="0" err="1"/>
              <a:t>publicul</a:t>
            </a:r>
            <a:r>
              <a:rPr lang="en-US" sz="3000" dirty="0"/>
              <a:t> </a:t>
            </a:r>
            <a:r>
              <a:rPr lang="en-US" sz="3000" dirty="0" err="1"/>
              <a:t>țintă</a:t>
            </a:r>
            <a:r>
              <a:rPr lang="en-US" sz="3000" dirty="0"/>
              <a:t>, </a:t>
            </a:r>
            <a:r>
              <a:rPr lang="en-US" sz="3000" dirty="0" err="1"/>
              <a:t>mai</a:t>
            </a:r>
            <a:r>
              <a:rPr lang="en-US" sz="3000" dirty="0"/>
              <a:t> </a:t>
            </a:r>
            <a:r>
              <a:rPr lang="en-US" sz="3000" dirty="0" err="1"/>
              <a:t>degrabă</a:t>
            </a:r>
            <a:r>
              <a:rPr lang="en-US" sz="3000" dirty="0"/>
              <a:t> </a:t>
            </a:r>
            <a:r>
              <a:rPr lang="en-US" sz="3000" dirty="0" err="1"/>
              <a:t>decât</a:t>
            </a:r>
            <a:r>
              <a:rPr lang="en-US" sz="3000" dirty="0"/>
              <a:t> </a:t>
            </a:r>
            <a:r>
              <a:rPr lang="en-US" sz="3000" dirty="0" err="1"/>
              <a:t>să</a:t>
            </a:r>
            <a:r>
              <a:rPr lang="en-US" sz="3000" dirty="0"/>
              <a:t> </a:t>
            </a:r>
            <a:r>
              <a:rPr lang="en-US" sz="3000" dirty="0" err="1"/>
              <a:t>vă</a:t>
            </a:r>
            <a:r>
              <a:rPr lang="en-US" sz="3000" dirty="0"/>
              <a:t> </a:t>
            </a:r>
            <a:r>
              <a:rPr lang="en-US" sz="3000" dirty="0" err="1"/>
              <a:t>promoveze</a:t>
            </a:r>
            <a:r>
              <a:rPr lang="en-US" sz="3000" dirty="0"/>
              <a:t> direct </a:t>
            </a:r>
            <a:r>
              <a:rPr lang="en-US" sz="3000" dirty="0" err="1"/>
              <a:t>produsele</a:t>
            </a:r>
            <a:r>
              <a:rPr lang="en-US" sz="3000" dirty="0"/>
              <a:t> </a:t>
            </a:r>
            <a:r>
              <a:rPr lang="en-US" sz="3000" dirty="0" err="1"/>
              <a:t>sau</a:t>
            </a:r>
            <a:r>
              <a:rPr lang="en-US" sz="3000" dirty="0"/>
              <a:t> </a:t>
            </a:r>
            <a:r>
              <a:rPr lang="en-US" sz="3000" dirty="0" err="1"/>
              <a:t>serviciile</a:t>
            </a:r>
            <a:r>
              <a:rPr lang="en-US" sz="3000" dirty="0"/>
              <a:t>. </a:t>
            </a:r>
            <a:r>
              <a:rPr lang="en-US" sz="3000" dirty="0" err="1"/>
              <a:t>Prin</a:t>
            </a:r>
            <a:r>
              <a:rPr lang="en-US" sz="3000" dirty="0"/>
              <a:t> </a:t>
            </a:r>
            <a:r>
              <a:rPr lang="en-US" sz="3000" dirty="0" err="1"/>
              <a:t>furnizarea</a:t>
            </a:r>
            <a:r>
              <a:rPr lang="en-US" sz="3000" dirty="0"/>
              <a:t> de </a:t>
            </a:r>
            <a:r>
              <a:rPr lang="en-US" sz="3000" dirty="0" err="1"/>
              <a:t>conținut</a:t>
            </a:r>
            <a:r>
              <a:rPr lang="en-US" sz="3000" dirty="0"/>
              <a:t> </a:t>
            </a:r>
            <a:r>
              <a:rPr lang="en-US" sz="3000" dirty="0" err="1"/>
              <a:t>valoros</a:t>
            </a:r>
            <a:r>
              <a:rPr lang="en-US" sz="3000" dirty="0"/>
              <a:t>, </a:t>
            </a:r>
            <a:r>
              <a:rPr lang="en-US" sz="3000" dirty="0" err="1"/>
              <a:t>puteți</a:t>
            </a:r>
            <a:r>
              <a:rPr lang="en-US" sz="3000" dirty="0"/>
              <a:t> </a:t>
            </a:r>
            <a:r>
              <a:rPr lang="en-US" sz="3000" dirty="0" err="1"/>
              <a:t>construi</a:t>
            </a:r>
            <a:r>
              <a:rPr lang="en-US" sz="3000" dirty="0"/>
              <a:t> </a:t>
            </a:r>
            <a:r>
              <a:rPr lang="en-US" sz="3000" dirty="0" err="1"/>
              <a:t>încredere</a:t>
            </a:r>
            <a:r>
              <a:rPr lang="en-US" sz="3000" dirty="0"/>
              <a:t> </a:t>
            </a:r>
            <a:r>
              <a:rPr lang="en-US" sz="3000" dirty="0" err="1"/>
              <a:t>și</a:t>
            </a:r>
            <a:r>
              <a:rPr lang="en-US" sz="3000" dirty="0"/>
              <a:t> </a:t>
            </a:r>
            <a:r>
              <a:rPr lang="en-US" sz="3000" dirty="0" err="1"/>
              <a:t>credibilitate</a:t>
            </a:r>
            <a:r>
              <a:rPr lang="en-US" sz="3000" dirty="0"/>
              <a:t> cu </a:t>
            </a:r>
            <a:r>
              <a:rPr lang="en-US" sz="3000" dirty="0" err="1"/>
              <a:t>publicul</a:t>
            </a:r>
            <a:r>
              <a:rPr lang="en-US" sz="3000" dirty="0"/>
              <a:t> </a:t>
            </a:r>
            <a:r>
              <a:rPr lang="en-US" sz="3000" dirty="0" err="1"/>
              <a:t>dvs</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duce la un </a:t>
            </a:r>
            <a:r>
              <a:rPr lang="en-US" sz="3000" dirty="0" err="1"/>
              <a:t>angajament</a:t>
            </a:r>
            <a:r>
              <a:rPr lang="en-US" sz="3000" dirty="0"/>
              <a:t> </a:t>
            </a:r>
            <a:r>
              <a:rPr lang="en-US" sz="3000" dirty="0" err="1"/>
              <a:t>sporit</a:t>
            </a:r>
            <a:r>
              <a:rPr lang="en-US" sz="3000" dirty="0"/>
              <a:t>, </a:t>
            </a:r>
            <a:r>
              <a:rPr lang="en-US" sz="3000" dirty="0" err="1"/>
              <a:t>loialitate</a:t>
            </a:r>
            <a:r>
              <a:rPr lang="en-US" sz="3000" dirty="0"/>
              <a:t> </a:t>
            </a:r>
            <a:r>
              <a:rPr lang="en-US" sz="3000" dirty="0" err="1"/>
              <a:t>și</a:t>
            </a:r>
            <a:r>
              <a:rPr lang="en-US" sz="3000" dirty="0"/>
              <a:t>, </a:t>
            </a:r>
            <a:r>
              <a:rPr lang="en-US" sz="3000" dirty="0" err="1"/>
              <a:t>în</a:t>
            </a:r>
            <a:r>
              <a:rPr lang="en-US" sz="3000" dirty="0"/>
              <a:t> </a:t>
            </a:r>
            <a:r>
              <a:rPr lang="en-US" sz="3000" dirty="0" err="1"/>
              <a:t>cele</a:t>
            </a:r>
            <a:r>
              <a:rPr lang="en-US" sz="3000" dirty="0"/>
              <a:t> din </a:t>
            </a:r>
            <a:r>
              <a:rPr lang="en-US" sz="3000" dirty="0" err="1"/>
              <a:t>urmă</a:t>
            </a:r>
            <a:r>
              <a:rPr lang="en-US" sz="3000" dirty="0"/>
              <a:t>, </a:t>
            </a:r>
            <a:r>
              <a:rPr lang="en-US" sz="3000" dirty="0" err="1"/>
              <a:t>vânzări</a:t>
            </a:r>
            <a:r>
              <a:rPr lang="en-US" sz="3000" dirty="0"/>
              <a:t>.</a:t>
            </a:r>
          </a:p>
        </p:txBody>
      </p:sp>
    </p:spTree>
    <p:extLst>
      <p:ext uri="{BB962C8B-B14F-4D97-AF65-F5344CB8AC3E}">
        <p14:creationId xmlns:p14="http://schemas.microsoft.com/office/powerpoint/2010/main" val="144928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just"/>
            <a:r>
              <a:rPr lang="en-US" sz="3000" dirty="0"/>
              <a:t>Cele </a:t>
            </a:r>
            <a:r>
              <a:rPr lang="en-US" sz="3000" dirty="0" err="1"/>
              <a:t>mai</a:t>
            </a:r>
            <a:r>
              <a:rPr lang="en-US" sz="3000" dirty="0"/>
              <a:t> </a:t>
            </a:r>
            <a:r>
              <a:rPr lang="en-US" sz="3000" dirty="0" err="1"/>
              <a:t>comune</a:t>
            </a:r>
            <a:r>
              <a:rPr lang="en-US" sz="3000" dirty="0"/>
              <a:t> </a:t>
            </a:r>
            <a:r>
              <a:rPr lang="en-US" sz="3000" dirty="0" err="1"/>
              <a:t>tipuri</a:t>
            </a:r>
            <a:r>
              <a:rPr lang="en-US" sz="3000" dirty="0"/>
              <a:t> de </a:t>
            </a:r>
            <a:r>
              <a:rPr lang="en-US" sz="3000" dirty="0" err="1"/>
              <a:t>conținut</a:t>
            </a:r>
            <a:r>
              <a:rPr lang="en-US" sz="3000" dirty="0"/>
              <a:t> </a:t>
            </a:r>
            <a:r>
              <a:rPr lang="en-US" sz="3000" dirty="0" err="1"/>
              <a:t>utilizate</a:t>
            </a:r>
            <a:r>
              <a:rPr lang="en-US" sz="3000" dirty="0"/>
              <a:t> </a:t>
            </a:r>
            <a:r>
              <a:rPr lang="en-US" sz="3000" dirty="0" err="1"/>
              <a:t>în</a:t>
            </a:r>
            <a:r>
              <a:rPr lang="en-US" sz="3000" dirty="0"/>
              <a:t> </a:t>
            </a:r>
            <a:r>
              <a:rPr lang="en-US" sz="3000" dirty="0" err="1"/>
              <a:t>marketingul</a:t>
            </a:r>
            <a:r>
              <a:rPr lang="en-US" sz="3000" dirty="0"/>
              <a:t> de </a:t>
            </a:r>
            <a:r>
              <a:rPr lang="en-US" sz="3000" dirty="0" err="1"/>
              <a:t>conținut</a:t>
            </a:r>
            <a:r>
              <a:rPr lang="en-US" sz="3000" dirty="0"/>
              <a:t> sunt:</a:t>
            </a:r>
          </a:p>
          <a:p>
            <a:pPr algn="just"/>
            <a:endParaRPr lang="en-US" sz="3000" dirty="0"/>
          </a:p>
          <a:p>
            <a:pPr marL="457200" indent="-457200" algn="just">
              <a:buFont typeface="Wingdings" panose="05000000000000000000" pitchFamily="2" charset="2"/>
              <a:buChar char="Ø"/>
            </a:pPr>
            <a:r>
              <a:rPr lang="en-US" sz="3000" b="1" dirty="0" err="1"/>
              <a:t>Postări</a:t>
            </a:r>
            <a:r>
              <a:rPr lang="en-US" sz="3000" b="1" dirty="0"/>
              <a:t> de blog: </a:t>
            </a:r>
            <a:r>
              <a:rPr lang="en-US" sz="3000" dirty="0" err="1"/>
              <a:t>postările</a:t>
            </a:r>
            <a:r>
              <a:rPr lang="en-US" sz="3000" dirty="0"/>
              <a:t> regulate de blog </a:t>
            </a:r>
            <a:r>
              <a:rPr lang="en-US" sz="3000" dirty="0" err="1"/>
              <a:t>vă</a:t>
            </a:r>
            <a:r>
              <a:rPr lang="en-US" sz="3000" dirty="0"/>
              <a:t> pot </a:t>
            </a:r>
            <a:r>
              <a:rPr lang="en-US" sz="3000" dirty="0" err="1"/>
              <a:t>ajuta</a:t>
            </a:r>
            <a:r>
              <a:rPr lang="en-US" sz="3000" dirty="0"/>
              <a:t> </a:t>
            </a:r>
            <a:r>
              <a:rPr lang="en-US" sz="3000" dirty="0" err="1"/>
              <a:t>să</a:t>
            </a:r>
            <a:r>
              <a:rPr lang="en-US" sz="3000" dirty="0"/>
              <a:t> </a:t>
            </a:r>
            <a:r>
              <a:rPr lang="en-US" sz="3000" dirty="0" err="1"/>
              <a:t>vă</a:t>
            </a:r>
            <a:r>
              <a:rPr lang="en-US" sz="3000" dirty="0"/>
              <a:t> </a:t>
            </a:r>
            <a:r>
              <a:rPr lang="en-US" sz="3000" dirty="0" err="1"/>
              <a:t>stabiliți</a:t>
            </a:r>
            <a:r>
              <a:rPr lang="en-US" sz="3000" dirty="0"/>
              <a:t> </a:t>
            </a:r>
            <a:r>
              <a:rPr lang="en-US" sz="3000" dirty="0" err="1"/>
              <a:t>marca</a:t>
            </a:r>
            <a:r>
              <a:rPr lang="en-US" sz="3000" dirty="0"/>
              <a:t> ca o </a:t>
            </a:r>
            <a:r>
              <a:rPr lang="en-US" sz="3000" dirty="0" err="1"/>
              <a:t>autoritate</a:t>
            </a:r>
            <a:r>
              <a:rPr lang="en-US" sz="3000" dirty="0"/>
              <a:t> </a:t>
            </a:r>
            <a:r>
              <a:rPr lang="en-US" sz="3000" dirty="0" err="1"/>
              <a:t>în</a:t>
            </a:r>
            <a:r>
              <a:rPr lang="en-US" sz="3000" dirty="0"/>
              <a:t> </a:t>
            </a:r>
            <a:r>
              <a:rPr lang="en-US" sz="3000" dirty="0" err="1"/>
              <a:t>industria</a:t>
            </a:r>
            <a:r>
              <a:rPr lang="en-US" sz="3000" dirty="0"/>
              <a:t> </a:t>
            </a:r>
            <a:r>
              <a:rPr lang="en-US" sz="3000" dirty="0" err="1"/>
              <a:t>dvs</a:t>
            </a:r>
            <a:r>
              <a:rPr lang="en-US" sz="3000" dirty="0"/>
              <a:t>. </a:t>
            </a:r>
            <a:r>
              <a:rPr lang="en-US" sz="3000" dirty="0" err="1"/>
              <a:t>și</a:t>
            </a:r>
            <a:r>
              <a:rPr lang="en-US" sz="3000" dirty="0"/>
              <a:t> </a:t>
            </a:r>
            <a:r>
              <a:rPr lang="en-US" sz="3000" dirty="0" err="1"/>
              <a:t>să</a:t>
            </a:r>
            <a:r>
              <a:rPr lang="en-US" sz="3000" dirty="0"/>
              <a:t> </a:t>
            </a:r>
            <a:r>
              <a:rPr lang="en-US" sz="3000" dirty="0" err="1"/>
              <a:t>ofere</a:t>
            </a:r>
            <a:r>
              <a:rPr lang="en-US" sz="3000" dirty="0"/>
              <a:t> </a:t>
            </a:r>
            <a:r>
              <a:rPr lang="en-US" sz="3000" dirty="0" err="1"/>
              <a:t>informații</a:t>
            </a:r>
            <a:r>
              <a:rPr lang="en-US" sz="3000" dirty="0"/>
              <a:t> utile </a:t>
            </a:r>
            <a:r>
              <a:rPr lang="en-US" sz="3000" dirty="0" err="1"/>
              <a:t>publicului</a:t>
            </a:r>
            <a:r>
              <a:rPr lang="en-US" sz="3000" dirty="0"/>
              <a:t> </a:t>
            </a:r>
            <a:r>
              <a:rPr lang="en-US" sz="3000" dirty="0" err="1"/>
              <a:t>țintă</a:t>
            </a:r>
            <a:r>
              <a:rPr lang="en-US" sz="3000" dirty="0"/>
              <a:t>.</a:t>
            </a:r>
          </a:p>
        </p:txBody>
      </p:sp>
    </p:spTree>
    <p:extLst>
      <p:ext uri="{BB962C8B-B14F-4D97-AF65-F5344CB8AC3E}">
        <p14:creationId xmlns:p14="http://schemas.microsoft.com/office/powerpoint/2010/main" val="2424201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888111"/>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Conținut</a:t>
            </a:r>
            <a:r>
              <a:rPr lang="en-US" sz="3000" b="1" dirty="0"/>
              <a:t> de social media: </a:t>
            </a:r>
            <a:r>
              <a:rPr lang="en-US" sz="3000" dirty="0" err="1"/>
              <a:t>platformele</a:t>
            </a:r>
            <a:r>
              <a:rPr lang="en-US" sz="3000" dirty="0"/>
              <a:t> de social media pot fi o </a:t>
            </a:r>
            <a:r>
              <a:rPr lang="en-US" sz="3000" dirty="0" err="1"/>
              <a:t>modalitate</a:t>
            </a:r>
            <a:r>
              <a:rPr lang="en-US" sz="3000" dirty="0"/>
              <a:t> </a:t>
            </a:r>
            <a:r>
              <a:rPr lang="en-US" sz="3000" dirty="0" err="1"/>
              <a:t>puternică</a:t>
            </a:r>
            <a:r>
              <a:rPr lang="en-US" sz="3000" dirty="0"/>
              <a:t> de a </a:t>
            </a:r>
            <a:r>
              <a:rPr lang="en-US" sz="3000" dirty="0" err="1"/>
              <a:t>vă</a:t>
            </a:r>
            <a:r>
              <a:rPr lang="en-US" sz="3000" dirty="0"/>
              <a:t> </a:t>
            </a:r>
            <a:r>
              <a:rPr lang="en-US" sz="3000" dirty="0" err="1"/>
              <a:t>distribui</a:t>
            </a:r>
            <a:r>
              <a:rPr lang="en-US" sz="3000" dirty="0"/>
              <a:t> </a:t>
            </a:r>
            <a:r>
              <a:rPr lang="en-US" sz="3000" dirty="0" err="1"/>
              <a:t>conținutul</a:t>
            </a:r>
            <a:r>
              <a:rPr lang="en-US" sz="3000" dirty="0"/>
              <a:t> </a:t>
            </a:r>
            <a:r>
              <a:rPr lang="en-US" sz="3000" dirty="0" err="1"/>
              <a:t>și</a:t>
            </a:r>
            <a:r>
              <a:rPr lang="en-US" sz="3000" dirty="0"/>
              <a:t> de a </a:t>
            </a:r>
            <a:r>
              <a:rPr lang="en-US" sz="3000" dirty="0" err="1"/>
              <a:t>interacționa</a:t>
            </a:r>
            <a:r>
              <a:rPr lang="en-US" sz="3000" dirty="0"/>
              <a:t> cu </a:t>
            </a:r>
            <a:r>
              <a:rPr lang="en-US" sz="3000" dirty="0" err="1"/>
              <a:t>publicul</a:t>
            </a:r>
            <a:r>
              <a:rPr lang="en-US" sz="3000" dirty="0"/>
              <a:t>.</a:t>
            </a:r>
          </a:p>
          <a:p>
            <a:pPr algn="just"/>
            <a:endParaRPr lang="en-US" sz="3000" dirty="0"/>
          </a:p>
          <a:p>
            <a:pPr marL="457200" indent="-457200" algn="just">
              <a:buFont typeface="Wingdings" panose="05000000000000000000" pitchFamily="2" charset="2"/>
              <a:buChar char="Ø"/>
            </a:pPr>
            <a:r>
              <a:rPr lang="en-US" sz="3000" b="1" dirty="0" err="1"/>
              <a:t>Conținut</a:t>
            </a:r>
            <a:r>
              <a:rPr lang="en-US" sz="3000" b="1" dirty="0"/>
              <a:t> video: </a:t>
            </a:r>
            <a:r>
              <a:rPr lang="en-US" sz="3000" dirty="0" err="1"/>
              <a:t>videoclipurile</a:t>
            </a:r>
            <a:r>
              <a:rPr lang="en-US" sz="3000" dirty="0"/>
              <a:t> sunt o </a:t>
            </a:r>
            <a:r>
              <a:rPr lang="en-US" sz="3000" dirty="0" err="1"/>
              <a:t>formă</a:t>
            </a:r>
            <a:r>
              <a:rPr lang="en-US" sz="3000" dirty="0"/>
              <a:t> de </a:t>
            </a:r>
            <a:r>
              <a:rPr lang="en-US" sz="3000" dirty="0" err="1"/>
              <a:t>conținut</a:t>
            </a:r>
            <a:r>
              <a:rPr lang="en-US" sz="3000" dirty="0"/>
              <a:t> </a:t>
            </a:r>
            <a:r>
              <a:rPr lang="en-US" sz="3000" dirty="0" err="1"/>
              <a:t>extrem</a:t>
            </a:r>
            <a:r>
              <a:rPr lang="en-US" sz="3000" dirty="0"/>
              <a:t> de </a:t>
            </a:r>
            <a:r>
              <a:rPr lang="en-US" sz="3000" dirty="0" err="1"/>
              <a:t>captivantă</a:t>
            </a:r>
            <a:r>
              <a:rPr lang="en-US" sz="3000" dirty="0"/>
              <a:t> care </a:t>
            </a:r>
            <a:r>
              <a:rPr lang="en-US" sz="3000" dirty="0" err="1"/>
              <a:t>poate</a:t>
            </a:r>
            <a:r>
              <a:rPr lang="en-US" sz="3000" dirty="0"/>
              <a:t> fi </a:t>
            </a:r>
            <a:r>
              <a:rPr lang="en-US" sz="3000" dirty="0" err="1"/>
              <a:t>folosită</a:t>
            </a:r>
            <a:r>
              <a:rPr lang="en-US" sz="3000" dirty="0"/>
              <a:t> </a:t>
            </a:r>
            <a:r>
              <a:rPr lang="en-US" sz="3000" dirty="0" err="1"/>
              <a:t>pentru</a:t>
            </a:r>
            <a:r>
              <a:rPr lang="en-US" sz="3000" dirty="0"/>
              <a:t> a </a:t>
            </a:r>
            <a:r>
              <a:rPr lang="en-US" sz="3000" dirty="0" err="1"/>
              <a:t>educa</a:t>
            </a:r>
            <a:r>
              <a:rPr lang="en-US" sz="3000" dirty="0"/>
              <a:t>, a </a:t>
            </a:r>
            <a:r>
              <a:rPr lang="en-US" sz="3000" dirty="0" err="1"/>
              <a:t>distra</a:t>
            </a:r>
            <a:r>
              <a:rPr lang="en-US" sz="3000" dirty="0"/>
              <a:t> </a:t>
            </a:r>
            <a:r>
              <a:rPr lang="en-US" sz="3000" dirty="0" err="1"/>
              <a:t>sau</a:t>
            </a:r>
            <a:r>
              <a:rPr lang="en-US" sz="3000" dirty="0"/>
              <a:t> a </a:t>
            </a:r>
            <a:r>
              <a:rPr lang="en-US" sz="3000" dirty="0" err="1"/>
              <a:t>inspira</a:t>
            </a:r>
            <a:r>
              <a:rPr lang="en-US" sz="3000" dirty="0"/>
              <a:t> </a:t>
            </a:r>
            <a:r>
              <a:rPr lang="en-US" sz="3000" dirty="0" err="1"/>
              <a:t>publicul</a:t>
            </a:r>
            <a:r>
              <a:rPr lang="en-US" sz="3000" dirty="0"/>
              <a:t>.</a:t>
            </a:r>
          </a:p>
        </p:txBody>
      </p:sp>
    </p:spTree>
    <p:extLst>
      <p:ext uri="{BB962C8B-B14F-4D97-AF65-F5344CB8AC3E}">
        <p14:creationId xmlns:p14="http://schemas.microsoft.com/office/powerpoint/2010/main" val="140840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Infografice</a:t>
            </a:r>
            <a:r>
              <a:rPr lang="en-US" sz="3000" b="1" dirty="0"/>
              <a:t>: </a:t>
            </a:r>
            <a:r>
              <a:rPr lang="en-US" sz="3000" dirty="0" err="1"/>
              <a:t>Infograficele</a:t>
            </a:r>
            <a:r>
              <a:rPr lang="en-US" sz="3000" dirty="0"/>
              <a:t> sunt </a:t>
            </a:r>
            <a:r>
              <a:rPr lang="en-US" sz="3000" dirty="0" err="1"/>
              <a:t>reprezentări</a:t>
            </a:r>
            <a:r>
              <a:rPr lang="en-US" sz="3000" dirty="0"/>
              <a:t> </a:t>
            </a:r>
            <a:r>
              <a:rPr lang="en-US" sz="3000" dirty="0" err="1"/>
              <a:t>vizuale</a:t>
            </a:r>
            <a:r>
              <a:rPr lang="en-US" sz="3000" dirty="0"/>
              <a:t> ale </a:t>
            </a:r>
            <a:r>
              <a:rPr lang="en-US" sz="3000" dirty="0" err="1"/>
              <a:t>datelor</a:t>
            </a:r>
            <a:r>
              <a:rPr lang="en-US" sz="3000" dirty="0"/>
              <a:t> </a:t>
            </a:r>
            <a:r>
              <a:rPr lang="en-US" sz="3000" dirty="0" err="1"/>
              <a:t>sau</a:t>
            </a:r>
            <a:r>
              <a:rPr lang="en-US" sz="3000" dirty="0"/>
              <a:t> </a:t>
            </a:r>
            <a:r>
              <a:rPr lang="en-US" sz="3000" dirty="0" err="1"/>
              <a:t>informațiilor</a:t>
            </a:r>
            <a:r>
              <a:rPr lang="en-US" sz="3000" dirty="0"/>
              <a:t> care pot fi </a:t>
            </a:r>
            <a:r>
              <a:rPr lang="en-US" sz="3000" dirty="0" err="1"/>
              <a:t>folosite</a:t>
            </a:r>
            <a:r>
              <a:rPr lang="en-US" sz="3000" dirty="0"/>
              <a:t> </a:t>
            </a:r>
            <a:r>
              <a:rPr lang="en-US" sz="3000" dirty="0" err="1"/>
              <a:t>pentru</a:t>
            </a:r>
            <a:r>
              <a:rPr lang="en-US" sz="3000" dirty="0"/>
              <a:t> a </a:t>
            </a:r>
            <a:r>
              <a:rPr lang="en-US" sz="3000" dirty="0" err="1"/>
              <a:t>comunica</a:t>
            </a:r>
            <a:r>
              <a:rPr lang="en-US" sz="3000" dirty="0"/>
              <a:t> </a:t>
            </a:r>
            <a:r>
              <a:rPr lang="en-US" sz="3000" dirty="0" err="1"/>
              <a:t>idei</a:t>
            </a:r>
            <a:r>
              <a:rPr lang="en-US" sz="3000" dirty="0"/>
              <a:t> </a:t>
            </a:r>
            <a:r>
              <a:rPr lang="en-US" sz="3000" dirty="0" err="1"/>
              <a:t>sau</a:t>
            </a:r>
            <a:r>
              <a:rPr lang="en-US" sz="3000" dirty="0"/>
              <a:t> </a:t>
            </a:r>
            <a:r>
              <a:rPr lang="en-US" sz="3000" dirty="0" err="1"/>
              <a:t>statistici</a:t>
            </a:r>
            <a:r>
              <a:rPr lang="en-US" sz="3000" dirty="0"/>
              <a:t> </a:t>
            </a:r>
            <a:r>
              <a:rPr lang="en-US" sz="3000" dirty="0" err="1"/>
              <a:t>complexe</a:t>
            </a:r>
            <a:r>
              <a:rPr lang="en-US" sz="3000" dirty="0"/>
              <a:t> </a:t>
            </a:r>
            <a:r>
              <a:rPr lang="en-US" sz="3000" dirty="0" err="1"/>
              <a:t>într</a:t>
            </a:r>
            <a:r>
              <a:rPr lang="en-US" sz="3000" dirty="0"/>
              <a:t>-un format </a:t>
            </a:r>
            <a:r>
              <a:rPr lang="en-US" sz="3000" dirty="0" err="1"/>
              <a:t>ușor</a:t>
            </a:r>
            <a:r>
              <a:rPr lang="en-US" sz="3000" dirty="0"/>
              <a:t> de </a:t>
            </a:r>
            <a:r>
              <a:rPr lang="en-US" sz="3000" dirty="0" err="1"/>
              <a:t>digerat</a:t>
            </a:r>
            <a:r>
              <a:rPr lang="en-US" sz="3000" dirty="0"/>
              <a:t>.</a:t>
            </a:r>
          </a:p>
          <a:p>
            <a:pPr marL="457200" indent="-457200" algn="just">
              <a:buFont typeface="Wingdings" panose="05000000000000000000" pitchFamily="2" charset="2"/>
              <a:buChar char="Ø"/>
            </a:pPr>
            <a:r>
              <a:rPr lang="en-US" sz="3000" b="1" dirty="0" err="1"/>
              <a:t>Cărți</a:t>
            </a:r>
            <a:r>
              <a:rPr lang="en-US" sz="3000" b="1" dirty="0"/>
              <a:t> </a:t>
            </a:r>
            <a:r>
              <a:rPr lang="en-US" sz="3000" b="1" dirty="0" err="1"/>
              <a:t>electronice</a:t>
            </a:r>
            <a:r>
              <a:rPr lang="en-US" sz="3000" b="1" dirty="0"/>
              <a:t> </a:t>
            </a:r>
            <a:r>
              <a:rPr lang="en-US" sz="3000" b="1" dirty="0" err="1"/>
              <a:t>și</a:t>
            </a:r>
            <a:r>
              <a:rPr lang="en-US" sz="3000" b="1" dirty="0"/>
              <a:t> </a:t>
            </a:r>
            <a:r>
              <a:rPr lang="en-US" sz="3000" b="1" dirty="0" err="1"/>
              <a:t>documente</a:t>
            </a:r>
            <a:r>
              <a:rPr lang="en-US" sz="3000" b="1" dirty="0"/>
              <a:t> </a:t>
            </a:r>
            <a:r>
              <a:rPr lang="en-US" sz="3000" b="1" dirty="0" err="1"/>
              <a:t>albe</a:t>
            </a:r>
            <a:r>
              <a:rPr lang="en-US" sz="3000" b="1" dirty="0"/>
              <a:t>: </a:t>
            </a:r>
            <a:r>
              <a:rPr lang="en-US" sz="3000" dirty="0" err="1"/>
              <a:t>Aceste</a:t>
            </a:r>
            <a:r>
              <a:rPr lang="en-US" sz="3000" dirty="0"/>
              <a:t> </a:t>
            </a:r>
            <a:r>
              <a:rPr lang="en-US" sz="3000" dirty="0" err="1"/>
              <a:t>părți</a:t>
            </a:r>
            <a:r>
              <a:rPr lang="en-US" sz="3000" dirty="0"/>
              <a:t> de </a:t>
            </a:r>
            <a:r>
              <a:rPr lang="en-US" sz="3000" dirty="0" err="1"/>
              <a:t>conținut</a:t>
            </a:r>
            <a:r>
              <a:rPr lang="en-US" sz="3000" dirty="0"/>
              <a:t> de </a:t>
            </a:r>
            <a:r>
              <a:rPr lang="en-US" sz="3000" dirty="0" err="1"/>
              <a:t>formă</a:t>
            </a:r>
            <a:r>
              <a:rPr lang="en-US" sz="3000" dirty="0"/>
              <a:t> </a:t>
            </a:r>
            <a:r>
              <a:rPr lang="en-US" sz="3000" dirty="0" err="1"/>
              <a:t>mai</a:t>
            </a:r>
            <a:r>
              <a:rPr lang="en-US" sz="3000" dirty="0"/>
              <a:t> </a:t>
            </a:r>
            <a:r>
              <a:rPr lang="en-US" sz="3000" dirty="0" err="1"/>
              <a:t>lungă</a:t>
            </a:r>
            <a:r>
              <a:rPr lang="en-US" sz="3000" dirty="0"/>
              <a:t> pot fi </a:t>
            </a:r>
            <a:r>
              <a:rPr lang="en-US" sz="3000" dirty="0" err="1"/>
              <a:t>utilizate</a:t>
            </a:r>
            <a:r>
              <a:rPr lang="en-US" sz="3000" dirty="0"/>
              <a:t> </a:t>
            </a:r>
            <a:r>
              <a:rPr lang="en-US" sz="3000" dirty="0" err="1"/>
              <a:t>pentru</a:t>
            </a:r>
            <a:r>
              <a:rPr lang="en-US" sz="3000" dirty="0"/>
              <a:t> a </a:t>
            </a:r>
            <a:r>
              <a:rPr lang="en-US" sz="3000" dirty="0" err="1"/>
              <a:t>oferi</a:t>
            </a:r>
            <a:r>
              <a:rPr lang="en-US" sz="3000" dirty="0"/>
              <a:t> </a:t>
            </a:r>
            <a:r>
              <a:rPr lang="en-US" sz="3000" dirty="0" err="1"/>
              <a:t>informații</a:t>
            </a:r>
            <a:r>
              <a:rPr lang="en-US" sz="3000" dirty="0"/>
              <a:t> </a:t>
            </a:r>
            <a:r>
              <a:rPr lang="en-US" sz="3000" dirty="0" err="1"/>
              <a:t>mai</a:t>
            </a:r>
            <a:r>
              <a:rPr lang="en-US" sz="3000" dirty="0"/>
              <a:t> </a:t>
            </a:r>
            <a:r>
              <a:rPr lang="en-US" sz="3000" dirty="0" err="1"/>
              <a:t>aprofundate</a:t>
            </a:r>
            <a:r>
              <a:rPr lang="en-US" sz="3000" dirty="0"/>
              <a:t> </a:t>
            </a:r>
            <a:r>
              <a:rPr lang="en-US" sz="3000" dirty="0" err="1"/>
              <a:t>despre</a:t>
            </a:r>
            <a:r>
              <a:rPr lang="en-US" sz="3000" dirty="0"/>
              <a:t> un </a:t>
            </a:r>
            <a:r>
              <a:rPr lang="en-US" sz="3000" dirty="0" err="1"/>
              <a:t>anumit</a:t>
            </a:r>
            <a:r>
              <a:rPr lang="en-US" sz="3000" dirty="0"/>
              <a:t> </a:t>
            </a:r>
            <a:r>
              <a:rPr lang="en-US" sz="3000" dirty="0" err="1"/>
              <a:t>subiect</a:t>
            </a:r>
            <a:r>
              <a:rPr lang="en-US" sz="3000" dirty="0"/>
              <a:t> </a:t>
            </a:r>
            <a:r>
              <a:rPr lang="en-US" sz="3000" dirty="0" err="1"/>
              <a:t>sau</a:t>
            </a:r>
            <a:r>
              <a:rPr lang="en-US" sz="3000" dirty="0"/>
              <a:t> </a:t>
            </a:r>
            <a:r>
              <a:rPr lang="en-US" sz="3000" dirty="0" err="1"/>
              <a:t>problemă</a:t>
            </a:r>
            <a:r>
              <a:rPr lang="en-US" sz="3000" dirty="0"/>
              <a:t>.</a:t>
            </a:r>
          </a:p>
        </p:txBody>
      </p:sp>
    </p:spTree>
    <p:extLst>
      <p:ext uri="{BB962C8B-B14F-4D97-AF65-F5344CB8AC3E}">
        <p14:creationId xmlns:p14="http://schemas.microsoft.com/office/powerpoint/2010/main" val="240181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4247317"/>
          </a:xfrm>
          <a:prstGeom prst="rect">
            <a:avLst/>
          </a:prstGeom>
          <a:noFill/>
        </p:spPr>
        <p:txBody>
          <a:bodyPr wrap="square" rtlCol="0">
            <a:spAutoFit/>
          </a:bodyPr>
          <a:lstStyle/>
          <a:p>
            <a:pPr algn="just"/>
            <a:r>
              <a:rPr lang="en-US" sz="3000" dirty="0" err="1"/>
              <a:t>Marketingul</a:t>
            </a:r>
            <a:r>
              <a:rPr lang="en-US" sz="3000" dirty="0"/>
              <a:t> de </a:t>
            </a:r>
            <a:r>
              <a:rPr lang="en-US" sz="3000" dirty="0" err="1"/>
              <a:t>conținut</a:t>
            </a:r>
            <a:r>
              <a:rPr lang="en-US" sz="3000" dirty="0"/>
              <a:t> </a:t>
            </a:r>
            <a:r>
              <a:rPr lang="en-US" sz="3000" dirty="0" err="1"/>
              <a:t>eficient</a:t>
            </a:r>
            <a:r>
              <a:rPr lang="en-US" sz="3000" dirty="0"/>
              <a:t> </a:t>
            </a:r>
            <a:r>
              <a:rPr lang="en-US" sz="3000" dirty="0" err="1"/>
              <a:t>necesită</a:t>
            </a:r>
            <a:r>
              <a:rPr lang="en-US" sz="3000" dirty="0"/>
              <a:t> o </a:t>
            </a:r>
            <a:r>
              <a:rPr lang="en-US" sz="3000" dirty="0" err="1"/>
              <a:t>abordare</a:t>
            </a:r>
            <a:r>
              <a:rPr lang="en-US" sz="3000" dirty="0"/>
              <a:t> </a:t>
            </a:r>
            <a:r>
              <a:rPr lang="en-US" sz="3000" dirty="0" err="1"/>
              <a:t>strategică</a:t>
            </a:r>
            <a:r>
              <a:rPr lang="en-US" sz="3000" dirty="0"/>
              <a:t> </a:t>
            </a:r>
            <a:r>
              <a:rPr lang="en-US" sz="3000" dirty="0" err="1"/>
              <a:t>și</a:t>
            </a:r>
            <a:r>
              <a:rPr lang="en-US" sz="3000" dirty="0"/>
              <a:t> </a:t>
            </a:r>
            <a:r>
              <a:rPr lang="en-US" sz="3000" dirty="0" err="1"/>
              <a:t>consecventă</a:t>
            </a:r>
            <a:r>
              <a:rPr lang="en-US" sz="3000" dirty="0"/>
              <a:t>, precum </a:t>
            </a:r>
            <a:r>
              <a:rPr lang="en-US" sz="3000" dirty="0" err="1"/>
              <a:t>și</a:t>
            </a:r>
            <a:r>
              <a:rPr lang="en-US" sz="3000" dirty="0"/>
              <a:t> o </a:t>
            </a:r>
            <a:r>
              <a:rPr lang="en-US" sz="3000" dirty="0" err="1"/>
              <a:t>înțelegere</a:t>
            </a:r>
            <a:r>
              <a:rPr lang="en-US" sz="3000" dirty="0"/>
              <a:t> </a:t>
            </a:r>
            <a:r>
              <a:rPr lang="en-US" sz="3000" dirty="0" err="1"/>
              <a:t>profundă</a:t>
            </a:r>
            <a:r>
              <a:rPr lang="en-US" sz="3000" dirty="0"/>
              <a:t> a </a:t>
            </a:r>
            <a:r>
              <a:rPr lang="en-US" sz="3000" dirty="0" err="1"/>
              <a:t>publicului</a:t>
            </a:r>
            <a:r>
              <a:rPr lang="en-US" sz="3000" dirty="0"/>
              <a:t> </a:t>
            </a:r>
            <a:r>
              <a:rPr lang="en-US" sz="3000" dirty="0" err="1"/>
              <a:t>țintă</a:t>
            </a:r>
            <a:r>
              <a:rPr lang="en-US" sz="3000" dirty="0"/>
              <a:t> </a:t>
            </a:r>
            <a:r>
              <a:rPr lang="en-US" sz="3000" dirty="0" err="1"/>
              <a:t>și</a:t>
            </a:r>
            <a:r>
              <a:rPr lang="en-US" sz="3000" dirty="0"/>
              <a:t> a </a:t>
            </a:r>
            <a:r>
              <a:rPr lang="en-US" sz="3000" dirty="0" err="1"/>
              <a:t>nevoilor</a:t>
            </a:r>
            <a:r>
              <a:rPr lang="en-US" sz="3000" dirty="0"/>
              <a:t> </a:t>
            </a:r>
            <a:r>
              <a:rPr lang="en-US" sz="3000" dirty="0" err="1"/>
              <a:t>și</a:t>
            </a:r>
            <a:r>
              <a:rPr lang="en-US" sz="3000" dirty="0"/>
              <a:t> </a:t>
            </a:r>
            <a:r>
              <a:rPr lang="en-US" sz="3000" dirty="0" err="1"/>
              <a:t>intereselor</a:t>
            </a:r>
            <a:r>
              <a:rPr lang="en-US" sz="3000" dirty="0"/>
              <a:t> </a:t>
            </a:r>
            <a:r>
              <a:rPr lang="en-US" sz="3000" dirty="0" err="1"/>
              <a:t>acestuia</a:t>
            </a:r>
            <a:r>
              <a:rPr lang="en-US" sz="3000" dirty="0"/>
              <a:t>. </a:t>
            </a:r>
            <a:r>
              <a:rPr lang="en-US" sz="3000" dirty="0" err="1"/>
              <a:t>Prin</a:t>
            </a:r>
            <a:r>
              <a:rPr lang="en-US" sz="3000" dirty="0"/>
              <a:t> </a:t>
            </a:r>
            <a:r>
              <a:rPr lang="en-US" sz="3000" dirty="0" err="1"/>
              <a:t>crearea</a:t>
            </a:r>
            <a:r>
              <a:rPr lang="en-US" sz="3000" dirty="0"/>
              <a:t> de </a:t>
            </a:r>
            <a:r>
              <a:rPr lang="en-US" sz="3000" dirty="0" err="1"/>
              <a:t>conținut</a:t>
            </a:r>
            <a:r>
              <a:rPr lang="en-US" sz="3000" dirty="0"/>
              <a:t> de </a:t>
            </a:r>
            <a:r>
              <a:rPr lang="en-US" sz="3000" dirty="0" err="1"/>
              <a:t>înaltă</a:t>
            </a:r>
            <a:r>
              <a:rPr lang="en-US" sz="3000" dirty="0"/>
              <a:t> </a:t>
            </a:r>
            <a:r>
              <a:rPr lang="en-US" sz="3000" dirty="0" err="1"/>
              <a:t>calitate</a:t>
            </a:r>
            <a:r>
              <a:rPr lang="en-US" sz="3000" dirty="0"/>
              <a:t>, care </a:t>
            </a:r>
            <a:r>
              <a:rPr lang="en-US" sz="3000" dirty="0" err="1"/>
              <a:t>rezonează</a:t>
            </a:r>
            <a:r>
              <a:rPr lang="en-US" sz="3000" dirty="0"/>
              <a:t> cu </a:t>
            </a:r>
            <a:r>
              <a:rPr lang="en-US" sz="3000" dirty="0" err="1"/>
              <a:t>audiența</a:t>
            </a:r>
            <a:r>
              <a:rPr lang="en-US" sz="3000" dirty="0"/>
              <a:t> </a:t>
            </a:r>
            <a:r>
              <a:rPr lang="en-US" sz="3000" dirty="0" err="1"/>
              <a:t>dvs</a:t>
            </a:r>
            <a:r>
              <a:rPr lang="en-US" sz="3000" dirty="0"/>
              <a:t>. </a:t>
            </a:r>
            <a:r>
              <a:rPr lang="en-US" sz="3000" dirty="0" err="1"/>
              <a:t>și</a:t>
            </a:r>
            <a:r>
              <a:rPr lang="en-US" sz="3000" dirty="0"/>
              <a:t> </a:t>
            </a:r>
            <a:r>
              <a:rPr lang="en-US" sz="3000" dirty="0" err="1"/>
              <a:t>promovează</a:t>
            </a:r>
            <a:r>
              <a:rPr lang="en-US" sz="3000" dirty="0"/>
              <a:t> </a:t>
            </a:r>
            <a:r>
              <a:rPr lang="en-US" sz="3000" dirty="0" err="1"/>
              <a:t>mesajul</a:t>
            </a:r>
            <a:r>
              <a:rPr lang="en-US" sz="3000" dirty="0"/>
              <a:t> </a:t>
            </a:r>
            <a:r>
              <a:rPr lang="en-US" sz="3000" dirty="0" err="1"/>
              <a:t>mărcii</a:t>
            </a:r>
            <a:r>
              <a:rPr lang="en-US" sz="3000" dirty="0"/>
              <a:t> </a:t>
            </a:r>
            <a:r>
              <a:rPr lang="en-US" sz="3000" dirty="0" err="1"/>
              <a:t>dvs</a:t>
            </a:r>
            <a:r>
              <a:rPr lang="en-US" sz="3000" dirty="0"/>
              <a:t>. </a:t>
            </a:r>
            <a:r>
              <a:rPr lang="en-US" sz="3000" dirty="0" err="1"/>
              <a:t>într</a:t>
            </a:r>
            <a:r>
              <a:rPr lang="en-US" sz="3000" dirty="0"/>
              <a:t>-un mod </a:t>
            </a:r>
            <a:r>
              <a:rPr lang="en-US" sz="3000" dirty="0" err="1"/>
              <a:t>subtil</a:t>
            </a:r>
            <a:r>
              <a:rPr lang="en-US" sz="3000" dirty="0"/>
              <a:t> </a:t>
            </a:r>
            <a:r>
              <a:rPr lang="en-US" sz="3000" dirty="0" err="1"/>
              <a:t>și</a:t>
            </a:r>
            <a:r>
              <a:rPr lang="en-US" sz="3000" dirty="0"/>
              <a:t> </a:t>
            </a:r>
            <a:r>
              <a:rPr lang="en-US" sz="3000" dirty="0" err="1"/>
              <a:t>eficient</a:t>
            </a:r>
            <a:r>
              <a:rPr lang="en-US" sz="3000" dirty="0"/>
              <a:t>, </a:t>
            </a:r>
            <a:r>
              <a:rPr lang="en-US" sz="3000" dirty="0" err="1"/>
              <a:t>vă</a:t>
            </a:r>
            <a:r>
              <a:rPr lang="en-US" sz="3000" dirty="0"/>
              <a:t> </a:t>
            </a:r>
            <a:r>
              <a:rPr lang="en-US" sz="3000" dirty="0" err="1"/>
              <a:t>puteți</a:t>
            </a:r>
            <a:r>
              <a:rPr lang="en-US" sz="3000" dirty="0"/>
              <a:t> </a:t>
            </a:r>
            <a:r>
              <a:rPr lang="en-US" sz="3000" dirty="0" err="1"/>
              <a:t>construi</a:t>
            </a:r>
            <a:r>
              <a:rPr lang="en-US" sz="3000" dirty="0"/>
              <a:t> o </a:t>
            </a:r>
            <a:r>
              <a:rPr lang="en-US" sz="3000" dirty="0" err="1"/>
              <a:t>abonare</a:t>
            </a:r>
            <a:r>
              <a:rPr lang="en-US" sz="3000" dirty="0"/>
              <a:t> </a:t>
            </a:r>
            <a:r>
              <a:rPr lang="en-US" sz="3000" dirty="0" err="1"/>
              <a:t>loială</a:t>
            </a:r>
            <a:r>
              <a:rPr lang="en-US" sz="3000" dirty="0"/>
              <a:t> </a:t>
            </a:r>
            <a:r>
              <a:rPr lang="en-US" sz="3000" dirty="0" err="1"/>
              <a:t>și</a:t>
            </a:r>
            <a:r>
              <a:rPr lang="en-US" sz="3000" dirty="0"/>
              <a:t> </a:t>
            </a:r>
            <a:r>
              <a:rPr lang="en-US" sz="3000" dirty="0" err="1"/>
              <a:t>puteți</a:t>
            </a:r>
            <a:r>
              <a:rPr lang="en-US" sz="3000" dirty="0"/>
              <a:t> </a:t>
            </a:r>
            <a:r>
              <a:rPr lang="en-US" sz="3000" dirty="0" err="1"/>
              <a:t>stimula</a:t>
            </a:r>
            <a:r>
              <a:rPr lang="en-US" sz="3000" dirty="0"/>
              <a:t> </a:t>
            </a:r>
            <a:r>
              <a:rPr lang="en-US" sz="3000" dirty="0" err="1"/>
              <a:t>creșterea</a:t>
            </a:r>
            <a:r>
              <a:rPr lang="en-US" sz="3000" dirty="0"/>
              <a:t> </a:t>
            </a:r>
            <a:r>
              <a:rPr lang="en-US" sz="3000" dirty="0" err="1"/>
              <a:t>afacerii</a:t>
            </a:r>
            <a:r>
              <a:rPr lang="en-US" sz="3000" dirty="0"/>
              <a:t>.</a:t>
            </a:r>
          </a:p>
        </p:txBody>
      </p:sp>
    </p:spTree>
    <p:extLst>
      <p:ext uri="{BB962C8B-B14F-4D97-AF65-F5344CB8AC3E}">
        <p14:creationId xmlns:p14="http://schemas.microsoft.com/office/powerpoint/2010/main" val="425914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ro-RO" sz="4000" dirty="0">
                <a:solidFill>
                  <a:srgbClr val="398F98"/>
                </a:solidFill>
                <a:latin typeface="Calibri"/>
                <a:cs typeface="Calibri"/>
              </a:rPr>
              <a:t>Introducere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just"/>
            <a:r>
              <a:rPr lang="it-IT" sz="3000" dirty="0"/>
              <a:t>Social media a devenit în ultimul deceniu mai mult un ecosistem centrat pe experiența consumatorului.</a:t>
            </a:r>
            <a:endParaRPr lang="ro-RO" sz="3000" dirty="0"/>
          </a:p>
          <a:p>
            <a:pPr algn="just"/>
            <a:endParaRPr lang="en-US" sz="3000" dirty="0"/>
          </a:p>
          <a:p>
            <a:pPr algn="just"/>
            <a:r>
              <a:rPr lang="en-US" sz="3000" dirty="0" err="1"/>
              <a:t>Rețelele</a:t>
            </a:r>
            <a:r>
              <a:rPr lang="en-US" sz="3000" dirty="0"/>
              <a:t> </a:t>
            </a:r>
            <a:r>
              <a:rPr lang="en-US" sz="3000" dirty="0" err="1"/>
              <a:t>sociale</a:t>
            </a:r>
            <a:r>
              <a:rPr lang="en-US" sz="3000" dirty="0"/>
              <a:t> sunt </a:t>
            </a:r>
            <a:r>
              <a:rPr lang="en-US" sz="3000" dirty="0" err="1"/>
              <a:t>astăzi</a:t>
            </a:r>
            <a:r>
              <a:rPr lang="en-US" sz="3000" dirty="0"/>
              <a:t> </a:t>
            </a:r>
            <a:r>
              <a:rPr lang="en-US" sz="3000" dirty="0" err="1"/>
              <a:t>unul</a:t>
            </a:r>
            <a:r>
              <a:rPr lang="en-US" sz="3000" dirty="0"/>
              <a:t> </a:t>
            </a:r>
            <a:r>
              <a:rPr lang="en-US" sz="3000" dirty="0" err="1"/>
              <a:t>dintre</a:t>
            </a:r>
            <a:r>
              <a:rPr lang="en-US" sz="3000" dirty="0"/>
              <a:t> </a:t>
            </a:r>
            <a:r>
              <a:rPr lang="en-US" sz="3000" dirty="0" err="1"/>
              <a:t>cele</a:t>
            </a:r>
            <a:r>
              <a:rPr lang="en-US" sz="3000" dirty="0"/>
              <a:t> </a:t>
            </a:r>
            <a:r>
              <a:rPr lang="en-US" sz="3000" dirty="0" err="1"/>
              <a:t>mai</a:t>
            </a:r>
            <a:r>
              <a:rPr lang="en-US" sz="3000" dirty="0"/>
              <a:t> </a:t>
            </a:r>
            <a:r>
              <a:rPr lang="en-US" sz="3000" dirty="0" err="1"/>
              <a:t>importante</a:t>
            </a:r>
            <a:r>
              <a:rPr lang="en-US" sz="3000" dirty="0"/>
              <a:t> </a:t>
            </a:r>
            <a:r>
              <a:rPr lang="en-US" sz="3000" dirty="0" err="1"/>
              <a:t>elemente</a:t>
            </a:r>
            <a:r>
              <a:rPr lang="en-US" sz="3000" dirty="0"/>
              <a:t> ale </a:t>
            </a:r>
            <a:r>
              <a:rPr lang="en-US" sz="3000" dirty="0" err="1"/>
              <a:t>strategiei</a:t>
            </a:r>
            <a:r>
              <a:rPr lang="en-US" sz="3000" dirty="0"/>
              <a:t> de marketing, </a:t>
            </a:r>
            <a:r>
              <a:rPr lang="en-US" sz="3000" dirty="0" err="1"/>
              <a:t>deoarece</a:t>
            </a:r>
            <a:r>
              <a:rPr lang="en-US" sz="3000" dirty="0"/>
              <a:t> </a:t>
            </a:r>
            <a:r>
              <a:rPr lang="en-US" sz="3000" dirty="0" err="1"/>
              <a:t>utilizarea</a:t>
            </a:r>
            <a:r>
              <a:rPr lang="en-US" sz="3000" dirty="0"/>
              <a:t> </a:t>
            </a:r>
            <a:r>
              <a:rPr lang="en-US" sz="3000" dirty="0" err="1"/>
              <a:t>dispozitivelor</a:t>
            </a:r>
            <a:r>
              <a:rPr lang="en-US" sz="3000" dirty="0"/>
              <a:t>, a </a:t>
            </a:r>
            <a:r>
              <a:rPr lang="en-US" sz="3000" dirty="0" err="1"/>
              <a:t>internetului</a:t>
            </a:r>
            <a:r>
              <a:rPr lang="en-US" sz="3000" dirty="0"/>
              <a:t> </a:t>
            </a:r>
            <a:r>
              <a:rPr lang="en-US" sz="3000" dirty="0" err="1"/>
              <a:t>și</a:t>
            </a:r>
            <a:r>
              <a:rPr lang="en-US" sz="3000" dirty="0"/>
              <a:t> a </a:t>
            </a:r>
            <a:r>
              <a:rPr lang="en-US" sz="3000" dirty="0" err="1"/>
              <a:t>rețelelor</a:t>
            </a:r>
            <a:r>
              <a:rPr lang="en-US" sz="3000" dirty="0"/>
              <a:t> </a:t>
            </a:r>
            <a:r>
              <a:rPr lang="en-US" sz="3000" dirty="0" err="1"/>
              <a:t>și</a:t>
            </a:r>
            <a:r>
              <a:rPr lang="en-US" sz="3000" dirty="0"/>
              <a:t> a </a:t>
            </a:r>
            <a:r>
              <a:rPr lang="en-US" sz="3000" dirty="0" err="1"/>
              <a:t>platformelor</a:t>
            </a:r>
            <a:r>
              <a:rPr lang="en-US" sz="3000" dirty="0"/>
              <a:t> </a:t>
            </a:r>
            <a:r>
              <a:rPr lang="en-US" sz="3000" dirty="0" err="1"/>
              <a:t>sociale</a:t>
            </a:r>
            <a:r>
              <a:rPr lang="en-US" sz="3000" dirty="0"/>
              <a:t> </a:t>
            </a:r>
            <a:r>
              <a:rPr lang="en-US" sz="3000" dirty="0" err="1"/>
              <a:t>este</a:t>
            </a:r>
            <a:r>
              <a:rPr lang="en-US" sz="3000" dirty="0"/>
              <a:t> </a:t>
            </a:r>
            <a:r>
              <a:rPr lang="en-US" sz="3000" dirty="0" err="1"/>
              <a:t>în</a:t>
            </a:r>
            <a:r>
              <a:rPr lang="en-US" sz="3000" dirty="0"/>
              <a:t> </a:t>
            </a:r>
            <a:r>
              <a:rPr lang="en-US" sz="3000" dirty="0" err="1"/>
              <a:t>continuă</a:t>
            </a:r>
            <a:r>
              <a:rPr lang="en-US" sz="3000" dirty="0"/>
              <a:t> </a:t>
            </a:r>
            <a:r>
              <a:rPr lang="en-US" sz="3000" dirty="0" err="1"/>
              <a:t>creștere</a:t>
            </a:r>
            <a:r>
              <a:rPr lang="en-US" sz="3000" dirty="0"/>
              <a:t>. </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440055"/>
            <a:ext cx="8293009" cy="5262979"/>
          </a:xfrm>
          <a:prstGeom prst="rect">
            <a:avLst/>
          </a:prstGeom>
          <a:noFill/>
        </p:spPr>
        <p:txBody>
          <a:bodyPr wrap="square" rtlCol="0">
            <a:spAutoFit/>
          </a:bodyPr>
          <a:lstStyle/>
          <a:p>
            <a:pPr algn="just"/>
            <a:r>
              <a:rPr lang="fr-FR" sz="2800" dirty="0" err="1"/>
              <a:t>Marketingul</a:t>
            </a:r>
            <a:r>
              <a:rPr lang="fr-FR" sz="2800" dirty="0"/>
              <a:t> de </a:t>
            </a:r>
            <a:r>
              <a:rPr lang="fr-FR" sz="2800" dirty="0" err="1"/>
              <a:t>conținut</a:t>
            </a:r>
            <a:r>
              <a:rPr lang="fr-FR" sz="2800" dirty="0"/>
              <a:t> </a:t>
            </a:r>
            <a:r>
              <a:rPr lang="fr-FR" sz="2800" dirty="0" err="1"/>
              <a:t>poate</a:t>
            </a:r>
            <a:r>
              <a:rPr lang="fr-FR" sz="2800" dirty="0"/>
              <a:t> fi un instrument </a:t>
            </a:r>
            <a:r>
              <a:rPr lang="fr-FR" sz="2800" dirty="0" err="1"/>
              <a:t>puternic</a:t>
            </a:r>
            <a:r>
              <a:rPr lang="fr-FR" sz="2800" dirty="0"/>
              <a:t> </a:t>
            </a:r>
            <a:r>
              <a:rPr lang="fr-FR" sz="2800" dirty="0" err="1"/>
              <a:t>pentru</a:t>
            </a:r>
            <a:r>
              <a:rPr lang="fr-FR" sz="2800" dirty="0"/>
              <a:t> </a:t>
            </a:r>
            <a:r>
              <a:rPr lang="fr-FR" sz="2800" dirty="0" err="1"/>
              <a:t>construirea</a:t>
            </a:r>
            <a:r>
              <a:rPr lang="fr-FR" sz="2800" dirty="0"/>
              <a:t> </a:t>
            </a:r>
            <a:r>
              <a:rPr lang="fr-FR" sz="2800" dirty="0" err="1"/>
              <a:t>mărcii</a:t>
            </a:r>
            <a:r>
              <a:rPr lang="fr-FR" sz="2800" dirty="0"/>
              <a:t> </a:t>
            </a:r>
            <a:r>
              <a:rPr lang="fr-FR" sz="2800" dirty="0" err="1"/>
              <a:t>și</a:t>
            </a:r>
            <a:r>
              <a:rPr lang="fr-FR" sz="2800" dirty="0"/>
              <a:t> </a:t>
            </a:r>
            <a:r>
              <a:rPr lang="fr-FR" sz="2800" dirty="0" err="1"/>
              <a:t>pentru</a:t>
            </a:r>
            <a:r>
              <a:rPr lang="fr-FR" sz="2800" dirty="0"/>
              <a:t> a </a:t>
            </a:r>
            <a:r>
              <a:rPr lang="fr-FR" sz="2800" dirty="0" err="1"/>
              <a:t>interacționa</a:t>
            </a:r>
            <a:r>
              <a:rPr lang="fr-FR" sz="2800" dirty="0"/>
              <a:t> </a:t>
            </a:r>
            <a:r>
              <a:rPr lang="fr-FR" sz="2800" dirty="0" err="1"/>
              <a:t>cu</a:t>
            </a:r>
            <a:r>
              <a:rPr lang="fr-FR" sz="2800" dirty="0"/>
              <a:t> </a:t>
            </a:r>
            <a:r>
              <a:rPr lang="fr-FR" sz="2800" dirty="0" err="1"/>
              <a:t>publicul</a:t>
            </a:r>
            <a:r>
              <a:rPr lang="fr-FR" sz="2800" dirty="0"/>
              <a:t> </a:t>
            </a:r>
            <a:r>
              <a:rPr lang="fr-FR" sz="2800" dirty="0" err="1"/>
              <a:t>țintă</a:t>
            </a:r>
            <a:r>
              <a:rPr lang="fr-FR" sz="2800" dirty="0"/>
              <a:t> </a:t>
            </a:r>
            <a:r>
              <a:rPr lang="fr-FR" sz="2800" dirty="0" err="1"/>
              <a:t>pe</a:t>
            </a:r>
            <a:r>
              <a:rPr lang="fr-FR" sz="2800" dirty="0"/>
              <a:t> </a:t>
            </a:r>
            <a:r>
              <a:rPr lang="fr-FR" sz="2800" dirty="0" err="1"/>
              <a:t>rețelele</a:t>
            </a:r>
            <a:r>
              <a:rPr lang="fr-FR" sz="2800" dirty="0"/>
              <a:t> sociale.</a:t>
            </a:r>
          </a:p>
          <a:p>
            <a:pPr algn="just"/>
            <a:r>
              <a:rPr lang="fr-FR" sz="2800" dirty="0" err="1"/>
              <a:t>Sfaturi</a:t>
            </a:r>
            <a:r>
              <a:rPr lang="fr-FR" sz="2800" dirty="0"/>
              <a:t> </a:t>
            </a:r>
            <a:r>
              <a:rPr lang="fr-FR" sz="2800" dirty="0" err="1"/>
              <a:t>pentru</a:t>
            </a:r>
            <a:r>
              <a:rPr lang="fr-FR" sz="2800" dirty="0"/>
              <a:t> </a:t>
            </a:r>
            <a:r>
              <a:rPr lang="fr-FR" sz="2800" dirty="0" err="1"/>
              <a:t>crearea</a:t>
            </a:r>
            <a:r>
              <a:rPr lang="fr-FR" sz="2800" dirty="0"/>
              <a:t> de marketing de </a:t>
            </a:r>
            <a:r>
              <a:rPr lang="fr-FR" sz="2800" dirty="0" err="1"/>
              <a:t>conținut</a:t>
            </a:r>
            <a:r>
              <a:rPr lang="fr-FR" sz="2800" dirty="0"/>
              <a:t> </a:t>
            </a:r>
            <a:r>
              <a:rPr lang="fr-FR" sz="2800" dirty="0" err="1"/>
              <a:t>eficient</a:t>
            </a:r>
            <a:r>
              <a:rPr lang="fr-FR" sz="2800" dirty="0"/>
              <a:t> </a:t>
            </a:r>
            <a:r>
              <a:rPr lang="fr-FR" sz="2800" dirty="0" err="1"/>
              <a:t>pentru</a:t>
            </a:r>
            <a:r>
              <a:rPr lang="fr-FR" sz="2800" dirty="0"/>
              <a:t> </a:t>
            </a:r>
            <a:r>
              <a:rPr lang="fr-FR" sz="2800" dirty="0" err="1"/>
              <a:t>rețelele</a:t>
            </a:r>
            <a:r>
              <a:rPr lang="fr-FR" sz="2800" dirty="0"/>
              <a:t> sociale:</a:t>
            </a:r>
          </a:p>
          <a:p>
            <a:pPr marL="457200" indent="-457200" algn="just">
              <a:buFont typeface="Wingdings" panose="05000000000000000000" pitchFamily="2" charset="2"/>
              <a:buChar char="Ø"/>
            </a:pPr>
            <a:r>
              <a:rPr lang="en-US" sz="2800" b="1" dirty="0" err="1"/>
              <a:t>Cunoașteți-vă</a:t>
            </a:r>
            <a:r>
              <a:rPr lang="en-US" sz="2800" b="1" dirty="0"/>
              <a:t> </a:t>
            </a:r>
            <a:r>
              <a:rPr lang="en-US" sz="2800" b="1" dirty="0" err="1"/>
              <a:t>publicul</a:t>
            </a:r>
            <a:r>
              <a:rPr lang="en-US" sz="2800" b="1" dirty="0"/>
              <a:t>: </a:t>
            </a:r>
            <a:r>
              <a:rPr lang="en-US" sz="2800" dirty="0" err="1"/>
              <a:t>pentru</a:t>
            </a:r>
            <a:r>
              <a:rPr lang="en-US" sz="2800" dirty="0"/>
              <a:t> a </a:t>
            </a:r>
            <a:r>
              <a:rPr lang="en-US" sz="2800" dirty="0" err="1"/>
              <a:t>crea</a:t>
            </a:r>
            <a:r>
              <a:rPr lang="en-US" sz="2800" dirty="0"/>
              <a:t> </a:t>
            </a:r>
            <a:r>
              <a:rPr lang="en-US" sz="2800" dirty="0" err="1"/>
              <a:t>conținut</a:t>
            </a:r>
            <a:r>
              <a:rPr lang="en-US" sz="2800" dirty="0"/>
              <a:t> care </a:t>
            </a:r>
            <a:r>
              <a:rPr lang="en-US" sz="2800" dirty="0" err="1"/>
              <a:t>rezonează</a:t>
            </a:r>
            <a:r>
              <a:rPr lang="en-US" sz="2800" dirty="0"/>
              <a:t> cu </a:t>
            </a:r>
            <a:r>
              <a:rPr lang="en-US" sz="2800" dirty="0" err="1"/>
              <a:t>publicul</a:t>
            </a:r>
            <a:r>
              <a:rPr lang="en-US" sz="2800" dirty="0"/>
              <a:t> </a:t>
            </a:r>
            <a:r>
              <a:rPr lang="en-US" sz="2800" dirty="0" err="1"/>
              <a:t>țintă</a:t>
            </a:r>
            <a:r>
              <a:rPr lang="en-US" sz="2800" dirty="0"/>
              <a:t>, </a:t>
            </a:r>
            <a:r>
              <a:rPr lang="en-US" sz="2800" dirty="0" err="1"/>
              <a:t>trebuie</a:t>
            </a:r>
            <a:r>
              <a:rPr lang="en-US" sz="2800" dirty="0"/>
              <a:t> </a:t>
            </a:r>
            <a:r>
              <a:rPr lang="en-US" sz="2800" dirty="0" err="1"/>
              <a:t>să-i</a:t>
            </a:r>
            <a:r>
              <a:rPr lang="en-US" sz="2800" dirty="0"/>
              <a:t> </a:t>
            </a:r>
            <a:r>
              <a:rPr lang="en-US" sz="2800" dirty="0" err="1"/>
              <a:t>înțelegi</a:t>
            </a:r>
            <a:r>
              <a:rPr lang="en-US" sz="2800" dirty="0"/>
              <a:t> </a:t>
            </a:r>
            <a:r>
              <a:rPr lang="en-US" sz="2800" dirty="0" err="1"/>
              <a:t>nevoile</a:t>
            </a:r>
            <a:r>
              <a:rPr lang="en-US" sz="2800" dirty="0"/>
              <a:t>, </a:t>
            </a:r>
            <a:r>
              <a:rPr lang="en-US" sz="2800" dirty="0" err="1"/>
              <a:t>interesele</a:t>
            </a:r>
            <a:r>
              <a:rPr lang="en-US" sz="2800" dirty="0"/>
              <a:t> </a:t>
            </a:r>
            <a:r>
              <a:rPr lang="en-US" sz="2800" dirty="0" err="1"/>
              <a:t>și</a:t>
            </a:r>
            <a:r>
              <a:rPr lang="en-US" sz="2800" dirty="0"/>
              <a:t> </a:t>
            </a:r>
            <a:r>
              <a:rPr lang="en-US" sz="2800" dirty="0" err="1"/>
              <a:t>preferințele</a:t>
            </a:r>
            <a:r>
              <a:rPr lang="en-US" sz="2800" dirty="0"/>
              <a:t>. </a:t>
            </a:r>
            <a:r>
              <a:rPr lang="en-US" sz="2800" dirty="0" err="1"/>
              <a:t>Folosiți</a:t>
            </a:r>
            <a:r>
              <a:rPr lang="en-US" sz="2800" dirty="0"/>
              <a:t> </a:t>
            </a:r>
            <a:r>
              <a:rPr lang="en-US" sz="2800" dirty="0" err="1"/>
              <a:t>instrumente</a:t>
            </a:r>
            <a:r>
              <a:rPr lang="en-US" sz="2800" dirty="0"/>
              <a:t> de </a:t>
            </a:r>
            <a:r>
              <a:rPr lang="en-US" sz="2800" dirty="0" err="1"/>
              <a:t>analiză</a:t>
            </a:r>
            <a:r>
              <a:rPr lang="en-US" sz="2800" dirty="0"/>
              <a:t> a </a:t>
            </a:r>
            <a:r>
              <a:rPr lang="en-US" sz="2800" dirty="0" err="1"/>
              <a:t>rețelelor</a:t>
            </a:r>
            <a:r>
              <a:rPr lang="en-US" sz="2800" dirty="0"/>
              <a:t> </a:t>
            </a:r>
            <a:r>
              <a:rPr lang="en-US" sz="2800" dirty="0" err="1"/>
              <a:t>sociale</a:t>
            </a:r>
            <a:r>
              <a:rPr lang="en-US" sz="2800" dirty="0"/>
              <a:t> </a:t>
            </a:r>
            <a:r>
              <a:rPr lang="en-US" sz="2800" dirty="0" err="1"/>
              <a:t>pentru</a:t>
            </a:r>
            <a:r>
              <a:rPr lang="en-US" sz="2800" dirty="0"/>
              <a:t> a </a:t>
            </a:r>
            <a:r>
              <a:rPr lang="en-US" sz="2800" dirty="0" err="1"/>
              <a:t>obține</a:t>
            </a:r>
            <a:r>
              <a:rPr lang="en-US" sz="2800" dirty="0"/>
              <a:t> </a:t>
            </a:r>
            <a:r>
              <a:rPr lang="en-US" sz="2800" dirty="0" err="1"/>
              <a:t>informații</a:t>
            </a:r>
            <a:r>
              <a:rPr lang="en-US" sz="2800" dirty="0"/>
              <a:t> </a:t>
            </a:r>
            <a:r>
              <a:rPr lang="en-US" sz="2800" dirty="0" err="1"/>
              <a:t>despre</a:t>
            </a:r>
            <a:r>
              <a:rPr lang="en-US" sz="2800" dirty="0"/>
              <a:t> </a:t>
            </a:r>
            <a:r>
              <a:rPr lang="en-US" sz="2800" dirty="0" err="1"/>
              <a:t>demografia</a:t>
            </a:r>
            <a:r>
              <a:rPr lang="en-US" sz="2800" dirty="0"/>
              <a:t>, </a:t>
            </a:r>
            <a:r>
              <a:rPr lang="en-US" sz="2800" dirty="0" err="1"/>
              <a:t>comportamentele</a:t>
            </a:r>
            <a:r>
              <a:rPr lang="en-US" sz="2800" dirty="0"/>
              <a:t> </a:t>
            </a:r>
            <a:r>
              <a:rPr lang="en-US" sz="2800" dirty="0" err="1"/>
              <a:t>și</a:t>
            </a:r>
            <a:r>
              <a:rPr lang="en-US" sz="2800" dirty="0"/>
              <a:t> </a:t>
            </a:r>
            <a:r>
              <a:rPr lang="en-US" sz="2800" dirty="0" err="1"/>
              <a:t>preferințele</a:t>
            </a:r>
            <a:r>
              <a:rPr lang="en-US" sz="2800" dirty="0"/>
              <a:t> </a:t>
            </a:r>
            <a:r>
              <a:rPr lang="en-US" sz="2800" dirty="0" err="1"/>
              <a:t>publicului</a:t>
            </a:r>
            <a:r>
              <a:rPr lang="en-US" sz="2800" dirty="0"/>
              <a:t> </a:t>
            </a:r>
            <a:r>
              <a:rPr lang="en-US" sz="2800" dirty="0" err="1"/>
              <a:t>dvs</a:t>
            </a:r>
            <a:r>
              <a:rPr lang="en-US" sz="2800" dirty="0"/>
              <a:t>.</a:t>
            </a:r>
          </a:p>
        </p:txBody>
      </p:sp>
    </p:spTree>
    <p:extLst>
      <p:ext uri="{BB962C8B-B14F-4D97-AF65-F5344CB8AC3E}">
        <p14:creationId xmlns:p14="http://schemas.microsoft.com/office/powerpoint/2010/main" val="1194186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08735"/>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Creați</a:t>
            </a:r>
            <a:r>
              <a:rPr lang="en-US" sz="3000" b="1" dirty="0"/>
              <a:t> o </a:t>
            </a:r>
            <a:r>
              <a:rPr lang="en-US" sz="3000" b="1" dirty="0" err="1"/>
              <a:t>strategie</a:t>
            </a:r>
            <a:r>
              <a:rPr lang="en-US" sz="3000" b="1" dirty="0"/>
              <a:t> de </a:t>
            </a:r>
            <a:r>
              <a:rPr lang="en-US" sz="3000" b="1" dirty="0" err="1"/>
              <a:t>conținut</a:t>
            </a:r>
            <a:r>
              <a:rPr lang="en-US" sz="3000" b="1" dirty="0"/>
              <a:t>: </a:t>
            </a:r>
            <a:r>
              <a:rPr lang="en-US" sz="3000" dirty="0" err="1"/>
              <a:t>dezvoltați</a:t>
            </a:r>
            <a:r>
              <a:rPr lang="en-US" sz="3000" dirty="0"/>
              <a:t> o </a:t>
            </a:r>
            <a:r>
              <a:rPr lang="en-US" sz="3000" dirty="0" err="1"/>
              <a:t>strategie</a:t>
            </a:r>
            <a:r>
              <a:rPr lang="en-US" sz="3000" dirty="0"/>
              <a:t> de </a:t>
            </a:r>
            <a:r>
              <a:rPr lang="en-US" sz="3000" dirty="0" err="1"/>
              <a:t>conținut</a:t>
            </a:r>
            <a:r>
              <a:rPr lang="en-US" sz="3000" dirty="0"/>
              <a:t> care </a:t>
            </a:r>
            <a:r>
              <a:rPr lang="en-US" sz="3000" dirty="0" err="1"/>
              <a:t>să</a:t>
            </a:r>
            <a:r>
              <a:rPr lang="en-US" sz="3000" dirty="0"/>
              <a:t> </a:t>
            </a:r>
            <a:r>
              <a:rPr lang="en-US" sz="3000" dirty="0" err="1"/>
              <a:t>vă</a:t>
            </a:r>
            <a:r>
              <a:rPr lang="en-US" sz="3000" dirty="0"/>
              <a:t> </a:t>
            </a:r>
            <a:r>
              <a:rPr lang="en-US" sz="3000" dirty="0" err="1"/>
              <a:t>sublinieze</a:t>
            </a:r>
            <a:r>
              <a:rPr lang="en-US" sz="3000" dirty="0"/>
              <a:t> </a:t>
            </a:r>
            <a:r>
              <a:rPr lang="en-US" sz="3000" dirty="0" err="1"/>
              <a:t>obiectivele</a:t>
            </a:r>
            <a:r>
              <a:rPr lang="en-US" sz="3000" dirty="0"/>
              <a:t>, </a:t>
            </a:r>
            <a:r>
              <a:rPr lang="en-US" sz="3000" dirty="0" err="1"/>
              <a:t>publicul</a:t>
            </a:r>
            <a:r>
              <a:rPr lang="en-US" sz="3000" dirty="0"/>
              <a:t> </a:t>
            </a:r>
            <a:r>
              <a:rPr lang="en-US" sz="3000" dirty="0" err="1"/>
              <a:t>țintă</a:t>
            </a:r>
            <a:r>
              <a:rPr lang="en-US" sz="3000" dirty="0"/>
              <a:t>, </a:t>
            </a:r>
            <a:r>
              <a:rPr lang="en-US" sz="3000" dirty="0" err="1"/>
              <a:t>mesajele</a:t>
            </a:r>
            <a:r>
              <a:rPr lang="en-US" sz="3000" dirty="0"/>
              <a:t> </a:t>
            </a:r>
            <a:r>
              <a:rPr lang="en-US" sz="3000" dirty="0" err="1"/>
              <a:t>cheie</a:t>
            </a:r>
            <a:r>
              <a:rPr lang="en-US" sz="3000" dirty="0"/>
              <a:t> </a:t>
            </a:r>
            <a:r>
              <a:rPr lang="en-US" sz="3000" dirty="0" err="1"/>
              <a:t>și</a:t>
            </a:r>
            <a:r>
              <a:rPr lang="en-US" sz="3000" dirty="0"/>
              <a:t> </a:t>
            </a:r>
            <a:r>
              <a:rPr lang="en-US" sz="3000" dirty="0" err="1"/>
              <a:t>temele</a:t>
            </a:r>
            <a:r>
              <a:rPr lang="en-US" sz="3000" dirty="0"/>
              <a:t> de </a:t>
            </a:r>
            <a:r>
              <a:rPr lang="en-US" sz="3000" dirty="0" err="1"/>
              <a:t>conținut</a:t>
            </a:r>
            <a:r>
              <a:rPr lang="en-US" sz="3000" dirty="0"/>
              <a:t>. </a:t>
            </a:r>
            <a:r>
              <a:rPr lang="en-US" sz="3000" dirty="0" err="1"/>
              <a:t>Acest</a:t>
            </a:r>
            <a:r>
              <a:rPr lang="en-US" sz="3000" dirty="0"/>
              <a:t> </a:t>
            </a:r>
            <a:r>
              <a:rPr lang="en-US" sz="3000" dirty="0" err="1"/>
              <a:t>lucru</a:t>
            </a:r>
            <a:r>
              <a:rPr lang="en-US" sz="3000" dirty="0"/>
              <a:t> </a:t>
            </a:r>
            <a:r>
              <a:rPr lang="en-US" sz="3000" dirty="0" err="1"/>
              <a:t>vă</a:t>
            </a:r>
            <a:r>
              <a:rPr lang="en-US" sz="3000" dirty="0"/>
              <a:t> </a:t>
            </a:r>
            <a:r>
              <a:rPr lang="en-US" sz="3000" dirty="0" err="1"/>
              <a:t>va</a:t>
            </a:r>
            <a:r>
              <a:rPr lang="en-US" sz="3000" dirty="0"/>
              <a:t> </a:t>
            </a:r>
            <a:r>
              <a:rPr lang="en-US" sz="3000" dirty="0" err="1"/>
              <a:t>ajuta</a:t>
            </a:r>
            <a:r>
              <a:rPr lang="en-US" sz="3000" dirty="0"/>
              <a:t> </a:t>
            </a:r>
            <a:r>
              <a:rPr lang="en-US" sz="3000" dirty="0" err="1"/>
              <a:t>să</a:t>
            </a:r>
            <a:r>
              <a:rPr lang="en-US" sz="3000" dirty="0"/>
              <a:t> </a:t>
            </a:r>
            <a:r>
              <a:rPr lang="en-US" sz="3000" dirty="0" err="1"/>
              <a:t>rămâneți</a:t>
            </a:r>
            <a:r>
              <a:rPr lang="en-US" sz="3000" dirty="0"/>
              <a:t> </a:t>
            </a:r>
            <a:r>
              <a:rPr lang="en-US" sz="3000" dirty="0" err="1"/>
              <a:t>concentrat</a:t>
            </a:r>
            <a:r>
              <a:rPr lang="en-US" sz="3000" dirty="0"/>
              <a:t> </a:t>
            </a:r>
            <a:r>
              <a:rPr lang="en-US" sz="3000" dirty="0" err="1"/>
              <a:t>și</a:t>
            </a:r>
            <a:r>
              <a:rPr lang="en-US" sz="3000" dirty="0"/>
              <a:t> </a:t>
            </a:r>
            <a:r>
              <a:rPr lang="en-US" sz="3000" dirty="0" err="1"/>
              <a:t>consecvent</a:t>
            </a:r>
            <a:r>
              <a:rPr lang="en-US" sz="3000" dirty="0"/>
              <a:t> </a:t>
            </a:r>
            <a:r>
              <a:rPr lang="en-US" sz="3000" dirty="0" err="1"/>
              <a:t>în</a:t>
            </a:r>
            <a:r>
              <a:rPr lang="en-US" sz="3000" dirty="0"/>
              <a:t> </a:t>
            </a:r>
            <a:r>
              <a:rPr lang="en-US" sz="3000" dirty="0" err="1"/>
              <a:t>crearea</a:t>
            </a:r>
            <a:r>
              <a:rPr lang="en-US" sz="3000" dirty="0"/>
              <a:t> de </a:t>
            </a:r>
            <a:r>
              <a:rPr lang="en-US" sz="3000" dirty="0" err="1"/>
              <a:t>conținut</a:t>
            </a:r>
            <a:r>
              <a:rPr lang="en-US" sz="3000" dirty="0"/>
              <a:t>.</a:t>
            </a:r>
          </a:p>
        </p:txBody>
      </p:sp>
    </p:spTree>
    <p:extLst>
      <p:ext uri="{BB962C8B-B14F-4D97-AF65-F5344CB8AC3E}">
        <p14:creationId xmlns:p14="http://schemas.microsoft.com/office/powerpoint/2010/main" val="278103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Utilizați</a:t>
            </a:r>
            <a:r>
              <a:rPr lang="en-US" sz="3000" b="1" dirty="0"/>
              <a:t> </a:t>
            </a:r>
            <a:r>
              <a:rPr lang="en-US" sz="3000" b="1" dirty="0" err="1"/>
              <a:t>conținut</a:t>
            </a:r>
            <a:r>
              <a:rPr lang="en-US" sz="3000" b="1" dirty="0"/>
              <a:t> </a:t>
            </a:r>
            <a:r>
              <a:rPr lang="en-US" sz="3000" b="1" dirty="0" err="1"/>
              <a:t>vizual</a:t>
            </a:r>
            <a:r>
              <a:rPr lang="en-US" sz="3000" b="1" dirty="0"/>
              <a:t>: </a:t>
            </a:r>
            <a:r>
              <a:rPr lang="en-US" sz="3000" dirty="0" err="1"/>
              <a:t>platformele</a:t>
            </a:r>
            <a:r>
              <a:rPr lang="en-US" sz="3000" dirty="0"/>
              <a:t> de </a:t>
            </a:r>
            <a:r>
              <a:rPr lang="en-US" sz="3000" dirty="0" err="1"/>
              <a:t>rețele</a:t>
            </a:r>
            <a:r>
              <a:rPr lang="en-US" sz="3000" dirty="0"/>
              <a:t> </a:t>
            </a:r>
            <a:r>
              <a:rPr lang="en-US" sz="3000" dirty="0" err="1"/>
              <a:t>sociale</a:t>
            </a:r>
            <a:r>
              <a:rPr lang="en-US" sz="3000" dirty="0"/>
              <a:t> sunt </a:t>
            </a:r>
            <a:r>
              <a:rPr lang="en-US" sz="3000" dirty="0" err="1"/>
              <a:t>foarte</a:t>
            </a:r>
            <a:r>
              <a:rPr lang="en-US" sz="3000" dirty="0"/>
              <a:t> </a:t>
            </a:r>
            <a:r>
              <a:rPr lang="en-US" sz="3000" dirty="0" err="1"/>
              <a:t>vizuale</a:t>
            </a:r>
            <a:r>
              <a:rPr lang="en-US" sz="3000" dirty="0"/>
              <a: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a:t>
            </a:r>
            <a:r>
              <a:rPr lang="en-US" sz="3000" dirty="0" err="1"/>
              <a:t>folosiți</a:t>
            </a:r>
            <a:r>
              <a:rPr lang="en-US" sz="3000" dirty="0"/>
              <a:t> </a:t>
            </a:r>
            <a:r>
              <a:rPr lang="en-US" sz="3000" dirty="0" err="1"/>
              <a:t>imagini</a:t>
            </a:r>
            <a:r>
              <a:rPr lang="en-US" sz="3000" dirty="0"/>
              <a:t>, </a:t>
            </a:r>
            <a:r>
              <a:rPr lang="en-US" sz="3000" dirty="0" err="1"/>
              <a:t>videoclipuri</a:t>
            </a:r>
            <a:r>
              <a:rPr lang="en-US" sz="3000" dirty="0"/>
              <a:t> </a:t>
            </a:r>
            <a:r>
              <a:rPr lang="en-US" sz="3000" dirty="0" err="1"/>
              <a:t>și</a:t>
            </a:r>
            <a:r>
              <a:rPr lang="en-US" sz="3000" dirty="0"/>
              <a:t> </a:t>
            </a:r>
            <a:r>
              <a:rPr lang="en-US" sz="3000" dirty="0" err="1"/>
              <a:t>grafice</a:t>
            </a:r>
            <a:r>
              <a:rPr lang="en-US" sz="3000" dirty="0"/>
              <a:t> de </a:t>
            </a:r>
            <a:r>
              <a:rPr lang="en-US" sz="3000" dirty="0" err="1"/>
              <a:t>înaltă</a:t>
            </a:r>
            <a:r>
              <a:rPr lang="en-US" sz="3000" dirty="0"/>
              <a:t> </a:t>
            </a:r>
            <a:r>
              <a:rPr lang="en-US" sz="3000" dirty="0" err="1"/>
              <a:t>calitate</a:t>
            </a:r>
            <a:r>
              <a:rPr lang="en-US" sz="3000" dirty="0"/>
              <a:t> </a:t>
            </a:r>
            <a:r>
              <a:rPr lang="en-US" sz="3000" dirty="0" err="1"/>
              <a:t>în</a:t>
            </a:r>
            <a:r>
              <a:rPr lang="en-US" sz="3000" dirty="0"/>
              <a:t> </a:t>
            </a:r>
            <a:r>
              <a:rPr lang="en-US" sz="3000" dirty="0" err="1"/>
              <a:t>conținutul</a:t>
            </a:r>
            <a:r>
              <a:rPr lang="en-US" sz="3000" dirty="0"/>
              <a:t> </a:t>
            </a:r>
            <a:r>
              <a:rPr lang="en-US" sz="3000" dirty="0" err="1"/>
              <a:t>dvs</a:t>
            </a:r>
            <a:r>
              <a:rPr lang="en-US" sz="3000" dirty="0"/>
              <a:t>. </a:t>
            </a:r>
            <a:r>
              <a:rPr lang="en-US" sz="3000" dirty="0" err="1"/>
              <a:t>Conținutul</a:t>
            </a:r>
            <a:r>
              <a:rPr lang="en-US" sz="3000" dirty="0"/>
              <a:t> </a:t>
            </a:r>
            <a:r>
              <a:rPr lang="en-US" sz="3000" dirty="0" err="1"/>
              <a:t>vizual</a:t>
            </a:r>
            <a:r>
              <a:rPr lang="en-US" sz="3000" dirty="0"/>
              <a:t> </a:t>
            </a:r>
            <a:r>
              <a:rPr lang="en-US" sz="3000" dirty="0" err="1"/>
              <a:t>tinde</a:t>
            </a:r>
            <a:r>
              <a:rPr lang="en-US" sz="3000" dirty="0"/>
              <a:t> </a:t>
            </a:r>
            <a:r>
              <a:rPr lang="en-US" sz="3000" dirty="0" err="1"/>
              <a:t>să</a:t>
            </a:r>
            <a:r>
              <a:rPr lang="en-US" sz="3000" dirty="0"/>
              <a:t> fie </a:t>
            </a:r>
            <a:r>
              <a:rPr lang="en-US" sz="3000" dirty="0" err="1"/>
              <a:t>mai</a:t>
            </a:r>
            <a:r>
              <a:rPr lang="en-US" sz="3000" dirty="0"/>
              <a:t> </a:t>
            </a:r>
            <a:r>
              <a:rPr lang="en-US" sz="3000" dirty="0" err="1"/>
              <a:t>captivant</a:t>
            </a:r>
            <a:r>
              <a:rPr lang="en-US" sz="3000" dirty="0"/>
              <a:t> </a:t>
            </a:r>
            <a:r>
              <a:rPr lang="en-US" sz="3000" dirty="0" err="1"/>
              <a:t>și</a:t>
            </a:r>
            <a:r>
              <a:rPr lang="en-US" sz="3000" dirty="0"/>
              <a:t> </a:t>
            </a:r>
            <a:r>
              <a:rPr lang="en-US" sz="3000" dirty="0" err="1"/>
              <a:t>mai</a:t>
            </a:r>
            <a:r>
              <a:rPr lang="en-US" sz="3000" dirty="0"/>
              <a:t> </a:t>
            </a:r>
            <a:r>
              <a:rPr lang="en-US" sz="3000" dirty="0" err="1"/>
              <a:t>ușor</a:t>
            </a:r>
            <a:r>
              <a:rPr lang="en-US" sz="3000" dirty="0"/>
              <a:t> de </a:t>
            </a:r>
            <a:r>
              <a:rPr lang="en-US" sz="3000" dirty="0" err="1"/>
              <a:t>partajat</a:t>
            </a:r>
            <a:r>
              <a:rPr lang="en-US" sz="3000" dirty="0"/>
              <a:t> </a:t>
            </a:r>
            <a:r>
              <a:rPr lang="en-US" sz="3000" dirty="0" err="1"/>
              <a:t>decât</a:t>
            </a:r>
            <a:r>
              <a:rPr lang="en-US" sz="3000" dirty="0"/>
              <a:t> </a:t>
            </a:r>
            <a:r>
              <a:rPr lang="en-US" sz="3000" dirty="0" err="1"/>
              <a:t>conținutul</a:t>
            </a:r>
            <a:r>
              <a:rPr lang="en-US" sz="3000" dirty="0"/>
              <a:t> </a:t>
            </a:r>
            <a:r>
              <a:rPr lang="en-US" sz="3000" dirty="0" err="1"/>
              <a:t>bazat</a:t>
            </a:r>
            <a:r>
              <a:rPr lang="en-US" sz="3000" dirty="0"/>
              <a:t> pe text.</a:t>
            </a:r>
          </a:p>
        </p:txBody>
      </p:sp>
    </p:spTree>
    <p:extLst>
      <p:ext uri="{BB962C8B-B14F-4D97-AF65-F5344CB8AC3E}">
        <p14:creationId xmlns:p14="http://schemas.microsoft.com/office/powerpoint/2010/main" val="2019820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Creați</a:t>
            </a:r>
            <a:r>
              <a:rPr lang="en-US" sz="3000" b="1" dirty="0"/>
              <a:t> </a:t>
            </a:r>
            <a:r>
              <a:rPr lang="en-US" sz="3000" b="1" dirty="0" err="1"/>
              <a:t>conținut</a:t>
            </a:r>
            <a:r>
              <a:rPr lang="en-US" sz="3000" b="1" dirty="0"/>
              <a:t> care </a:t>
            </a:r>
            <a:r>
              <a:rPr lang="en-US" sz="3000" b="1" dirty="0" err="1"/>
              <a:t>poate</a:t>
            </a:r>
            <a:r>
              <a:rPr lang="en-US" sz="3000" b="1" dirty="0"/>
              <a:t> fi </a:t>
            </a:r>
            <a:r>
              <a:rPr lang="en-US" sz="3000" b="1" dirty="0" err="1"/>
              <a:t>partajat</a:t>
            </a:r>
            <a:r>
              <a:rPr lang="en-US" sz="3000" b="1" dirty="0"/>
              <a:t>: </a:t>
            </a:r>
            <a:r>
              <a:rPr lang="en-US" sz="3000" dirty="0" err="1"/>
              <a:t>pentru</a:t>
            </a:r>
            <a:r>
              <a:rPr lang="en-US" sz="3000" dirty="0"/>
              <a:t> a </a:t>
            </a:r>
            <a:r>
              <a:rPr lang="en-US" sz="3000" dirty="0" err="1"/>
              <a:t>crește</a:t>
            </a:r>
            <a:r>
              <a:rPr lang="en-US" sz="3000" dirty="0"/>
              <a:t> </a:t>
            </a:r>
            <a:r>
              <a:rPr lang="en-US" sz="3000" dirty="0" err="1"/>
              <a:t>acoperirea</a:t>
            </a:r>
            <a:r>
              <a:rPr lang="en-US" sz="3000" dirty="0"/>
              <a:t> </a:t>
            </a:r>
            <a:r>
              <a:rPr lang="en-US" sz="3000" dirty="0" err="1"/>
              <a:t>conținutului</a:t>
            </a:r>
            <a:r>
              <a:rPr lang="en-US" sz="3000" dirty="0"/>
              <a:t> </a:t>
            </a:r>
            <a:r>
              <a:rPr lang="en-US" sz="3000" dirty="0" err="1"/>
              <a:t>dvs</a:t>
            </a:r>
            <a:r>
              <a:rPr lang="en-US" sz="3000" dirty="0"/>
              <a:t>., </a:t>
            </a:r>
            <a:r>
              <a:rPr lang="en-US" sz="3000" dirty="0" err="1"/>
              <a:t>faceți</a:t>
            </a:r>
            <a:r>
              <a:rPr lang="en-US" sz="3000" dirty="0"/>
              <a:t> </a:t>
            </a:r>
            <a:r>
              <a:rPr lang="en-US" sz="3000" dirty="0" err="1"/>
              <a:t>mai</a:t>
            </a:r>
            <a:r>
              <a:rPr lang="en-US" sz="3000" dirty="0"/>
              <a:t> </a:t>
            </a:r>
            <a:r>
              <a:rPr lang="en-US" sz="3000" dirty="0" err="1"/>
              <a:t>ușor</a:t>
            </a:r>
            <a:r>
              <a:rPr lang="en-US" sz="3000" dirty="0"/>
              <a:t> </a:t>
            </a:r>
            <a:r>
              <a:rPr lang="en-US" sz="3000" dirty="0" err="1"/>
              <a:t>pentru</a:t>
            </a:r>
            <a:r>
              <a:rPr lang="en-US" sz="3000" dirty="0"/>
              <a:t> </a:t>
            </a:r>
            <a:r>
              <a:rPr lang="en-US" sz="3000" dirty="0" err="1"/>
              <a:t>adepții</a:t>
            </a:r>
            <a:r>
              <a:rPr lang="en-US" sz="3000" dirty="0"/>
              <a:t> </a:t>
            </a:r>
            <a:r>
              <a:rPr lang="en-US" sz="3000" dirty="0" err="1"/>
              <a:t>dvs</a:t>
            </a:r>
            <a:r>
              <a:rPr lang="en-US" sz="3000" dirty="0"/>
              <a:t>. </a:t>
            </a:r>
            <a:r>
              <a:rPr lang="en-US" sz="3000" dirty="0" err="1"/>
              <a:t>să</a:t>
            </a:r>
            <a:r>
              <a:rPr lang="en-US" sz="3000" dirty="0"/>
              <a:t> </a:t>
            </a:r>
            <a:r>
              <a:rPr lang="en-US" sz="3000" dirty="0" err="1"/>
              <a:t>îl</a:t>
            </a:r>
            <a:r>
              <a:rPr lang="en-US" sz="3000" dirty="0"/>
              <a:t> </a:t>
            </a:r>
            <a:r>
              <a:rPr lang="en-US" sz="3000" dirty="0" err="1"/>
              <a:t>partajeze</a:t>
            </a:r>
            <a:r>
              <a:rPr lang="en-US" sz="3000" dirty="0"/>
              <a:t> cu </a:t>
            </a:r>
            <a:r>
              <a:rPr lang="en-US" sz="3000" dirty="0" err="1"/>
              <a:t>propriile</a:t>
            </a:r>
            <a:r>
              <a:rPr lang="en-US" sz="3000" dirty="0"/>
              <a:t> lor </a:t>
            </a:r>
            <a:r>
              <a:rPr lang="en-US" sz="3000" dirty="0" err="1"/>
              <a:t>rețele</a:t>
            </a:r>
            <a:r>
              <a:rPr lang="en-US" sz="3000" dirty="0"/>
              <a:t>. </a:t>
            </a:r>
            <a:r>
              <a:rPr lang="en-US" sz="3000" dirty="0" err="1"/>
              <a:t>Includeți</a:t>
            </a:r>
            <a:r>
              <a:rPr lang="en-US" sz="3000" dirty="0"/>
              <a:t> </a:t>
            </a:r>
            <a:r>
              <a:rPr lang="en-US" sz="3000" dirty="0" err="1"/>
              <a:t>butoane</a:t>
            </a:r>
            <a:r>
              <a:rPr lang="en-US" sz="3000" dirty="0"/>
              <a:t> de </a:t>
            </a:r>
            <a:r>
              <a:rPr lang="en-US" sz="3000" dirty="0" err="1"/>
              <a:t>partajare</a:t>
            </a:r>
            <a:r>
              <a:rPr lang="en-US" sz="3000" dirty="0"/>
              <a:t> </a:t>
            </a:r>
            <a:r>
              <a:rPr lang="en-US" sz="3000" dirty="0" err="1"/>
              <a:t>socială</a:t>
            </a:r>
            <a:r>
              <a:rPr lang="en-US" sz="3000" dirty="0"/>
              <a:t> pe site-</a:t>
            </a:r>
            <a:r>
              <a:rPr lang="en-US" sz="3000" dirty="0" err="1"/>
              <a:t>ul</a:t>
            </a:r>
            <a:r>
              <a:rPr lang="en-US" sz="3000" dirty="0"/>
              <a:t> </a:t>
            </a:r>
            <a:r>
              <a:rPr lang="en-US" sz="3000" dirty="0" err="1"/>
              <a:t>dvs</a:t>
            </a:r>
            <a:r>
              <a:rPr lang="en-US" sz="3000" dirty="0"/>
              <a:t>. </a:t>
            </a:r>
            <a:r>
              <a:rPr lang="en-US" sz="3000" dirty="0" err="1"/>
              <a:t>și</a:t>
            </a:r>
            <a:r>
              <a:rPr lang="en-US" sz="3000" dirty="0"/>
              <a:t> </a:t>
            </a:r>
            <a:r>
              <a:rPr lang="en-US" sz="3000" dirty="0" err="1"/>
              <a:t>încurajați-vă</a:t>
            </a:r>
            <a:r>
              <a:rPr lang="en-US" sz="3000" dirty="0"/>
              <a:t> </a:t>
            </a:r>
            <a:r>
              <a:rPr lang="en-US" sz="3000" dirty="0" err="1"/>
              <a:t>urmăritorii</a:t>
            </a:r>
            <a:r>
              <a:rPr lang="en-US" sz="3000" dirty="0"/>
              <a:t> </a:t>
            </a:r>
            <a:r>
              <a:rPr lang="en-US" sz="3000" dirty="0" err="1"/>
              <a:t>să</a:t>
            </a:r>
            <a:r>
              <a:rPr lang="en-US" sz="3000" dirty="0"/>
              <a:t> </a:t>
            </a:r>
            <a:r>
              <a:rPr lang="en-US" sz="3000" dirty="0" err="1"/>
              <a:t>vă</a:t>
            </a:r>
            <a:r>
              <a:rPr lang="en-US" sz="3000" dirty="0"/>
              <a:t> </a:t>
            </a:r>
            <a:r>
              <a:rPr lang="en-US" sz="3000" dirty="0" err="1"/>
              <a:t>distribuie</a:t>
            </a:r>
            <a:r>
              <a:rPr lang="en-US" sz="3000" dirty="0"/>
              <a:t> </a:t>
            </a:r>
            <a:r>
              <a:rPr lang="en-US" sz="3000" dirty="0" err="1"/>
              <a:t>conținutul</a:t>
            </a:r>
            <a:r>
              <a:rPr lang="en-US" sz="3000" dirty="0"/>
              <a:t> pe </a:t>
            </a:r>
            <a:r>
              <a:rPr lang="en-US" sz="3000" dirty="0" err="1"/>
              <a:t>rețelele</a:t>
            </a:r>
            <a:r>
              <a:rPr lang="en-US" sz="3000" dirty="0"/>
              <a:t> </a:t>
            </a:r>
            <a:r>
              <a:rPr lang="en-US" sz="3000" dirty="0" err="1"/>
              <a:t>sociale</a:t>
            </a:r>
            <a:r>
              <a:rPr lang="en-US" sz="3000" dirty="0"/>
              <a:t>.</a:t>
            </a:r>
          </a:p>
        </p:txBody>
      </p:sp>
    </p:spTree>
    <p:extLst>
      <p:ext uri="{BB962C8B-B14F-4D97-AF65-F5344CB8AC3E}">
        <p14:creationId xmlns:p14="http://schemas.microsoft.com/office/powerpoint/2010/main" val="1132085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2527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Interacționați</a:t>
            </a:r>
            <a:r>
              <a:rPr lang="en-US" sz="3000" b="1" dirty="0"/>
              <a:t> cu </a:t>
            </a:r>
            <a:r>
              <a:rPr lang="en-US" sz="3000" b="1" dirty="0" err="1"/>
              <a:t>publicul</a:t>
            </a:r>
            <a:r>
              <a:rPr lang="en-US" sz="3000" b="1" dirty="0"/>
              <a:t> </a:t>
            </a:r>
            <a:r>
              <a:rPr lang="en-US" sz="3000" b="1" dirty="0" err="1"/>
              <a:t>dvs</a:t>
            </a:r>
            <a:r>
              <a:rPr lang="en-US" sz="3000" b="1" dirty="0"/>
              <a:t>.: </a:t>
            </a:r>
            <a:r>
              <a:rPr lang="en-US" sz="3000" dirty="0" err="1"/>
              <a:t>rețelele</a:t>
            </a:r>
            <a:r>
              <a:rPr lang="en-US" sz="3000" dirty="0"/>
              <a:t> </a:t>
            </a:r>
            <a:r>
              <a:rPr lang="en-US" sz="3000" dirty="0" err="1"/>
              <a:t>sociale</a:t>
            </a:r>
            <a:r>
              <a:rPr lang="en-US" sz="3000" dirty="0"/>
              <a:t> sunt o </a:t>
            </a:r>
            <a:r>
              <a:rPr lang="en-US" sz="3000" dirty="0" err="1"/>
              <a:t>conversație</a:t>
            </a:r>
            <a:r>
              <a:rPr lang="en-US" sz="3000" dirty="0"/>
              <a:t> </a:t>
            </a:r>
            <a:r>
              <a:rPr lang="en-US" sz="3000" dirty="0" err="1"/>
              <a:t>bidirecțională</a:t>
            </a:r>
            <a:r>
              <a:rPr lang="en-US" sz="3000" dirty="0"/>
              <a: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a:t>
            </a:r>
            <a:r>
              <a:rPr lang="en-US" sz="3000" dirty="0" err="1"/>
              <a:t>interacționați</a:t>
            </a:r>
            <a:r>
              <a:rPr lang="en-US" sz="3000" dirty="0"/>
              <a:t> cu </a:t>
            </a:r>
            <a:r>
              <a:rPr lang="en-US" sz="3000" dirty="0" err="1"/>
              <a:t>publicul</a:t>
            </a:r>
            <a:r>
              <a:rPr lang="en-US" sz="3000" dirty="0"/>
              <a:t> </a:t>
            </a:r>
            <a:r>
              <a:rPr lang="en-US" sz="3000" dirty="0" err="1"/>
              <a:t>dvs</a:t>
            </a:r>
            <a:r>
              <a:rPr lang="en-US" sz="3000" dirty="0"/>
              <a:t>. </a:t>
            </a:r>
            <a:r>
              <a:rPr lang="en-US" sz="3000" dirty="0" err="1"/>
              <a:t>răspunzând</a:t>
            </a:r>
            <a:r>
              <a:rPr lang="en-US" sz="3000" dirty="0"/>
              <a:t> la </a:t>
            </a:r>
            <a:r>
              <a:rPr lang="en-US" sz="3000" dirty="0" err="1"/>
              <a:t>comentarii</a:t>
            </a:r>
            <a:r>
              <a:rPr lang="en-US" sz="3000" dirty="0"/>
              <a:t> </a:t>
            </a:r>
            <a:r>
              <a:rPr lang="en-US" sz="3000" dirty="0" err="1"/>
              <a:t>și</a:t>
            </a:r>
            <a:r>
              <a:rPr lang="en-US" sz="3000" dirty="0"/>
              <a:t> </a:t>
            </a:r>
            <a:r>
              <a:rPr lang="en-US" sz="3000" dirty="0" err="1"/>
              <a:t>mesaje</a:t>
            </a:r>
            <a:r>
              <a:rPr lang="en-US" sz="3000" dirty="0"/>
              <a:t> </a:t>
            </a:r>
            <a:r>
              <a:rPr lang="en-US" sz="3000" dirty="0" err="1"/>
              <a:t>și</a:t>
            </a:r>
            <a:r>
              <a:rPr lang="en-US" sz="3000" dirty="0"/>
              <a:t> </a:t>
            </a:r>
            <a:r>
              <a:rPr lang="en-US" sz="3000" dirty="0" err="1"/>
              <a:t>participând</a:t>
            </a:r>
            <a:r>
              <a:rPr lang="en-US" sz="3000" dirty="0"/>
              <a:t> la </a:t>
            </a:r>
            <a:r>
              <a:rPr lang="en-US" sz="3000" dirty="0" err="1"/>
              <a:t>conversații</a:t>
            </a:r>
            <a:r>
              <a:rPr lang="en-US" sz="3000" dirty="0"/>
              <a:t> </a:t>
            </a:r>
            <a:r>
              <a:rPr lang="en-US" sz="3000" dirty="0" err="1"/>
              <a:t>relevante</a:t>
            </a:r>
            <a:r>
              <a:rPr lang="en-US" sz="3000" dirty="0"/>
              <a:t>.</a:t>
            </a:r>
          </a:p>
        </p:txBody>
      </p:sp>
    </p:spTree>
    <p:extLst>
      <p:ext uri="{BB962C8B-B14F-4D97-AF65-F5344CB8AC3E}">
        <p14:creationId xmlns:p14="http://schemas.microsoft.com/office/powerpoint/2010/main" val="41550404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050993"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Monitorizați-vă</a:t>
            </a:r>
            <a:r>
              <a:rPr lang="en-US" sz="3000" b="1" dirty="0"/>
              <a:t> </a:t>
            </a:r>
            <a:r>
              <a:rPr lang="en-US" sz="3000" b="1" dirty="0" err="1"/>
              <a:t>rezultatele</a:t>
            </a:r>
            <a:r>
              <a:rPr lang="en-US" sz="3000" dirty="0"/>
              <a:t>: </a:t>
            </a:r>
            <a:r>
              <a:rPr lang="en-US" sz="3000" dirty="0" err="1"/>
              <a:t>utilizați</a:t>
            </a:r>
            <a:r>
              <a:rPr lang="en-US" sz="3000" dirty="0"/>
              <a:t> </a:t>
            </a:r>
            <a:r>
              <a:rPr lang="en-US" sz="3000" dirty="0" err="1"/>
              <a:t>instrumente</a:t>
            </a:r>
            <a:r>
              <a:rPr lang="en-US" sz="3000" dirty="0"/>
              <a:t> de </a:t>
            </a:r>
            <a:r>
              <a:rPr lang="en-US" sz="3000" dirty="0" err="1"/>
              <a:t>analiză</a:t>
            </a:r>
            <a:r>
              <a:rPr lang="en-US" sz="3000" dirty="0"/>
              <a:t> a </a:t>
            </a:r>
            <a:r>
              <a:rPr lang="en-US" sz="3000" dirty="0" err="1"/>
              <a:t>rețelelor</a:t>
            </a:r>
            <a:r>
              <a:rPr lang="en-US" sz="3000" dirty="0"/>
              <a:t> </a:t>
            </a:r>
            <a:r>
              <a:rPr lang="en-US" sz="3000" dirty="0" err="1"/>
              <a:t>sociale</a:t>
            </a:r>
            <a:r>
              <a:rPr lang="en-US" sz="3000" dirty="0"/>
              <a:t> </a:t>
            </a:r>
            <a:r>
              <a:rPr lang="en-US" sz="3000" dirty="0" err="1"/>
              <a:t>pentru</a:t>
            </a:r>
            <a:r>
              <a:rPr lang="en-US" sz="3000" dirty="0"/>
              <a:t> a </a:t>
            </a:r>
            <a:r>
              <a:rPr lang="en-US" sz="3000" dirty="0" err="1"/>
              <a:t>urmări</a:t>
            </a:r>
            <a:r>
              <a:rPr lang="en-US" sz="3000" dirty="0"/>
              <a:t> </a:t>
            </a:r>
            <a:r>
              <a:rPr lang="en-US" sz="3000" dirty="0" err="1"/>
              <a:t>performanța</a:t>
            </a:r>
            <a:r>
              <a:rPr lang="en-US" sz="3000" dirty="0"/>
              <a:t> </a:t>
            </a:r>
            <a:r>
              <a:rPr lang="en-US" sz="3000" dirty="0" err="1"/>
              <a:t>conținutului</a:t>
            </a:r>
            <a:r>
              <a:rPr lang="en-US" sz="3000" dirty="0"/>
              <a:t> </a:t>
            </a:r>
            <a:r>
              <a:rPr lang="en-US" sz="3000" dirty="0" err="1"/>
              <a:t>și</a:t>
            </a:r>
            <a:r>
              <a:rPr lang="en-US" sz="3000" dirty="0"/>
              <a:t> </a:t>
            </a:r>
            <a:r>
              <a:rPr lang="en-US" sz="3000" dirty="0" err="1"/>
              <a:t>pentru</a:t>
            </a:r>
            <a:r>
              <a:rPr lang="en-US" sz="3000" dirty="0"/>
              <a:t> a </a:t>
            </a:r>
            <a:r>
              <a:rPr lang="en-US" sz="3000" dirty="0" err="1"/>
              <a:t>vă</a:t>
            </a:r>
            <a:r>
              <a:rPr lang="en-US" sz="3000" dirty="0"/>
              <a:t> </a:t>
            </a:r>
            <a:r>
              <a:rPr lang="en-US" sz="3000" dirty="0" err="1"/>
              <a:t>ajusta</a:t>
            </a:r>
            <a:r>
              <a:rPr lang="en-US" sz="3000" dirty="0"/>
              <a:t> </a:t>
            </a:r>
            <a:r>
              <a:rPr lang="en-US" sz="3000" dirty="0" err="1"/>
              <a:t>strategia</a:t>
            </a:r>
            <a:r>
              <a:rPr lang="en-US" sz="3000" dirty="0"/>
              <a:t> </a:t>
            </a:r>
            <a:r>
              <a:rPr lang="en-US" sz="3000" dirty="0" err="1"/>
              <a:t>după</a:t>
            </a:r>
            <a:r>
              <a:rPr lang="en-US" sz="3000" dirty="0"/>
              <a:t> cum </a:t>
            </a:r>
            <a:r>
              <a:rPr lang="en-US" sz="3000" dirty="0" err="1"/>
              <a:t>este</a:t>
            </a:r>
            <a:r>
              <a:rPr lang="en-US" sz="3000" dirty="0"/>
              <a:t> </a:t>
            </a:r>
            <a:r>
              <a:rPr lang="en-US" sz="3000" dirty="0" err="1"/>
              <a:t>necesar</a:t>
            </a:r>
            <a:r>
              <a:rPr lang="en-US" sz="3000" dirty="0"/>
              <a:t>. </a:t>
            </a:r>
            <a:r>
              <a:rPr lang="en-US" sz="3000" dirty="0" err="1"/>
              <a:t>Monitorizați</a:t>
            </a:r>
            <a:r>
              <a:rPr lang="en-US" sz="3000" dirty="0"/>
              <a:t> </a:t>
            </a:r>
            <a:r>
              <a:rPr lang="en-US" sz="3000" dirty="0" err="1"/>
              <a:t>valori</a:t>
            </a:r>
            <a:r>
              <a:rPr lang="en-US" sz="3000" dirty="0"/>
              <a:t> precum </a:t>
            </a:r>
            <a:r>
              <a:rPr lang="en-US" sz="3000" dirty="0" err="1"/>
              <a:t>ratele</a:t>
            </a:r>
            <a:r>
              <a:rPr lang="en-US" sz="3000" dirty="0"/>
              <a:t> de </a:t>
            </a:r>
            <a:r>
              <a:rPr lang="en-US" sz="3000" dirty="0" err="1"/>
              <a:t>implicare</a:t>
            </a:r>
            <a:r>
              <a:rPr lang="en-US" sz="3000" dirty="0"/>
              <a:t>, </a:t>
            </a:r>
            <a:r>
              <a:rPr lang="en-US" sz="3000" dirty="0" err="1"/>
              <a:t>acoperirea</a:t>
            </a:r>
            <a:r>
              <a:rPr lang="en-US" sz="3000" dirty="0"/>
              <a:t> </a:t>
            </a:r>
            <a:r>
              <a:rPr lang="en-US" sz="3000" dirty="0" err="1"/>
              <a:t>și</a:t>
            </a:r>
            <a:r>
              <a:rPr lang="en-US" sz="3000" dirty="0"/>
              <a:t> </a:t>
            </a:r>
            <a:r>
              <a:rPr lang="en-US" sz="3000" dirty="0" err="1"/>
              <a:t>conversiile</a:t>
            </a:r>
            <a:r>
              <a:rPr lang="en-US" sz="3000" dirty="0"/>
              <a:t> </a:t>
            </a:r>
            <a:r>
              <a:rPr lang="en-US" sz="3000" dirty="0" err="1"/>
              <a:t>pentru</a:t>
            </a:r>
            <a:r>
              <a:rPr lang="en-US" sz="3000" dirty="0"/>
              <a:t> a </a:t>
            </a:r>
            <a:r>
              <a:rPr lang="en-US" sz="3000" dirty="0" err="1"/>
              <a:t>măsura</a:t>
            </a:r>
            <a:r>
              <a:rPr lang="en-US" sz="3000" dirty="0"/>
              <a:t> </a:t>
            </a:r>
            <a:r>
              <a:rPr lang="en-US" sz="3000" dirty="0" err="1"/>
              <a:t>eficiența</a:t>
            </a:r>
            <a:r>
              <a:rPr lang="en-US" sz="3000" dirty="0"/>
              <a:t> </a:t>
            </a:r>
            <a:r>
              <a:rPr lang="en-US" sz="3000" dirty="0" err="1"/>
              <a:t>eforturilor</a:t>
            </a:r>
            <a:r>
              <a:rPr lang="en-US" sz="3000" dirty="0"/>
              <a:t> </a:t>
            </a:r>
            <a:r>
              <a:rPr lang="en-US" sz="3000" dirty="0" err="1"/>
              <a:t>dvs</a:t>
            </a:r>
            <a:r>
              <a:rPr lang="en-US" sz="3000" dirty="0"/>
              <a:t>. de marketing de </a:t>
            </a:r>
            <a:r>
              <a:rPr lang="en-US" sz="3000" dirty="0" err="1"/>
              <a:t>conținut</a:t>
            </a:r>
            <a:r>
              <a:rPr lang="en-US" sz="3000" dirty="0"/>
              <a:t>.</a:t>
            </a:r>
          </a:p>
        </p:txBody>
      </p:sp>
    </p:spTree>
    <p:extLst>
      <p:ext uri="{BB962C8B-B14F-4D97-AF65-F5344CB8AC3E}">
        <p14:creationId xmlns:p14="http://schemas.microsoft.com/office/powerpoint/2010/main" val="3081301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247317"/>
          </a:xfrm>
          <a:prstGeom prst="rect">
            <a:avLst/>
          </a:prstGeom>
          <a:noFill/>
        </p:spPr>
        <p:txBody>
          <a:bodyPr wrap="square" rtlCol="0">
            <a:spAutoFit/>
          </a:bodyPr>
          <a:lstStyle/>
          <a:p>
            <a:pPr algn="just"/>
            <a:r>
              <a:rPr lang="en-US" sz="3000" dirty="0" err="1"/>
              <a:t>Crearea</a:t>
            </a:r>
            <a:r>
              <a:rPr lang="en-US" sz="3000" dirty="0"/>
              <a:t> de </a:t>
            </a:r>
            <a:r>
              <a:rPr lang="en-US" sz="3000" dirty="0" err="1"/>
              <a:t>conținut</a:t>
            </a:r>
            <a:r>
              <a:rPr lang="en-US" sz="3000" dirty="0"/>
              <a:t> de </a:t>
            </a:r>
            <a:r>
              <a:rPr lang="en-US" sz="3000" dirty="0" err="1"/>
              <a:t>succes</a:t>
            </a:r>
            <a:r>
              <a:rPr lang="en-US" sz="3000" dirty="0"/>
              <a:t> pe </a:t>
            </a:r>
            <a:r>
              <a:rPr lang="en-US" sz="3000" dirty="0" err="1"/>
              <a:t>rețelele</a:t>
            </a:r>
            <a:r>
              <a:rPr lang="en-US" sz="3000" dirty="0"/>
              <a:t> </a:t>
            </a:r>
            <a:r>
              <a:rPr lang="en-US" sz="3000" dirty="0" err="1"/>
              <a:t>sociale</a:t>
            </a:r>
            <a:r>
              <a:rPr lang="en-US" sz="3000" dirty="0"/>
              <a:t> </a:t>
            </a:r>
            <a:r>
              <a:rPr lang="en-US" sz="3000" dirty="0" err="1"/>
              <a:t>necesită</a:t>
            </a:r>
            <a:r>
              <a:rPr lang="en-US" sz="3000" dirty="0"/>
              <a:t> o </a:t>
            </a:r>
            <a:r>
              <a:rPr lang="en-US" sz="3000" dirty="0" err="1"/>
              <a:t>planificare</a:t>
            </a:r>
            <a:r>
              <a:rPr lang="en-US" sz="3000" dirty="0"/>
              <a:t> </a:t>
            </a:r>
            <a:r>
              <a:rPr lang="en-US" sz="3000" dirty="0" err="1"/>
              <a:t>atentă</a:t>
            </a:r>
            <a:r>
              <a:rPr lang="en-US" sz="3000" dirty="0"/>
              <a:t>, </a:t>
            </a:r>
            <a:r>
              <a:rPr lang="en-US" sz="3000" dirty="0" err="1"/>
              <a:t>creativitate</a:t>
            </a:r>
            <a:r>
              <a:rPr lang="en-US" sz="3000" dirty="0"/>
              <a:t> </a:t>
            </a:r>
            <a:r>
              <a:rPr lang="en-US" sz="3000" dirty="0" err="1"/>
              <a:t>și</a:t>
            </a:r>
            <a:r>
              <a:rPr lang="en-US" sz="3000" dirty="0"/>
              <a:t> o </a:t>
            </a:r>
            <a:r>
              <a:rPr lang="en-US" sz="3000" dirty="0" err="1"/>
              <a:t>înțelegere</a:t>
            </a:r>
            <a:r>
              <a:rPr lang="en-US" sz="3000" dirty="0"/>
              <a:t> a </a:t>
            </a:r>
            <a:r>
              <a:rPr lang="en-US" sz="3000" dirty="0" err="1"/>
              <a:t>publicului</a:t>
            </a:r>
            <a:r>
              <a:rPr lang="en-US" sz="3000" dirty="0"/>
              <a:t> </a:t>
            </a:r>
            <a:r>
              <a:rPr lang="en-US" sz="3000" dirty="0" err="1"/>
              <a:t>țintă</a:t>
            </a:r>
            <a:r>
              <a:rPr lang="en-US" sz="3000" dirty="0"/>
              <a:t>. </a:t>
            </a:r>
            <a:r>
              <a:rPr lang="en-US" sz="3000" dirty="0" err="1"/>
              <a:t>Succesul</a:t>
            </a:r>
            <a:r>
              <a:rPr lang="en-US" sz="3000" dirty="0"/>
              <a:t> </a:t>
            </a:r>
            <a:r>
              <a:rPr lang="en-US" sz="3000" dirty="0" err="1"/>
              <a:t>rețelelor</a:t>
            </a:r>
            <a:r>
              <a:rPr lang="en-US" sz="3000" dirty="0"/>
              <a:t> </a:t>
            </a:r>
            <a:r>
              <a:rPr lang="en-US" sz="3000" dirty="0" err="1"/>
              <a:t>sociale</a:t>
            </a:r>
            <a:r>
              <a:rPr lang="en-US" sz="3000" dirty="0"/>
              <a:t> </a:t>
            </a:r>
            <a:r>
              <a:rPr lang="en-US" sz="3000" dirty="0" err="1"/>
              <a:t>este</a:t>
            </a:r>
            <a:r>
              <a:rPr lang="en-US" sz="3000" dirty="0"/>
              <a:t> </a:t>
            </a:r>
            <a:r>
              <a:rPr lang="en-US" sz="3000" dirty="0" err="1"/>
              <a:t>rezultatul</a:t>
            </a:r>
            <a:r>
              <a:rPr lang="en-US" sz="3000" dirty="0"/>
              <a:t> </a:t>
            </a:r>
            <a:r>
              <a:rPr lang="en-US" sz="3000" dirty="0" err="1"/>
              <a:t>experimentării</a:t>
            </a:r>
            <a:r>
              <a:rPr lang="en-US" sz="3000" dirty="0"/>
              <a:t> continue, al </a:t>
            </a:r>
            <a:r>
              <a:rPr lang="en-US" sz="3000" dirty="0" err="1"/>
              <a:t>învățării</a:t>
            </a:r>
            <a:r>
              <a:rPr lang="en-US" sz="3000" dirty="0"/>
              <a:t> de la </a:t>
            </a:r>
            <a:r>
              <a:rPr lang="en-US" sz="3000" dirty="0" err="1"/>
              <a:t>publicul</a:t>
            </a:r>
            <a:r>
              <a:rPr lang="en-US" sz="3000" dirty="0"/>
              <a:t> </a:t>
            </a:r>
            <a:r>
              <a:rPr lang="en-US" sz="3000" dirty="0" err="1"/>
              <a:t>dvs</a:t>
            </a:r>
            <a:r>
              <a:rPr lang="en-US" sz="3000" dirty="0"/>
              <a:t>. </a:t>
            </a:r>
            <a:r>
              <a:rPr lang="en-US" sz="3000" dirty="0" err="1"/>
              <a:t>și</a:t>
            </a:r>
            <a:r>
              <a:rPr lang="en-US" sz="3000" dirty="0"/>
              <a:t> al </a:t>
            </a:r>
            <a:r>
              <a:rPr lang="en-US" sz="3000" dirty="0" err="1"/>
              <a:t>adaptării</a:t>
            </a:r>
            <a:r>
              <a:rPr lang="en-US" sz="3000" dirty="0"/>
              <a:t> </a:t>
            </a:r>
            <a:r>
              <a:rPr lang="en-US" sz="3000" dirty="0" err="1"/>
              <a:t>abordării</a:t>
            </a:r>
            <a:r>
              <a:rPr lang="en-US" sz="3000" dirty="0"/>
              <a:t> </a:t>
            </a:r>
            <a:r>
              <a:rPr lang="en-US" sz="3000" dirty="0" err="1"/>
              <a:t>dvs</a:t>
            </a:r>
            <a:r>
              <a:rPr lang="en-US" sz="3000" dirty="0"/>
              <a:t>. </a:t>
            </a:r>
            <a:r>
              <a:rPr lang="en-US" sz="3000" dirty="0" err="1"/>
              <a:t>Rămâneți</a:t>
            </a:r>
            <a:r>
              <a:rPr lang="en-US" sz="3000" dirty="0"/>
              <a:t> </a:t>
            </a:r>
            <a:r>
              <a:rPr lang="en-US" sz="3000" dirty="0" err="1"/>
              <a:t>deschis</a:t>
            </a:r>
            <a:r>
              <a:rPr lang="en-US" sz="3000" dirty="0"/>
              <a:t> la feedback, </a:t>
            </a:r>
            <a:r>
              <a:rPr lang="en-US" sz="3000" dirty="0" err="1"/>
              <a:t>rămâneți</a:t>
            </a:r>
            <a:r>
              <a:rPr lang="en-US" sz="3000" dirty="0"/>
              <a:t> </a:t>
            </a:r>
            <a:r>
              <a:rPr lang="en-US" sz="3000" dirty="0" err="1"/>
              <a:t>consecvent</a:t>
            </a:r>
            <a:r>
              <a:rPr lang="en-US" sz="3000" dirty="0"/>
              <a:t> </a:t>
            </a:r>
            <a:r>
              <a:rPr lang="en-US" sz="3000" dirty="0" err="1"/>
              <a:t>și</a:t>
            </a:r>
            <a:r>
              <a:rPr lang="en-US" sz="3000" dirty="0"/>
              <a:t> </a:t>
            </a:r>
            <a:r>
              <a:rPr lang="en-US" sz="3000" dirty="0" err="1"/>
              <a:t>îmbunătățiți-vă</a:t>
            </a:r>
            <a:r>
              <a:rPr lang="en-US" sz="3000" dirty="0"/>
              <a:t> </a:t>
            </a:r>
            <a:r>
              <a:rPr lang="en-US" sz="3000" dirty="0" err="1"/>
              <a:t>continuu</a:t>
            </a:r>
            <a:r>
              <a:rPr lang="en-US" sz="3000" dirty="0"/>
              <a:t> </a:t>
            </a:r>
            <a:r>
              <a:rPr lang="en-US" sz="3000" dirty="0" err="1"/>
              <a:t>conținutul</a:t>
            </a:r>
            <a:r>
              <a:rPr lang="en-US" sz="3000" dirty="0"/>
              <a:t> </a:t>
            </a:r>
            <a:r>
              <a:rPr lang="en-US" sz="3000" dirty="0" err="1"/>
              <a:t>pentru</a:t>
            </a:r>
            <a:r>
              <a:rPr lang="en-US" sz="3000" dirty="0"/>
              <a:t> a </a:t>
            </a:r>
            <a:r>
              <a:rPr lang="en-US" sz="3000" dirty="0" err="1"/>
              <a:t>vă</a:t>
            </a:r>
            <a:r>
              <a:rPr lang="en-US" sz="3000" dirty="0"/>
              <a:t> </a:t>
            </a:r>
            <a:r>
              <a:rPr lang="en-US" sz="3000" dirty="0" err="1"/>
              <a:t>maximiza</a:t>
            </a:r>
            <a:r>
              <a:rPr lang="en-US" sz="3000" dirty="0"/>
              <a:t> </a:t>
            </a:r>
            <a:r>
              <a:rPr lang="en-US" sz="3000" dirty="0" err="1"/>
              <a:t>impactul</a:t>
            </a:r>
            <a:r>
              <a:rPr lang="en-US" sz="3000" dirty="0"/>
              <a:t> pe </a:t>
            </a:r>
            <a:r>
              <a:rPr lang="en-US" sz="3000" dirty="0" err="1"/>
              <a:t>rețelele</a:t>
            </a:r>
            <a:r>
              <a:rPr lang="en-US" sz="3000" dirty="0"/>
              <a:t> </a:t>
            </a:r>
            <a:r>
              <a:rPr lang="en-US" sz="3000" dirty="0" err="1"/>
              <a:t>sociale</a:t>
            </a:r>
            <a:r>
              <a:rPr lang="en-US" sz="3000" dirty="0"/>
              <a:t>.</a:t>
            </a:r>
          </a:p>
        </p:txBody>
      </p:sp>
    </p:spTree>
    <p:extLst>
      <p:ext uri="{BB962C8B-B14F-4D97-AF65-F5344CB8AC3E}">
        <p14:creationId xmlns:p14="http://schemas.microsoft.com/office/powerpoint/2010/main" val="3101788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568071"/>
            <a:ext cx="8293009" cy="5170646"/>
          </a:xfrm>
          <a:prstGeom prst="rect">
            <a:avLst/>
          </a:prstGeom>
          <a:noFill/>
        </p:spPr>
        <p:txBody>
          <a:bodyPr wrap="square" rtlCol="0">
            <a:spAutoFit/>
          </a:bodyPr>
          <a:lstStyle/>
          <a:p>
            <a:pPr algn="just"/>
            <a:r>
              <a:rPr lang="en-US" sz="3000" dirty="0" err="1"/>
              <a:t>Vă</a:t>
            </a:r>
            <a:r>
              <a:rPr lang="en-US" sz="3000" dirty="0"/>
              <a:t> </a:t>
            </a:r>
            <a:r>
              <a:rPr lang="en-US" sz="3000" dirty="0" err="1"/>
              <a:t>puteți</a:t>
            </a:r>
            <a:r>
              <a:rPr lang="en-US" sz="3000" dirty="0"/>
              <a:t> </a:t>
            </a:r>
            <a:r>
              <a:rPr lang="en-US" sz="3000" dirty="0" err="1"/>
              <a:t>promova</a:t>
            </a:r>
            <a:r>
              <a:rPr lang="en-US" sz="3000" dirty="0"/>
              <a:t> </a:t>
            </a:r>
            <a:r>
              <a:rPr lang="en-US" sz="3000" dirty="0" err="1"/>
              <a:t>afacerea</a:t>
            </a:r>
            <a:r>
              <a:rPr lang="en-US" sz="3000" dirty="0"/>
              <a:t> pe </a:t>
            </a:r>
            <a:r>
              <a:rPr lang="en-US" sz="3000" dirty="0" err="1"/>
              <a:t>rețelele</a:t>
            </a:r>
            <a:r>
              <a:rPr lang="en-US" sz="3000" dirty="0"/>
              <a:t> </a:t>
            </a:r>
            <a:r>
              <a:rPr lang="en-US" sz="3000" dirty="0" err="1"/>
              <a:t>sociale</a:t>
            </a:r>
            <a:r>
              <a:rPr lang="en-US" sz="3000" dirty="0"/>
              <a:t> </a:t>
            </a:r>
            <a:r>
              <a:rPr lang="en-US" sz="3000" dirty="0" err="1"/>
              <a:t>încercând</a:t>
            </a:r>
            <a:r>
              <a:rPr lang="en-US" sz="3000" dirty="0"/>
              <a:t> </a:t>
            </a:r>
            <a:r>
              <a:rPr lang="en-US" sz="3000" dirty="0" err="1"/>
              <a:t>să</a:t>
            </a:r>
            <a:r>
              <a:rPr lang="en-US" sz="3000" dirty="0"/>
              <a:t> </a:t>
            </a:r>
            <a:r>
              <a:rPr lang="en-US" sz="3000" dirty="0" err="1"/>
              <a:t>creați</a:t>
            </a:r>
            <a:r>
              <a:rPr lang="en-US" sz="3000" dirty="0"/>
              <a:t> </a:t>
            </a:r>
            <a:r>
              <a:rPr lang="en-US" sz="3000" dirty="0" err="1"/>
              <a:t>cel</a:t>
            </a:r>
            <a:r>
              <a:rPr lang="en-US" sz="3000" dirty="0"/>
              <a:t> </a:t>
            </a:r>
            <a:r>
              <a:rPr lang="en-US" sz="3000" dirty="0" err="1"/>
              <a:t>mai</a:t>
            </a:r>
            <a:r>
              <a:rPr lang="en-US" sz="3000" dirty="0"/>
              <a:t> bun </a:t>
            </a:r>
            <a:r>
              <a:rPr lang="en-US" sz="3000" dirty="0" err="1"/>
              <a:t>conținut</a:t>
            </a:r>
            <a:r>
              <a:rPr lang="en-US" sz="3000" dirty="0"/>
              <a:t>, </a:t>
            </a:r>
            <a:r>
              <a:rPr lang="en-US" sz="3000" dirty="0" err="1"/>
              <a:t>ținând</a:t>
            </a:r>
            <a:r>
              <a:rPr lang="en-US" sz="3000" dirty="0"/>
              <a:t> </a:t>
            </a:r>
            <a:r>
              <a:rPr lang="en-US" sz="3000" dirty="0" err="1"/>
              <a:t>cont</a:t>
            </a:r>
            <a:r>
              <a:rPr lang="en-US" sz="3000" dirty="0"/>
              <a:t> de </a:t>
            </a:r>
            <a:r>
              <a:rPr lang="en-US" sz="3000" dirty="0" err="1"/>
              <a:t>următoarele</a:t>
            </a:r>
            <a:r>
              <a:rPr lang="en-US" sz="3000" dirty="0"/>
              <a:t> principii:</a:t>
            </a:r>
          </a:p>
          <a:p>
            <a:pPr algn="just"/>
            <a:endParaRPr lang="en-US" sz="3000" dirty="0"/>
          </a:p>
          <a:p>
            <a:pPr marL="457200" indent="-457200" algn="just">
              <a:buFont typeface="Wingdings" panose="05000000000000000000" pitchFamily="2" charset="2"/>
              <a:buChar char="Ø"/>
            </a:pPr>
            <a:r>
              <a:rPr lang="en-US" sz="3000" b="1" dirty="0" err="1"/>
              <a:t>Folosiți</a:t>
            </a:r>
            <a:r>
              <a:rPr lang="en-US" sz="3000" b="1" dirty="0"/>
              <a:t> </a:t>
            </a:r>
            <a:r>
              <a:rPr lang="en-US" sz="3000" b="1" dirty="0" err="1"/>
              <a:t>titluri</a:t>
            </a:r>
            <a:r>
              <a:rPr lang="en-US" sz="3000" b="1" dirty="0"/>
              <a:t> care </a:t>
            </a:r>
            <a:r>
              <a:rPr lang="en-US" sz="3000" b="1" dirty="0" err="1"/>
              <a:t>captează</a:t>
            </a:r>
            <a:r>
              <a:rPr lang="en-US" sz="3000" b="1" dirty="0"/>
              <a:t> </a:t>
            </a:r>
            <a:r>
              <a:rPr lang="en-US" sz="3000" b="1" dirty="0" err="1"/>
              <a:t>atenția</a:t>
            </a:r>
            <a:r>
              <a:rPr lang="en-US" sz="3000" b="1" dirty="0"/>
              <a:t>: </a:t>
            </a:r>
            <a:r>
              <a:rPr lang="en-US" sz="3000" dirty="0" err="1"/>
              <a:t>titlul</a:t>
            </a:r>
            <a:r>
              <a:rPr lang="en-US" sz="3000" dirty="0"/>
              <a:t> </a:t>
            </a:r>
            <a:r>
              <a:rPr lang="en-US" sz="3000" dirty="0" err="1"/>
              <a:t>este</a:t>
            </a:r>
            <a:r>
              <a:rPr lang="en-US" sz="3000" dirty="0"/>
              <a:t> </a:t>
            </a:r>
            <a:r>
              <a:rPr lang="en-US" sz="3000" dirty="0" err="1"/>
              <a:t>adesea</a:t>
            </a:r>
            <a:r>
              <a:rPr lang="en-US" sz="3000" dirty="0"/>
              <a:t> </a:t>
            </a:r>
            <a:r>
              <a:rPr lang="en-US" sz="3000" dirty="0" err="1"/>
              <a:t>primul</a:t>
            </a:r>
            <a:r>
              <a:rPr lang="en-US" sz="3000" dirty="0"/>
              <a:t> </a:t>
            </a:r>
            <a:r>
              <a:rPr lang="en-US" sz="3000" dirty="0" err="1"/>
              <a:t>lucru</a:t>
            </a:r>
            <a:r>
              <a:rPr lang="en-US" sz="3000" dirty="0"/>
              <a:t> pe care </a:t>
            </a:r>
            <a:r>
              <a:rPr lang="en-US" sz="3000" dirty="0" err="1"/>
              <a:t>îl</a:t>
            </a:r>
            <a:r>
              <a:rPr lang="en-US" sz="3000" dirty="0"/>
              <a:t> </a:t>
            </a:r>
            <a:r>
              <a:rPr lang="en-US" sz="3000" dirty="0" err="1"/>
              <a:t>văd</a:t>
            </a:r>
            <a:r>
              <a:rPr lang="en-US" sz="3000" dirty="0"/>
              <a:t> </a:t>
            </a:r>
            <a:r>
              <a:rPr lang="en-US" sz="3000" dirty="0" err="1"/>
              <a:t>oamenii</a:t>
            </a:r>
            <a:r>
              <a:rPr lang="en-US" sz="3000" dirty="0"/>
              <a: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a:t>
            </a:r>
            <a:r>
              <a:rPr lang="en-US" sz="3000" dirty="0" err="1"/>
              <a:t>îl</a:t>
            </a:r>
            <a:r>
              <a:rPr lang="en-US" sz="3000" dirty="0"/>
              <a:t> </a:t>
            </a:r>
            <a:r>
              <a:rPr lang="en-US" sz="3000" dirty="0" err="1"/>
              <a:t>faceți</a:t>
            </a:r>
            <a:r>
              <a:rPr lang="en-US" sz="3000" dirty="0"/>
              <a:t> </a:t>
            </a:r>
            <a:r>
              <a:rPr lang="en-US" sz="3000" dirty="0" err="1"/>
              <a:t>convingător</a:t>
            </a:r>
            <a:r>
              <a:rPr lang="en-US" sz="3000" dirty="0"/>
              <a:t> </a:t>
            </a:r>
            <a:r>
              <a:rPr lang="en-US" sz="3000" dirty="0" err="1"/>
              <a:t>și</a:t>
            </a:r>
            <a:r>
              <a:rPr lang="en-US" sz="3000" dirty="0"/>
              <a:t> </a:t>
            </a:r>
            <a:r>
              <a:rPr lang="en-US" sz="3000" dirty="0" err="1"/>
              <a:t>să</a:t>
            </a:r>
            <a:r>
              <a:rPr lang="en-US" sz="3000" dirty="0"/>
              <a:t> </a:t>
            </a:r>
            <a:r>
              <a:rPr lang="en-US" sz="3000" dirty="0" err="1"/>
              <a:t>capteze</a:t>
            </a:r>
            <a:r>
              <a:rPr lang="en-US" sz="3000" dirty="0"/>
              <a:t> </a:t>
            </a:r>
            <a:r>
              <a:rPr lang="en-US" sz="3000" dirty="0" err="1"/>
              <a:t>atenția</a:t>
            </a:r>
            <a:r>
              <a:rPr lang="en-US" sz="3000" dirty="0"/>
              <a:t>. </a:t>
            </a:r>
            <a:r>
              <a:rPr lang="en-US" sz="3000" dirty="0" err="1"/>
              <a:t>Folosiți</a:t>
            </a:r>
            <a:r>
              <a:rPr lang="en-US" sz="3000" dirty="0"/>
              <a:t> </a:t>
            </a:r>
            <a:r>
              <a:rPr lang="en-US" sz="3000" dirty="0" err="1"/>
              <a:t>cuvinte</a:t>
            </a:r>
            <a:r>
              <a:rPr lang="en-US" sz="3000" dirty="0"/>
              <a:t> </a:t>
            </a:r>
            <a:r>
              <a:rPr lang="en-US" sz="3000" dirty="0" err="1"/>
              <a:t>puternice</a:t>
            </a:r>
            <a:r>
              <a:rPr lang="en-US" sz="3000" dirty="0"/>
              <a:t>, </a:t>
            </a:r>
            <a:r>
              <a:rPr lang="en-US" sz="3000" dirty="0" err="1"/>
              <a:t>numere</a:t>
            </a:r>
            <a:r>
              <a:rPr lang="en-US" sz="3000" dirty="0"/>
              <a:t> </a:t>
            </a:r>
            <a:r>
              <a:rPr lang="en-US" sz="3000" dirty="0" err="1"/>
              <a:t>și</a:t>
            </a:r>
            <a:r>
              <a:rPr lang="en-US" sz="3000" dirty="0"/>
              <a:t> </a:t>
            </a:r>
            <a:r>
              <a:rPr lang="en-US" sz="3000" dirty="0" err="1"/>
              <a:t>fapte</a:t>
            </a:r>
            <a:r>
              <a:rPr lang="en-US" sz="3000" dirty="0"/>
              <a:t> </a:t>
            </a:r>
            <a:r>
              <a:rPr lang="en-US" sz="3000" dirty="0" err="1"/>
              <a:t>interesante</a:t>
            </a:r>
            <a:r>
              <a:rPr lang="en-US" sz="3000" dirty="0"/>
              <a:t> </a:t>
            </a:r>
            <a:r>
              <a:rPr lang="en-US" sz="3000" dirty="0" err="1"/>
              <a:t>sau</a:t>
            </a:r>
            <a:r>
              <a:rPr lang="en-US" sz="3000" dirty="0"/>
              <a:t> </a:t>
            </a:r>
            <a:r>
              <a:rPr lang="en-US" sz="3000" dirty="0" err="1"/>
              <a:t>statistici</a:t>
            </a:r>
            <a:r>
              <a:rPr lang="en-US" sz="3000" dirty="0"/>
              <a:t> </a:t>
            </a:r>
            <a:r>
              <a:rPr lang="en-US" sz="3000" dirty="0" err="1"/>
              <a:t>pentru</a:t>
            </a:r>
            <a:r>
              <a:rPr lang="en-US" sz="3000" dirty="0"/>
              <a:t> a </a:t>
            </a:r>
            <a:r>
              <a:rPr lang="en-US" sz="3000" dirty="0" err="1"/>
              <a:t>vă</a:t>
            </a:r>
            <a:r>
              <a:rPr lang="en-US" sz="3000" dirty="0"/>
              <a:t> </a:t>
            </a:r>
            <a:r>
              <a:rPr lang="en-US" sz="3000" dirty="0" err="1"/>
              <a:t>scoate</a:t>
            </a:r>
            <a:r>
              <a:rPr lang="en-US" sz="3000" dirty="0"/>
              <a:t> </a:t>
            </a:r>
            <a:r>
              <a:rPr lang="en-US" sz="3000" dirty="0" err="1"/>
              <a:t>titlurile</a:t>
            </a:r>
            <a:r>
              <a:rPr lang="en-US" sz="3000" dirty="0"/>
              <a:t> </a:t>
            </a:r>
            <a:r>
              <a:rPr lang="en-US" sz="3000" dirty="0" err="1"/>
              <a:t>în</a:t>
            </a:r>
            <a:r>
              <a:rPr lang="en-US" sz="3000" dirty="0"/>
              <a:t> </a:t>
            </a:r>
            <a:r>
              <a:rPr lang="en-US" sz="3000" dirty="0" err="1"/>
              <a:t>evidență</a:t>
            </a:r>
            <a:r>
              <a:rPr lang="en-US" sz="3000" dirty="0"/>
              <a:t>.</a:t>
            </a:r>
          </a:p>
        </p:txBody>
      </p:sp>
    </p:spTree>
    <p:extLst>
      <p:ext uri="{BB962C8B-B14F-4D97-AF65-F5344CB8AC3E}">
        <p14:creationId xmlns:p14="http://schemas.microsoft.com/office/powerpoint/2010/main" val="205661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Folosiți</a:t>
            </a:r>
            <a:r>
              <a:rPr lang="en-US" sz="3000" b="1" dirty="0"/>
              <a:t> </a:t>
            </a:r>
            <a:r>
              <a:rPr lang="en-US" sz="3000" b="1" dirty="0" err="1"/>
              <a:t>elemente</a:t>
            </a:r>
            <a:r>
              <a:rPr lang="en-US" sz="3000" b="1" dirty="0"/>
              <a:t> </a:t>
            </a:r>
            <a:r>
              <a:rPr lang="en-US" sz="3000" b="1" dirty="0" err="1"/>
              <a:t>vizuale</a:t>
            </a:r>
            <a:r>
              <a:rPr lang="en-US" sz="3000" b="1" dirty="0"/>
              <a:t> </a:t>
            </a:r>
            <a:r>
              <a:rPr lang="en-US" sz="3000" b="1" dirty="0" err="1"/>
              <a:t>atrăgătoare</a:t>
            </a:r>
            <a:r>
              <a:rPr lang="en-US" sz="3000" b="1" dirty="0"/>
              <a:t>: </a:t>
            </a:r>
            <a:r>
              <a:rPr lang="en-US" sz="3000" dirty="0" err="1"/>
              <a:t>așa</a:t>
            </a:r>
            <a:r>
              <a:rPr lang="en-US" sz="3000" dirty="0"/>
              <a:t> cum am </a:t>
            </a:r>
            <a:r>
              <a:rPr lang="en-US" sz="3000" dirty="0" err="1"/>
              <a:t>menționat</a:t>
            </a:r>
            <a:r>
              <a:rPr lang="en-US" sz="3000" dirty="0"/>
              <a:t> </a:t>
            </a:r>
            <a:r>
              <a:rPr lang="en-US" sz="3000" dirty="0" err="1"/>
              <a:t>mai</a:t>
            </a:r>
            <a:r>
              <a:rPr lang="en-US" sz="3000" dirty="0"/>
              <a:t> </a:t>
            </a:r>
            <a:r>
              <a:rPr lang="en-US" sz="3000" dirty="0" err="1"/>
              <a:t>devreme</a:t>
            </a:r>
            <a:r>
              <a:rPr lang="en-US" sz="3000" dirty="0"/>
              <a:t>, </a:t>
            </a:r>
            <a:r>
              <a:rPr lang="en-US" sz="3000" dirty="0" err="1"/>
              <a:t>imaginile</a:t>
            </a:r>
            <a:r>
              <a:rPr lang="en-US" sz="3000" dirty="0"/>
              <a:t> sunt </a:t>
            </a:r>
            <a:r>
              <a:rPr lang="en-US" sz="3000" dirty="0" err="1"/>
              <a:t>importante</a:t>
            </a:r>
            <a:r>
              <a:rPr lang="en-US" sz="3000" dirty="0"/>
              <a:t> pe </a:t>
            </a:r>
            <a:r>
              <a:rPr lang="en-US" sz="3000" dirty="0" err="1"/>
              <a:t>rețelele</a:t>
            </a:r>
            <a:r>
              <a:rPr lang="en-US" sz="3000" dirty="0"/>
              <a:t> de </a:t>
            </a:r>
            <a:r>
              <a:rPr lang="en-US" sz="3000" dirty="0" err="1"/>
              <a:t>socializare</a:t>
            </a:r>
            <a:r>
              <a:rPr lang="en-US" sz="3000" dirty="0"/>
              <a:t>, </a:t>
            </a:r>
            <a:r>
              <a:rPr lang="en-US" sz="3000" dirty="0" err="1"/>
              <a:t>așa</a:t>
            </a:r>
            <a:r>
              <a:rPr lang="en-US" sz="3000" dirty="0"/>
              <a:t> </a:t>
            </a:r>
            <a:r>
              <a:rPr lang="en-US" sz="3000" dirty="0" err="1"/>
              <a:t>că</a:t>
            </a:r>
            <a:r>
              <a:rPr lang="en-US" sz="3000" dirty="0"/>
              <a:t> </a:t>
            </a:r>
            <a:r>
              <a:rPr lang="en-US" sz="3000" dirty="0" err="1"/>
              <a:t>asigurați-vă</a:t>
            </a:r>
            <a:r>
              <a:rPr lang="en-US" sz="3000" dirty="0"/>
              <a:t> </a:t>
            </a:r>
            <a:r>
              <a:rPr lang="en-US" sz="3000" dirty="0" err="1"/>
              <a:t>că</a:t>
            </a:r>
            <a:r>
              <a:rPr lang="en-US" sz="3000" dirty="0"/>
              <a:t> </a:t>
            </a:r>
            <a:r>
              <a:rPr lang="en-US" sz="3000" dirty="0" err="1"/>
              <a:t>imaginile</a:t>
            </a:r>
            <a:r>
              <a:rPr lang="en-US" sz="3000" dirty="0"/>
              <a:t>, </a:t>
            </a:r>
            <a:r>
              <a:rPr lang="en-US" sz="3000" dirty="0" err="1"/>
              <a:t>videoclipurile</a:t>
            </a:r>
            <a:r>
              <a:rPr lang="en-US" sz="3000" dirty="0"/>
              <a:t> </a:t>
            </a:r>
            <a:r>
              <a:rPr lang="en-US" sz="3000" dirty="0" err="1"/>
              <a:t>și</a:t>
            </a:r>
            <a:r>
              <a:rPr lang="en-US" sz="3000" dirty="0"/>
              <a:t> </a:t>
            </a:r>
            <a:r>
              <a:rPr lang="en-US" sz="3000" dirty="0" err="1"/>
              <a:t>grafica</a:t>
            </a:r>
            <a:r>
              <a:rPr lang="en-US" sz="3000" dirty="0"/>
              <a:t> sunt de </a:t>
            </a:r>
            <a:r>
              <a:rPr lang="en-US" sz="3000" dirty="0" err="1"/>
              <a:t>înaltă</a:t>
            </a:r>
            <a:r>
              <a:rPr lang="en-US" sz="3000" dirty="0"/>
              <a:t> </a:t>
            </a:r>
            <a:r>
              <a:rPr lang="en-US" sz="3000" dirty="0" err="1"/>
              <a:t>calitate</a:t>
            </a:r>
            <a:r>
              <a:rPr lang="en-US" sz="3000" dirty="0"/>
              <a:t> </a:t>
            </a:r>
            <a:r>
              <a:rPr lang="en-US" sz="3000" dirty="0" err="1"/>
              <a:t>și</a:t>
            </a:r>
            <a:r>
              <a:rPr lang="en-US" sz="3000" dirty="0"/>
              <a:t> </a:t>
            </a:r>
            <a:r>
              <a:rPr lang="en-US" sz="3000" dirty="0" err="1"/>
              <a:t>captează</a:t>
            </a:r>
            <a:r>
              <a:rPr lang="en-US" sz="3000" dirty="0"/>
              <a:t> </a:t>
            </a:r>
            <a:r>
              <a:rPr lang="en-US" sz="3000" dirty="0" err="1"/>
              <a:t>atenția</a:t>
            </a:r>
            <a:r>
              <a:rPr lang="en-US" sz="3000" dirty="0"/>
              <a:t>. </a:t>
            </a:r>
            <a:r>
              <a:rPr lang="en-US" sz="3000" dirty="0" err="1"/>
              <a:t>Folosiți</a:t>
            </a:r>
            <a:r>
              <a:rPr lang="en-US" sz="3000" dirty="0"/>
              <a:t> </a:t>
            </a:r>
            <a:r>
              <a:rPr lang="en-US" sz="3000" dirty="0" err="1"/>
              <a:t>culori</a:t>
            </a:r>
            <a:r>
              <a:rPr lang="en-US" sz="3000" dirty="0"/>
              <a:t>, </a:t>
            </a:r>
            <a:r>
              <a:rPr lang="en-US" sz="3000" dirty="0" err="1"/>
              <a:t>fonturi</a:t>
            </a:r>
            <a:r>
              <a:rPr lang="en-US" sz="3000" dirty="0"/>
              <a:t> </a:t>
            </a:r>
            <a:r>
              <a:rPr lang="en-US" sz="3000" dirty="0" err="1"/>
              <a:t>și</a:t>
            </a:r>
            <a:r>
              <a:rPr lang="en-US" sz="3000" dirty="0"/>
              <a:t> </a:t>
            </a:r>
            <a:r>
              <a:rPr lang="en-US" sz="3000" dirty="0" err="1"/>
              <a:t>alte</a:t>
            </a:r>
            <a:r>
              <a:rPr lang="en-US" sz="3000" dirty="0"/>
              <a:t> </a:t>
            </a:r>
            <a:r>
              <a:rPr lang="en-US" sz="3000" dirty="0" err="1"/>
              <a:t>elemente</a:t>
            </a:r>
            <a:r>
              <a:rPr lang="en-US" sz="3000" dirty="0"/>
              <a:t> de design </a:t>
            </a:r>
            <a:r>
              <a:rPr lang="en-US" sz="3000" dirty="0" err="1"/>
              <a:t>pentru</a:t>
            </a:r>
            <a:r>
              <a:rPr lang="en-US" sz="3000" dirty="0"/>
              <a:t> a </a:t>
            </a:r>
            <a:r>
              <a:rPr lang="en-US" sz="3000" dirty="0" err="1"/>
              <a:t>vă</a:t>
            </a:r>
            <a:r>
              <a:rPr lang="en-US" sz="3000" dirty="0"/>
              <a:t> face </a:t>
            </a:r>
            <a:r>
              <a:rPr lang="en-US" sz="3000" dirty="0" err="1"/>
              <a:t>conținutul</a:t>
            </a:r>
            <a:r>
              <a:rPr lang="en-US" sz="3000" dirty="0"/>
              <a:t> </a:t>
            </a:r>
            <a:r>
              <a:rPr lang="en-US" sz="3000" dirty="0" err="1"/>
              <a:t>atrăgător</a:t>
            </a:r>
            <a:r>
              <a:rPr lang="en-US" sz="3000" dirty="0"/>
              <a:t> din </a:t>
            </a:r>
            <a:r>
              <a:rPr lang="en-US" sz="3000" dirty="0" err="1"/>
              <a:t>punct</a:t>
            </a:r>
            <a:r>
              <a:rPr lang="en-US" sz="3000" dirty="0"/>
              <a:t> de </a:t>
            </a:r>
            <a:r>
              <a:rPr lang="en-US" sz="3000" dirty="0" err="1"/>
              <a:t>vedere</a:t>
            </a:r>
            <a:r>
              <a:rPr lang="en-US" sz="3000" dirty="0"/>
              <a:t> </a:t>
            </a:r>
            <a:r>
              <a:rPr lang="en-US" sz="3000" dirty="0" err="1"/>
              <a:t>vizual</a:t>
            </a:r>
            <a:r>
              <a:rPr lang="en-US" sz="3000" dirty="0"/>
              <a:t>.</a:t>
            </a:r>
          </a:p>
        </p:txBody>
      </p:sp>
    </p:spTree>
    <p:extLst>
      <p:ext uri="{BB962C8B-B14F-4D97-AF65-F5344CB8AC3E}">
        <p14:creationId xmlns:p14="http://schemas.microsoft.com/office/powerpoint/2010/main" val="1735012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Păstrați</a:t>
            </a:r>
            <a:r>
              <a:rPr lang="en-US" sz="3000" b="1" dirty="0"/>
              <a:t> </a:t>
            </a:r>
            <a:r>
              <a:rPr lang="en-US" sz="3000" b="1" dirty="0" err="1"/>
              <a:t>conținutul</a:t>
            </a:r>
            <a:r>
              <a:rPr lang="en-US" sz="3000" b="1" dirty="0"/>
              <a:t> </a:t>
            </a:r>
            <a:r>
              <a:rPr lang="en-US" sz="3000" b="1" dirty="0" err="1"/>
              <a:t>concis</a:t>
            </a:r>
            <a:r>
              <a:rPr lang="en-US" sz="3000" b="1" dirty="0"/>
              <a:t>: </a:t>
            </a:r>
            <a:r>
              <a:rPr lang="en-US" sz="3000" dirty="0" err="1"/>
              <a:t>Rețelele</a:t>
            </a:r>
            <a:r>
              <a:rPr lang="en-US" sz="3000" dirty="0"/>
              <a:t> </a:t>
            </a:r>
            <a:r>
              <a:rPr lang="en-US" sz="3000" dirty="0" err="1"/>
              <a:t>sociale</a:t>
            </a:r>
            <a:r>
              <a:rPr lang="en-US" sz="3000" dirty="0"/>
              <a:t> se </a:t>
            </a:r>
            <a:r>
              <a:rPr lang="en-US" sz="3000" dirty="0" err="1"/>
              <a:t>referă</a:t>
            </a:r>
            <a:r>
              <a:rPr lang="en-US" sz="3000" dirty="0"/>
              <a:t> la </a:t>
            </a:r>
            <a:r>
              <a:rPr lang="en-US" sz="3000" dirty="0" err="1"/>
              <a:t>conținut</a:t>
            </a:r>
            <a:r>
              <a:rPr lang="en-US" sz="3000" dirty="0"/>
              <a:t> </a:t>
            </a:r>
            <a:r>
              <a:rPr lang="en-US" sz="3000" dirty="0" err="1"/>
              <a:t>scurt</a:t>
            </a:r>
            <a:r>
              <a:rPr lang="en-US" sz="3000" dirty="0"/>
              <a:t>, care </a:t>
            </a:r>
            <a:r>
              <a:rPr lang="en-US" sz="3000" dirty="0" err="1"/>
              <a:t>poate</a:t>
            </a:r>
            <a:r>
              <a:rPr lang="en-US" sz="3000" dirty="0"/>
              <a:t> fi </a:t>
            </a:r>
            <a:r>
              <a:rPr lang="en-US" sz="3000" dirty="0" err="1"/>
              <a:t>gustat</a:t>
            </a:r>
            <a:r>
              <a:rPr lang="en-US" sz="3000" dirty="0"/>
              <a:t>, </a:t>
            </a:r>
            <a:r>
              <a:rPr lang="en-US" sz="3000" dirty="0" err="1"/>
              <a:t>așa</a:t>
            </a:r>
            <a:r>
              <a:rPr lang="en-US" sz="3000" dirty="0"/>
              <a:t> </a:t>
            </a:r>
            <a:r>
              <a:rPr lang="en-US" sz="3000" dirty="0" err="1"/>
              <a:t>că</a:t>
            </a:r>
            <a:r>
              <a:rPr lang="en-US" sz="3000" dirty="0"/>
              <a:t> </a:t>
            </a:r>
            <a:r>
              <a:rPr lang="en-US" sz="3000" dirty="0" err="1"/>
              <a:t>păstrați-vă</a:t>
            </a:r>
            <a:r>
              <a:rPr lang="en-US" sz="3000" dirty="0"/>
              <a:t> </a:t>
            </a:r>
            <a:r>
              <a:rPr lang="en-US" sz="3000" dirty="0" err="1"/>
              <a:t>postările</a:t>
            </a:r>
            <a:r>
              <a:rPr lang="en-US" sz="3000" dirty="0"/>
              <a:t> </a:t>
            </a:r>
            <a:r>
              <a:rPr lang="en-US" sz="3000" dirty="0" err="1"/>
              <a:t>scurte</a:t>
            </a:r>
            <a:r>
              <a:rPr lang="en-US" sz="3000" dirty="0"/>
              <a:t> </a:t>
            </a:r>
            <a:r>
              <a:rPr lang="en-US" sz="3000" dirty="0" err="1"/>
              <a:t>și</a:t>
            </a:r>
            <a:r>
              <a:rPr lang="en-US" sz="3000" dirty="0"/>
              <a:t> </a:t>
            </a:r>
            <a:r>
              <a:rPr lang="en-US" sz="3000" dirty="0" err="1"/>
              <a:t>dulci</a:t>
            </a:r>
            <a:r>
              <a:rPr lang="en-US" sz="3000" dirty="0"/>
              <a:t>. </a:t>
            </a:r>
            <a:r>
              <a:rPr lang="en-US" sz="3000" dirty="0" err="1"/>
              <a:t>Folosiți</a:t>
            </a:r>
            <a:r>
              <a:rPr lang="en-US" sz="3000" dirty="0"/>
              <a:t> </a:t>
            </a:r>
            <a:r>
              <a:rPr lang="en-US" sz="3000" dirty="0" err="1"/>
              <a:t>marcatori</a:t>
            </a:r>
            <a:r>
              <a:rPr lang="en-US" sz="3000" dirty="0"/>
              <a:t> </a:t>
            </a:r>
            <a:r>
              <a:rPr lang="en-US" sz="3000" dirty="0" err="1"/>
              <a:t>sau</a:t>
            </a:r>
            <a:r>
              <a:rPr lang="en-US" sz="3000" dirty="0"/>
              <a:t> </a:t>
            </a:r>
            <a:r>
              <a:rPr lang="en-US" sz="3000" dirty="0" err="1"/>
              <a:t>liste</a:t>
            </a:r>
            <a:r>
              <a:rPr lang="en-US" sz="3000" dirty="0"/>
              <a:t> </a:t>
            </a:r>
            <a:r>
              <a:rPr lang="en-US" sz="3000" dirty="0" err="1"/>
              <a:t>numerotate</a:t>
            </a:r>
            <a:r>
              <a:rPr lang="en-US" sz="3000" dirty="0"/>
              <a:t> </a:t>
            </a:r>
            <a:r>
              <a:rPr lang="en-US" sz="3000" dirty="0" err="1"/>
              <a:t>pentru</a:t>
            </a:r>
            <a:r>
              <a:rPr lang="en-US" sz="3000" dirty="0"/>
              <a:t> a </a:t>
            </a:r>
            <a:r>
              <a:rPr lang="en-US" sz="3000" dirty="0" err="1"/>
              <a:t>vă</a:t>
            </a:r>
            <a:r>
              <a:rPr lang="en-US" sz="3000" dirty="0"/>
              <a:t> </a:t>
            </a:r>
            <a:r>
              <a:rPr lang="en-US" sz="3000" dirty="0" err="1"/>
              <a:t>împărți</a:t>
            </a:r>
            <a:r>
              <a:rPr lang="en-US" sz="3000" dirty="0"/>
              <a:t> </a:t>
            </a:r>
            <a:r>
              <a:rPr lang="en-US" sz="3000" dirty="0" err="1"/>
              <a:t>conținutul</a:t>
            </a:r>
            <a:r>
              <a:rPr lang="en-US" sz="3000" dirty="0"/>
              <a:t> </a:t>
            </a:r>
            <a:r>
              <a:rPr lang="en-US" sz="3000" dirty="0" err="1"/>
              <a:t>și</a:t>
            </a:r>
            <a:r>
              <a:rPr lang="en-US" sz="3000" dirty="0"/>
              <a:t> a-l face </a:t>
            </a:r>
            <a:r>
              <a:rPr lang="en-US" sz="3000" dirty="0" err="1"/>
              <a:t>mai</a:t>
            </a:r>
            <a:r>
              <a:rPr lang="en-US" sz="3000" dirty="0"/>
              <a:t> </a:t>
            </a:r>
            <a:r>
              <a:rPr lang="en-US" sz="3000" dirty="0" err="1"/>
              <a:t>ușor</a:t>
            </a:r>
            <a:r>
              <a:rPr lang="en-US" sz="3000" dirty="0"/>
              <a:t> de </a:t>
            </a:r>
            <a:r>
              <a:rPr lang="en-US" sz="3000" dirty="0" err="1"/>
              <a:t>citit</a:t>
            </a:r>
            <a:r>
              <a:rPr lang="en-US" sz="3000" dirty="0"/>
              <a:t>.</a:t>
            </a:r>
          </a:p>
        </p:txBody>
      </p:sp>
    </p:spTree>
    <p:extLst>
      <p:ext uri="{BB962C8B-B14F-4D97-AF65-F5344CB8AC3E}">
        <p14:creationId xmlns:p14="http://schemas.microsoft.com/office/powerpoint/2010/main" val="2148933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ro-RO" sz="4000" dirty="0">
                <a:solidFill>
                  <a:srgbClr val="398F98"/>
                </a:solidFill>
                <a:latin typeface="Calibri"/>
                <a:cs typeface="Calibri"/>
              </a:rPr>
              <a:t>Introducere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8525"/>
            <a:ext cx="7779895" cy="3323987"/>
          </a:xfrm>
          <a:prstGeom prst="rect">
            <a:avLst/>
          </a:prstGeom>
          <a:noFill/>
        </p:spPr>
        <p:txBody>
          <a:bodyPr wrap="square" rtlCol="0">
            <a:spAutoFit/>
          </a:bodyPr>
          <a:lstStyle/>
          <a:p>
            <a:pPr algn="just"/>
            <a:r>
              <a:rPr lang="en-US" sz="3000" dirty="0" err="1"/>
              <a:t>Creșterea</a:t>
            </a:r>
            <a:r>
              <a:rPr lang="en-US" sz="3000" dirty="0"/>
              <a:t> </a:t>
            </a:r>
            <a:r>
              <a:rPr lang="en-US" sz="3000" dirty="0" err="1"/>
              <a:t>mediilor</a:t>
            </a:r>
            <a:r>
              <a:rPr lang="en-US" sz="3000" dirty="0"/>
              <a:t> </a:t>
            </a:r>
            <a:r>
              <a:rPr lang="en-US" sz="3000" dirty="0" err="1"/>
              <a:t>digitale</a:t>
            </a:r>
            <a:r>
              <a:rPr lang="en-US" sz="3000" dirty="0"/>
              <a:t> interactive a </a:t>
            </a:r>
            <a:r>
              <a:rPr lang="en-US" sz="3000" dirty="0" err="1"/>
              <a:t>participat</a:t>
            </a:r>
            <a:r>
              <a:rPr lang="en-US" sz="3000" dirty="0"/>
              <a:t> </a:t>
            </a:r>
            <a:r>
              <a:rPr lang="en-US" sz="3000" dirty="0" err="1"/>
              <a:t>activ</a:t>
            </a:r>
            <a:r>
              <a:rPr lang="en-US" sz="3000" dirty="0"/>
              <a:t> la </a:t>
            </a:r>
            <a:r>
              <a:rPr lang="en-US" sz="3000" dirty="0" err="1"/>
              <a:t>evoluția</a:t>
            </a:r>
            <a:r>
              <a:rPr lang="en-US" sz="3000" dirty="0"/>
              <a:t> </a:t>
            </a:r>
            <a:r>
              <a:rPr lang="en-US" sz="3000" dirty="0" err="1"/>
              <a:t>colaborării</a:t>
            </a:r>
            <a:r>
              <a:rPr lang="en-US" sz="3000" dirty="0"/>
              <a:t> </a:t>
            </a:r>
            <a:r>
              <a:rPr lang="en-US" sz="3000" dirty="0" err="1"/>
              <a:t>dintre</a:t>
            </a:r>
            <a:r>
              <a:rPr lang="en-US" sz="3000" dirty="0"/>
              <a:t> </a:t>
            </a:r>
            <a:r>
              <a:rPr lang="en-US" sz="3000" dirty="0" err="1"/>
              <a:t>companie</a:t>
            </a:r>
            <a:r>
              <a:rPr lang="en-US" sz="3000" dirty="0"/>
              <a:t> </a:t>
            </a:r>
            <a:r>
              <a:rPr lang="en-US" sz="3000" dirty="0" err="1"/>
              <a:t>și</a:t>
            </a:r>
            <a:r>
              <a:rPr lang="en-US" sz="3000" dirty="0"/>
              <a:t> </a:t>
            </a:r>
            <a:r>
              <a:rPr lang="en-US" sz="3000" dirty="0" err="1"/>
              <a:t>consumator</a:t>
            </a:r>
            <a:r>
              <a:rPr lang="en-US" sz="3000" dirty="0"/>
              <a:t> de la un model </a:t>
            </a:r>
            <a:r>
              <a:rPr lang="en-US" sz="3000" dirty="0" err="1"/>
              <a:t>pasiv</a:t>
            </a:r>
            <a:r>
              <a:rPr lang="en-US" sz="3000" dirty="0"/>
              <a:t> Web 1.0, la un model </a:t>
            </a:r>
            <a:r>
              <a:rPr lang="en-US" sz="3000" dirty="0" err="1"/>
              <a:t>interactiv</a:t>
            </a:r>
            <a:r>
              <a:rPr lang="en-US" sz="3000" dirty="0"/>
              <a:t> Web 2.0 </a:t>
            </a:r>
            <a:r>
              <a:rPr lang="en-US" sz="3000" dirty="0" err="1"/>
              <a:t>în</a:t>
            </a:r>
            <a:r>
              <a:rPr lang="en-US" sz="3000" dirty="0"/>
              <a:t> care </a:t>
            </a:r>
            <a:r>
              <a:rPr lang="en-US" sz="3000" dirty="0" err="1"/>
              <a:t>consumatorii</a:t>
            </a:r>
            <a:r>
              <a:rPr lang="en-US" sz="3000" dirty="0"/>
              <a:t> sunt </a:t>
            </a:r>
            <a:r>
              <a:rPr lang="en-US" sz="3000" dirty="0" err="1"/>
              <a:t>simultan</a:t>
            </a:r>
            <a:r>
              <a:rPr lang="en-US" sz="3000" dirty="0"/>
              <a:t> </a:t>
            </a:r>
            <a:r>
              <a:rPr lang="en-US" sz="3000" dirty="0" err="1"/>
              <a:t>inițiatorii</a:t>
            </a:r>
            <a:r>
              <a:rPr lang="en-US" sz="3000" dirty="0"/>
              <a:t> </a:t>
            </a:r>
            <a:r>
              <a:rPr lang="en-US" sz="3000" dirty="0" err="1"/>
              <a:t>și</a:t>
            </a:r>
            <a:r>
              <a:rPr lang="en-US" sz="3000" dirty="0"/>
              <a:t> </a:t>
            </a:r>
            <a:r>
              <a:rPr lang="en-US" sz="3000" dirty="0" err="1"/>
              <a:t>destinatarii</a:t>
            </a:r>
            <a:r>
              <a:rPr lang="en-US" sz="3000" dirty="0"/>
              <a:t> </a:t>
            </a:r>
            <a:r>
              <a:rPr lang="en-US" sz="3000" dirty="0" err="1"/>
              <a:t>schimburilor</a:t>
            </a:r>
            <a:r>
              <a:rPr lang="en-US" sz="3000" dirty="0"/>
              <a:t> de </a:t>
            </a:r>
            <a:r>
              <a:rPr lang="en-US" sz="3000" dirty="0" err="1"/>
              <a:t>informații</a:t>
            </a:r>
            <a:r>
              <a:rPr lang="en-US" sz="3000" dirty="0"/>
              <a:t>. </a:t>
            </a:r>
          </a:p>
        </p:txBody>
      </p:sp>
    </p:spTree>
    <p:extLst>
      <p:ext uri="{BB962C8B-B14F-4D97-AF65-F5344CB8AC3E}">
        <p14:creationId xmlns:p14="http://schemas.microsoft.com/office/powerpoint/2010/main" val="1152955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Utilizați</a:t>
            </a:r>
            <a:r>
              <a:rPr lang="en-US" sz="3000" b="1" dirty="0"/>
              <a:t> hashtag-</a:t>
            </a:r>
            <a:r>
              <a:rPr lang="en-US" sz="3000" b="1" dirty="0" err="1"/>
              <a:t>uri</a:t>
            </a:r>
            <a:r>
              <a:rPr lang="en-US" sz="3000" b="1" dirty="0"/>
              <a:t>: </a:t>
            </a:r>
            <a:r>
              <a:rPr lang="en-US" sz="3000" dirty="0"/>
              <a:t>Hashtag-urile sunt un instrument </a:t>
            </a:r>
            <a:r>
              <a:rPr lang="en-US" sz="3000" dirty="0" err="1"/>
              <a:t>puternic</a:t>
            </a:r>
            <a:r>
              <a:rPr lang="en-US" sz="3000" dirty="0"/>
              <a:t> </a:t>
            </a:r>
            <a:r>
              <a:rPr lang="en-US" sz="3000" dirty="0" err="1"/>
              <a:t>pentru</a:t>
            </a:r>
            <a:r>
              <a:rPr lang="en-US" sz="3000" dirty="0"/>
              <a:t> a </a:t>
            </a:r>
            <a:r>
              <a:rPr lang="en-US" sz="3000" dirty="0" err="1"/>
              <a:t>crește</a:t>
            </a:r>
            <a:r>
              <a:rPr lang="en-US" sz="3000" dirty="0"/>
              <a:t> </a:t>
            </a:r>
            <a:r>
              <a:rPr lang="en-US" sz="3000" dirty="0" err="1"/>
              <a:t>acoperirea</a:t>
            </a:r>
            <a:r>
              <a:rPr lang="en-US" sz="3000" dirty="0"/>
              <a:t> </a:t>
            </a:r>
            <a:r>
              <a:rPr lang="en-US" sz="3000" dirty="0" err="1"/>
              <a:t>conținutului</a:t>
            </a:r>
            <a:r>
              <a:rPr lang="en-US" sz="3000" dirty="0"/>
              <a:t> </a:t>
            </a:r>
            <a:r>
              <a:rPr lang="en-US" sz="3000" dirty="0" err="1"/>
              <a:t>dvs</a:t>
            </a:r>
            <a:r>
              <a:rPr lang="en-US" sz="3000" dirty="0"/>
              <a:t>. </a:t>
            </a:r>
            <a:r>
              <a:rPr lang="en-US" sz="3000" dirty="0" err="1"/>
              <a:t>și</a:t>
            </a:r>
            <a:r>
              <a:rPr lang="en-US" sz="3000" dirty="0"/>
              <a:t> </a:t>
            </a:r>
            <a:r>
              <a:rPr lang="en-US" sz="3000" dirty="0" err="1"/>
              <a:t>pentru</a:t>
            </a:r>
            <a:r>
              <a:rPr lang="en-US" sz="3000" dirty="0"/>
              <a:t> a </a:t>
            </a:r>
            <a:r>
              <a:rPr lang="en-US" sz="3000" dirty="0" err="1"/>
              <a:t>ajuta</a:t>
            </a:r>
            <a:r>
              <a:rPr lang="en-US" sz="3000" dirty="0"/>
              <a:t> </a:t>
            </a:r>
            <a:r>
              <a:rPr lang="en-US" sz="3000" dirty="0" err="1"/>
              <a:t>oamenii</a:t>
            </a:r>
            <a:r>
              <a:rPr lang="en-US" sz="3000" dirty="0"/>
              <a:t> </a:t>
            </a:r>
            <a:r>
              <a:rPr lang="en-US" sz="3000" dirty="0" err="1"/>
              <a:t>să</a:t>
            </a:r>
            <a:r>
              <a:rPr lang="en-US" sz="3000" dirty="0"/>
              <a:t> </a:t>
            </a:r>
            <a:r>
              <a:rPr lang="en-US" sz="3000" dirty="0" err="1"/>
              <a:t>vă</a:t>
            </a:r>
            <a:r>
              <a:rPr lang="en-US" sz="3000" dirty="0"/>
              <a:t> </a:t>
            </a:r>
            <a:r>
              <a:rPr lang="en-US" sz="3000" dirty="0" err="1"/>
              <a:t>găsească</a:t>
            </a:r>
            <a:r>
              <a:rPr lang="en-US" sz="3000" dirty="0"/>
              <a:t> </a:t>
            </a:r>
            <a:r>
              <a:rPr lang="en-US" sz="3000" dirty="0" err="1"/>
              <a:t>postările</a:t>
            </a:r>
            <a:r>
              <a:rPr lang="en-US" sz="3000" dirty="0"/>
              <a:t>. </a:t>
            </a:r>
            <a:r>
              <a:rPr lang="en-US" sz="3000" dirty="0" err="1"/>
              <a:t>Folosește</a:t>
            </a:r>
            <a:r>
              <a:rPr lang="en-US" sz="3000" dirty="0"/>
              <a:t> hashtag-</a:t>
            </a:r>
            <a:r>
              <a:rPr lang="en-US" sz="3000" dirty="0" err="1"/>
              <a:t>uri</a:t>
            </a:r>
            <a:r>
              <a:rPr lang="en-US" sz="3000" dirty="0"/>
              <a:t> </a:t>
            </a:r>
            <a:r>
              <a:rPr lang="en-US" sz="3000" dirty="0" err="1"/>
              <a:t>relevante</a:t>
            </a:r>
            <a:r>
              <a:rPr lang="en-US" sz="3000" dirty="0"/>
              <a:t> </a:t>
            </a:r>
            <a:r>
              <a:rPr lang="en-US" sz="3000" dirty="0" err="1"/>
              <a:t>în</a:t>
            </a:r>
            <a:r>
              <a:rPr lang="en-US" sz="3000" dirty="0"/>
              <a:t> </a:t>
            </a:r>
            <a:r>
              <a:rPr lang="en-US" sz="3000" dirty="0" err="1"/>
              <a:t>postările</a:t>
            </a:r>
            <a:r>
              <a:rPr lang="en-US" sz="3000" dirty="0"/>
              <a:t> tale </a:t>
            </a:r>
            <a:r>
              <a:rPr lang="en-US" sz="3000" dirty="0" err="1"/>
              <a:t>pentru</a:t>
            </a:r>
            <a:r>
              <a:rPr lang="en-US" sz="3000" dirty="0"/>
              <a:t> a face </a:t>
            </a:r>
            <a:r>
              <a:rPr lang="en-US" sz="3000" dirty="0" err="1"/>
              <a:t>mai</a:t>
            </a:r>
            <a:r>
              <a:rPr lang="en-US" sz="3000" dirty="0"/>
              <a:t> </a:t>
            </a:r>
            <a:r>
              <a:rPr lang="en-US" sz="3000" dirty="0" err="1"/>
              <a:t>ușor</a:t>
            </a:r>
            <a:r>
              <a:rPr lang="en-US" sz="3000" dirty="0"/>
              <a:t> </a:t>
            </a:r>
            <a:r>
              <a:rPr lang="en-US" sz="3000" dirty="0" err="1"/>
              <a:t>pentru</a:t>
            </a:r>
            <a:r>
              <a:rPr lang="en-US" sz="3000" dirty="0"/>
              <a:t> </a:t>
            </a:r>
            <a:r>
              <a:rPr lang="en-US" sz="3000" dirty="0" err="1"/>
              <a:t>oameni</a:t>
            </a:r>
            <a:r>
              <a:rPr lang="en-US" sz="3000" dirty="0"/>
              <a:t> </a:t>
            </a:r>
            <a:r>
              <a:rPr lang="en-US" sz="3000" dirty="0" err="1"/>
              <a:t>să-ți</a:t>
            </a:r>
            <a:r>
              <a:rPr lang="en-US" sz="3000" dirty="0"/>
              <a:t> </a:t>
            </a:r>
            <a:r>
              <a:rPr lang="en-US" sz="3000" dirty="0" err="1"/>
              <a:t>descopere</a:t>
            </a:r>
            <a:r>
              <a:rPr lang="en-US" sz="3000" dirty="0"/>
              <a:t> </a:t>
            </a:r>
            <a:r>
              <a:rPr lang="en-US" sz="3000" dirty="0" err="1"/>
              <a:t>conținutul</a:t>
            </a:r>
            <a:r>
              <a:rPr lang="en-US" sz="3000" dirty="0"/>
              <a:t>.</a:t>
            </a:r>
          </a:p>
        </p:txBody>
      </p:sp>
    </p:spTree>
    <p:extLst>
      <p:ext uri="{BB962C8B-B14F-4D97-AF65-F5344CB8AC3E}">
        <p14:creationId xmlns:p14="http://schemas.microsoft.com/office/powerpoint/2010/main" val="143922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Utilizați</a:t>
            </a:r>
            <a:r>
              <a:rPr lang="en-US" sz="3000" b="1" dirty="0"/>
              <a:t> o voce </a:t>
            </a:r>
            <a:r>
              <a:rPr lang="en-US" sz="3000" b="1" dirty="0" err="1"/>
              <a:t>și</a:t>
            </a:r>
            <a:r>
              <a:rPr lang="en-US" sz="3000" b="1" dirty="0"/>
              <a:t> un ton </a:t>
            </a:r>
            <a:r>
              <a:rPr lang="en-US" sz="3000" b="1" dirty="0" err="1"/>
              <a:t>consecvent</a:t>
            </a:r>
            <a:r>
              <a:rPr lang="ro-RO" sz="3000" b="1" dirty="0"/>
              <a:t>e</a:t>
            </a:r>
            <a:r>
              <a:rPr lang="en-US" sz="3000" b="1" dirty="0"/>
              <a:t>: </a:t>
            </a:r>
            <a:r>
              <a:rPr lang="en-US" sz="3000" dirty="0" err="1"/>
              <a:t>vocea</a:t>
            </a:r>
            <a:r>
              <a:rPr lang="en-US" sz="3000" dirty="0"/>
              <a:t> </a:t>
            </a:r>
            <a:r>
              <a:rPr lang="en-US" sz="3000" dirty="0" err="1"/>
              <a:t>și</a:t>
            </a:r>
            <a:r>
              <a:rPr lang="en-US" sz="3000" dirty="0"/>
              <a:t> </a:t>
            </a:r>
            <a:r>
              <a:rPr lang="en-US" sz="3000" dirty="0" err="1"/>
              <a:t>tonul</a:t>
            </a:r>
            <a:r>
              <a:rPr lang="en-US" sz="3000" dirty="0"/>
              <a:t> </a:t>
            </a:r>
            <a:r>
              <a:rPr lang="en-US" sz="3000" dirty="0" err="1"/>
              <a:t>mărcii</a:t>
            </a:r>
            <a:r>
              <a:rPr lang="en-US" sz="3000" dirty="0"/>
              <a:t> </a:t>
            </a:r>
            <a:r>
              <a:rPr lang="en-US" sz="3000" dirty="0" err="1"/>
              <a:t>dvs</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consecvente</a:t>
            </a:r>
            <a:r>
              <a:rPr lang="en-US" sz="3000" dirty="0"/>
              <a:t> pe </a:t>
            </a:r>
            <a:r>
              <a:rPr lang="en-US" sz="3000" dirty="0" err="1"/>
              <a:t>toate</a:t>
            </a:r>
            <a:r>
              <a:rPr lang="en-US" sz="3000" dirty="0"/>
              <a:t> </a:t>
            </a:r>
            <a:r>
              <a:rPr lang="en-US" sz="3000" dirty="0" err="1"/>
              <a:t>platformele</a:t>
            </a:r>
            <a:r>
              <a:rPr lang="en-US" sz="3000" dirty="0"/>
              <a:t> de social media. </a:t>
            </a:r>
            <a:r>
              <a:rPr lang="en-US" sz="3000" dirty="0" err="1"/>
              <a:t>Folosește</a:t>
            </a:r>
            <a:r>
              <a:rPr lang="en-US" sz="3000" dirty="0"/>
              <a:t> un ton care </a:t>
            </a:r>
            <a:r>
              <a:rPr lang="en-US" sz="3000" dirty="0" err="1"/>
              <a:t>rezonează</a:t>
            </a:r>
            <a:r>
              <a:rPr lang="en-US" sz="3000" dirty="0"/>
              <a:t> cu </a:t>
            </a:r>
            <a:r>
              <a:rPr lang="en-US" sz="3000" dirty="0" err="1"/>
              <a:t>publicul</a:t>
            </a:r>
            <a:r>
              <a:rPr lang="en-US" sz="3000" dirty="0"/>
              <a:t> </a:t>
            </a:r>
            <a:r>
              <a:rPr lang="en-US" sz="3000" dirty="0" err="1"/>
              <a:t>țintă</a:t>
            </a:r>
            <a:r>
              <a:rPr lang="en-US" sz="3000" dirty="0"/>
              <a:t> </a:t>
            </a:r>
            <a:r>
              <a:rPr lang="en-US" sz="3000" dirty="0" err="1"/>
              <a:t>și</a:t>
            </a:r>
            <a:r>
              <a:rPr lang="en-US" sz="3000" dirty="0"/>
              <a:t> </a:t>
            </a:r>
            <a:r>
              <a:rPr lang="en-US" sz="3000" dirty="0" err="1"/>
              <a:t>reflectă</a:t>
            </a:r>
            <a:r>
              <a:rPr lang="en-US" sz="3000" dirty="0"/>
              <a:t> </a:t>
            </a:r>
            <a:r>
              <a:rPr lang="en-US" sz="3000" dirty="0" err="1"/>
              <a:t>personalitatea</a:t>
            </a:r>
            <a:r>
              <a:rPr lang="en-US" sz="3000" dirty="0"/>
              <a:t> </a:t>
            </a:r>
            <a:r>
              <a:rPr lang="en-US" sz="3000" dirty="0" err="1"/>
              <a:t>mărcii</a:t>
            </a:r>
            <a:r>
              <a:rPr lang="en-US" sz="3000" dirty="0"/>
              <a:t> tale.</a:t>
            </a:r>
          </a:p>
        </p:txBody>
      </p:sp>
    </p:spTree>
    <p:extLst>
      <p:ext uri="{BB962C8B-B14F-4D97-AF65-F5344CB8AC3E}">
        <p14:creationId xmlns:p14="http://schemas.microsoft.com/office/powerpoint/2010/main" val="635300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Interacționați</a:t>
            </a:r>
            <a:r>
              <a:rPr lang="en-US" sz="3000" b="1" dirty="0"/>
              <a:t> cu </a:t>
            </a:r>
            <a:r>
              <a:rPr lang="en-US" sz="3000" b="1" dirty="0" err="1"/>
              <a:t>publicul</a:t>
            </a:r>
            <a:r>
              <a:rPr lang="en-US" sz="3000" b="1" dirty="0"/>
              <a:t> </a:t>
            </a:r>
            <a:r>
              <a:rPr lang="en-US" sz="3000" b="1" dirty="0" err="1"/>
              <a:t>dvs</a:t>
            </a:r>
            <a:r>
              <a:rPr lang="en-US" sz="3000" b="1" dirty="0"/>
              <a:t>.: </a:t>
            </a:r>
            <a:r>
              <a:rPr lang="en-US" sz="3000" dirty="0" err="1"/>
              <a:t>Rețelele</a:t>
            </a:r>
            <a:r>
              <a:rPr lang="en-US" sz="3000" dirty="0"/>
              <a:t> </a:t>
            </a:r>
            <a:r>
              <a:rPr lang="en-US" sz="3000" dirty="0" err="1"/>
              <a:t>sociale</a:t>
            </a:r>
            <a:r>
              <a:rPr lang="en-US" sz="3000" dirty="0"/>
              <a:t> sunt o </a:t>
            </a:r>
            <a:r>
              <a:rPr lang="en-US" sz="3000" dirty="0" err="1"/>
              <a:t>conversație</a:t>
            </a:r>
            <a:r>
              <a:rPr lang="en-US" sz="3000" dirty="0"/>
              <a:t> </a:t>
            </a:r>
            <a:r>
              <a:rPr lang="en-US" sz="3000" dirty="0" err="1"/>
              <a:t>bidirecțională</a:t>
            </a:r>
            <a:r>
              <a:rPr lang="en-US" sz="3000" dirty="0"/>
              <a: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a:t>
            </a:r>
            <a:r>
              <a:rPr lang="en-US" sz="3000" dirty="0" err="1"/>
              <a:t>interacționați</a:t>
            </a:r>
            <a:r>
              <a:rPr lang="en-US" sz="3000" dirty="0"/>
              <a:t> cu </a:t>
            </a:r>
            <a:r>
              <a:rPr lang="en-US" sz="3000" dirty="0" err="1"/>
              <a:t>publicul</a:t>
            </a:r>
            <a:r>
              <a:rPr lang="en-US" sz="3000" dirty="0"/>
              <a:t> </a:t>
            </a:r>
            <a:r>
              <a:rPr lang="en-US" sz="3000" dirty="0" err="1"/>
              <a:t>dvs</a:t>
            </a:r>
            <a:r>
              <a:rPr lang="en-US" sz="3000" dirty="0"/>
              <a:t>. </a:t>
            </a:r>
            <a:r>
              <a:rPr lang="en-US" sz="3000" dirty="0" err="1"/>
              <a:t>răspunzând</a:t>
            </a:r>
            <a:r>
              <a:rPr lang="en-US" sz="3000" dirty="0"/>
              <a:t> la </a:t>
            </a:r>
            <a:r>
              <a:rPr lang="en-US" sz="3000" dirty="0" err="1"/>
              <a:t>comentarii</a:t>
            </a:r>
            <a:r>
              <a:rPr lang="en-US" sz="3000" dirty="0"/>
              <a:t>, </a:t>
            </a:r>
            <a:r>
              <a:rPr lang="en-US" sz="3000" dirty="0" err="1"/>
              <a:t>mesaje</a:t>
            </a:r>
            <a:r>
              <a:rPr lang="en-US" sz="3000" dirty="0"/>
              <a:t> </a:t>
            </a:r>
            <a:r>
              <a:rPr lang="en-US" sz="3000" dirty="0" err="1"/>
              <a:t>și</a:t>
            </a:r>
            <a:r>
              <a:rPr lang="en-US" sz="3000" dirty="0"/>
              <a:t> </a:t>
            </a:r>
            <a:r>
              <a:rPr lang="en-US" sz="3000" dirty="0" err="1"/>
              <a:t>mențiuni</a:t>
            </a:r>
            <a:r>
              <a:rPr lang="en-US" sz="3000" dirty="0"/>
              <a:t>. Pune </a:t>
            </a:r>
            <a:r>
              <a:rPr lang="en-US" sz="3000" dirty="0" err="1"/>
              <a:t>întrebări</a:t>
            </a:r>
            <a:r>
              <a:rPr lang="en-US" sz="3000" dirty="0"/>
              <a:t>, </a:t>
            </a:r>
            <a:r>
              <a:rPr lang="en-US" sz="3000" dirty="0" err="1"/>
              <a:t>răspunde</a:t>
            </a:r>
            <a:r>
              <a:rPr lang="en-US" sz="3000" dirty="0"/>
              <a:t> la feedback </a:t>
            </a:r>
            <a:r>
              <a:rPr lang="en-US" sz="3000" dirty="0" err="1"/>
              <a:t>și</a:t>
            </a:r>
            <a:r>
              <a:rPr lang="en-US" sz="3000" dirty="0"/>
              <a:t> </a:t>
            </a:r>
            <a:r>
              <a:rPr lang="en-US" sz="3000" dirty="0" err="1"/>
              <a:t>participă</a:t>
            </a:r>
            <a:r>
              <a:rPr lang="en-US" sz="3000" dirty="0"/>
              <a:t> la </a:t>
            </a:r>
            <a:r>
              <a:rPr lang="en-US" sz="3000" dirty="0" err="1"/>
              <a:t>conversații</a:t>
            </a:r>
            <a:r>
              <a:rPr lang="en-US" sz="3000" dirty="0"/>
              <a:t> </a:t>
            </a:r>
            <a:r>
              <a:rPr lang="en-US" sz="3000" dirty="0" err="1"/>
              <a:t>relevante</a:t>
            </a:r>
            <a:r>
              <a:rPr lang="en-US" sz="3000" dirty="0"/>
              <a:t> </a:t>
            </a:r>
            <a:r>
              <a:rPr lang="en-US" sz="3000" dirty="0" err="1"/>
              <a:t>pentru</a:t>
            </a:r>
            <a:r>
              <a:rPr lang="en-US" sz="3000" dirty="0"/>
              <a:t> a </a:t>
            </a:r>
            <a:r>
              <a:rPr lang="en-US" sz="3000" dirty="0" err="1"/>
              <a:t>construi</a:t>
            </a:r>
            <a:r>
              <a:rPr lang="en-US" sz="3000" dirty="0"/>
              <a:t> </a:t>
            </a:r>
            <a:r>
              <a:rPr lang="en-US" sz="3000" dirty="0" err="1"/>
              <a:t>implicarea</a:t>
            </a:r>
            <a:r>
              <a:rPr lang="en-US" sz="3000" dirty="0"/>
              <a:t> </a:t>
            </a:r>
            <a:r>
              <a:rPr lang="en-US" sz="3000" dirty="0" err="1"/>
              <a:t>și</a:t>
            </a:r>
            <a:r>
              <a:rPr lang="en-US" sz="3000" dirty="0"/>
              <a:t> </a:t>
            </a:r>
            <a:r>
              <a:rPr lang="en-US" sz="3000" dirty="0" err="1"/>
              <a:t>încrederea</a:t>
            </a:r>
            <a:r>
              <a:rPr lang="en-US" sz="3000" dirty="0"/>
              <a:t> </a:t>
            </a:r>
            <a:r>
              <a:rPr lang="en-US" sz="3000" dirty="0" err="1"/>
              <a:t>urmăritorilor</a:t>
            </a:r>
            <a:r>
              <a:rPr lang="en-US" sz="3000" dirty="0"/>
              <a:t> </a:t>
            </a:r>
            <a:r>
              <a:rPr lang="en-US" sz="3000" dirty="0" err="1"/>
              <a:t>dvs</a:t>
            </a:r>
            <a:r>
              <a:rPr lang="en-US" sz="3000" dirty="0"/>
              <a:t>.</a:t>
            </a:r>
          </a:p>
        </p:txBody>
      </p:sp>
    </p:spTree>
    <p:extLst>
      <p:ext uri="{BB962C8B-B14F-4D97-AF65-F5344CB8AC3E}">
        <p14:creationId xmlns:p14="http://schemas.microsoft.com/office/powerpoint/2010/main" val="2931385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Marketing de </a:t>
            </a:r>
            <a:r>
              <a:rPr lang="en-US" sz="4000" dirty="0" err="1">
                <a:solidFill>
                  <a:srgbClr val="398F98"/>
                </a:solidFill>
                <a:latin typeface="Calibri"/>
                <a:cs typeface="Calibri"/>
              </a:rPr>
              <a:t>conținut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Experimentați</a:t>
            </a:r>
            <a:r>
              <a:rPr lang="en-US" sz="3000" b="1" dirty="0"/>
              <a:t> </a:t>
            </a:r>
            <a:r>
              <a:rPr lang="en-US" sz="3000" b="1" dirty="0" err="1"/>
              <a:t>și</a:t>
            </a:r>
            <a:r>
              <a:rPr lang="en-US" sz="3000" b="1" dirty="0"/>
              <a:t> </a:t>
            </a:r>
            <a:r>
              <a:rPr lang="en-US" sz="3000" b="1" dirty="0" err="1"/>
              <a:t>testați</a:t>
            </a:r>
            <a:r>
              <a:rPr lang="en-US" sz="3000" b="1" dirty="0"/>
              <a:t>: </a:t>
            </a:r>
            <a:r>
              <a:rPr lang="en-US" sz="3000" dirty="0" err="1"/>
              <a:t>Rețelele</a:t>
            </a:r>
            <a:r>
              <a:rPr lang="en-US" sz="3000" dirty="0"/>
              <a:t> </a:t>
            </a:r>
            <a:r>
              <a:rPr lang="en-US" sz="3000" dirty="0" err="1"/>
              <a:t>sociale</a:t>
            </a:r>
            <a:r>
              <a:rPr lang="en-US" sz="3000" dirty="0"/>
              <a:t> </a:t>
            </a:r>
            <a:r>
              <a:rPr lang="en-US" sz="3000" dirty="0" err="1"/>
              <a:t>evoluează</a:t>
            </a:r>
            <a:r>
              <a:rPr lang="en-US" sz="3000" dirty="0"/>
              <a:t> </a:t>
            </a:r>
            <a:r>
              <a:rPr lang="en-US" sz="3000" dirty="0" err="1"/>
              <a:t>în</a:t>
            </a:r>
            <a:r>
              <a:rPr lang="en-US" sz="3000" dirty="0"/>
              <a:t> mod constant,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a:t>
            </a:r>
            <a:r>
              <a:rPr lang="en-US" sz="3000" dirty="0" err="1"/>
              <a:t>experimentați</a:t>
            </a:r>
            <a:r>
              <a:rPr lang="en-US" sz="3000" dirty="0"/>
              <a:t> cu </a:t>
            </a:r>
            <a:r>
              <a:rPr lang="en-US" sz="3000" dirty="0" err="1"/>
              <a:t>diferite</a:t>
            </a:r>
            <a:r>
              <a:rPr lang="en-US" sz="3000" dirty="0"/>
              <a:t> </a:t>
            </a:r>
            <a:r>
              <a:rPr lang="en-US" sz="3000" dirty="0" err="1"/>
              <a:t>tipuri</a:t>
            </a:r>
            <a:r>
              <a:rPr lang="en-US" sz="3000" dirty="0"/>
              <a:t> de </a:t>
            </a:r>
            <a:r>
              <a:rPr lang="en-US" sz="3000" dirty="0" err="1"/>
              <a:t>conținut</a:t>
            </a:r>
            <a:r>
              <a:rPr lang="en-US" sz="3000" dirty="0"/>
              <a:t> </a:t>
            </a:r>
            <a:r>
              <a:rPr lang="en-US" sz="3000" dirty="0" err="1"/>
              <a:t>și</a:t>
            </a:r>
            <a:r>
              <a:rPr lang="en-US" sz="3000" dirty="0"/>
              <a:t> </a:t>
            </a:r>
            <a:r>
              <a:rPr lang="en-US" sz="3000" dirty="0" err="1"/>
              <a:t>formate</a:t>
            </a:r>
            <a:r>
              <a:rPr lang="en-US" sz="3000" dirty="0"/>
              <a:t> </a:t>
            </a:r>
            <a:r>
              <a:rPr lang="en-US" sz="3000" dirty="0" err="1"/>
              <a:t>pentru</a:t>
            </a:r>
            <a:r>
              <a:rPr lang="en-US" sz="3000" dirty="0"/>
              <a:t> a </a:t>
            </a:r>
            <a:r>
              <a:rPr lang="en-US" sz="3000" dirty="0" err="1"/>
              <a:t>vedea</a:t>
            </a:r>
            <a:r>
              <a:rPr lang="en-US" sz="3000" dirty="0"/>
              <a:t> </a:t>
            </a:r>
            <a:r>
              <a:rPr lang="en-US" sz="3000" dirty="0" err="1"/>
              <a:t>ce</a:t>
            </a:r>
            <a:r>
              <a:rPr lang="en-US" sz="3000" dirty="0"/>
              <a:t> </a:t>
            </a:r>
            <a:r>
              <a:rPr lang="en-US" sz="3000" dirty="0" err="1"/>
              <a:t>funcționează</a:t>
            </a:r>
            <a:r>
              <a:rPr lang="en-US" sz="3000" dirty="0"/>
              <a:t> </a:t>
            </a:r>
            <a:r>
              <a:rPr lang="en-US" sz="3000" dirty="0" err="1"/>
              <a:t>cel</a:t>
            </a:r>
            <a:r>
              <a:rPr lang="en-US" sz="3000" dirty="0"/>
              <a:t> </a:t>
            </a:r>
            <a:r>
              <a:rPr lang="en-US" sz="3000" dirty="0" err="1"/>
              <a:t>mai</a:t>
            </a:r>
            <a:r>
              <a:rPr lang="en-US" sz="3000" dirty="0"/>
              <a:t> bine </a:t>
            </a:r>
            <a:r>
              <a:rPr lang="en-US" sz="3000" dirty="0" err="1"/>
              <a:t>pentru</a:t>
            </a:r>
            <a:r>
              <a:rPr lang="en-US" sz="3000" dirty="0"/>
              <a:t> </a:t>
            </a:r>
            <a:r>
              <a:rPr lang="en-US" sz="3000" dirty="0" err="1"/>
              <a:t>publicul</a:t>
            </a:r>
            <a:r>
              <a:rPr lang="en-US" sz="3000" dirty="0"/>
              <a:t> </a:t>
            </a:r>
            <a:r>
              <a:rPr lang="en-US" sz="3000" dirty="0" err="1"/>
              <a:t>dvs</a:t>
            </a:r>
            <a:r>
              <a:rPr lang="en-US" sz="3000" dirty="0"/>
              <a:t>. </a:t>
            </a:r>
            <a:r>
              <a:rPr lang="en-US" sz="3000" dirty="0" err="1"/>
              <a:t>Testează</a:t>
            </a:r>
            <a:r>
              <a:rPr lang="en-US" sz="3000" dirty="0"/>
              <a:t> </a:t>
            </a:r>
            <a:r>
              <a:rPr lang="en-US" sz="3000" dirty="0" err="1"/>
              <a:t>diferite</a:t>
            </a:r>
            <a:r>
              <a:rPr lang="en-US" sz="3000" dirty="0"/>
              <a:t> </a:t>
            </a:r>
            <a:r>
              <a:rPr lang="en-US" sz="3000" dirty="0" err="1"/>
              <a:t>titluri</a:t>
            </a:r>
            <a:r>
              <a:rPr lang="en-US" sz="3000" dirty="0"/>
              <a:t>, </a:t>
            </a:r>
            <a:r>
              <a:rPr lang="en-US" sz="3000" dirty="0" err="1"/>
              <a:t>imagini</a:t>
            </a:r>
            <a:r>
              <a:rPr lang="en-US" sz="3000" dirty="0"/>
              <a:t> </a:t>
            </a:r>
            <a:r>
              <a:rPr lang="en-US" sz="3000" dirty="0" err="1"/>
              <a:t>și</a:t>
            </a:r>
            <a:r>
              <a:rPr lang="en-US" sz="3000" dirty="0"/>
              <a:t> </a:t>
            </a:r>
            <a:r>
              <a:rPr lang="en-US" sz="3000" dirty="0" err="1"/>
              <a:t>formate</a:t>
            </a:r>
            <a:r>
              <a:rPr lang="en-US" sz="3000" dirty="0"/>
              <a:t> </a:t>
            </a:r>
            <a:r>
              <a:rPr lang="en-US" sz="3000" dirty="0" err="1"/>
              <a:t>pentru</a:t>
            </a:r>
            <a:r>
              <a:rPr lang="en-US" sz="3000" dirty="0"/>
              <a:t> a </a:t>
            </a:r>
            <a:r>
              <a:rPr lang="en-US" sz="3000" dirty="0" err="1"/>
              <a:t>vedea</a:t>
            </a:r>
            <a:r>
              <a:rPr lang="en-US" sz="3000" dirty="0"/>
              <a:t> </a:t>
            </a:r>
            <a:r>
              <a:rPr lang="en-US" sz="3000" dirty="0" err="1"/>
              <a:t>ce</a:t>
            </a:r>
            <a:r>
              <a:rPr lang="en-US" sz="3000" dirty="0"/>
              <a:t> </a:t>
            </a:r>
            <a:r>
              <a:rPr lang="en-US" sz="3000" dirty="0" err="1"/>
              <a:t>rezonează</a:t>
            </a:r>
            <a:r>
              <a:rPr lang="en-US" sz="3000" dirty="0"/>
              <a:t> cu </a:t>
            </a:r>
            <a:r>
              <a:rPr lang="en-US" sz="3000" dirty="0" err="1"/>
              <a:t>urmăritorii</a:t>
            </a:r>
            <a:r>
              <a:rPr lang="en-US" sz="3000" dirty="0"/>
              <a:t> </a:t>
            </a:r>
            <a:r>
              <a:rPr lang="en-US" sz="3000" dirty="0" err="1"/>
              <a:t>dvs</a:t>
            </a:r>
            <a:r>
              <a:rPr lang="en-US" sz="3000" dirty="0"/>
              <a:t>.</a:t>
            </a:r>
          </a:p>
        </p:txBody>
      </p:sp>
    </p:spTree>
    <p:extLst>
      <p:ext uri="{BB962C8B-B14F-4D97-AF65-F5344CB8AC3E}">
        <p14:creationId xmlns:p14="http://schemas.microsoft.com/office/powerpoint/2010/main" val="20380818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697064"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17879"/>
            <a:ext cx="8293009" cy="1938992"/>
          </a:xfrm>
          <a:prstGeom prst="rect">
            <a:avLst/>
          </a:prstGeom>
          <a:noFill/>
        </p:spPr>
        <p:txBody>
          <a:bodyPr wrap="square" rtlCol="0">
            <a:spAutoFit/>
          </a:bodyPr>
          <a:lstStyle/>
          <a:p>
            <a:pPr algn="just"/>
            <a:r>
              <a:rPr lang="en-US" sz="3000" dirty="0" err="1"/>
              <a:t>Urmărirea</a:t>
            </a:r>
            <a:r>
              <a:rPr lang="en-US" sz="3000" dirty="0"/>
              <a:t> </a:t>
            </a:r>
            <a:r>
              <a:rPr lang="en-US" sz="3000" dirty="0" err="1"/>
              <a:t>performanței</a:t>
            </a:r>
            <a:r>
              <a:rPr lang="en-US" sz="3000" dirty="0"/>
              <a:t> de marketing </a:t>
            </a:r>
            <a:r>
              <a:rPr lang="en-US" sz="3000" dirty="0" err="1"/>
              <a:t>este</a:t>
            </a:r>
            <a:r>
              <a:rPr lang="en-US" sz="3000" dirty="0"/>
              <a:t> </a:t>
            </a:r>
            <a:r>
              <a:rPr lang="en-US" sz="3000" dirty="0" err="1"/>
              <a:t>esențială</a:t>
            </a:r>
            <a:r>
              <a:rPr lang="en-US" sz="3000" dirty="0"/>
              <a:t> </a:t>
            </a:r>
            <a:r>
              <a:rPr lang="en-US" sz="3000" dirty="0" err="1"/>
              <a:t>pentru</a:t>
            </a:r>
            <a:r>
              <a:rPr lang="en-US" sz="3000" dirty="0"/>
              <a:t> </a:t>
            </a:r>
            <a:r>
              <a:rPr lang="en-US" sz="3000" dirty="0" err="1"/>
              <a:t>companii</a:t>
            </a:r>
            <a:r>
              <a:rPr lang="en-US" sz="3000" dirty="0"/>
              <a:t> </a:t>
            </a:r>
            <a:r>
              <a:rPr lang="en-US" sz="3000" dirty="0" err="1"/>
              <a:t>pentru</a:t>
            </a:r>
            <a:r>
              <a:rPr lang="en-US" sz="3000" dirty="0"/>
              <a:t> a </a:t>
            </a:r>
            <a:r>
              <a:rPr lang="en-US" sz="3000" dirty="0" err="1"/>
              <a:t>determina</a:t>
            </a:r>
            <a:r>
              <a:rPr lang="en-US" sz="3000" dirty="0"/>
              <a:t> </a:t>
            </a:r>
            <a:r>
              <a:rPr lang="en-US" sz="3000" dirty="0" err="1"/>
              <a:t>eficiența</a:t>
            </a:r>
            <a:r>
              <a:rPr lang="en-US" sz="3000" dirty="0"/>
              <a:t> </a:t>
            </a:r>
            <a:r>
              <a:rPr lang="en-US" sz="3000" dirty="0" err="1"/>
              <a:t>eforturilor</a:t>
            </a:r>
            <a:r>
              <a:rPr lang="en-US" sz="3000" dirty="0"/>
              <a:t> lor de marketing </a:t>
            </a:r>
            <a:r>
              <a:rPr lang="en-US" sz="3000" dirty="0" err="1"/>
              <a:t>și</a:t>
            </a:r>
            <a:r>
              <a:rPr lang="en-US" sz="3000" dirty="0"/>
              <a:t> </a:t>
            </a:r>
            <a:r>
              <a:rPr lang="en-US" sz="3000" dirty="0" err="1"/>
              <a:t>pentru</a:t>
            </a:r>
            <a:r>
              <a:rPr lang="en-US" sz="3000" dirty="0"/>
              <a:t> a </a:t>
            </a:r>
            <a:r>
              <a:rPr lang="en-US" sz="3000" dirty="0" err="1"/>
              <a:t>identifica</a:t>
            </a:r>
            <a:r>
              <a:rPr lang="en-US" sz="3000" dirty="0"/>
              <a:t> </a:t>
            </a:r>
            <a:r>
              <a:rPr lang="en-US" sz="3000" dirty="0" err="1"/>
              <a:t>zonele</a:t>
            </a:r>
            <a:r>
              <a:rPr lang="en-US" sz="3000" dirty="0"/>
              <a:t> de </a:t>
            </a:r>
            <a:r>
              <a:rPr lang="en-US" sz="3000" dirty="0" err="1"/>
              <a:t>îmbunătățire</a:t>
            </a:r>
            <a:r>
              <a:rPr lang="en-US" sz="3000" dirty="0"/>
              <a:t>. </a:t>
            </a:r>
          </a:p>
        </p:txBody>
      </p:sp>
    </p:spTree>
    <p:extLst>
      <p:ext uri="{BB962C8B-B14F-4D97-AF65-F5344CB8AC3E}">
        <p14:creationId xmlns:p14="http://schemas.microsoft.com/office/powerpoint/2010/main" val="25361100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733640"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832092"/>
          </a:xfrm>
          <a:prstGeom prst="rect">
            <a:avLst/>
          </a:prstGeom>
          <a:noFill/>
        </p:spPr>
        <p:txBody>
          <a:bodyPr wrap="square" rtlCol="0">
            <a:spAutoFit/>
          </a:bodyPr>
          <a:lstStyle/>
          <a:p>
            <a:pPr algn="just"/>
            <a:r>
              <a:rPr lang="en-US" sz="2800" dirty="0" err="1"/>
              <a:t>Iată</a:t>
            </a:r>
            <a:r>
              <a:rPr lang="en-US" sz="2800" dirty="0"/>
              <a:t> </a:t>
            </a:r>
            <a:r>
              <a:rPr lang="en-US" sz="2800" dirty="0" err="1"/>
              <a:t>câteva</a:t>
            </a:r>
            <a:r>
              <a:rPr lang="en-US" sz="2800" dirty="0"/>
              <a:t> </a:t>
            </a:r>
            <a:r>
              <a:rPr lang="en-US" sz="2800" dirty="0" err="1"/>
              <a:t>modalități</a:t>
            </a:r>
            <a:r>
              <a:rPr lang="en-US" sz="2800" dirty="0"/>
              <a:t> de a </a:t>
            </a:r>
            <a:r>
              <a:rPr lang="en-US" sz="2800" dirty="0" err="1"/>
              <a:t>urmări</a:t>
            </a:r>
            <a:r>
              <a:rPr lang="en-US" sz="2800" dirty="0"/>
              <a:t> </a:t>
            </a:r>
            <a:r>
              <a:rPr lang="en-US" sz="2800" dirty="0" err="1"/>
              <a:t>performanța</a:t>
            </a:r>
            <a:r>
              <a:rPr lang="en-US" sz="2800" dirty="0"/>
              <a:t> de marketing:</a:t>
            </a:r>
          </a:p>
          <a:p>
            <a:pPr marL="457200" indent="-457200" algn="just">
              <a:buFont typeface="Wingdings" panose="05000000000000000000" pitchFamily="2" charset="2"/>
              <a:buChar char="Ø"/>
            </a:pPr>
            <a:r>
              <a:rPr lang="en-US" sz="2800" b="1" dirty="0" err="1"/>
              <a:t>Stabiliți</a:t>
            </a:r>
            <a:r>
              <a:rPr lang="en-US" sz="2800" b="1" dirty="0"/>
              <a:t> </a:t>
            </a:r>
            <a:r>
              <a:rPr lang="en-US" sz="2800" b="1" dirty="0" err="1"/>
              <a:t>obiective</a:t>
            </a:r>
            <a:r>
              <a:rPr lang="en-US" sz="2800" b="1" dirty="0"/>
              <a:t> </a:t>
            </a:r>
            <a:r>
              <a:rPr lang="en-US" sz="2800" b="1" dirty="0" err="1"/>
              <a:t>și</a:t>
            </a:r>
            <a:r>
              <a:rPr lang="en-US" sz="2800" b="1" dirty="0"/>
              <a:t> </a:t>
            </a:r>
            <a:r>
              <a:rPr lang="en-US" sz="2800" b="1" dirty="0" err="1"/>
              <a:t>valori</a:t>
            </a:r>
            <a:r>
              <a:rPr lang="en-US" sz="2800" b="1" dirty="0"/>
              <a:t> </a:t>
            </a:r>
            <a:r>
              <a:rPr lang="en-US" sz="2800" b="1" dirty="0" err="1"/>
              <a:t>specifice</a:t>
            </a:r>
            <a:r>
              <a:rPr lang="en-US" sz="2800" b="1" dirty="0"/>
              <a:t>: </a:t>
            </a:r>
            <a:r>
              <a:rPr lang="en-US" sz="2800" dirty="0" err="1"/>
              <a:t>identificați</a:t>
            </a:r>
            <a:r>
              <a:rPr lang="en-US" sz="2800" dirty="0"/>
              <a:t> </a:t>
            </a:r>
            <a:r>
              <a:rPr lang="en-US" sz="2800" dirty="0" err="1"/>
              <a:t>obiectivele</a:t>
            </a:r>
            <a:r>
              <a:rPr lang="en-US" sz="2800" dirty="0"/>
              <a:t> </a:t>
            </a:r>
            <a:r>
              <a:rPr lang="en-US" sz="2800" dirty="0" err="1"/>
              <a:t>specifice</a:t>
            </a:r>
            <a:r>
              <a:rPr lang="en-US" sz="2800" dirty="0"/>
              <a:t> pe care </a:t>
            </a:r>
            <a:r>
              <a:rPr lang="en-US" sz="2800" dirty="0" err="1"/>
              <a:t>doriți</a:t>
            </a:r>
            <a:r>
              <a:rPr lang="en-US" sz="2800" dirty="0"/>
              <a:t> </a:t>
            </a:r>
            <a:r>
              <a:rPr lang="en-US" sz="2800" dirty="0" err="1"/>
              <a:t>să</a:t>
            </a:r>
            <a:r>
              <a:rPr lang="en-US" sz="2800" dirty="0"/>
              <a:t> le </a:t>
            </a:r>
            <a:r>
              <a:rPr lang="en-US" sz="2800" dirty="0" err="1"/>
              <a:t>atingeți</a:t>
            </a:r>
            <a:r>
              <a:rPr lang="en-US" sz="2800" dirty="0"/>
              <a:t> </a:t>
            </a:r>
            <a:r>
              <a:rPr lang="en-US" sz="2800" dirty="0" err="1"/>
              <a:t>prin</a:t>
            </a:r>
            <a:r>
              <a:rPr lang="en-US" sz="2800" dirty="0"/>
              <a:t> </a:t>
            </a:r>
            <a:r>
              <a:rPr lang="en-US" sz="2800" dirty="0" err="1"/>
              <a:t>eforturile</a:t>
            </a:r>
            <a:r>
              <a:rPr lang="en-US" sz="2800" dirty="0"/>
              <a:t> </a:t>
            </a:r>
            <a:r>
              <a:rPr lang="en-US" sz="2800" dirty="0" err="1"/>
              <a:t>dvs</a:t>
            </a:r>
            <a:r>
              <a:rPr lang="en-US" sz="2800" dirty="0"/>
              <a:t>. de marketing, cum </a:t>
            </a:r>
            <a:r>
              <a:rPr lang="en-US" sz="2800" dirty="0" err="1"/>
              <a:t>ar</a:t>
            </a:r>
            <a:r>
              <a:rPr lang="en-US" sz="2800" dirty="0"/>
              <a:t> fi </a:t>
            </a:r>
            <a:r>
              <a:rPr lang="en-US" sz="2800" dirty="0" err="1"/>
              <a:t>creșterea</a:t>
            </a:r>
            <a:r>
              <a:rPr lang="en-US" sz="2800" dirty="0"/>
              <a:t> </a:t>
            </a:r>
            <a:r>
              <a:rPr lang="en-US" sz="2800" dirty="0" err="1"/>
              <a:t>traficului</a:t>
            </a:r>
            <a:r>
              <a:rPr lang="en-US" sz="2800" dirty="0"/>
              <a:t> pe site, </a:t>
            </a:r>
            <a:r>
              <a:rPr lang="en-US" sz="2800" dirty="0" err="1"/>
              <a:t>generarea</a:t>
            </a:r>
            <a:r>
              <a:rPr lang="en-US" sz="2800" dirty="0"/>
              <a:t> de </a:t>
            </a:r>
            <a:r>
              <a:rPr lang="en-US" sz="2800" dirty="0" err="1"/>
              <a:t>clienți</a:t>
            </a:r>
            <a:r>
              <a:rPr lang="en-US" sz="2800" dirty="0"/>
              <a:t> </a:t>
            </a:r>
            <a:r>
              <a:rPr lang="en-US" sz="2800" dirty="0" err="1"/>
              <a:t>potențiali</a:t>
            </a:r>
            <a:r>
              <a:rPr lang="en-US" sz="2800" dirty="0"/>
              <a:t> </a:t>
            </a:r>
            <a:r>
              <a:rPr lang="en-US" sz="2800" dirty="0" err="1"/>
              <a:t>sau</a:t>
            </a:r>
            <a:r>
              <a:rPr lang="en-US" sz="2800" dirty="0"/>
              <a:t> </a:t>
            </a:r>
            <a:r>
              <a:rPr lang="en-US" sz="2800" dirty="0" err="1"/>
              <a:t>creșterea</a:t>
            </a:r>
            <a:r>
              <a:rPr lang="en-US" sz="2800" dirty="0"/>
              <a:t> </a:t>
            </a:r>
            <a:r>
              <a:rPr lang="en-US" sz="2800" dirty="0" err="1"/>
              <a:t>vânzărilor</a:t>
            </a:r>
            <a:r>
              <a:rPr lang="en-US" sz="2800" dirty="0"/>
              <a:t>. </a:t>
            </a:r>
            <a:r>
              <a:rPr lang="en-US" sz="2800" dirty="0" err="1"/>
              <a:t>Setați</a:t>
            </a:r>
            <a:r>
              <a:rPr lang="en-US" sz="2800" dirty="0"/>
              <a:t> </a:t>
            </a:r>
            <a:r>
              <a:rPr lang="en-US" sz="2800" dirty="0" err="1"/>
              <a:t>valori</a:t>
            </a:r>
            <a:r>
              <a:rPr lang="en-US" sz="2800" dirty="0"/>
              <a:t> </a:t>
            </a:r>
            <a:r>
              <a:rPr lang="en-US" sz="2800" dirty="0" err="1"/>
              <a:t>măsurabile</a:t>
            </a:r>
            <a:r>
              <a:rPr lang="en-US" sz="2800" dirty="0"/>
              <a:t> care </a:t>
            </a:r>
            <a:r>
              <a:rPr lang="en-US" sz="2800" dirty="0" err="1"/>
              <a:t>vă</a:t>
            </a:r>
            <a:r>
              <a:rPr lang="en-US" sz="2800" dirty="0"/>
              <a:t> </a:t>
            </a:r>
            <a:r>
              <a:rPr lang="en-US" sz="2800" dirty="0" err="1"/>
              <a:t>vor</a:t>
            </a:r>
            <a:r>
              <a:rPr lang="en-US" sz="2800" dirty="0"/>
              <a:t> </a:t>
            </a:r>
            <a:r>
              <a:rPr lang="en-US" sz="2800" dirty="0" err="1"/>
              <a:t>ajuta</a:t>
            </a:r>
            <a:r>
              <a:rPr lang="en-US" sz="2800" dirty="0"/>
              <a:t> </a:t>
            </a:r>
            <a:r>
              <a:rPr lang="en-US" sz="2800" dirty="0" err="1"/>
              <a:t>să</a:t>
            </a:r>
            <a:r>
              <a:rPr lang="en-US" sz="2800" dirty="0"/>
              <a:t> </a:t>
            </a:r>
            <a:r>
              <a:rPr lang="en-US" sz="2800" dirty="0" err="1"/>
              <a:t>urmăriți</a:t>
            </a:r>
            <a:r>
              <a:rPr lang="en-US" sz="2800" dirty="0"/>
              <a:t> </a:t>
            </a:r>
            <a:r>
              <a:rPr lang="en-US" sz="2800" dirty="0" err="1"/>
              <a:t>progresul</a:t>
            </a:r>
            <a:r>
              <a:rPr lang="en-US" sz="2800" dirty="0"/>
              <a:t> </a:t>
            </a:r>
            <a:r>
              <a:rPr lang="en-US" sz="2800" dirty="0" err="1"/>
              <a:t>către</a:t>
            </a:r>
            <a:r>
              <a:rPr lang="en-US" sz="2800" dirty="0"/>
              <a:t> </a:t>
            </a:r>
            <a:r>
              <a:rPr lang="en-US" sz="2800" dirty="0" err="1"/>
              <a:t>aceste</a:t>
            </a:r>
            <a:r>
              <a:rPr lang="en-US" sz="2800" dirty="0"/>
              <a:t> </a:t>
            </a:r>
            <a:r>
              <a:rPr lang="en-US" sz="2800" dirty="0" err="1"/>
              <a:t>obiective</a:t>
            </a:r>
            <a:r>
              <a:rPr lang="en-US" sz="2800" dirty="0"/>
              <a:t>, cum </a:t>
            </a:r>
            <a:r>
              <a:rPr lang="en-US" sz="2800" dirty="0" err="1"/>
              <a:t>ar</a:t>
            </a:r>
            <a:r>
              <a:rPr lang="en-US" sz="2800" dirty="0"/>
              <a:t> fi </a:t>
            </a:r>
            <a:r>
              <a:rPr lang="en-US" sz="2800" dirty="0" err="1"/>
              <a:t>vizitatorii</a:t>
            </a:r>
            <a:r>
              <a:rPr lang="en-US" sz="2800" dirty="0"/>
              <a:t> site-</a:t>
            </a:r>
            <a:r>
              <a:rPr lang="en-US" sz="2800" dirty="0" err="1"/>
              <a:t>ului</a:t>
            </a:r>
            <a:r>
              <a:rPr lang="en-US" sz="2800" dirty="0"/>
              <a:t> web, </a:t>
            </a:r>
            <a:r>
              <a:rPr lang="en-US" sz="2800" dirty="0" err="1"/>
              <a:t>ratele</a:t>
            </a:r>
            <a:r>
              <a:rPr lang="en-US" sz="2800" dirty="0"/>
              <a:t> de </a:t>
            </a:r>
            <a:r>
              <a:rPr lang="en-US" sz="2800" dirty="0" err="1"/>
              <a:t>conversie</a:t>
            </a:r>
            <a:r>
              <a:rPr lang="en-US" sz="2800" dirty="0"/>
              <a:t> </a:t>
            </a:r>
            <a:r>
              <a:rPr lang="en-US" sz="2800" dirty="0" err="1"/>
              <a:t>sau</a:t>
            </a:r>
            <a:r>
              <a:rPr lang="en-US" sz="2800" dirty="0"/>
              <a:t> </a:t>
            </a:r>
            <a:r>
              <a:rPr lang="en-US" sz="2800" dirty="0" err="1"/>
              <a:t>veniturile</a:t>
            </a:r>
            <a:r>
              <a:rPr lang="en-US" sz="2800" dirty="0"/>
              <a:t>.	</a:t>
            </a:r>
          </a:p>
        </p:txBody>
      </p:sp>
    </p:spTree>
    <p:extLst>
      <p:ext uri="{BB962C8B-B14F-4D97-AF65-F5344CB8AC3E}">
        <p14:creationId xmlns:p14="http://schemas.microsoft.com/office/powerpoint/2010/main" val="29867764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870800"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537359" y="2099930"/>
            <a:ext cx="8069281" cy="4401205"/>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err="1"/>
              <a:t>Utilizați</a:t>
            </a:r>
            <a:r>
              <a:rPr lang="en-US" sz="2800" b="1" dirty="0"/>
              <a:t> </a:t>
            </a:r>
            <a:r>
              <a:rPr lang="en-US" sz="2800" b="1" dirty="0" err="1"/>
              <a:t>instrumente</a:t>
            </a:r>
            <a:r>
              <a:rPr lang="en-US" sz="2800" b="1" dirty="0"/>
              <a:t> de </a:t>
            </a:r>
            <a:r>
              <a:rPr lang="en-US" sz="2800" b="1" dirty="0" err="1"/>
              <a:t>analiză</a:t>
            </a:r>
            <a:r>
              <a:rPr lang="en-US" sz="2800" b="1" dirty="0"/>
              <a:t>: </a:t>
            </a:r>
            <a:r>
              <a:rPr lang="en-US" sz="2800" dirty="0" err="1"/>
              <a:t>utilizați</a:t>
            </a:r>
            <a:r>
              <a:rPr lang="en-US" sz="2800" dirty="0"/>
              <a:t> </a:t>
            </a:r>
            <a:r>
              <a:rPr lang="en-US" sz="2800" dirty="0" err="1"/>
              <a:t>instrumente</a:t>
            </a:r>
            <a:r>
              <a:rPr lang="en-US" sz="2800" dirty="0"/>
              <a:t> de </a:t>
            </a:r>
            <a:r>
              <a:rPr lang="en-US" sz="2800" dirty="0" err="1"/>
              <a:t>analiză</a:t>
            </a:r>
            <a:r>
              <a:rPr lang="en-US" sz="2800" dirty="0"/>
              <a:t>, cum </a:t>
            </a:r>
            <a:r>
              <a:rPr lang="en-US" sz="2800" dirty="0" err="1"/>
              <a:t>ar</a:t>
            </a:r>
            <a:r>
              <a:rPr lang="en-US" sz="2800" dirty="0"/>
              <a:t> fi Google Analytics </a:t>
            </a:r>
            <a:r>
              <a:rPr lang="en-US" sz="2800" dirty="0" err="1"/>
              <a:t>sau</a:t>
            </a:r>
            <a:r>
              <a:rPr lang="en-US" sz="2800" dirty="0"/>
              <a:t> </a:t>
            </a:r>
            <a:r>
              <a:rPr lang="en-US" sz="2800" dirty="0" err="1"/>
              <a:t>platforme</a:t>
            </a:r>
            <a:r>
              <a:rPr lang="en-US" sz="2800" dirty="0"/>
              <a:t> de </a:t>
            </a:r>
            <a:r>
              <a:rPr lang="en-US" sz="2800" dirty="0" err="1"/>
              <a:t>analiză</a:t>
            </a:r>
            <a:r>
              <a:rPr lang="en-US" sz="2800" dirty="0"/>
              <a:t> a </a:t>
            </a:r>
            <a:r>
              <a:rPr lang="en-US" sz="2800" dirty="0" err="1"/>
              <a:t>rețelelor</a:t>
            </a:r>
            <a:r>
              <a:rPr lang="en-US" sz="2800" dirty="0"/>
              <a:t> </a:t>
            </a:r>
            <a:r>
              <a:rPr lang="en-US" sz="2800" dirty="0" err="1"/>
              <a:t>sociale</a:t>
            </a:r>
            <a:r>
              <a:rPr lang="en-US" sz="2800" dirty="0"/>
              <a:t> </a:t>
            </a:r>
            <a:r>
              <a:rPr lang="en-US" sz="2800" dirty="0" err="1"/>
              <a:t>pentru</a:t>
            </a:r>
            <a:r>
              <a:rPr lang="en-US" sz="2800" dirty="0"/>
              <a:t> a </a:t>
            </a:r>
            <a:r>
              <a:rPr lang="en-US" sz="2800" dirty="0" err="1"/>
              <a:t>urmări</a:t>
            </a:r>
            <a:r>
              <a:rPr lang="en-US" sz="2800" dirty="0"/>
              <a:t> </a:t>
            </a:r>
            <a:r>
              <a:rPr lang="en-US" sz="2800" dirty="0" err="1"/>
              <a:t>valori</a:t>
            </a:r>
            <a:r>
              <a:rPr lang="en-US" sz="2800" dirty="0"/>
              <a:t> precum </a:t>
            </a:r>
            <a:r>
              <a:rPr lang="en-US" sz="2800" dirty="0" err="1"/>
              <a:t>traficul</a:t>
            </a:r>
            <a:r>
              <a:rPr lang="en-US" sz="2800" dirty="0"/>
              <a:t> pe site-</a:t>
            </a:r>
            <a:r>
              <a:rPr lang="en-US" sz="2800" dirty="0" err="1"/>
              <a:t>ul</a:t>
            </a:r>
            <a:r>
              <a:rPr lang="en-US" sz="2800" dirty="0"/>
              <a:t> web, </a:t>
            </a:r>
            <a:r>
              <a:rPr lang="en-US" sz="2800" dirty="0" err="1"/>
              <a:t>ratele</a:t>
            </a:r>
            <a:r>
              <a:rPr lang="en-US" sz="2800" dirty="0"/>
              <a:t> de </a:t>
            </a:r>
            <a:r>
              <a:rPr lang="en-US" sz="2800" dirty="0" err="1"/>
              <a:t>clic</a:t>
            </a:r>
            <a:r>
              <a:rPr lang="en-US" sz="2800" dirty="0"/>
              <a:t>, </a:t>
            </a:r>
            <a:r>
              <a:rPr lang="en-US" sz="2800" dirty="0" err="1"/>
              <a:t>implicarea</a:t>
            </a:r>
            <a:r>
              <a:rPr lang="en-US" sz="2800" dirty="0"/>
              <a:t> </a:t>
            </a:r>
            <a:r>
              <a:rPr lang="en-US" sz="2800" dirty="0" err="1"/>
              <a:t>și</a:t>
            </a:r>
            <a:r>
              <a:rPr lang="en-US" sz="2800" dirty="0"/>
              <a:t> </a:t>
            </a:r>
            <a:r>
              <a:rPr lang="en-US" sz="2800" dirty="0" err="1"/>
              <a:t>ratele</a:t>
            </a:r>
            <a:r>
              <a:rPr lang="en-US" sz="2800" dirty="0"/>
              <a:t> de </a:t>
            </a:r>
            <a:r>
              <a:rPr lang="en-US" sz="2800" dirty="0" err="1"/>
              <a:t>conversie</a:t>
            </a:r>
            <a:r>
              <a:rPr lang="en-US" sz="2800" dirty="0"/>
              <a:t>. </a:t>
            </a:r>
            <a:r>
              <a:rPr lang="en-US" sz="2800" dirty="0" err="1"/>
              <a:t>Aceste</a:t>
            </a:r>
            <a:r>
              <a:rPr lang="en-US" sz="2800" dirty="0"/>
              <a:t> </a:t>
            </a:r>
            <a:r>
              <a:rPr lang="en-US" sz="2800" dirty="0" err="1"/>
              <a:t>instrumente</a:t>
            </a:r>
            <a:r>
              <a:rPr lang="en-US" sz="2800" dirty="0"/>
              <a:t> </a:t>
            </a:r>
            <a:r>
              <a:rPr lang="en-US" sz="2800" dirty="0" err="1"/>
              <a:t>oferă</a:t>
            </a:r>
            <a:r>
              <a:rPr lang="en-US" sz="2800" dirty="0"/>
              <a:t> </a:t>
            </a:r>
            <a:r>
              <a:rPr lang="en-US" sz="2800" dirty="0" err="1"/>
              <a:t>informații</a:t>
            </a:r>
            <a:r>
              <a:rPr lang="en-US" sz="2800" dirty="0"/>
              <a:t> </a:t>
            </a:r>
            <a:r>
              <a:rPr lang="en-US" sz="2800" dirty="0" err="1"/>
              <a:t>valoroase</a:t>
            </a:r>
            <a:r>
              <a:rPr lang="en-US" sz="2800" dirty="0"/>
              <a:t> </a:t>
            </a:r>
            <a:r>
              <a:rPr lang="en-US" sz="2800" dirty="0" err="1"/>
              <a:t>despre</a:t>
            </a:r>
            <a:r>
              <a:rPr lang="en-US" sz="2800" dirty="0"/>
              <a:t> </a:t>
            </a:r>
            <a:r>
              <a:rPr lang="en-US" sz="2800" dirty="0" err="1"/>
              <a:t>comportamentul</a:t>
            </a:r>
            <a:r>
              <a:rPr lang="en-US" sz="2800" dirty="0"/>
              <a:t> </a:t>
            </a:r>
            <a:r>
              <a:rPr lang="en-US" sz="2800" dirty="0" err="1"/>
              <a:t>utilizatorilor</a:t>
            </a:r>
            <a:r>
              <a:rPr lang="en-US" sz="2800" dirty="0"/>
              <a:t> , </a:t>
            </a:r>
            <a:r>
              <a:rPr lang="en-US" sz="2800" dirty="0" err="1"/>
              <a:t>datele</a:t>
            </a:r>
            <a:r>
              <a:rPr lang="en-US" sz="2800" dirty="0"/>
              <a:t> </a:t>
            </a:r>
            <a:r>
              <a:rPr lang="en-US" sz="2800" dirty="0" err="1"/>
              <a:t>demografice</a:t>
            </a:r>
            <a:r>
              <a:rPr lang="en-US" sz="2800" dirty="0"/>
              <a:t> </a:t>
            </a:r>
            <a:r>
              <a:rPr lang="en-US" sz="2800" dirty="0" err="1"/>
              <a:t>și</a:t>
            </a:r>
            <a:r>
              <a:rPr lang="en-US" sz="2800" dirty="0"/>
              <a:t> </a:t>
            </a:r>
            <a:r>
              <a:rPr lang="en-US" sz="2800" dirty="0" err="1"/>
              <a:t>preferințele</a:t>
            </a:r>
            <a:r>
              <a:rPr lang="en-US" sz="2800" dirty="0"/>
              <a:t> care </a:t>
            </a:r>
            <a:r>
              <a:rPr lang="en-US" sz="2800" dirty="0" err="1"/>
              <a:t>vă</a:t>
            </a:r>
            <a:r>
              <a:rPr lang="en-US" sz="2800" dirty="0"/>
              <a:t> pot </a:t>
            </a:r>
            <a:r>
              <a:rPr lang="en-US" sz="2800" dirty="0" err="1"/>
              <a:t>ajuta</a:t>
            </a:r>
            <a:r>
              <a:rPr lang="en-US" sz="2800" dirty="0"/>
              <a:t> </a:t>
            </a:r>
            <a:r>
              <a:rPr lang="en-US" sz="2800" dirty="0" err="1"/>
              <a:t>să</a:t>
            </a:r>
            <a:r>
              <a:rPr lang="en-US" sz="2800" dirty="0"/>
              <a:t> </a:t>
            </a:r>
            <a:r>
              <a:rPr lang="en-US" sz="2800" dirty="0" err="1"/>
              <a:t>vă</a:t>
            </a:r>
            <a:r>
              <a:rPr lang="en-US" sz="2800" dirty="0"/>
              <a:t> </a:t>
            </a:r>
            <a:r>
              <a:rPr lang="en-US" sz="2800" dirty="0" err="1"/>
              <a:t>optimizați</a:t>
            </a:r>
            <a:r>
              <a:rPr lang="en-US" sz="2800" dirty="0"/>
              <a:t> </a:t>
            </a:r>
            <a:r>
              <a:rPr lang="en-US" sz="2800" dirty="0" err="1"/>
              <a:t>strategia</a:t>
            </a:r>
            <a:r>
              <a:rPr lang="en-US" sz="2800" dirty="0"/>
              <a:t> de marketing.</a:t>
            </a:r>
          </a:p>
        </p:txBody>
      </p:sp>
    </p:spTree>
    <p:extLst>
      <p:ext uri="{BB962C8B-B14F-4D97-AF65-F5344CB8AC3E}">
        <p14:creationId xmlns:p14="http://schemas.microsoft.com/office/powerpoint/2010/main" val="1753135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825080"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Efectuați</a:t>
            </a:r>
            <a:r>
              <a:rPr lang="en-US" sz="3000" b="1" dirty="0"/>
              <a:t> </a:t>
            </a:r>
            <a:r>
              <a:rPr lang="en-US" sz="3000" b="1" dirty="0" err="1"/>
              <a:t>sondaje</a:t>
            </a:r>
            <a:r>
              <a:rPr lang="en-US" sz="3000" b="1" dirty="0"/>
              <a:t> </a:t>
            </a:r>
            <a:r>
              <a:rPr lang="en-US" sz="3000" b="1" dirty="0" err="1"/>
              <a:t>pentru</a:t>
            </a:r>
            <a:r>
              <a:rPr lang="en-US" sz="3000" b="1" dirty="0"/>
              <a:t> </a:t>
            </a:r>
            <a:r>
              <a:rPr lang="en-US" sz="3000" b="1" dirty="0" err="1"/>
              <a:t>clienți</a:t>
            </a:r>
            <a:r>
              <a:rPr lang="en-US" sz="3000" b="1" dirty="0"/>
              <a:t>: </a:t>
            </a:r>
            <a:r>
              <a:rPr lang="en-US" sz="3000" dirty="0" err="1"/>
              <a:t>colectați</a:t>
            </a:r>
            <a:r>
              <a:rPr lang="en-US" sz="3000" dirty="0"/>
              <a:t> feedback de la </a:t>
            </a:r>
            <a:r>
              <a:rPr lang="en-US" sz="3000" dirty="0" err="1"/>
              <a:t>clienți</a:t>
            </a:r>
            <a:r>
              <a:rPr lang="en-US" sz="3000" dirty="0"/>
              <a:t> </a:t>
            </a:r>
            <a:r>
              <a:rPr lang="en-US" sz="3000" dirty="0" err="1"/>
              <a:t>prin</a:t>
            </a:r>
            <a:r>
              <a:rPr lang="en-US" sz="3000" dirty="0"/>
              <a:t> </a:t>
            </a:r>
            <a:r>
              <a:rPr lang="en-US" sz="3000" dirty="0" err="1"/>
              <a:t>sondaje</a:t>
            </a:r>
            <a:r>
              <a:rPr lang="en-US" sz="3000" dirty="0"/>
              <a:t> </a:t>
            </a:r>
            <a:r>
              <a:rPr lang="en-US" sz="3000" dirty="0" err="1"/>
              <a:t>sau</a:t>
            </a:r>
            <a:r>
              <a:rPr lang="en-US" sz="3000" dirty="0"/>
              <a:t> </a:t>
            </a:r>
            <a:r>
              <a:rPr lang="en-US" sz="3000" dirty="0" err="1"/>
              <a:t>grupuri</a:t>
            </a:r>
            <a:r>
              <a:rPr lang="en-US" sz="3000" dirty="0"/>
              <a:t> de focus </a:t>
            </a:r>
            <a:r>
              <a:rPr lang="en-US" sz="3000" dirty="0" err="1"/>
              <a:t>pentru</a:t>
            </a:r>
            <a:r>
              <a:rPr lang="en-US" sz="3000" dirty="0"/>
              <a:t> a </a:t>
            </a:r>
            <a:r>
              <a:rPr lang="en-US" sz="3000" dirty="0" err="1"/>
              <a:t>obține</a:t>
            </a:r>
            <a:r>
              <a:rPr lang="en-US" sz="3000" dirty="0"/>
              <a:t> </a:t>
            </a:r>
            <a:r>
              <a:rPr lang="en-US" sz="3000" dirty="0" err="1"/>
              <a:t>informații</a:t>
            </a:r>
            <a:r>
              <a:rPr lang="en-US" sz="3000" dirty="0"/>
              <a:t> </a:t>
            </a:r>
            <a:r>
              <a:rPr lang="en-US" sz="3000" dirty="0" err="1"/>
              <a:t>despre</a:t>
            </a:r>
            <a:r>
              <a:rPr lang="en-US" sz="3000" dirty="0"/>
              <a:t> </a:t>
            </a:r>
            <a:r>
              <a:rPr lang="en-US" sz="3000" dirty="0" err="1"/>
              <a:t>preferințele</a:t>
            </a:r>
            <a:r>
              <a:rPr lang="en-US" sz="3000" dirty="0"/>
              <a:t>, </a:t>
            </a:r>
            <a:r>
              <a:rPr lang="en-US" sz="3000" dirty="0" err="1"/>
              <a:t>opiniile</a:t>
            </a:r>
            <a:r>
              <a:rPr lang="en-US" sz="3000" dirty="0"/>
              <a:t> </a:t>
            </a:r>
            <a:r>
              <a:rPr lang="en-US" sz="3000" dirty="0" err="1"/>
              <a:t>și</a:t>
            </a:r>
            <a:r>
              <a:rPr lang="en-US" sz="3000" dirty="0"/>
              <a:t> </a:t>
            </a:r>
            <a:r>
              <a:rPr lang="en-US" sz="3000" dirty="0" err="1"/>
              <a:t>experiențele</a:t>
            </a:r>
            <a:r>
              <a:rPr lang="en-US" sz="3000" dirty="0"/>
              <a:t> lor cu </a:t>
            </a:r>
            <a:r>
              <a:rPr lang="en-US" sz="3000" dirty="0" err="1"/>
              <a:t>marca</a:t>
            </a:r>
            <a:r>
              <a:rPr lang="en-US" sz="3000" dirty="0"/>
              <a:t> </a:t>
            </a:r>
            <a:r>
              <a:rPr lang="en-US" sz="3000" dirty="0" err="1"/>
              <a:t>dvs</a:t>
            </a:r>
            <a:r>
              <a:rPr lang="en-US" sz="3000" dirty="0"/>
              <a:t>. </a:t>
            </a:r>
            <a:r>
              <a:rPr lang="en-US" sz="3000" dirty="0" err="1"/>
              <a:t>Folosiți</a:t>
            </a:r>
            <a:r>
              <a:rPr lang="en-US" sz="3000" dirty="0"/>
              <a:t> </a:t>
            </a:r>
            <a:r>
              <a:rPr lang="en-US" sz="3000" dirty="0" err="1"/>
              <a:t>acest</a:t>
            </a:r>
            <a:r>
              <a:rPr lang="en-US" sz="3000" dirty="0"/>
              <a:t> feedback </a:t>
            </a:r>
            <a:r>
              <a:rPr lang="en-US" sz="3000" dirty="0" err="1"/>
              <a:t>pentru</a:t>
            </a:r>
            <a:r>
              <a:rPr lang="en-US" sz="3000" dirty="0"/>
              <a:t> a </a:t>
            </a:r>
            <a:r>
              <a:rPr lang="en-US" sz="3000" dirty="0" err="1"/>
              <a:t>vă</a:t>
            </a:r>
            <a:r>
              <a:rPr lang="en-US" sz="3000" dirty="0"/>
              <a:t> </a:t>
            </a:r>
            <a:r>
              <a:rPr lang="en-US" sz="3000" dirty="0" err="1"/>
              <a:t>îmbunătăți</a:t>
            </a:r>
            <a:r>
              <a:rPr lang="en-US" sz="3000" dirty="0"/>
              <a:t> </a:t>
            </a:r>
            <a:r>
              <a:rPr lang="en-US" sz="3000" dirty="0" err="1"/>
              <a:t>mesajele</a:t>
            </a:r>
            <a:r>
              <a:rPr lang="en-US" sz="3000" dirty="0"/>
              <a:t> de marketing, </a:t>
            </a:r>
            <a:r>
              <a:rPr lang="en-US" sz="3000" dirty="0" err="1"/>
              <a:t>direcționarea</a:t>
            </a:r>
            <a:r>
              <a:rPr lang="en-US" sz="3000" dirty="0"/>
              <a:t> </a:t>
            </a:r>
            <a:r>
              <a:rPr lang="en-US" sz="3000" dirty="0" err="1"/>
              <a:t>și</a:t>
            </a:r>
            <a:r>
              <a:rPr lang="en-US" sz="3000" dirty="0"/>
              <a:t> </a:t>
            </a:r>
            <a:r>
              <a:rPr lang="en-US" sz="3000" dirty="0" err="1"/>
              <a:t>tacticile</a:t>
            </a:r>
            <a:r>
              <a:rPr lang="en-US" sz="3000" dirty="0"/>
              <a:t>.</a:t>
            </a:r>
          </a:p>
        </p:txBody>
      </p:sp>
    </p:spTree>
    <p:extLst>
      <p:ext uri="{BB962C8B-B14F-4D97-AF65-F5344CB8AC3E}">
        <p14:creationId xmlns:p14="http://schemas.microsoft.com/office/powerpoint/2010/main" val="871205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687920"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Monitorizați</a:t>
            </a:r>
            <a:r>
              <a:rPr lang="en-US" sz="3000" b="1" dirty="0"/>
              <a:t> </a:t>
            </a:r>
            <a:r>
              <a:rPr lang="en-US" sz="3000" b="1" dirty="0" err="1"/>
              <a:t>implicarea</a:t>
            </a:r>
            <a:r>
              <a:rPr lang="en-US" sz="3000" b="1" dirty="0"/>
              <a:t> </a:t>
            </a:r>
            <a:r>
              <a:rPr lang="en-US" sz="3000" b="1" dirty="0" err="1"/>
              <a:t>în</a:t>
            </a:r>
            <a:r>
              <a:rPr lang="en-US" sz="3000" b="1" dirty="0"/>
              <a:t> </a:t>
            </a:r>
            <a:r>
              <a:rPr lang="en-US" sz="3000" b="1" dirty="0" err="1"/>
              <a:t>rețelele</a:t>
            </a:r>
            <a:r>
              <a:rPr lang="en-US" sz="3000" b="1" dirty="0"/>
              <a:t> </a:t>
            </a:r>
            <a:r>
              <a:rPr lang="en-US" sz="3000" b="1" dirty="0" err="1"/>
              <a:t>sociale</a:t>
            </a:r>
            <a:r>
              <a:rPr lang="en-US" sz="3000" b="1" dirty="0"/>
              <a:t>: </a:t>
            </a:r>
            <a:r>
              <a:rPr lang="en-US" sz="3000" dirty="0" err="1"/>
              <a:t>monitorizați</a:t>
            </a:r>
            <a:r>
              <a:rPr lang="en-US" sz="3000" dirty="0"/>
              <a:t> </a:t>
            </a:r>
            <a:r>
              <a:rPr lang="en-US" sz="3000" dirty="0" err="1"/>
              <a:t>valorile</a:t>
            </a:r>
            <a:r>
              <a:rPr lang="en-US" sz="3000" dirty="0"/>
              <a:t> de </a:t>
            </a:r>
            <a:r>
              <a:rPr lang="en-US" sz="3000" dirty="0" err="1"/>
              <a:t>implicare</a:t>
            </a:r>
            <a:r>
              <a:rPr lang="en-US" sz="3000" dirty="0"/>
              <a:t>, cum </a:t>
            </a:r>
            <a:r>
              <a:rPr lang="en-US" sz="3000" dirty="0" err="1"/>
              <a:t>ar</a:t>
            </a:r>
            <a:r>
              <a:rPr lang="en-US" sz="3000" dirty="0"/>
              <a:t> fi </a:t>
            </a:r>
            <a:r>
              <a:rPr lang="en-US" sz="3000" dirty="0" err="1"/>
              <a:t>aprecieri</a:t>
            </a:r>
            <a:r>
              <a:rPr lang="en-US" sz="3000" dirty="0"/>
              <a:t>, </a:t>
            </a:r>
            <a:r>
              <a:rPr lang="en-US" sz="3000" dirty="0" err="1"/>
              <a:t>distribuiri</a:t>
            </a:r>
            <a:r>
              <a:rPr lang="en-US" sz="3000" dirty="0"/>
              <a:t>, </a:t>
            </a:r>
            <a:r>
              <a:rPr lang="en-US" sz="3000" dirty="0" err="1"/>
              <a:t>comentarii</a:t>
            </a:r>
            <a:r>
              <a:rPr lang="en-US" sz="3000" dirty="0"/>
              <a:t> </a:t>
            </a:r>
            <a:r>
              <a:rPr lang="en-US" sz="3000" dirty="0" err="1"/>
              <a:t>și</a:t>
            </a:r>
            <a:r>
              <a:rPr lang="en-US" sz="3000" dirty="0"/>
              <a:t> </a:t>
            </a:r>
            <a:r>
              <a:rPr lang="en-US" sz="3000" dirty="0" err="1"/>
              <a:t>mențiuni</a:t>
            </a:r>
            <a:r>
              <a:rPr lang="en-US" sz="3000" dirty="0"/>
              <a:t> pe </a:t>
            </a:r>
            <a:r>
              <a:rPr lang="en-US" sz="3000" dirty="0" err="1"/>
              <a:t>rețelele</a:t>
            </a:r>
            <a:r>
              <a:rPr lang="en-US" sz="3000" dirty="0"/>
              <a:t> </a:t>
            </a:r>
            <a:r>
              <a:rPr lang="en-US" sz="3000" dirty="0" err="1"/>
              <a:t>sociale</a:t>
            </a:r>
            <a:r>
              <a:rPr lang="en-US" sz="3000" dirty="0"/>
              <a:t> </a:t>
            </a:r>
            <a:r>
              <a:rPr lang="en-US" sz="3000" dirty="0" err="1"/>
              <a:t>pentru</a:t>
            </a:r>
            <a:r>
              <a:rPr lang="en-US" sz="3000" dirty="0"/>
              <a:t> a </a:t>
            </a:r>
            <a:r>
              <a:rPr lang="en-US" sz="3000" dirty="0" err="1"/>
              <a:t>evalua</a:t>
            </a:r>
            <a:r>
              <a:rPr lang="en-US" sz="3000" dirty="0"/>
              <a:t> </a:t>
            </a:r>
            <a:r>
              <a:rPr lang="en-US" sz="3000" dirty="0" err="1"/>
              <a:t>eficacitatea</a:t>
            </a:r>
            <a:r>
              <a:rPr lang="en-US" sz="3000" dirty="0"/>
              <a:t> </a:t>
            </a:r>
            <a:r>
              <a:rPr lang="en-US" sz="3000" dirty="0" err="1"/>
              <a:t>strategiei</a:t>
            </a:r>
            <a:r>
              <a:rPr lang="en-US" sz="3000" dirty="0"/>
              <a:t> </a:t>
            </a:r>
            <a:r>
              <a:rPr lang="en-US" sz="3000" dirty="0" err="1"/>
              <a:t>dvs</a:t>
            </a:r>
            <a:r>
              <a:rPr lang="en-US" sz="3000" dirty="0"/>
              <a:t>. de </a:t>
            </a:r>
            <a:r>
              <a:rPr lang="en-US" sz="3000" dirty="0" err="1"/>
              <a:t>rețele</a:t>
            </a:r>
            <a:r>
              <a:rPr lang="en-US" sz="3000" dirty="0"/>
              <a:t> </a:t>
            </a:r>
            <a:r>
              <a:rPr lang="en-US" sz="3000" dirty="0" err="1"/>
              <a:t>sociale</a:t>
            </a:r>
            <a:r>
              <a:rPr lang="en-US" sz="3000" dirty="0"/>
              <a:t>. </a:t>
            </a:r>
            <a:r>
              <a:rPr lang="en-US" sz="3000" dirty="0" err="1"/>
              <a:t>Analizați</a:t>
            </a:r>
            <a:r>
              <a:rPr lang="en-US" sz="3000" dirty="0"/>
              <a:t> </a:t>
            </a:r>
            <a:r>
              <a:rPr lang="en-US" sz="3000" dirty="0" err="1"/>
              <a:t>ce</a:t>
            </a:r>
            <a:r>
              <a:rPr lang="en-US" sz="3000" dirty="0"/>
              <a:t> </a:t>
            </a:r>
            <a:r>
              <a:rPr lang="en-US" sz="3000" dirty="0" err="1"/>
              <a:t>postări</a:t>
            </a:r>
            <a:r>
              <a:rPr lang="en-US" sz="3000" dirty="0"/>
              <a:t> au </a:t>
            </a:r>
            <a:r>
              <a:rPr lang="en-US" sz="3000" dirty="0" err="1"/>
              <a:t>rezultate</a:t>
            </a:r>
            <a:r>
              <a:rPr lang="en-US" sz="3000" dirty="0"/>
              <a:t> </a:t>
            </a:r>
            <a:r>
              <a:rPr lang="en-US" sz="3000" dirty="0" err="1"/>
              <a:t>bune</a:t>
            </a:r>
            <a:r>
              <a:rPr lang="en-US" sz="3000" dirty="0"/>
              <a:t> </a:t>
            </a:r>
            <a:r>
              <a:rPr lang="en-US" sz="3000" dirty="0" err="1"/>
              <a:t>și</a:t>
            </a:r>
            <a:r>
              <a:rPr lang="en-US" sz="3000" dirty="0"/>
              <a:t> </a:t>
            </a:r>
            <a:r>
              <a:rPr lang="en-US" sz="3000" dirty="0" err="1"/>
              <a:t>identificați</a:t>
            </a:r>
            <a:r>
              <a:rPr lang="en-US" sz="3000" dirty="0"/>
              <a:t> </a:t>
            </a:r>
            <a:r>
              <a:rPr lang="en-US" sz="3000" dirty="0" err="1"/>
              <a:t>oportunitățile</a:t>
            </a:r>
            <a:r>
              <a:rPr lang="en-US" sz="3000" dirty="0"/>
              <a:t> de </a:t>
            </a:r>
            <a:r>
              <a:rPr lang="en-US" sz="3000" dirty="0" err="1"/>
              <a:t>îmbunătățire</a:t>
            </a:r>
            <a:r>
              <a:rPr lang="en-US" sz="3000" dirty="0"/>
              <a:t> a </a:t>
            </a:r>
            <a:r>
              <a:rPr lang="en-US" sz="3000" dirty="0" err="1"/>
              <a:t>angajamentului</a:t>
            </a:r>
            <a:r>
              <a:rPr lang="en-US" sz="3000" dirty="0"/>
              <a:t> </a:t>
            </a:r>
            <a:r>
              <a:rPr lang="en-US" sz="3000" dirty="0" err="1"/>
              <a:t>și</a:t>
            </a:r>
            <a:r>
              <a:rPr lang="en-US" sz="3000" dirty="0"/>
              <a:t> a </a:t>
            </a:r>
            <a:r>
              <a:rPr lang="en-US" sz="3000" dirty="0" err="1"/>
              <a:t>acoperirii</a:t>
            </a:r>
            <a:r>
              <a:rPr lang="en-US" sz="3000" dirty="0"/>
              <a:t>.</a:t>
            </a:r>
          </a:p>
        </p:txBody>
      </p:sp>
    </p:spTree>
    <p:extLst>
      <p:ext uri="{BB962C8B-B14F-4D97-AF65-F5344CB8AC3E}">
        <p14:creationId xmlns:p14="http://schemas.microsoft.com/office/powerpoint/2010/main" val="3978265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825080" cy="1323439"/>
          </a:xfrm>
          <a:prstGeom prst="rect">
            <a:avLst/>
          </a:prstGeom>
          <a:noFill/>
        </p:spPr>
        <p:txBody>
          <a:bodyPr wrap="square" rtlCol="0">
            <a:spAutoFit/>
          </a:bodyPr>
          <a:lstStyle/>
          <a:p>
            <a:r>
              <a:rPr lang="it-IT" sz="4000" dirty="0">
                <a:solidFill>
                  <a:srgbClr val="398F98"/>
                </a:solidFill>
                <a:latin typeface="Calibri"/>
                <a:cs typeface="Calibri"/>
              </a:rPr>
              <a:t>Metrici și performanță în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Urmăriți</a:t>
            </a:r>
            <a:r>
              <a:rPr lang="en-US" sz="3000" b="1" dirty="0"/>
              <a:t> </a:t>
            </a:r>
            <a:r>
              <a:rPr lang="en-US" sz="3000" b="1" dirty="0" err="1"/>
              <a:t>rentabilitatea</a:t>
            </a:r>
            <a:r>
              <a:rPr lang="en-US" sz="3000" b="1" dirty="0"/>
              <a:t> </a:t>
            </a:r>
            <a:r>
              <a:rPr lang="en-US" sz="3000" b="1" dirty="0" err="1"/>
              <a:t>investiției</a:t>
            </a:r>
            <a:r>
              <a:rPr lang="en-US" sz="3000" b="1" dirty="0"/>
              <a:t>: </a:t>
            </a:r>
            <a:r>
              <a:rPr lang="en-US" sz="3000" dirty="0" err="1"/>
              <a:t>Măsurați</a:t>
            </a:r>
            <a:r>
              <a:rPr lang="en-US" sz="3000" dirty="0"/>
              <a:t> </a:t>
            </a:r>
            <a:r>
              <a:rPr lang="en-US" sz="3000" dirty="0" err="1"/>
              <a:t>rentabilitatea</a:t>
            </a:r>
            <a:r>
              <a:rPr lang="en-US" sz="3000" dirty="0"/>
              <a:t> </a:t>
            </a:r>
            <a:r>
              <a:rPr lang="en-US" sz="3000" dirty="0" err="1"/>
              <a:t>investiției</a:t>
            </a:r>
            <a:r>
              <a:rPr lang="en-US" sz="3000" dirty="0"/>
              <a:t> (ROI) </a:t>
            </a:r>
            <a:r>
              <a:rPr lang="en-US" sz="3000" dirty="0" err="1"/>
              <a:t>eforturilor</a:t>
            </a:r>
            <a:r>
              <a:rPr lang="en-US" sz="3000" dirty="0"/>
              <a:t> </a:t>
            </a:r>
            <a:r>
              <a:rPr lang="en-US" sz="3000" dirty="0" err="1"/>
              <a:t>dvs</a:t>
            </a:r>
            <a:r>
              <a:rPr lang="en-US" sz="3000" dirty="0"/>
              <a:t>. de marketing </a:t>
            </a:r>
            <a:r>
              <a:rPr lang="en-US" sz="3000" dirty="0" err="1"/>
              <a:t>comparând</a:t>
            </a:r>
            <a:r>
              <a:rPr lang="en-US" sz="3000" dirty="0"/>
              <a:t> </a:t>
            </a:r>
            <a:r>
              <a:rPr lang="en-US" sz="3000" dirty="0" err="1"/>
              <a:t>costurile</a:t>
            </a:r>
            <a:r>
              <a:rPr lang="en-US" sz="3000" dirty="0"/>
              <a:t> </a:t>
            </a:r>
            <a:r>
              <a:rPr lang="en-US" sz="3000" dirty="0" err="1"/>
              <a:t>activităților</a:t>
            </a:r>
            <a:r>
              <a:rPr lang="en-US" sz="3000" dirty="0"/>
              <a:t> </a:t>
            </a:r>
            <a:r>
              <a:rPr lang="en-US" sz="3000" dirty="0" err="1"/>
              <a:t>dvs</a:t>
            </a:r>
            <a:r>
              <a:rPr lang="en-US" sz="3000" dirty="0"/>
              <a:t>. de marketing cu </a:t>
            </a:r>
            <a:r>
              <a:rPr lang="en-US" sz="3000" dirty="0" err="1"/>
              <a:t>veniturile</a:t>
            </a:r>
            <a:r>
              <a:rPr lang="en-US" sz="3000" dirty="0"/>
              <a:t> generate. </a:t>
            </a:r>
            <a:r>
              <a:rPr lang="en-US" sz="3000" dirty="0" err="1"/>
              <a:t>Acest</a:t>
            </a:r>
            <a:r>
              <a:rPr lang="en-US" sz="3000" dirty="0"/>
              <a:t> </a:t>
            </a:r>
            <a:r>
              <a:rPr lang="en-US" sz="3000" dirty="0" err="1"/>
              <a:t>lucru</a:t>
            </a:r>
            <a:r>
              <a:rPr lang="en-US" sz="3000" dirty="0"/>
              <a:t> </a:t>
            </a:r>
            <a:r>
              <a:rPr lang="en-US" sz="3000" dirty="0" err="1"/>
              <a:t>vă</a:t>
            </a:r>
            <a:r>
              <a:rPr lang="en-US" sz="3000" dirty="0"/>
              <a:t> </a:t>
            </a:r>
            <a:r>
              <a:rPr lang="en-US" sz="3000" dirty="0" err="1"/>
              <a:t>poate</a:t>
            </a:r>
            <a:r>
              <a:rPr lang="en-US" sz="3000" dirty="0"/>
              <a:t> </a:t>
            </a:r>
            <a:r>
              <a:rPr lang="en-US" sz="3000" dirty="0" err="1"/>
              <a:t>ajuta</a:t>
            </a:r>
            <a:r>
              <a:rPr lang="en-US" sz="3000" dirty="0"/>
              <a:t> </a:t>
            </a:r>
            <a:r>
              <a:rPr lang="en-US" sz="3000" dirty="0" err="1"/>
              <a:t>să</a:t>
            </a:r>
            <a:r>
              <a:rPr lang="en-US" sz="3000" dirty="0"/>
              <a:t> </a:t>
            </a:r>
            <a:r>
              <a:rPr lang="en-US" sz="3000" dirty="0" err="1"/>
              <a:t>identificați</a:t>
            </a:r>
            <a:r>
              <a:rPr lang="en-US" sz="3000" dirty="0"/>
              <a:t> care </a:t>
            </a:r>
            <a:r>
              <a:rPr lang="en-US" sz="3000" dirty="0" err="1"/>
              <a:t>tactici</a:t>
            </a:r>
            <a:r>
              <a:rPr lang="en-US" sz="3000" dirty="0"/>
              <a:t> de marketing </a:t>
            </a:r>
            <a:r>
              <a:rPr lang="en-US" sz="3000" dirty="0" err="1"/>
              <a:t>oferă</a:t>
            </a:r>
            <a:r>
              <a:rPr lang="en-US" sz="3000" dirty="0"/>
              <a:t> </a:t>
            </a:r>
            <a:r>
              <a:rPr lang="en-US" sz="3000" dirty="0" err="1"/>
              <a:t>cea</a:t>
            </a:r>
            <a:r>
              <a:rPr lang="en-US" sz="3000" dirty="0"/>
              <a:t> </a:t>
            </a:r>
            <a:r>
              <a:rPr lang="en-US" sz="3000" dirty="0" err="1"/>
              <a:t>mai</a:t>
            </a:r>
            <a:r>
              <a:rPr lang="en-US" sz="3000" dirty="0"/>
              <a:t> mare </a:t>
            </a:r>
            <a:r>
              <a:rPr lang="en-US" sz="3000" dirty="0" err="1"/>
              <a:t>rentabilitate</a:t>
            </a:r>
            <a:r>
              <a:rPr lang="en-US" sz="3000" dirty="0"/>
              <a:t> a </a:t>
            </a:r>
            <a:r>
              <a:rPr lang="en-US" sz="3000" dirty="0" err="1"/>
              <a:t>investiției</a:t>
            </a:r>
            <a:r>
              <a:rPr lang="en-US" sz="3000" dirty="0"/>
              <a:t> </a:t>
            </a:r>
            <a:r>
              <a:rPr lang="en-US" sz="3000" dirty="0" err="1"/>
              <a:t>și</a:t>
            </a:r>
            <a:r>
              <a:rPr lang="en-US" sz="3000" dirty="0"/>
              <a:t> </a:t>
            </a:r>
            <a:r>
              <a:rPr lang="en-US" sz="3000" dirty="0" err="1"/>
              <a:t>să</a:t>
            </a:r>
            <a:r>
              <a:rPr lang="en-US" sz="3000" dirty="0"/>
              <a:t> </a:t>
            </a:r>
            <a:r>
              <a:rPr lang="en-US" sz="3000" dirty="0" err="1"/>
              <a:t>luați</a:t>
            </a:r>
            <a:r>
              <a:rPr lang="en-US" sz="3000" dirty="0"/>
              <a:t> </a:t>
            </a:r>
            <a:r>
              <a:rPr lang="en-US" sz="3000" dirty="0" err="1"/>
              <a:t>decizii</a:t>
            </a:r>
            <a:r>
              <a:rPr lang="en-US" sz="3000" dirty="0"/>
              <a:t> </a:t>
            </a:r>
            <a:r>
              <a:rPr lang="en-US" sz="3000" dirty="0" err="1"/>
              <a:t>bazate</a:t>
            </a:r>
            <a:r>
              <a:rPr lang="en-US" sz="3000" dirty="0"/>
              <a:t> pe date cu </a:t>
            </a:r>
            <a:r>
              <a:rPr lang="en-US" sz="3000" dirty="0" err="1"/>
              <a:t>privire</a:t>
            </a:r>
            <a:r>
              <a:rPr lang="en-US" sz="3000" dirty="0"/>
              <a:t> la </a:t>
            </a:r>
            <a:r>
              <a:rPr lang="en-US" sz="3000" dirty="0" err="1"/>
              <a:t>locul</a:t>
            </a:r>
            <a:r>
              <a:rPr lang="en-US" sz="3000" dirty="0"/>
              <a:t> </a:t>
            </a:r>
            <a:r>
              <a:rPr lang="en-US" sz="3000" dirty="0" err="1"/>
              <a:t>în</a:t>
            </a:r>
            <a:r>
              <a:rPr lang="en-US" sz="3000" dirty="0"/>
              <a:t> care </a:t>
            </a:r>
            <a:r>
              <a:rPr lang="en-US" sz="3000" dirty="0" err="1"/>
              <a:t>să</a:t>
            </a:r>
            <a:r>
              <a:rPr lang="en-US" sz="3000" dirty="0"/>
              <a:t> </a:t>
            </a:r>
            <a:r>
              <a:rPr lang="en-US" sz="3000" dirty="0" err="1"/>
              <a:t>alocați</a:t>
            </a:r>
            <a:r>
              <a:rPr lang="en-US" sz="3000" dirty="0"/>
              <a:t> </a:t>
            </a:r>
            <a:r>
              <a:rPr lang="en-US" sz="3000" dirty="0" err="1"/>
              <a:t>resursele</a:t>
            </a:r>
            <a:r>
              <a:rPr lang="en-US" sz="3000" dirty="0"/>
              <a:t>.</a:t>
            </a:r>
          </a:p>
        </p:txBody>
      </p:sp>
    </p:spTree>
    <p:extLst>
      <p:ext uri="{BB962C8B-B14F-4D97-AF65-F5344CB8AC3E}">
        <p14:creationId xmlns:p14="http://schemas.microsoft.com/office/powerpoint/2010/main" val="98963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ro-RO" sz="4000" dirty="0">
                <a:solidFill>
                  <a:srgbClr val="398F98"/>
                </a:solidFill>
                <a:latin typeface="Calibri"/>
                <a:cs typeface="Calibri"/>
              </a:rPr>
              <a:t>De reținut</a:t>
            </a:r>
            <a:r>
              <a:rPr lang="en-US" sz="4000" dirty="0">
                <a:solidFill>
                  <a:srgbClr val="398F98"/>
                </a:solidFill>
                <a:latin typeface="Calibri"/>
                <a:cs typeface="Calibri"/>
              </a:rPr>
              <a:t>!</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458754"/>
            <a:ext cx="8027233" cy="5262979"/>
          </a:xfrm>
          <a:prstGeom prst="rect">
            <a:avLst/>
          </a:prstGeom>
          <a:noFill/>
        </p:spPr>
        <p:txBody>
          <a:bodyPr wrap="square" rtlCol="0">
            <a:spAutoFit/>
          </a:bodyPr>
          <a:lstStyle/>
          <a:p>
            <a:pPr marL="457200" indent="-457200" algn="just">
              <a:buFont typeface="Wingdings" panose="05000000000000000000" pitchFamily="2" charset="2"/>
              <a:buChar char="ü"/>
            </a:pPr>
            <a:r>
              <a:rPr lang="en-US" sz="2800" dirty="0" err="1"/>
              <a:t>Rețelele</a:t>
            </a:r>
            <a:r>
              <a:rPr lang="en-US" sz="2800" dirty="0"/>
              <a:t> de </a:t>
            </a:r>
            <a:r>
              <a:rPr lang="en-US" sz="2800" dirty="0" err="1"/>
              <a:t>socializare</a:t>
            </a:r>
            <a:r>
              <a:rPr lang="en-US" sz="2800" dirty="0"/>
              <a:t> pot </a:t>
            </a:r>
            <a:r>
              <a:rPr lang="en-US" sz="2800" dirty="0" err="1"/>
              <a:t>juca</a:t>
            </a:r>
            <a:r>
              <a:rPr lang="en-US" sz="2800" dirty="0"/>
              <a:t> un </a:t>
            </a:r>
            <a:r>
              <a:rPr lang="en-US" sz="2800" dirty="0" err="1"/>
              <a:t>rol</a:t>
            </a:r>
            <a:r>
              <a:rPr lang="en-US" sz="2800" dirty="0"/>
              <a:t> crucial </a:t>
            </a:r>
            <a:r>
              <a:rPr lang="en-US" sz="2800" dirty="0" err="1"/>
              <a:t>în</a:t>
            </a:r>
            <a:r>
              <a:rPr lang="en-US" sz="2800" dirty="0"/>
              <a:t> </a:t>
            </a:r>
            <a:r>
              <a:rPr lang="en-US" sz="2800" dirty="0" err="1"/>
              <a:t>strategia</a:t>
            </a:r>
            <a:r>
              <a:rPr lang="en-US" sz="2800" dirty="0"/>
              <a:t> </a:t>
            </a:r>
            <a:r>
              <a:rPr lang="en-US" sz="2800" dirty="0" err="1"/>
              <a:t>generală</a:t>
            </a:r>
            <a:r>
              <a:rPr lang="en-US" sz="2800" dirty="0"/>
              <a:t> de marketing a </a:t>
            </a:r>
            <a:r>
              <a:rPr lang="en-US" sz="2800" dirty="0" err="1"/>
              <a:t>unei</a:t>
            </a:r>
            <a:r>
              <a:rPr lang="en-US" sz="2800" dirty="0"/>
              <a:t> </a:t>
            </a:r>
            <a:r>
              <a:rPr lang="en-US" sz="2800" dirty="0" err="1"/>
              <a:t>afaceri</a:t>
            </a:r>
            <a:r>
              <a:rPr lang="en-US" sz="2800" dirty="0"/>
              <a:t>.</a:t>
            </a:r>
            <a:endParaRPr lang="ro-RO" sz="2800" dirty="0"/>
          </a:p>
          <a:p>
            <a:pPr algn="just"/>
            <a:endParaRPr lang="en-US" sz="2800" dirty="0"/>
          </a:p>
          <a:p>
            <a:pPr marL="457200" indent="-457200" algn="just">
              <a:buFont typeface="Wingdings" panose="05000000000000000000" pitchFamily="2" charset="2"/>
              <a:buChar char="ü"/>
            </a:pPr>
            <a:r>
              <a:rPr lang="en-US" sz="2800" dirty="0" err="1"/>
              <a:t>Tipul</a:t>
            </a:r>
            <a:r>
              <a:rPr lang="en-US" sz="2800" dirty="0"/>
              <a:t> de </a:t>
            </a:r>
            <a:r>
              <a:rPr lang="en-US" sz="2800" dirty="0" err="1"/>
              <a:t>platformă</a:t>
            </a:r>
            <a:r>
              <a:rPr lang="en-US" sz="2800" dirty="0"/>
              <a:t> de </a:t>
            </a:r>
            <a:r>
              <a:rPr lang="en-US" sz="2800" dirty="0" err="1"/>
              <a:t>socializare</a:t>
            </a:r>
            <a:r>
              <a:rPr lang="en-US" sz="2800" dirty="0"/>
              <a:t> pe care </a:t>
            </a:r>
            <a:r>
              <a:rPr lang="en-US" sz="2800" dirty="0" err="1"/>
              <a:t>alegeți</a:t>
            </a:r>
            <a:r>
              <a:rPr lang="en-US" sz="2800" dirty="0"/>
              <a:t> </a:t>
            </a:r>
            <a:r>
              <a:rPr lang="en-US" sz="2800" dirty="0" err="1"/>
              <a:t>să</a:t>
            </a:r>
            <a:r>
              <a:rPr lang="en-US" sz="2800" dirty="0"/>
              <a:t> o </a:t>
            </a:r>
            <a:r>
              <a:rPr lang="en-US" sz="2800" dirty="0" err="1"/>
              <a:t>utilizați</a:t>
            </a:r>
            <a:r>
              <a:rPr lang="en-US" sz="2800" dirty="0"/>
              <a:t> </a:t>
            </a:r>
            <a:r>
              <a:rPr lang="en-US" sz="2800" dirty="0" err="1"/>
              <a:t>pentru</a:t>
            </a:r>
            <a:r>
              <a:rPr lang="en-US" sz="2800" dirty="0"/>
              <a:t> </a:t>
            </a:r>
            <a:r>
              <a:rPr lang="en-US" sz="2800" dirty="0" err="1"/>
              <a:t>marca</a:t>
            </a:r>
            <a:r>
              <a:rPr lang="en-US" sz="2800" dirty="0"/>
              <a:t> </a:t>
            </a:r>
            <a:r>
              <a:rPr lang="en-US" sz="2800" dirty="0" err="1"/>
              <a:t>dvs</a:t>
            </a:r>
            <a:r>
              <a:rPr lang="en-US" sz="2800" dirty="0"/>
              <a:t>. </a:t>
            </a:r>
            <a:r>
              <a:rPr lang="en-US" sz="2800" dirty="0" err="1"/>
              <a:t>va</a:t>
            </a:r>
            <a:r>
              <a:rPr lang="en-US" sz="2800" dirty="0"/>
              <a:t> </a:t>
            </a:r>
            <a:r>
              <a:rPr lang="en-US" sz="2800" dirty="0" err="1"/>
              <a:t>depinde</a:t>
            </a:r>
            <a:r>
              <a:rPr lang="en-US" sz="2800" dirty="0"/>
              <a:t> de </a:t>
            </a:r>
            <a:r>
              <a:rPr lang="en-US" sz="2800" dirty="0" err="1"/>
              <a:t>obiectivele</a:t>
            </a:r>
            <a:r>
              <a:rPr lang="en-US" sz="2800" dirty="0"/>
              <a:t> </a:t>
            </a:r>
            <a:r>
              <a:rPr lang="en-US" sz="2800" dirty="0" err="1"/>
              <a:t>dvs</a:t>
            </a:r>
            <a:r>
              <a:rPr lang="en-US" sz="2800" dirty="0"/>
              <a:t>., de </a:t>
            </a:r>
            <a:r>
              <a:rPr lang="en-US" sz="2800" dirty="0" err="1"/>
              <a:t>publicul</a:t>
            </a:r>
            <a:r>
              <a:rPr lang="en-US" sz="2800" dirty="0"/>
              <a:t> </a:t>
            </a:r>
            <a:r>
              <a:rPr lang="en-US" sz="2800" dirty="0" err="1"/>
              <a:t>țintă</a:t>
            </a:r>
            <a:r>
              <a:rPr lang="en-US" sz="2800" dirty="0"/>
              <a:t> </a:t>
            </a:r>
            <a:r>
              <a:rPr lang="en-US" sz="2800" dirty="0" err="1"/>
              <a:t>și</a:t>
            </a:r>
            <a:r>
              <a:rPr lang="en-US" sz="2800" dirty="0"/>
              <a:t> de </a:t>
            </a:r>
            <a:r>
              <a:rPr lang="en-US" sz="2800" dirty="0" err="1"/>
              <a:t>tipul</a:t>
            </a:r>
            <a:r>
              <a:rPr lang="en-US" sz="2800" dirty="0"/>
              <a:t> de </a:t>
            </a:r>
            <a:r>
              <a:rPr lang="en-US" sz="2800" dirty="0" err="1"/>
              <a:t>conținut</a:t>
            </a:r>
            <a:r>
              <a:rPr lang="en-US" sz="2800" dirty="0"/>
              <a:t> pe care </a:t>
            </a:r>
            <a:r>
              <a:rPr lang="en-US" sz="2800" dirty="0" err="1"/>
              <a:t>doriți</a:t>
            </a:r>
            <a:r>
              <a:rPr lang="en-US" sz="2800" dirty="0"/>
              <a:t> </a:t>
            </a:r>
            <a:r>
              <a:rPr lang="en-US" sz="2800" dirty="0" err="1"/>
              <a:t>să</a:t>
            </a:r>
            <a:r>
              <a:rPr lang="en-US" sz="2800" dirty="0"/>
              <a:t>-l </a:t>
            </a:r>
            <a:r>
              <a:rPr lang="en-US" sz="2800" dirty="0" err="1"/>
              <a:t>partajați</a:t>
            </a:r>
            <a:r>
              <a:rPr lang="en-US" sz="2800" dirty="0"/>
              <a:t>. Este important </a:t>
            </a:r>
            <a:r>
              <a:rPr lang="en-US" sz="2800" dirty="0" err="1"/>
              <a:t>să</a:t>
            </a:r>
            <a:r>
              <a:rPr lang="en-US" sz="2800" dirty="0"/>
              <a:t> </a:t>
            </a:r>
            <a:r>
              <a:rPr lang="en-US" sz="2800" dirty="0" err="1"/>
              <a:t>alegeți</a:t>
            </a:r>
            <a:r>
              <a:rPr lang="en-US" sz="2800" dirty="0"/>
              <a:t> </a:t>
            </a:r>
            <a:r>
              <a:rPr lang="en-US" sz="2800" dirty="0" err="1"/>
              <a:t>platforme</a:t>
            </a:r>
            <a:r>
              <a:rPr lang="en-US" sz="2800" dirty="0"/>
              <a:t> care se </a:t>
            </a:r>
            <a:r>
              <a:rPr lang="en-US" sz="2800" dirty="0" err="1"/>
              <a:t>aliniază</a:t>
            </a:r>
            <a:r>
              <a:rPr lang="en-US" sz="2800" dirty="0"/>
              <a:t> cu </a:t>
            </a:r>
            <a:r>
              <a:rPr lang="en-US" sz="2800" dirty="0" err="1"/>
              <a:t>mesajele</a:t>
            </a:r>
            <a:r>
              <a:rPr lang="en-US" sz="2800" dirty="0"/>
              <a:t> </a:t>
            </a:r>
            <a:r>
              <a:rPr lang="en-US" sz="2800" dirty="0" err="1"/>
              <a:t>și</a:t>
            </a:r>
            <a:r>
              <a:rPr lang="en-US" sz="2800" dirty="0"/>
              <a:t> </a:t>
            </a:r>
            <a:r>
              <a:rPr lang="en-US" sz="2800" dirty="0" err="1"/>
              <a:t>valorile</a:t>
            </a:r>
            <a:r>
              <a:rPr lang="en-US" sz="2800" dirty="0"/>
              <a:t> </a:t>
            </a:r>
            <a:r>
              <a:rPr lang="en-US" sz="2800" dirty="0" err="1"/>
              <a:t>mărcii</a:t>
            </a:r>
            <a:r>
              <a:rPr lang="en-US" sz="2800" dirty="0"/>
              <a:t> </a:t>
            </a:r>
            <a:r>
              <a:rPr lang="en-US" sz="2800" dirty="0" err="1"/>
              <a:t>dvs</a:t>
            </a:r>
            <a:r>
              <a:rPr lang="en-US" sz="2800" dirty="0"/>
              <a:t>. </a:t>
            </a:r>
            <a:r>
              <a:rPr lang="en-US" sz="2800" dirty="0" err="1"/>
              <a:t>și</a:t>
            </a:r>
            <a:r>
              <a:rPr lang="en-US" sz="2800" dirty="0"/>
              <a:t> care </a:t>
            </a:r>
            <a:r>
              <a:rPr lang="en-US" sz="2800" dirty="0" err="1"/>
              <a:t>vă</a:t>
            </a:r>
            <a:r>
              <a:rPr lang="en-US" sz="2800" dirty="0"/>
              <a:t> permit </a:t>
            </a:r>
            <a:r>
              <a:rPr lang="en-US" sz="2800" dirty="0" err="1"/>
              <a:t>să</a:t>
            </a:r>
            <a:r>
              <a:rPr lang="en-US" sz="2800" dirty="0"/>
              <a:t> </a:t>
            </a:r>
            <a:r>
              <a:rPr lang="en-US" sz="2800" dirty="0" err="1"/>
              <a:t>vă</a:t>
            </a:r>
            <a:r>
              <a:rPr lang="en-US" sz="2800" dirty="0"/>
              <a:t> </a:t>
            </a:r>
            <a:r>
              <a:rPr lang="en-US" sz="2800" dirty="0" err="1"/>
              <a:t>conectați</a:t>
            </a:r>
            <a:r>
              <a:rPr lang="en-US" sz="2800" dirty="0"/>
              <a:t> cu </a:t>
            </a:r>
            <a:r>
              <a:rPr lang="en-US" sz="2800" dirty="0" err="1"/>
              <a:t>publicul</a:t>
            </a:r>
            <a:r>
              <a:rPr lang="en-US" sz="2800" dirty="0"/>
              <a:t> </a:t>
            </a:r>
            <a:r>
              <a:rPr lang="en-US" sz="2800" dirty="0" err="1"/>
              <a:t>într</a:t>
            </a:r>
            <a:r>
              <a:rPr lang="en-US" sz="2800" dirty="0"/>
              <a:t>-un mod </a:t>
            </a:r>
            <a:r>
              <a:rPr lang="en-US" sz="2800" dirty="0" err="1"/>
              <a:t>semnificativ</a:t>
            </a:r>
            <a:r>
              <a:rPr lang="en-US" sz="2800" dirty="0"/>
              <a:t>.</a:t>
            </a:r>
          </a:p>
        </p:txBody>
      </p:sp>
    </p:spTree>
    <p:extLst>
      <p:ext uri="{BB962C8B-B14F-4D97-AF65-F5344CB8AC3E}">
        <p14:creationId xmlns:p14="http://schemas.microsoft.com/office/powerpoint/2010/main" val="3056830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7172552" cy="1323439"/>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instrumente</a:t>
            </a:r>
            <a:r>
              <a:rPr lang="en-US" sz="4000" dirty="0">
                <a:solidFill>
                  <a:srgbClr val="398F98"/>
                </a:solidFill>
                <a:latin typeface="Calibri"/>
                <a:cs typeface="Calibri"/>
              </a:rPr>
              <a:t> de </a:t>
            </a:r>
            <a:r>
              <a:rPr lang="en-US" sz="4000" dirty="0" err="1">
                <a:solidFill>
                  <a:srgbClr val="398F98"/>
                </a:solidFill>
                <a:latin typeface="Calibri"/>
                <a:cs typeface="Calibri"/>
              </a:rPr>
              <a:t>analiză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Google Analytics: </a:t>
            </a:r>
            <a:r>
              <a:rPr lang="en-US" sz="3000" dirty="0" err="1"/>
              <a:t>este</a:t>
            </a:r>
            <a:r>
              <a:rPr lang="en-US" sz="3000" dirty="0"/>
              <a:t> un instrument </a:t>
            </a:r>
            <a:r>
              <a:rPr lang="en-US" sz="3000" dirty="0" err="1"/>
              <a:t>gratuit</a:t>
            </a:r>
            <a:r>
              <a:rPr lang="en-US" sz="3000" dirty="0"/>
              <a:t> </a:t>
            </a:r>
            <a:r>
              <a:rPr lang="en-US" sz="3000" dirty="0" err="1"/>
              <a:t>oferit</a:t>
            </a:r>
            <a:r>
              <a:rPr lang="en-US" sz="3000" dirty="0"/>
              <a:t> de Google care </a:t>
            </a:r>
            <a:r>
              <a:rPr lang="en-US" sz="3000" dirty="0" err="1"/>
              <a:t>ajută</a:t>
            </a:r>
            <a:r>
              <a:rPr lang="en-US" sz="3000" dirty="0"/>
              <a:t> </a:t>
            </a:r>
            <a:r>
              <a:rPr lang="en-US" sz="3000" dirty="0" err="1"/>
              <a:t>companiile</a:t>
            </a:r>
            <a:r>
              <a:rPr lang="en-US" sz="3000" dirty="0"/>
              <a:t> </a:t>
            </a:r>
            <a:r>
              <a:rPr lang="en-US" sz="3000" dirty="0" err="1"/>
              <a:t>să</a:t>
            </a:r>
            <a:r>
              <a:rPr lang="en-US" sz="3000" dirty="0"/>
              <a:t> </a:t>
            </a:r>
            <a:r>
              <a:rPr lang="en-US" sz="3000" dirty="0" err="1"/>
              <a:t>urmărească</a:t>
            </a:r>
            <a:r>
              <a:rPr lang="en-US" sz="3000" dirty="0"/>
              <a:t> </a:t>
            </a:r>
            <a:r>
              <a:rPr lang="en-US" sz="3000" dirty="0" err="1"/>
              <a:t>traficul</a:t>
            </a:r>
            <a:r>
              <a:rPr lang="en-US" sz="3000" dirty="0"/>
              <a:t> site-</a:t>
            </a:r>
            <a:r>
              <a:rPr lang="en-US" sz="3000" dirty="0" err="1"/>
              <a:t>ului</a:t>
            </a:r>
            <a:r>
              <a:rPr lang="en-US" sz="3000" dirty="0"/>
              <a:t> web, </a:t>
            </a:r>
            <a:r>
              <a:rPr lang="en-US" sz="3000" dirty="0" err="1"/>
              <a:t>comportamentul</a:t>
            </a:r>
            <a:r>
              <a:rPr lang="en-US" sz="3000" dirty="0"/>
              <a:t> </a:t>
            </a:r>
            <a:r>
              <a:rPr lang="en-US" sz="3000" dirty="0" err="1"/>
              <a:t>utilizatorilor</a:t>
            </a:r>
            <a:r>
              <a:rPr lang="en-US" sz="3000" dirty="0"/>
              <a:t> </a:t>
            </a:r>
            <a:r>
              <a:rPr lang="en-US" sz="3000" dirty="0" err="1"/>
              <a:t>și</a:t>
            </a:r>
            <a:r>
              <a:rPr lang="en-US" sz="3000" dirty="0"/>
              <a:t> </a:t>
            </a:r>
            <a:r>
              <a:rPr lang="en-US" sz="3000" dirty="0" err="1"/>
              <a:t>alte</a:t>
            </a:r>
            <a:r>
              <a:rPr lang="en-US" sz="3000" dirty="0"/>
              <a:t> </a:t>
            </a:r>
            <a:r>
              <a:rPr lang="en-US" sz="3000" dirty="0" err="1"/>
              <a:t>valori</a:t>
            </a:r>
            <a:r>
              <a:rPr lang="en-US" sz="3000" dirty="0"/>
              <a:t>. </a:t>
            </a:r>
            <a:r>
              <a:rPr lang="en-US" sz="3000" dirty="0" err="1"/>
              <a:t>Permite</a:t>
            </a:r>
            <a:r>
              <a:rPr lang="en-US" sz="3000" dirty="0"/>
              <a:t> </a:t>
            </a:r>
            <a:r>
              <a:rPr lang="en-US" sz="3000" dirty="0" err="1"/>
              <a:t>companiilor</a:t>
            </a:r>
            <a:r>
              <a:rPr lang="en-US" sz="3000" dirty="0"/>
              <a:t> </a:t>
            </a:r>
            <a:r>
              <a:rPr lang="en-US" sz="3000" dirty="0" err="1"/>
              <a:t>să</a:t>
            </a:r>
            <a:r>
              <a:rPr lang="en-US" sz="3000" dirty="0"/>
              <a:t> </a:t>
            </a:r>
            <a:r>
              <a:rPr lang="en-US" sz="3000" dirty="0" err="1"/>
              <a:t>urmărească</a:t>
            </a:r>
            <a:r>
              <a:rPr lang="en-US" sz="3000" dirty="0"/>
              <a:t> </a:t>
            </a:r>
            <a:r>
              <a:rPr lang="en-US" sz="3000" dirty="0" err="1"/>
              <a:t>numărul</a:t>
            </a:r>
            <a:r>
              <a:rPr lang="en-US" sz="3000" dirty="0"/>
              <a:t> de </a:t>
            </a:r>
            <a:r>
              <a:rPr lang="en-US" sz="3000" dirty="0" err="1"/>
              <a:t>vizitatori</a:t>
            </a:r>
            <a:r>
              <a:rPr lang="en-US" sz="3000" dirty="0"/>
              <a:t>, </a:t>
            </a:r>
            <a:r>
              <a:rPr lang="en-US" sz="3000" dirty="0" err="1"/>
              <a:t>paginile</a:t>
            </a:r>
            <a:r>
              <a:rPr lang="en-US" sz="3000" dirty="0"/>
              <a:t> </a:t>
            </a:r>
            <a:r>
              <a:rPr lang="en-US" sz="3000" dirty="0" err="1"/>
              <a:t>vizitate</a:t>
            </a:r>
            <a:r>
              <a:rPr lang="en-US" sz="3000" dirty="0"/>
              <a:t>, rata de </a:t>
            </a:r>
            <a:r>
              <a:rPr lang="en-US" sz="3000" dirty="0" err="1"/>
              <a:t>respingere</a:t>
            </a:r>
            <a:r>
              <a:rPr lang="en-US" sz="3000" dirty="0"/>
              <a:t> </a:t>
            </a:r>
            <a:r>
              <a:rPr lang="en-US" sz="3000" dirty="0" err="1"/>
              <a:t>și</a:t>
            </a:r>
            <a:r>
              <a:rPr lang="en-US" sz="3000" dirty="0"/>
              <a:t> </a:t>
            </a:r>
            <a:r>
              <a:rPr lang="en-US" sz="3000" dirty="0" err="1"/>
              <a:t>ratele</a:t>
            </a:r>
            <a:r>
              <a:rPr lang="en-US" sz="3000" dirty="0"/>
              <a:t> de </a:t>
            </a:r>
            <a:r>
              <a:rPr lang="en-US" sz="3000" dirty="0" err="1"/>
              <a:t>conversie</a:t>
            </a:r>
            <a:r>
              <a:rPr lang="en-US" sz="3000" dirty="0"/>
              <a:t>. De </a:t>
            </a:r>
            <a:r>
              <a:rPr lang="en-US" sz="3000" dirty="0" err="1"/>
              <a:t>asemenea</a:t>
            </a:r>
            <a:r>
              <a:rPr lang="en-US" sz="3000" dirty="0"/>
              <a:t>, </a:t>
            </a:r>
            <a:r>
              <a:rPr lang="en-US" sz="3000" dirty="0" err="1"/>
              <a:t>poate</a:t>
            </a:r>
            <a:r>
              <a:rPr lang="en-US" sz="3000" dirty="0"/>
              <a:t> </a:t>
            </a:r>
            <a:r>
              <a:rPr lang="en-US" sz="3000" dirty="0" err="1"/>
              <a:t>oferi</a:t>
            </a:r>
            <a:r>
              <a:rPr lang="en-US" sz="3000" dirty="0"/>
              <a:t> </a:t>
            </a:r>
            <a:r>
              <a:rPr lang="en-US" sz="3000" dirty="0" err="1"/>
              <a:t>informații</a:t>
            </a:r>
            <a:r>
              <a:rPr lang="en-US" sz="3000" dirty="0"/>
              <a:t> </a:t>
            </a:r>
            <a:r>
              <a:rPr lang="en-US" sz="3000" dirty="0" err="1"/>
              <a:t>valoroase</a:t>
            </a:r>
            <a:r>
              <a:rPr lang="en-US" sz="3000" dirty="0"/>
              <a:t> </a:t>
            </a:r>
            <a:r>
              <a:rPr lang="en-US" sz="3000" dirty="0" err="1"/>
              <a:t>despre</a:t>
            </a:r>
            <a:r>
              <a:rPr lang="en-US" sz="3000" dirty="0"/>
              <a:t> </a:t>
            </a:r>
            <a:r>
              <a:rPr lang="en-US" sz="3000" dirty="0" err="1"/>
              <a:t>datele</a:t>
            </a:r>
            <a:r>
              <a:rPr lang="en-US" sz="3000" dirty="0"/>
              <a:t> </a:t>
            </a:r>
            <a:r>
              <a:rPr lang="en-US" sz="3000" dirty="0" err="1"/>
              <a:t>demografice</a:t>
            </a:r>
            <a:r>
              <a:rPr lang="en-US" sz="3000" dirty="0"/>
              <a:t> ale </a:t>
            </a:r>
            <a:r>
              <a:rPr lang="en-US" sz="3000" dirty="0" err="1"/>
              <a:t>utilizatorilor</a:t>
            </a:r>
            <a:r>
              <a:rPr lang="en-US" sz="3000" dirty="0"/>
              <a:t>, </a:t>
            </a:r>
            <a:r>
              <a:rPr lang="en-US" sz="3000" dirty="0" err="1"/>
              <a:t>canalele</a:t>
            </a:r>
            <a:r>
              <a:rPr lang="en-US" sz="3000" dirty="0"/>
              <a:t> de </a:t>
            </a:r>
            <a:r>
              <a:rPr lang="en-US" sz="3000" dirty="0" err="1"/>
              <a:t>achiziție</a:t>
            </a:r>
            <a:r>
              <a:rPr lang="en-US" sz="3000" dirty="0"/>
              <a:t> </a:t>
            </a:r>
            <a:r>
              <a:rPr lang="en-US" sz="3000" dirty="0" err="1"/>
              <a:t>și</a:t>
            </a:r>
            <a:r>
              <a:rPr lang="en-US" sz="3000" dirty="0"/>
              <a:t> </a:t>
            </a:r>
            <a:r>
              <a:rPr lang="en-US" sz="3000" dirty="0" err="1"/>
              <a:t>alte</a:t>
            </a:r>
            <a:r>
              <a:rPr lang="en-US" sz="3000" dirty="0"/>
              <a:t> date utile.</a:t>
            </a:r>
          </a:p>
        </p:txBody>
      </p:sp>
    </p:spTree>
    <p:extLst>
      <p:ext uri="{BB962C8B-B14F-4D97-AF65-F5344CB8AC3E}">
        <p14:creationId xmlns:p14="http://schemas.microsoft.com/office/powerpoint/2010/main" val="2049914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1323439"/>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instrumente</a:t>
            </a:r>
            <a:r>
              <a:rPr lang="en-US" sz="4000" dirty="0">
                <a:solidFill>
                  <a:srgbClr val="398F98"/>
                </a:solidFill>
                <a:latin typeface="Calibri"/>
                <a:cs typeface="Calibri"/>
              </a:rPr>
              <a:t> de </a:t>
            </a:r>
            <a:r>
              <a:rPr lang="en-US" sz="4000" dirty="0" err="1">
                <a:solidFill>
                  <a:srgbClr val="398F98"/>
                </a:solidFill>
                <a:latin typeface="Calibri"/>
                <a:cs typeface="Calibri"/>
              </a:rPr>
              <a:t>analiză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Adobe Analytics: </a:t>
            </a:r>
            <a:r>
              <a:rPr lang="en-US" sz="3000" dirty="0" err="1"/>
              <a:t>este</a:t>
            </a:r>
            <a:r>
              <a:rPr lang="en-US" sz="3000" dirty="0"/>
              <a:t> un instrument de </a:t>
            </a:r>
            <a:r>
              <a:rPr lang="en-US" sz="3000" dirty="0" err="1"/>
              <a:t>analiză</a:t>
            </a:r>
            <a:r>
              <a:rPr lang="en-US" sz="3000" dirty="0"/>
              <a:t> </a:t>
            </a:r>
            <a:r>
              <a:rPr lang="en-US" sz="3000" dirty="0" err="1"/>
              <a:t>plătită</a:t>
            </a:r>
            <a:r>
              <a:rPr lang="en-US" sz="3000" dirty="0"/>
              <a:t> care </a:t>
            </a:r>
            <a:r>
              <a:rPr lang="en-US" sz="3000" dirty="0" err="1"/>
              <a:t>oferă</a:t>
            </a:r>
            <a:r>
              <a:rPr lang="en-US" sz="3000" dirty="0"/>
              <a:t> </a:t>
            </a:r>
            <a:r>
              <a:rPr lang="en-US" sz="3000" dirty="0" err="1"/>
              <a:t>companiilor</a:t>
            </a:r>
            <a:r>
              <a:rPr lang="en-US" sz="3000" dirty="0"/>
              <a:t> </a:t>
            </a:r>
            <a:r>
              <a:rPr lang="en-US" sz="3000" dirty="0" err="1"/>
              <a:t>funcții</a:t>
            </a:r>
            <a:r>
              <a:rPr lang="en-US" sz="3000" dirty="0"/>
              <a:t> </a:t>
            </a:r>
            <a:r>
              <a:rPr lang="en-US" sz="3000" dirty="0" err="1"/>
              <a:t>avansate</a:t>
            </a:r>
            <a:r>
              <a:rPr lang="en-US" sz="3000" dirty="0"/>
              <a:t> </a:t>
            </a:r>
            <a:r>
              <a:rPr lang="en-US" sz="3000" dirty="0" err="1"/>
              <a:t>pentru</a:t>
            </a:r>
            <a:r>
              <a:rPr lang="en-US" sz="3000" dirty="0"/>
              <a:t> </a:t>
            </a:r>
            <a:r>
              <a:rPr lang="en-US" sz="3000" dirty="0" err="1"/>
              <a:t>urmărirea</a:t>
            </a:r>
            <a:r>
              <a:rPr lang="en-US" sz="3000" dirty="0"/>
              <a:t> </a:t>
            </a:r>
            <a:r>
              <a:rPr lang="en-US" sz="3000" dirty="0" err="1"/>
              <a:t>comportamentului</a:t>
            </a:r>
            <a:r>
              <a:rPr lang="en-US" sz="3000" dirty="0"/>
              <a:t> </a:t>
            </a:r>
            <a:r>
              <a:rPr lang="en-US" sz="3000" dirty="0" err="1"/>
              <a:t>utilizatorilor</a:t>
            </a:r>
            <a:r>
              <a:rPr lang="en-US" sz="3000" dirty="0"/>
              <a:t>, a </a:t>
            </a:r>
            <a:r>
              <a:rPr lang="en-US" sz="3000" dirty="0" err="1"/>
              <a:t>performanței</a:t>
            </a:r>
            <a:r>
              <a:rPr lang="en-US" sz="3000" dirty="0"/>
              <a:t> site-</a:t>
            </a:r>
            <a:r>
              <a:rPr lang="en-US" sz="3000" dirty="0" err="1"/>
              <a:t>ului</a:t>
            </a:r>
            <a:r>
              <a:rPr lang="en-US" sz="3000" dirty="0"/>
              <a:t> web </a:t>
            </a:r>
            <a:r>
              <a:rPr lang="en-US" sz="3000" dirty="0" err="1"/>
              <a:t>și</a:t>
            </a:r>
            <a:r>
              <a:rPr lang="en-US" sz="3000" dirty="0"/>
              <a:t> a </a:t>
            </a:r>
            <a:r>
              <a:rPr lang="en-US" sz="3000" dirty="0" err="1"/>
              <a:t>segmentării</a:t>
            </a:r>
            <a:r>
              <a:rPr lang="en-US" sz="3000" dirty="0"/>
              <a:t> </a:t>
            </a:r>
            <a:r>
              <a:rPr lang="en-US" sz="3000" dirty="0" err="1"/>
              <a:t>clienților</a:t>
            </a:r>
            <a:r>
              <a:rPr lang="en-US" sz="3000" dirty="0"/>
              <a:t>. </a:t>
            </a:r>
            <a:r>
              <a:rPr lang="en-US" sz="3000" dirty="0" err="1"/>
              <a:t>Oferă</a:t>
            </a:r>
            <a:r>
              <a:rPr lang="en-US" sz="3000" dirty="0"/>
              <a:t> </a:t>
            </a:r>
            <a:r>
              <a:rPr lang="en-US" sz="3000" dirty="0" err="1"/>
              <a:t>analiză</a:t>
            </a:r>
            <a:r>
              <a:rPr lang="en-US" sz="3000" dirty="0"/>
              <a:t> </a:t>
            </a:r>
            <a:r>
              <a:rPr lang="en-US" sz="3000" dirty="0" err="1"/>
              <a:t>în</a:t>
            </a:r>
            <a:r>
              <a:rPr lang="en-US" sz="3000" dirty="0"/>
              <a:t> </a:t>
            </a:r>
            <a:r>
              <a:rPr lang="en-US" sz="3000" dirty="0" err="1"/>
              <a:t>timp</a:t>
            </a:r>
            <a:r>
              <a:rPr lang="en-US" sz="3000" dirty="0"/>
              <a:t> real, </a:t>
            </a:r>
            <a:r>
              <a:rPr lang="en-US" sz="3000" dirty="0" err="1"/>
              <a:t>tablouri</a:t>
            </a:r>
            <a:r>
              <a:rPr lang="en-US" sz="3000" dirty="0"/>
              <a:t> de bord </a:t>
            </a:r>
            <a:r>
              <a:rPr lang="en-US" sz="3000" dirty="0" err="1"/>
              <a:t>personalizabile</a:t>
            </a:r>
            <a:r>
              <a:rPr lang="en-US" sz="3000" dirty="0"/>
              <a:t> </a:t>
            </a:r>
            <a:r>
              <a:rPr lang="en-US" sz="3000" dirty="0" err="1"/>
              <a:t>și</a:t>
            </a:r>
            <a:r>
              <a:rPr lang="en-US" sz="3000" dirty="0"/>
              <a:t> </a:t>
            </a:r>
            <a:r>
              <a:rPr lang="en-US" sz="3000" dirty="0" err="1"/>
              <a:t>capabilități</a:t>
            </a:r>
            <a:r>
              <a:rPr lang="en-US" sz="3000" dirty="0"/>
              <a:t> de </a:t>
            </a:r>
            <a:r>
              <a:rPr lang="en-US" sz="3000" dirty="0" err="1"/>
              <a:t>analiză</a:t>
            </a:r>
            <a:r>
              <a:rPr lang="en-US" sz="3000" dirty="0"/>
              <a:t> </a:t>
            </a:r>
            <a:r>
              <a:rPr lang="en-US" sz="3000" dirty="0" err="1"/>
              <a:t>predictivă</a:t>
            </a:r>
            <a:r>
              <a:rPr lang="en-US" sz="3000" dirty="0"/>
              <a:t>.</a:t>
            </a:r>
          </a:p>
        </p:txBody>
      </p:sp>
    </p:spTree>
    <p:extLst>
      <p:ext uri="{BB962C8B-B14F-4D97-AF65-F5344CB8AC3E}">
        <p14:creationId xmlns:p14="http://schemas.microsoft.com/office/powerpoint/2010/main" val="2067074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431888" cy="1323439"/>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instrumente</a:t>
            </a:r>
            <a:r>
              <a:rPr lang="en-US" sz="4000" dirty="0">
                <a:solidFill>
                  <a:srgbClr val="398F98"/>
                </a:solidFill>
                <a:latin typeface="Calibri"/>
                <a:cs typeface="Calibri"/>
              </a:rPr>
              <a:t> de </a:t>
            </a:r>
            <a:r>
              <a:rPr lang="en-US" sz="4000" dirty="0" err="1">
                <a:solidFill>
                  <a:srgbClr val="398F98"/>
                </a:solidFill>
                <a:latin typeface="Calibri"/>
                <a:cs typeface="Calibri"/>
              </a:rPr>
              <a:t>analiză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Hootsuite Insights: </a:t>
            </a:r>
            <a:r>
              <a:rPr lang="en-US" sz="3000" dirty="0" err="1"/>
              <a:t>este</a:t>
            </a:r>
            <a:r>
              <a:rPr lang="en-US" sz="3000" dirty="0"/>
              <a:t> un instrument de </a:t>
            </a:r>
            <a:r>
              <a:rPr lang="en-US" sz="3000" dirty="0" err="1"/>
              <a:t>analiză</a:t>
            </a:r>
            <a:r>
              <a:rPr lang="en-US" sz="3000" dirty="0"/>
              <a:t> a </a:t>
            </a:r>
            <a:r>
              <a:rPr lang="en-US" sz="3000" dirty="0" err="1"/>
              <a:t>rețelelor</a:t>
            </a:r>
            <a:r>
              <a:rPr lang="en-US" sz="3000" dirty="0"/>
              <a:t> </a:t>
            </a:r>
            <a:r>
              <a:rPr lang="en-US" sz="3000" dirty="0" err="1"/>
              <a:t>sociale</a:t>
            </a:r>
            <a:r>
              <a:rPr lang="en-US" sz="3000" dirty="0"/>
              <a:t> care </a:t>
            </a:r>
            <a:r>
              <a:rPr lang="en-US" sz="3000" dirty="0" err="1"/>
              <a:t>ajută</a:t>
            </a:r>
            <a:r>
              <a:rPr lang="en-US" sz="3000" dirty="0"/>
              <a:t> </a:t>
            </a:r>
            <a:r>
              <a:rPr lang="en-US" sz="3000" dirty="0" err="1"/>
              <a:t>companiile</a:t>
            </a:r>
            <a:r>
              <a:rPr lang="en-US" sz="3000" dirty="0"/>
              <a:t> </a:t>
            </a:r>
            <a:r>
              <a:rPr lang="en-US" sz="3000" dirty="0" err="1"/>
              <a:t>să</a:t>
            </a:r>
            <a:r>
              <a:rPr lang="en-US" sz="3000" dirty="0"/>
              <a:t> </a:t>
            </a:r>
            <a:r>
              <a:rPr lang="en-US" sz="3000" dirty="0" err="1"/>
              <a:t>monitorizeze</a:t>
            </a:r>
            <a:r>
              <a:rPr lang="en-US" sz="3000" dirty="0"/>
              <a:t> </a:t>
            </a:r>
            <a:r>
              <a:rPr lang="en-US" sz="3000" dirty="0" err="1"/>
              <a:t>și</a:t>
            </a:r>
            <a:r>
              <a:rPr lang="en-US" sz="3000" dirty="0"/>
              <a:t> </a:t>
            </a:r>
            <a:r>
              <a:rPr lang="en-US" sz="3000" dirty="0" err="1"/>
              <a:t>să</a:t>
            </a:r>
            <a:r>
              <a:rPr lang="en-US" sz="3000" dirty="0"/>
              <a:t> </a:t>
            </a:r>
            <a:r>
              <a:rPr lang="en-US" sz="3000" dirty="0" err="1"/>
              <a:t>analizeze</a:t>
            </a:r>
            <a:r>
              <a:rPr lang="en-US" sz="3000" dirty="0"/>
              <a:t> </a:t>
            </a:r>
            <a:r>
              <a:rPr lang="en-US" sz="3000" dirty="0" err="1"/>
              <a:t>implicarea</a:t>
            </a:r>
            <a:r>
              <a:rPr lang="en-US" sz="3000" dirty="0"/>
              <a:t>, </a:t>
            </a:r>
            <a:r>
              <a:rPr lang="en-US" sz="3000" dirty="0" err="1"/>
              <a:t>sentimentele</a:t>
            </a:r>
            <a:r>
              <a:rPr lang="en-US" sz="3000" dirty="0"/>
              <a:t> </a:t>
            </a:r>
            <a:r>
              <a:rPr lang="en-US" sz="3000" dirty="0" err="1"/>
              <a:t>și</a:t>
            </a:r>
            <a:r>
              <a:rPr lang="en-US" sz="3000" dirty="0"/>
              <a:t> </a:t>
            </a:r>
            <a:r>
              <a:rPr lang="en-US" sz="3000" dirty="0" err="1"/>
              <a:t>tendințele</a:t>
            </a:r>
            <a:r>
              <a:rPr lang="en-US" sz="3000" dirty="0"/>
              <a:t>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Permite</a:t>
            </a:r>
            <a:r>
              <a:rPr lang="en-US" sz="3000" dirty="0"/>
              <a:t> </a:t>
            </a:r>
            <a:r>
              <a:rPr lang="en-US" sz="3000" dirty="0" err="1"/>
              <a:t>companiilor</a:t>
            </a:r>
            <a:r>
              <a:rPr lang="en-US" sz="3000" dirty="0"/>
              <a:t> </a:t>
            </a:r>
            <a:r>
              <a:rPr lang="en-US" sz="3000" dirty="0" err="1"/>
              <a:t>să</a:t>
            </a:r>
            <a:r>
              <a:rPr lang="en-US" sz="3000" dirty="0"/>
              <a:t> </a:t>
            </a:r>
            <a:r>
              <a:rPr lang="en-US" sz="3000" dirty="0" err="1"/>
              <a:t>urmărească</a:t>
            </a:r>
            <a:r>
              <a:rPr lang="en-US" sz="3000" dirty="0"/>
              <a:t> </a:t>
            </a:r>
            <a:r>
              <a:rPr lang="en-US" sz="3000" dirty="0" err="1"/>
              <a:t>mențiunile</a:t>
            </a:r>
            <a:r>
              <a:rPr lang="en-US" sz="3000" dirty="0"/>
              <a:t>, </a:t>
            </a:r>
            <a:r>
              <a:rPr lang="en-US" sz="3000" dirty="0" err="1"/>
              <a:t>implicarea</a:t>
            </a:r>
            <a:r>
              <a:rPr lang="en-US" sz="3000" dirty="0"/>
              <a:t> </a:t>
            </a:r>
            <a:r>
              <a:rPr lang="en-US" sz="3000" dirty="0" err="1"/>
              <a:t>și</a:t>
            </a:r>
            <a:r>
              <a:rPr lang="en-US" sz="3000" dirty="0"/>
              <a:t> </a:t>
            </a:r>
            <a:r>
              <a:rPr lang="en-US" sz="3000" dirty="0" err="1"/>
              <a:t>urmăritorii</a:t>
            </a:r>
            <a:r>
              <a:rPr lang="en-US" sz="3000" dirty="0"/>
              <a:t> pe </a:t>
            </a:r>
            <a:r>
              <a:rPr lang="en-US" sz="3000" dirty="0" err="1"/>
              <a:t>platformele</a:t>
            </a:r>
            <a:r>
              <a:rPr lang="en-US" sz="3000" dirty="0"/>
              <a:t> de social media, cum </a:t>
            </a:r>
            <a:r>
              <a:rPr lang="en-US" sz="3000" dirty="0" err="1"/>
              <a:t>ar</a:t>
            </a:r>
            <a:r>
              <a:rPr lang="en-US" sz="3000" dirty="0"/>
              <a:t> fi Twitter, Facebook </a:t>
            </a:r>
            <a:r>
              <a:rPr lang="en-US" sz="3000" dirty="0" err="1"/>
              <a:t>și</a:t>
            </a:r>
            <a:r>
              <a:rPr lang="en-US" sz="3000" dirty="0"/>
              <a:t> Instagram.</a:t>
            </a:r>
          </a:p>
        </p:txBody>
      </p:sp>
    </p:spTree>
    <p:extLst>
      <p:ext uri="{BB962C8B-B14F-4D97-AF65-F5344CB8AC3E}">
        <p14:creationId xmlns:p14="http://schemas.microsoft.com/office/powerpoint/2010/main" val="3218316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549000" cy="1323439"/>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instrumente</a:t>
            </a:r>
            <a:r>
              <a:rPr lang="en-US" sz="4000" dirty="0">
                <a:solidFill>
                  <a:srgbClr val="398F98"/>
                </a:solidFill>
                <a:latin typeface="Calibri"/>
                <a:cs typeface="Calibri"/>
              </a:rPr>
              <a:t> de </a:t>
            </a:r>
            <a:r>
              <a:rPr lang="en-US" sz="4000" dirty="0" err="1">
                <a:solidFill>
                  <a:srgbClr val="398F98"/>
                </a:solidFill>
                <a:latin typeface="Calibri"/>
                <a:cs typeface="Calibri"/>
              </a:rPr>
              <a:t>analiză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SEMrush: </a:t>
            </a:r>
            <a:r>
              <a:rPr lang="en-US" sz="3000" dirty="0" err="1"/>
              <a:t>este</a:t>
            </a:r>
            <a:r>
              <a:rPr lang="en-US" sz="3000" dirty="0"/>
              <a:t> un instrument de </a:t>
            </a:r>
            <a:r>
              <a:rPr lang="en-US" sz="3000" dirty="0" err="1"/>
              <a:t>analiză</a:t>
            </a:r>
            <a:r>
              <a:rPr lang="en-US" sz="3000" dirty="0"/>
              <a:t> </a:t>
            </a:r>
            <a:r>
              <a:rPr lang="en-US" sz="3000" dirty="0" err="1"/>
              <a:t>plătită</a:t>
            </a:r>
            <a:r>
              <a:rPr lang="en-US" sz="3000" dirty="0"/>
              <a:t> care </a:t>
            </a:r>
            <a:r>
              <a:rPr lang="en-US" sz="3000" dirty="0" err="1"/>
              <a:t>oferă</a:t>
            </a:r>
            <a:r>
              <a:rPr lang="en-US" sz="3000" dirty="0"/>
              <a:t> </a:t>
            </a:r>
            <a:r>
              <a:rPr lang="en-US" sz="3000" dirty="0" err="1"/>
              <a:t>companiilor</a:t>
            </a:r>
            <a:r>
              <a:rPr lang="en-US" sz="3000" dirty="0"/>
              <a:t> </a:t>
            </a:r>
            <a:r>
              <a:rPr lang="en-US" sz="3000" dirty="0" err="1"/>
              <a:t>informații</a:t>
            </a:r>
            <a:r>
              <a:rPr lang="en-US" sz="3000" dirty="0"/>
              <a:t> </a:t>
            </a:r>
            <a:r>
              <a:rPr lang="en-US" sz="3000" dirty="0" err="1"/>
              <a:t>despre</a:t>
            </a:r>
            <a:r>
              <a:rPr lang="en-US" sz="3000" dirty="0"/>
              <a:t> </a:t>
            </a:r>
            <a:r>
              <a:rPr lang="en-US" sz="3000" dirty="0" err="1"/>
              <a:t>optimizarea</a:t>
            </a:r>
            <a:r>
              <a:rPr lang="en-US" sz="3000" dirty="0"/>
              <a:t> </a:t>
            </a:r>
            <a:r>
              <a:rPr lang="en-US" sz="3000" dirty="0" err="1"/>
              <a:t>pentru</a:t>
            </a:r>
            <a:r>
              <a:rPr lang="en-US" sz="3000" dirty="0"/>
              <a:t> </a:t>
            </a:r>
            <a:r>
              <a:rPr lang="en-US" sz="3000" dirty="0" err="1"/>
              <a:t>motoarele</a:t>
            </a:r>
            <a:r>
              <a:rPr lang="en-US" sz="3000" dirty="0"/>
              <a:t> de </a:t>
            </a:r>
            <a:r>
              <a:rPr lang="en-US" sz="3000" dirty="0" err="1"/>
              <a:t>căutare</a:t>
            </a:r>
            <a:r>
              <a:rPr lang="en-US" sz="3000" dirty="0"/>
              <a:t> (SEO), </a:t>
            </a:r>
            <a:r>
              <a:rPr lang="en-US" sz="3000" dirty="0" err="1"/>
              <a:t>publicitatea</a:t>
            </a:r>
            <a:r>
              <a:rPr lang="en-US" sz="3000" dirty="0"/>
              <a:t> cu </a:t>
            </a:r>
            <a:r>
              <a:rPr lang="en-US" sz="3000" dirty="0" err="1"/>
              <a:t>plata</a:t>
            </a:r>
            <a:r>
              <a:rPr lang="en-US" sz="3000" dirty="0"/>
              <a:t>-pe-</a:t>
            </a:r>
            <a:r>
              <a:rPr lang="en-US" sz="3000" dirty="0" err="1"/>
              <a:t>clic</a:t>
            </a:r>
            <a:r>
              <a:rPr lang="en-US" sz="3000" dirty="0"/>
              <a:t> (PPC) </a:t>
            </a:r>
            <a:r>
              <a:rPr lang="en-US" sz="3000" dirty="0" err="1"/>
              <a:t>și</a:t>
            </a:r>
            <a:r>
              <a:rPr lang="en-US" sz="3000" dirty="0"/>
              <a:t> </a:t>
            </a:r>
            <a:r>
              <a:rPr lang="en-US" sz="3000" dirty="0" err="1"/>
              <a:t>marketingul</a:t>
            </a:r>
            <a:r>
              <a:rPr lang="en-US" sz="3000" dirty="0"/>
              <a:t> pe </a:t>
            </a:r>
            <a:r>
              <a:rPr lang="en-US" sz="3000" dirty="0" err="1"/>
              <a:t>rețelele</a:t>
            </a:r>
            <a:r>
              <a:rPr lang="en-US" sz="3000" dirty="0"/>
              <a:t> </a:t>
            </a:r>
            <a:r>
              <a:rPr lang="en-US" sz="3000" dirty="0" err="1"/>
              <a:t>sociale</a:t>
            </a:r>
            <a:r>
              <a:rPr lang="en-US" sz="3000" dirty="0"/>
              <a:t>. </a:t>
            </a:r>
            <a:r>
              <a:rPr lang="en-US" sz="3000" dirty="0" err="1"/>
              <a:t>Oferă</a:t>
            </a:r>
            <a:r>
              <a:rPr lang="en-US" sz="3000" dirty="0"/>
              <a:t> </a:t>
            </a:r>
            <a:r>
              <a:rPr lang="en-US" sz="3000" dirty="0" err="1"/>
              <a:t>funcții</a:t>
            </a:r>
            <a:r>
              <a:rPr lang="en-US" sz="3000" dirty="0"/>
              <a:t> precum </a:t>
            </a:r>
            <a:r>
              <a:rPr lang="en-US" sz="3000" dirty="0" err="1"/>
              <a:t>cercetarea</a:t>
            </a:r>
            <a:r>
              <a:rPr lang="en-US" sz="3000" dirty="0"/>
              <a:t> </a:t>
            </a:r>
            <a:r>
              <a:rPr lang="en-US" sz="3000" dirty="0" err="1"/>
              <a:t>cuvintelor</a:t>
            </a:r>
            <a:r>
              <a:rPr lang="en-US" sz="3000" dirty="0"/>
              <a:t> </a:t>
            </a:r>
            <a:r>
              <a:rPr lang="en-US" sz="3000" dirty="0" err="1"/>
              <a:t>cheie</a:t>
            </a:r>
            <a:r>
              <a:rPr lang="en-US" sz="3000" dirty="0"/>
              <a:t>, </a:t>
            </a:r>
            <a:r>
              <a:rPr lang="en-US" sz="3000" dirty="0" err="1"/>
              <a:t>auditarea</a:t>
            </a:r>
            <a:r>
              <a:rPr lang="en-US" sz="3000" dirty="0"/>
              <a:t> site-</a:t>
            </a:r>
            <a:r>
              <a:rPr lang="en-US" sz="3000" dirty="0" err="1"/>
              <a:t>ului</a:t>
            </a:r>
            <a:r>
              <a:rPr lang="en-US" sz="3000" dirty="0"/>
              <a:t> </a:t>
            </a:r>
            <a:r>
              <a:rPr lang="en-US" sz="3000" dirty="0" err="1"/>
              <a:t>și</a:t>
            </a:r>
            <a:r>
              <a:rPr lang="en-US" sz="3000" dirty="0"/>
              <a:t> </a:t>
            </a:r>
            <a:r>
              <a:rPr lang="en-US" sz="3000" dirty="0" err="1"/>
              <a:t>analiza</a:t>
            </a:r>
            <a:r>
              <a:rPr lang="en-US" sz="3000" dirty="0"/>
              <a:t> </a:t>
            </a:r>
            <a:r>
              <a:rPr lang="en-US" sz="3000" dirty="0" err="1"/>
              <a:t>concurenților</a:t>
            </a:r>
            <a:r>
              <a:rPr lang="en-US" sz="3000" dirty="0"/>
              <a:t>.</a:t>
            </a:r>
          </a:p>
        </p:txBody>
      </p:sp>
    </p:spTree>
    <p:extLst>
      <p:ext uri="{BB962C8B-B14F-4D97-AF65-F5344CB8AC3E}">
        <p14:creationId xmlns:p14="http://schemas.microsoft.com/office/powerpoint/2010/main" val="1826050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1323439"/>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instrumente</a:t>
            </a:r>
            <a:r>
              <a:rPr lang="en-US" sz="4000" dirty="0">
                <a:solidFill>
                  <a:srgbClr val="398F98"/>
                </a:solidFill>
                <a:latin typeface="Calibri"/>
                <a:cs typeface="Calibri"/>
              </a:rPr>
              <a:t> de </a:t>
            </a:r>
            <a:r>
              <a:rPr lang="en-US" sz="4000" dirty="0" err="1">
                <a:solidFill>
                  <a:srgbClr val="398F98"/>
                </a:solidFill>
                <a:latin typeface="Calibri"/>
                <a:cs typeface="Calibri"/>
              </a:rPr>
              <a:t>analiză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334457" cy="3785652"/>
          </a:xfrm>
          <a:prstGeom prst="rect">
            <a:avLst/>
          </a:prstGeom>
          <a:noFill/>
        </p:spPr>
        <p:txBody>
          <a:bodyPr wrap="square" rtlCol="0">
            <a:spAutoFit/>
          </a:bodyPr>
          <a:lstStyle/>
          <a:p>
            <a:pPr marL="457200" indent="-457200">
              <a:buFont typeface="Wingdings" panose="05000000000000000000" pitchFamily="2" charset="2"/>
              <a:buChar char="Ø"/>
            </a:pPr>
            <a:r>
              <a:rPr lang="en-US" sz="3000" b="1" dirty="0"/>
              <a:t>Hotjar: </a:t>
            </a:r>
            <a:r>
              <a:rPr lang="en-US" sz="3000" dirty="0" err="1"/>
              <a:t>este</a:t>
            </a:r>
            <a:r>
              <a:rPr lang="en-US" sz="3000" dirty="0"/>
              <a:t> un instrument </a:t>
            </a:r>
            <a:r>
              <a:rPr lang="en-US" sz="3000" dirty="0" err="1"/>
              <a:t>plătit</a:t>
            </a:r>
            <a:r>
              <a:rPr lang="en-US" sz="3000" dirty="0"/>
              <a:t> care </a:t>
            </a:r>
            <a:r>
              <a:rPr lang="en-US" sz="3000" dirty="0" err="1"/>
              <a:t>oferă</a:t>
            </a:r>
            <a:r>
              <a:rPr lang="en-US" sz="3000" dirty="0"/>
              <a:t> </a:t>
            </a:r>
            <a:r>
              <a:rPr lang="en-US" sz="3000" dirty="0" err="1"/>
              <a:t>companiilor</a:t>
            </a:r>
            <a:r>
              <a:rPr lang="en-US" sz="3000" dirty="0"/>
              <a:t> </a:t>
            </a:r>
            <a:r>
              <a:rPr lang="en-US" sz="3000" dirty="0" err="1"/>
              <a:t>informații</a:t>
            </a:r>
            <a:r>
              <a:rPr lang="en-US" sz="3000" dirty="0"/>
              <a:t> </a:t>
            </a:r>
            <a:r>
              <a:rPr lang="en-US" sz="3000" dirty="0" err="1"/>
              <a:t>despre</a:t>
            </a:r>
            <a:r>
              <a:rPr lang="en-US" sz="3000" dirty="0"/>
              <a:t> </a:t>
            </a:r>
            <a:r>
              <a:rPr lang="en-US" sz="3000" dirty="0" err="1"/>
              <a:t>comportamentul</a:t>
            </a:r>
            <a:r>
              <a:rPr lang="en-US" sz="3000" dirty="0"/>
              <a:t> </a:t>
            </a:r>
            <a:r>
              <a:rPr lang="en-US" sz="3000" dirty="0" err="1"/>
              <a:t>utilizatorilor</a:t>
            </a:r>
            <a:r>
              <a:rPr lang="en-US" sz="3000" dirty="0"/>
              <a:t> pe site-</a:t>
            </a:r>
            <a:r>
              <a:rPr lang="en-US" sz="3000" dirty="0" err="1"/>
              <a:t>ul</a:t>
            </a:r>
            <a:r>
              <a:rPr lang="en-US" sz="3000" dirty="0"/>
              <a:t> lor web </a:t>
            </a:r>
            <a:r>
              <a:rPr lang="en-US" sz="3000" dirty="0" err="1"/>
              <a:t>prin</a:t>
            </a:r>
            <a:r>
              <a:rPr lang="en-US" sz="3000" dirty="0"/>
              <a:t> </a:t>
            </a:r>
            <a:r>
              <a:rPr lang="en-US" sz="3000" dirty="0" err="1"/>
              <a:t>hărți</a:t>
            </a:r>
            <a:r>
              <a:rPr lang="en-US" sz="3000" dirty="0"/>
              <a:t> </a:t>
            </a:r>
            <a:r>
              <a:rPr lang="en-US" sz="3000" dirty="0" err="1"/>
              <a:t>termice</a:t>
            </a:r>
            <a:r>
              <a:rPr lang="en-US" sz="3000" dirty="0"/>
              <a:t>, </a:t>
            </a:r>
            <a:r>
              <a:rPr lang="en-US" sz="3000" dirty="0" err="1"/>
              <a:t>hărți</a:t>
            </a:r>
            <a:r>
              <a:rPr lang="en-US" sz="3000" dirty="0"/>
              <a:t> de </a:t>
            </a:r>
            <a:r>
              <a:rPr lang="en-US" sz="3000" dirty="0" err="1"/>
              <a:t>clic</a:t>
            </a:r>
            <a:r>
              <a:rPr lang="en-US" sz="3000" dirty="0"/>
              <a:t> </a:t>
            </a:r>
            <a:r>
              <a:rPr lang="en-US" sz="3000" dirty="0" err="1"/>
              <a:t>și</a:t>
            </a:r>
            <a:r>
              <a:rPr lang="en-US" sz="3000" dirty="0"/>
              <a:t> </a:t>
            </a:r>
            <a:r>
              <a:rPr lang="en-US" sz="3000" dirty="0" err="1"/>
              <a:t>înregistrări</a:t>
            </a:r>
            <a:r>
              <a:rPr lang="en-US" sz="3000" dirty="0"/>
              <a:t> ale </a:t>
            </a:r>
            <a:r>
              <a:rPr lang="en-US" sz="3000" dirty="0" err="1"/>
              <a:t>utilizatorilor</a:t>
            </a:r>
            <a:r>
              <a:rPr lang="en-US" sz="3000" dirty="0"/>
              <a:t>. </a:t>
            </a:r>
            <a:r>
              <a:rPr lang="en-US" sz="3000" dirty="0" err="1"/>
              <a:t>Poate</a:t>
            </a:r>
            <a:r>
              <a:rPr lang="en-US" sz="3000" dirty="0"/>
              <a:t> </a:t>
            </a:r>
            <a:r>
              <a:rPr lang="en-US" sz="3000" dirty="0" err="1"/>
              <a:t>ajuta</a:t>
            </a:r>
            <a:r>
              <a:rPr lang="en-US" sz="3000" dirty="0"/>
              <a:t> </a:t>
            </a:r>
            <a:r>
              <a:rPr lang="en-US" sz="3000" dirty="0" err="1"/>
              <a:t>companiile</a:t>
            </a:r>
            <a:r>
              <a:rPr lang="en-US" sz="3000" dirty="0"/>
              <a:t> </a:t>
            </a:r>
            <a:r>
              <a:rPr lang="en-US" sz="3000" dirty="0" err="1"/>
              <a:t>să</a:t>
            </a:r>
            <a:r>
              <a:rPr lang="en-US" sz="3000" dirty="0"/>
              <a:t> </a:t>
            </a:r>
            <a:r>
              <a:rPr lang="en-US" sz="3000" dirty="0" err="1"/>
              <a:t>înțeleagă</a:t>
            </a:r>
            <a:r>
              <a:rPr lang="en-US" sz="3000" dirty="0"/>
              <a:t> </a:t>
            </a:r>
            <a:r>
              <a:rPr lang="en-US" sz="3000" dirty="0" err="1"/>
              <a:t>modul</a:t>
            </a:r>
            <a:r>
              <a:rPr lang="en-US" sz="3000" dirty="0"/>
              <a:t> </a:t>
            </a:r>
            <a:r>
              <a:rPr lang="en-US" sz="3000" dirty="0" err="1"/>
              <a:t>în</a:t>
            </a:r>
            <a:r>
              <a:rPr lang="en-US" sz="3000" dirty="0"/>
              <a:t> care </a:t>
            </a:r>
            <a:r>
              <a:rPr lang="en-US" sz="3000" dirty="0" err="1"/>
              <a:t>utilizatorii</a:t>
            </a:r>
            <a:r>
              <a:rPr lang="en-US" sz="3000" dirty="0"/>
              <a:t> </a:t>
            </a:r>
            <a:r>
              <a:rPr lang="en-US" sz="3000" dirty="0" err="1"/>
              <a:t>interacționează</a:t>
            </a:r>
            <a:r>
              <a:rPr lang="en-US" sz="3000" dirty="0"/>
              <a:t> cu site-</a:t>
            </a:r>
            <a:r>
              <a:rPr lang="en-US" sz="3000" dirty="0" err="1"/>
              <a:t>ul</a:t>
            </a:r>
            <a:r>
              <a:rPr lang="en-US" sz="3000" dirty="0"/>
              <a:t> lor web </a:t>
            </a:r>
            <a:r>
              <a:rPr lang="en-US" sz="3000" dirty="0" err="1"/>
              <a:t>și</a:t>
            </a:r>
            <a:r>
              <a:rPr lang="en-US" sz="3000" dirty="0"/>
              <a:t> </a:t>
            </a:r>
            <a:r>
              <a:rPr lang="en-US" sz="3000" dirty="0" err="1"/>
              <a:t>să</a:t>
            </a:r>
            <a:r>
              <a:rPr lang="en-US" sz="3000" dirty="0"/>
              <a:t> </a:t>
            </a:r>
            <a:r>
              <a:rPr lang="en-US" sz="3000" dirty="0" err="1"/>
              <a:t>identifice</a:t>
            </a:r>
            <a:r>
              <a:rPr lang="en-US" sz="3000" dirty="0"/>
              <a:t> </a:t>
            </a:r>
            <a:r>
              <a:rPr lang="en-US" sz="3000" dirty="0" err="1"/>
              <a:t>zonele</a:t>
            </a:r>
            <a:r>
              <a:rPr lang="en-US" sz="3000" dirty="0"/>
              <a:t> de </a:t>
            </a:r>
            <a:r>
              <a:rPr lang="en-US" sz="3000" dirty="0" err="1"/>
              <a:t>îmbunătățire</a:t>
            </a:r>
            <a:r>
              <a:rPr lang="en-US" sz="3000" dirty="0"/>
              <a:t>.</a:t>
            </a:r>
          </a:p>
        </p:txBody>
      </p:sp>
    </p:spTree>
    <p:extLst>
      <p:ext uri="{BB962C8B-B14F-4D97-AF65-F5344CB8AC3E}">
        <p14:creationId xmlns:p14="http://schemas.microsoft.com/office/powerpoint/2010/main" val="3446684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1495960" y="2721114"/>
            <a:ext cx="5906124" cy="707886"/>
          </a:xfrm>
          <a:prstGeom prst="rect">
            <a:avLst/>
          </a:prstGeom>
          <a:noFill/>
        </p:spPr>
        <p:txBody>
          <a:bodyPr wrap="square" rtlCol="0">
            <a:spAutoFit/>
          </a:bodyPr>
          <a:lstStyle/>
          <a:p>
            <a:r>
              <a:rPr lang="en-US" sz="4000" dirty="0" err="1">
                <a:solidFill>
                  <a:srgbClr val="398F98"/>
                </a:solidFill>
                <a:latin typeface="Calibri"/>
                <a:cs typeface="Calibri"/>
              </a:rPr>
              <a:t>Sfârșitul</a:t>
            </a:r>
            <a:r>
              <a:rPr lang="en-US" sz="4000" dirty="0">
                <a:solidFill>
                  <a:srgbClr val="398F98"/>
                </a:solidFill>
                <a:latin typeface="Calibri"/>
                <a:cs typeface="Calibri"/>
              </a:rPr>
              <a:t> </a:t>
            </a:r>
            <a:r>
              <a:rPr lang="en-US" sz="4000" dirty="0" err="1">
                <a:solidFill>
                  <a:srgbClr val="398F98"/>
                </a:solidFill>
                <a:latin typeface="Calibri"/>
                <a:cs typeface="Calibri"/>
              </a:rPr>
              <a:t>unității</a:t>
            </a:r>
            <a:r>
              <a:rPr lang="en-US" sz="4000" dirty="0">
                <a:solidFill>
                  <a:srgbClr val="398F98"/>
                </a:solidFill>
                <a:latin typeface="Calibri"/>
                <a:cs typeface="Calibri"/>
              </a:rPr>
              <a:t> de </a:t>
            </a:r>
            <a:r>
              <a:rPr lang="en-US" sz="4000" dirty="0" err="1">
                <a:solidFill>
                  <a:srgbClr val="398F98"/>
                </a:solidFill>
                <a:latin typeface="Calibri"/>
                <a:cs typeface="Calibri"/>
              </a:rPr>
              <a:t>învățare</a:t>
            </a:r>
            <a:endParaRPr lang="en-US" sz="4000" dirty="0">
              <a:solidFill>
                <a:srgbClr val="398F98"/>
              </a:solidFill>
              <a:latin typeface="Calibri"/>
              <a:cs typeface="Calibri"/>
            </a:endParaRPr>
          </a:p>
        </p:txBody>
      </p:sp>
    </p:spTree>
    <p:extLst>
      <p:ext uri="{BB962C8B-B14F-4D97-AF65-F5344CB8AC3E}">
        <p14:creationId xmlns:p14="http://schemas.microsoft.com/office/powerpoint/2010/main" val="4120660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549000" cy="1323439"/>
          </a:xfrm>
          <a:prstGeom prst="rect">
            <a:avLst/>
          </a:prstGeom>
          <a:noFill/>
        </p:spPr>
        <p:txBody>
          <a:bodyPr wrap="square" rtlCol="0">
            <a:spAutoFit/>
          </a:bodyPr>
          <a:lstStyle/>
          <a:p>
            <a:r>
              <a:rPr lang="pt-BR" sz="4000" dirty="0">
                <a:solidFill>
                  <a:srgbClr val="398F98"/>
                </a:solidFill>
                <a:latin typeface="Calibri"/>
                <a:cs typeface="Calibri"/>
              </a:rPr>
              <a:t>Notificare privind drepturile de autor</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err="1">
                <a:solidFill>
                  <a:srgbClr val="398F98"/>
                </a:solidFill>
                <a:latin typeface="Calibri"/>
                <a:cs typeface="Calibri"/>
              </a:rPr>
              <a:t>Referințe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494632"/>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472577"/>
            <a:ext cx="8027233" cy="5262979"/>
          </a:xfrm>
          <a:prstGeom prst="rect">
            <a:avLst/>
          </a:prstGeom>
          <a:noFill/>
        </p:spPr>
        <p:txBody>
          <a:bodyPr wrap="square" rtlCol="0">
            <a:spAutoFit/>
          </a:bodyPr>
          <a:lstStyle/>
          <a:p>
            <a:pPr algn="just"/>
            <a:r>
              <a:rPr lang="en-US" sz="2800" dirty="0"/>
              <a:t>O </a:t>
            </a:r>
            <a:r>
              <a:rPr lang="en-US" sz="2800" dirty="0" err="1"/>
              <a:t>strategie</a:t>
            </a:r>
            <a:r>
              <a:rPr lang="en-US" sz="2800" dirty="0"/>
              <a:t> de marketing de </a:t>
            </a:r>
            <a:r>
              <a:rPr lang="en-US" sz="2800" dirty="0" err="1"/>
              <a:t>succes</a:t>
            </a:r>
            <a:r>
              <a:rPr lang="en-US" sz="2800" dirty="0"/>
              <a:t> </a:t>
            </a:r>
            <a:r>
              <a:rPr lang="en-US" sz="2800" dirty="0" err="1"/>
              <a:t>începe</a:t>
            </a:r>
            <a:r>
              <a:rPr lang="en-US" sz="2800" dirty="0"/>
              <a:t> cu un </a:t>
            </a:r>
            <a:r>
              <a:rPr lang="en-US" sz="2800" dirty="0" err="1"/>
              <a:t>studiu</a:t>
            </a:r>
            <a:r>
              <a:rPr lang="en-US" sz="2800" dirty="0"/>
              <a:t> </a:t>
            </a:r>
            <a:r>
              <a:rPr lang="en-US" sz="2800" dirty="0" err="1"/>
              <a:t>aprofundat</a:t>
            </a:r>
            <a:r>
              <a:rPr lang="en-US" sz="2800" dirty="0"/>
              <a:t> al </a:t>
            </a:r>
            <a:r>
              <a:rPr lang="en-US" sz="2800" dirty="0" err="1"/>
              <a:t>pieței</a:t>
            </a:r>
            <a:r>
              <a:rPr lang="en-US" sz="2800" dirty="0"/>
              <a:t> pe care </a:t>
            </a:r>
            <a:r>
              <a:rPr lang="en-US" sz="2800" dirty="0" err="1"/>
              <a:t>doriți</a:t>
            </a:r>
            <a:r>
              <a:rPr lang="en-US" sz="2800" dirty="0"/>
              <a:t> </a:t>
            </a:r>
            <a:r>
              <a:rPr lang="en-US" sz="2800" dirty="0" err="1"/>
              <a:t>să</a:t>
            </a:r>
            <a:r>
              <a:rPr lang="en-US" sz="2800" dirty="0"/>
              <a:t> o </a:t>
            </a:r>
            <a:r>
              <a:rPr lang="en-US" sz="2800" dirty="0" err="1"/>
              <a:t>cuceriți</a:t>
            </a:r>
            <a:r>
              <a:rPr lang="en-US" sz="2800" dirty="0"/>
              <a:t>. </a:t>
            </a:r>
            <a:endParaRPr lang="ro-RO" sz="2800" dirty="0"/>
          </a:p>
          <a:p>
            <a:pPr algn="just"/>
            <a:endParaRPr lang="en-US" sz="2800" dirty="0"/>
          </a:p>
          <a:p>
            <a:pPr algn="just"/>
            <a:r>
              <a:rPr lang="en-US" sz="2800" dirty="0" err="1"/>
              <a:t>Cercetarea</a:t>
            </a:r>
            <a:r>
              <a:rPr lang="en-US" sz="2800" dirty="0"/>
              <a:t> de </a:t>
            </a:r>
            <a:r>
              <a:rPr lang="en-US" sz="2800" dirty="0" err="1"/>
              <a:t>piață</a:t>
            </a:r>
            <a:r>
              <a:rPr lang="en-US" sz="2800" dirty="0"/>
              <a:t> </a:t>
            </a:r>
            <a:r>
              <a:rPr lang="en-US" sz="2800" dirty="0" err="1"/>
              <a:t>este</a:t>
            </a:r>
            <a:r>
              <a:rPr lang="en-US" sz="2800" dirty="0"/>
              <a:t> </a:t>
            </a:r>
            <a:r>
              <a:rPr lang="en-US" sz="2800" dirty="0" err="1"/>
              <a:t>cea</a:t>
            </a:r>
            <a:r>
              <a:rPr lang="en-US" sz="2800" dirty="0"/>
              <a:t> </a:t>
            </a:r>
            <a:r>
              <a:rPr lang="en-US" sz="2800" dirty="0" err="1"/>
              <a:t>mai</a:t>
            </a:r>
            <a:r>
              <a:rPr lang="en-US" sz="2800" dirty="0"/>
              <a:t> </a:t>
            </a:r>
            <a:r>
              <a:rPr lang="en-US" sz="2800" dirty="0" err="1"/>
              <a:t>cunoscută</a:t>
            </a:r>
            <a:r>
              <a:rPr lang="en-US" sz="2800" dirty="0"/>
              <a:t> ca un </a:t>
            </a:r>
            <a:r>
              <a:rPr lang="en-US" sz="2800" dirty="0" err="1"/>
              <a:t>proces</a:t>
            </a:r>
            <a:r>
              <a:rPr lang="en-US" sz="2800" dirty="0"/>
              <a:t> </a:t>
            </a:r>
            <a:r>
              <a:rPr lang="en-US" sz="2800" dirty="0" err="1"/>
              <a:t>sistematic</a:t>
            </a:r>
            <a:r>
              <a:rPr lang="en-US" sz="2800" dirty="0"/>
              <a:t> de </a:t>
            </a:r>
            <a:r>
              <a:rPr lang="en-US" sz="2800" dirty="0" err="1"/>
              <a:t>colectare</a:t>
            </a:r>
            <a:r>
              <a:rPr lang="en-US" sz="2800" dirty="0"/>
              <a:t> </a:t>
            </a:r>
            <a:r>
              <a:rPr lang="en-US" sz="2800" dirty="0" err="1"/>
              <a:t>și</a:t>
            </a:r>
            <a:r>
              <a:rPr lang="en-US" sz="2800" dirty="0"/>
              <a:t> </a:t>
            </a:r>
            <a:r>
              <a:rPr lang="en-US" sz="2800" dirty="0" err="1"/>
              <a:t>analiză</a:t>
            </a:r>
            <a:r>
              <a:rPr lang="en-US" sz="2800" dirty="0"/>
              <a:t> a </a:t>
            </a:r>
            <a:r>
              <a:rPr lang="en-US" sz="2800" dirty="0" err="1"/>
              <a:t>datelor</a:t>
            </a:r>
            <a:r>
              <a:rPr lang="en-US" sz="2800" dirty="0"/>
              <a:t> </a:t>
            </a:r>
            <a:r>
              <a:rPr lang="en-US" sz="2800" dirty="0" err="1"/>
              <a:t>și</a:t>
            </a:r>
            <a:r>
              <a:rPr lang="en-US" sz="2800" dirty="0"/>
              <a:t> </a:t>
            </a:r>
            <a:r>
              <a:rPr lang="en-US" sz="2800" dirty="0" err="1"/>
              <a:t>informațiilor</a:t>
            </a:r>
            <a:r>
              <a:rPr lang="en-US" sz="2800" dirty="0"/>
              <a:t> </a:t>
            </a:r>
            <a:r>
              <a:rPr lang="en-US" sz="2800" dirty="0" err="1"/>
              <a:t>despre</a:t>
            </a:r>
            <a:r>
              <a:rPr lang="en-US" sz="2800" dirty="0"/>
              <a:t> o </a:t>
            </a:r>
            <a:r>
              <a:rPr lang="en-US" sz="2800" dirty="0" err="1"/>
              <a:t>piață</a:t>
            </a:r>
            <a:r>
              <a:rPr lang="en-US" sz="2800" dirty="0"/>
              <a:t>, </a:t>
            </a:r>
            <a:r>
              <a:rPr lang="en-US" sz="2800" dirty="0" err="1"/>
              <a:t>clienții</a:t>
            </a:r>
            <a:r>
              <a:rPr lang="en-US" sz="2800" dirty="0"/>
              <a:t>, </a:t>
            </a:r>
            <a:r>
              <a:rPr lang="en-US" sz="2800" dirty="0" err="1"/>
              <a:t>concurenții</a:t>
            </a:r>
            <a:r>
              <a:rPr lang="en-US" sz="2800" dirty="0"/>
              <a:t> </a:t>
            </a:r>
            <a:r>
              <a:rPr lang="en-US" sz="2800" dirty="0" err="1"/>
              <a:t>și</a:t>
            </a:r>
            <a:r>
              <a:rPr lang="en-US" sz="2800" dirty="0"/>
              <a:t> </a:t>
            </a:r>
            <a:r>
              <a:rPr lang="en-US" sz="2800" dirty="0" err="1"/>
              <a:t>tendințele</a:t>
            </a:r>
            <a:r>
              <a:rPr lang="en-US" sz="2800" dirty="0"/>
              <a:t> din </a:t>
            </a:r>
            <a:r>
              <a:rPr lang="en-US" sz="2800" dirty="0" err="1"/>
              <a:t>industrie</a:t>
            </a:r>
            <a:r>
              <a:rPr lang="en-US" sz="2800" dirty="0"/>
              <a:t>. </a:t>
            </a:r>
            <a:r>
              <a:rPr lang="en-US" sz="2800" dirty="0" err="1"/>
              <a:t>Scopul</a:t>
            </a:r>
            <a:r>
              <a:rPr lang="en-US" sz="2800" dirty="0"/>
              <a:t> </a:t>
            </a:r>
            <a:r>
              <a:rPr lang="en-US" sz="2800" dirty="0" err="1"/>
              <a:t>cercetării</a:t>
            </a:r>
            <a:r>
              <a:rPr lang="en-US" sz="2800" dirty="0"/>
              <a:t> de </a:t>
            </a:r>
            <a:r>
              <a:rPr lang="en-US" sz="2800" dirty="0" err="1"/>
              <a:t>piață</a:t>
            </a:r>
            <a:r>
              <a:rPr lang="en-US" sz="2800" dirty="0"/>
              <a:t> </a:t>
            </a:r>
            <a:r>
              <a:rPr lang="en-US" sz="2800" dirty="0" err="1"/>
              <a:t>este</a:t>
            </a:r>
            <a:r>
              <a:rPr lang="en-US" sz="2800" dirty="0"/>
              <a:t> de a </a:t>
            </a:r>
            <a:r>
              <a:rPr lang="en-US" sz="2800" dirty="0" err="1"/>
              <a:t>sprijini</a:t>
            </a:r>
            <a:r>
              <a:rPr lang="en-US" sz="2800" dirty="0"/>
              <a:t> </a:t>
            </a:r>
            <a:r>
              <a:rPr lang="en-US" sz="2800" dirty="0" err="1"/>
              <a:t>companiile</a:t>
            </a:r>
            <a:r>
              <a:rPr lang="en-US" sz="2800" dirty="0"/>
              <a:t> </a:t>
            </a:r>
            <a:r>
              <a:rPr lang="en-US" sz="2800" dirty="0" err="1"/>
              <a:t>în</a:t>
            </a:r>
            <a:r>
              <a:rPr lang="en-US" sz="2800" dirty="0"/>
              <a:t> </a:t>
            </a:r>
            <a:r>
              <a:rPr lang="en-US" sz="2800" dirty="0" err="1"/>
              <a:t>luarea</a:t>
            </a:r>
            <a:r>
              <a:rPr lang="en-US" sz="2800" dirty="0"/>
              <a:t> </a:t>
            </a:r>
            <a:r>
              <a:rPr lang="en-US" sz="2800" dirty="0" err="1"/>
              <a:t>unor</a:t>
            </a:r>
            <a:r>
              <a:rPr lang="en-US" sz="2800" dirty="0"/>
              <a:t> </a:t>
            </a:r>
            <a:r>
              <a:rPr lang="en-US" sz="2800" dirty="0" err="1"/>
              <a:t>decizii</a:t>
            </a:r>
            <a:r>
              <a:rPr lang="en-US" sz="2800" dirty="0"/>
              <a:t> </a:t>
            </a:r>
            <a:r>
              <a:rPr lang="en-US" sz="2800" dirty="0" err="1"/>
              <a:t>informate</a:t>
            </a:r>
            <a:r>
              <a:rPr lang="en-US" sz="2800" dirty="0"/>
              <a:t> cu </a:t>
            </a:r>
            <a:r>
              <a:rPr lang="en-US" sz="2800" dirty="0" err="1"/>
              <a:t>privire</a:t>
            </a:r>
            <a:r>
              <a:rPr lang="en-US" sz="2800" dirty="0"/>
              <a:t> la </a:t>
            </a:r>
            <a:r>
              <a:rPr lang="en-US" sz="2800" dirty="0" err="1"/>
              <a:t>produsele</a:t>
            </a:r>
            <a:r>
              <a:rPr lang="en-US" sz="2800" dirty="0"/>
              <a:t>, </a:t>
            </a:r>
            <a:r>
              <a:rPr lang="en-US" sz="2800" dirty="0" err="1"/>
              <a:t>serviciile</a:t>
            </a:r>
            <a:r>
              <a:rPr lang="en-US" sz="2800" dirty="0"/>
              <a:t> </a:t>
            </a:r>
            <a:r>
              <a:rPr lang="en-US" sz="2800" dirty="0" err="1"/>
              <a:t>și</a:t>
            </a:r>
            <a:r>
              <a:rPr lang="en-US" sz="2800" dirty="0"/>
              <a:t> </a:t>
            </a:r>
            <a:r>
              <a:rPr lang="en-US" sz="2800" dirty="0" err="1"/>
              <a:t>strategiile</a:t>
            </a:r>
            <a:r>
              <a:rPr lang="en-US" sz="2800" dirty="0"/>
              <a:t> lor de marketing.</a:t>
            </a:r>
          </a:p>
        </p:txBody>
      </p:sp>
    </p:spTree>
    <p:extLst>
      <p:ext uri="{BB962C8B-B14F-4D97-AF65-F5344CB8AC3E}">
        <p14:creationId xmlns:p14="http://schemas.microsoft.com/office/powerpoint/2010/main" val="3033238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4247317"/>
          </a:xfrm>
          <a:prstGeom prst="rect">
            <a:avLst/>
          </a:prstGeom>
          <a:noFill/>
        </p:spPr>
        <p:txBody>
          <a:bodyPr wrap="square" rtlCol="0">
            <a:spAutoFit/>
          </a:bodyPr>
          <a:lstStyle/>
          <a:p>
            <a:pPr algn="just"/>
            <a:r>
              <a:rPr lang="en-US" sz="3000" dirty="0" err="1"/>
              <a:t>În</a:t>
            </a:r>
            <a:r>
              <a:rPr lang="en-US" sz="3000" dirty="0"/>
              <a:t> general, </a:t>
            </a:r>
            <a:r>
              <a:rPr lang="en-US" sz="3000" dirty="0" err="1"/>
              <a:t>procesul</a:t>
            </a:r>
            <a:r>
              <a:rPr lang="en-US" sz="3000" dirty="0"/>
              <a:t> de </a:t>
            </a:r>
            <a:r>
              <a:rPr lang="en-US" sz="3000" dirty="0" err="1"/>
              <a:t>cercetare</a:t>
            </a:r>
            <a:r>
              <a:rPr lang="en-US" sz="3000" dirty="0"/>
              <a:t> a </a:t>
            </a:r>
            <a:r>
              <a:rPr lang="en-US" sz="3000" dirty="0" err="1"/>
              <a:t>pieței</a:t>
            </a:r>
            <a:r>
              <a:rPr lang="en-US" sz="3000" dirty="0"/>
              <a:t> </a:t>
            </a:r>
            <a:r>
              <a:rPr lang="en-US" sz="3000" dirty="0" err="1"/>
              <a:t>este</a:t>
            </a:r>
            <a:r>
              <a:rPr lang="en-US" sz="3000" dirty="0"/>
              <a:t> </a:t>
            </a:r>
            <a:r>
              <a:rPr lang="en-US" sz="3000" dirty="0" err="1"/>
              <a:t>compus</a:t>
            </a:r>
            <a:r>
              <a:rPr lang="en-US" sz="3000" dirty="0"/>
              <a:t> din 7 </a:t>
            </a:r>
            <a:r>
              <a:rPr lang="en-US" sz="3000" dirty="0" err="1"/>
              <a:t>pași</a:t>
            </a:r>
            <a:r>
              <a:rPr lang="en-US" sz="3000" dirty="0"/>
              <a:t> </a:t>
            </a:r>
            <a:r>
              <a:rPr lang="en-US" sz="3000" dirty="0" err="1"/>
              <a:t>importanți</a:t>
            </a:r>
            <a:r>
              <a:rPr lang="ro-RO" sz="3000" dirty="0"/>
              <a:t>:</a:t>
            </a:r>
          </a:p>
          <a:p>
            <a:pPr algn="just"/>
            <a:endParaRPr lang="en-US" sz="3000" dirty="0"/>
          </a:p>
          <a:p>
            <a:pPr marL="514350" indent="-514350" algn="just">
              <a:buFont typeface="+mj-lt"/>
              <a:buAutoNum type="arabicPeriod"/>
            </a:pPr>
            <a:r>
              <a:rPr lang="en-US" sz="3000" b="1" dirty="0" err="1"/>
              <a:t>Definiți</a:t>
            </a:r>
            <a:r>
              <a:rPr lang="en-US" sz="3000" b="1" dirty="0"/>
              <a:t> </a:t>
            </a:r>
            <a:r>
              <a:rPr lang="en-US" sz="3000" b="1" dirty="0" err="1"/>
              <a:t>problema</a:t>
            </a:r>
            <a:r>
              <a:rPr lang="en-US" sz="3000" b="1" dirty="0"/>
              <a:t> de </a:t>
            </a:r>
            <a:r>
              <a:rPr lang="en-US" sz="3000" b="1" dirty="0" err="1"/>
              <a:t>cercetare</a:t>
            </a:r>
            <a:r>
              <a:rPr lang="en-US" sz="3000" b="1" dirty="0"/>
              <a:t>: </a:t>
            </a:r>
            <a:r>
              <a:rPr lang="en-US" sz="3000" dirty="0" err="1"/>
              <a:t>Primul</a:t>
            </a:r>
            <a:r>
              <a:rPr lang="en-US" sz="3000" dirty="0"/>
              <a:t> pas </a:t>
            </a:r>
            <a:r>
              <a:rPr lang="en-US" sz="3000" dirty="0" err="1"/>
              <a:t>în</a:t>
            </a:r>
            <a:r>
              <a:rPr lang="en-US" sz="3000" dirty="0"/>
              <a:t> </a:t>
            </a:r>
            <a:r>
              <a:rPr lang="en-US" sz="3000" dirty="0" err="1"/>
              <a:t>procesul</a:t>
            </a:r>
            <a:r>
              <a:rPr lang="en-US" sz="3000" dirty="0"/>
              <a:t> de </a:t>
            </a:r>
            <a:r>
              <a:rPr lang="en-US" sz="3000" dirty="0" err="1"/>
              <a:t>cercetare</a:t>
            </a:r>
            <a:r>
              <a:rPr lang="en-US" sz="3000" dirty="0"/>
              <a:t> a </a:t>
            </a:r>
            <a:r>
              <a:rPr lang="en-US" sz="3000" dirty="0" err="1"/>
              <a:t>pieței</a:t>
            </a:r>
            <a:r>
              <a:rPr lang="en-US" sz="3000" dirty="0"/>
              <a:t> </a:t>
            </a:r>
            <a:r>
              <a:rPr lang="en-US" sz="3000" dirty="0" err="1"/>
              <a:t>este</a:t>
            </a:r>
            <a:r>
              <a:rPr lang="en-US" sz="3000" dirty="0"/>
              <a:t> </a:t>
            </a:r>
            <a:r>
              <a:rPr lang="en-US" sz="3000" dirty="0" err="1"/>
              <a:t>definirea</a:t>
            </a:r>
            <a:r>
              <a:rPr lang="en-US" sz="3000" dirty="0"/>
              <a:t> </a:t>
            </a:r>
            <a:r>
              <a:rPr lang="en-US" sz="3000" dirty="0" err="1"/>
              <a:t>clară</a:t>
            </a:r>
            <a:r>
              <a:rPr lang="en-US" sz="3000" dirty="0"/>
              <a:t> a </a:t>
            </a:r>
            <a:r>
              <a:rPr lang="en-US" sz="3000" dirty="0" err="1"/>
              <a:t>problemei</a:t>
            </a:r>
            <a:r>
              <a:rPr lang="en-US" sz="3000" dirty="0"/>
              <a:t> </a:t>
            </a:r>
            <a:r>
              <a:rPr lang="en-US" sz="3000" dirty="0" err="1"/>
              <a:t>sau</a:t>
            </a:r>
            <a:r>
              <a:rPr lang="en-US" sz="3000" dirty="0"/>
              <a:t> </a:t>
            </a:r>
            <a:r>
              <a:rPr lang="en-US" sz="3000" dirty="0" err="1"/>
              <a:t>obiectivului</a:t>
            </a:r>
            <a:r>
              <a:rPr lang="en-US" sz="3000" dirty="0"/>
              <a:t> </a:t>
            </a:r>
            <a:r>
              <a:rPr lang="en-US" sz="3000" dirty="0" err="1"/>
              <a:t>cercetării</a:t>
            </a:r>
            <a:r>
              <a:rPr lang="en-US" sz="3000" dirty="0"/>
              <a:t>. </a:t>
            </a:r>
            <a:r>
              <a:rPr lang="en-US" sz="3000" dirty="0" err="1"/>
              <a:t>Aceasta</a:t>
            </a:r>
            <a:r>
              <a:rPr lang="en-US" sz="3000" dirty="0"/>
              <a:t> </a:t>
            </a:r>
            <a:r>
              <a:rPr lang="en-US" sz="3000" dirty="0" err="1"/>
              <a:t>implică</a:t>
            </a:r>
            <a:r>
              <a:rPr lang="en-US" sz="3000" dirty="0"/>
              <a:t> </a:t>
            </a:r>
            <a:r>
              <a:rPr lang="en-US" sz="3000" dirty="0" err="1"/>
              <a:t>identificarea</a:t>
            </a:r>
            <a:r>
              <a:rPr lang="en-US" sz="3000" dirty="0"/>
              <a:t> </a:t>
            </a:r>
            <a:r>
              <a:rPr lang="en-US" sz="3000" dirty="0" err="1"/>
              <a:t>informațiilor</a:t>
            </a:r>
            <a:r>
              <a:rPr lang="en-US" sz="3000" dirty="0"/>
              <a:t> </a:t>
            </a:r>
            <a:r>
              <a:rPr lang="en-US" sz="3000" dirty="0" err="1"/>
              <a:t>necesare</a:t>
            </a:r>
            <a:r>
              <a:rPr lang="en-US" sz="3000" dirty="0"/>
              <a:t>, cine le </a:t>
            </a:r>
            <a:r>
              <a:rPr lang="en-US" sz="3000" dirty="0" err="1"/>
              <a:t>va</a:t>
            </a:r>
            <a:r>
              <a:rPr lang="en-US" sz="3000" dirty="0"/>
              <a:t> </a:t>
            </a:r>
            <a:r>
              <a:rPr lang="en-US" sz="3000" dirty="0" err="1"/>
              <a:t>folosi</a:t>
            </a:r>
            <a:r>
              <a:rPr lang="en-US" sz="3000" dirty="0"/>
              <a:t> </a:t>
            </a:r>
            <a:r>
              <a:rPr lang="en-US" sz="3000" dirty="0" err="1"/>
              <a:t>și</a:t>
            </a:r>
            <a:r>
              <a:rPr lang="en-US" sz="3000" dirty="0"/>
              <a:t> de </a:t>
            </a:r>
            <a:r>
              <a:rPr lang="en-US" sz="3000" dirty="0" err="1"/>
              <a:t>ce</a:t>
            </a:r>
            <a:r>
              <a:rPr lang="en-US" sz="3000" dirty="0"/>
              <a:t> </a:t>
            </a:r>
            <a:r>
              <a:rPr lang="en-US" sz="3000" dirty="0" err="1"/>
              <a:t>este</a:t>
            </a:r>
            <a:r>
              <a:rPr lang="en-US" sz="3000" dirty="0"/>
              <a:t> </a:t>
            </a:r>
            <a:r>
              <a:rPr lang="en-US" sz="3000" dirty="0" err="1"/>
              <a:t>importantă</a:t>
            </a:r>
            <a:r>
              <a:rPr lang="en-US" sz="3000" dirty="0"/>
              <a:t>.</a:t>
            </a:r>
          </a:p>
        </p:txBody>
      </p:sp>
    </p:spTree>
    <p:extLst>
      <p:ext uri="{BB962C8B-B14F-4D97-AF65-F5344CB8AC3E}">
        <p14:creationId xmlns:p14="http://schemas.microsoft.com/office/powerpoint/2010/main" val="38682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323987"/>
          </a:xfrm>
          <a:prstGeom prst="rect">
            <a:avLst/>
          </a:prstGeom>
          <a:noFill/>
        </p:spPr>
        <p:txBody>
          <a:bodyPr wrap="square" rtlCol="0">
            <a:spAutoFit/>
          </a:bodyPr>
          <a:lstStyle/>
          <a:p>
            <a:pPr marL="514350" indent="-514350" algn="just">
              <a:buFont typeface="+mj-lt"/>
              <a:buAutoNum type="arabicPeriod" startAt="2"/>
            </a:pPr>
            <a:r>
              <a:rPr lang="en-US" sz="3000" b="1" dirty="0" err="1"/>
              <a:t>Dezvoltați</a:t>
            </a:r>
            <a:r>
              <a:rPr lang="en-US" sz="3000" b="1" dirty="0"/>
              <a:t> </a:t>
            </a:r>
            <a:r>
              <a:rPr lang="en-US" sz="3000" b="1" dirty="0" err="1"/>
              <a:t>planul</a:t>
            </a:r>
            <a:r>
              <a:rPr lang="en-US" sz="3000" b="1" dirty="0"/>
              <a:t> de </a:t>
            </a:r>
            <a:r>
              <a:rPr lang="en-US" sz="3000" b="1" dirty="0" err="1"/>
              <a:t>cercetare</a:t>
            </a:r>
            <a:r>
              <a:rPr lang="en-US" sz="3000" b="1" dirty="0"/>
              <a:t>: </a:t>
            </a:r>
            <a:r>
              <a:rPr lang="en-US" sz="3000" dirty="0" err="1"/>
              <a:t>Odată</a:t>
            </a:r>
            <a:r>
              <a:rPr lang="en-US" sz="3000" dirty="0"/>
              <a:t> </a:t>
            </a:r>
            <a:r>
              <a:rPr lang="en-US" sz="3000" dirty="0" err="1"/>
              <a:t>ce</a:t>
            </a:r>
            <a:r>
              <a:rPr lang="en-US" sz="3000" dirty="0"/>
              <a:t> </a:t>
            </a:r>
            <a:r>
              <a:rPr lang="en-US" sz="3000" dirty="0" err="1"/>
              <a:t>problema</a:t>
            </a:r>
            <a:r>
              <a:rPr lang="en-US" sz="3000" dirty="0"/>
              <a:t> de </a:t>
            </a:r>
            <a:r>
              <a:rPr lang="en-US" sz="3000" dirty="0" err="1"/>
              <a:t>cercetare</a:t>
            </a:r>
            <a:r>
              <a:rPr lang="en-US" sz="3000" dirty="0"/>
              <a:t> a </a:t>
            </a:r>
            <a:r>
              <a:rPr lang="en-US" sz="3000" dirty="0" err="1"/>
              <a:t>fost</a:t>
            </a:r>
            <a:r>
              <a:rPr lang="en-US" sz="3000" dirty="0"/>
              <a:t> </a:t>
            </a:r>
            <a:r>
              <a:rPr lang="en-US" sz="3000" dirty="0" err="1"/>
              <a:t>definită</a:t>
            </a:r>
            <a:r>
              <a:rPr lang="en-US" sz="3000" dirty="0"/>
              <a:t>, </a:t>
            </a:r>
            <a:r>
              <a:rPr lang="en-US" sz="3000" dirty="0" err="1"/>
              <a:t>următorul</a:t>
            </a:r>
            <a:r>
              <a:rPr lang="en-US" sz="3000" dirty="0"/>
              <a:t> pas </a:t>
            </a:r>
            <a:r>
              <a:rPr lang="en-US" sz="3000" dirty="0" err="1"/>
              <a:t>este</a:t>
            </a:r>
            <a:r>
              <a:rPr lang="en-US" sz="3000" dirty="0"/>
              <a:t> </a:t>
            </a:r>
            <a:r>
              <a:rPr lang="en-US" sz="3000" dirty="0" err="1"/>
              <a:t>elaborarea</a:t>
            </a:r>
            <a:r>
              <a:rPr lang="en-US" sz="3000" dirty="0"/>
              <a:t> </a:t>
            </a:r>
            <a:r>
              <a:rPr lang="en-US" sz="3000" dirty="0" err="1"/>
              <a:t>unui</a:t>
            </a:r>
            <a:r>
              <a:rPr lang="en-US" sz="3000" dirty="0"/>
              <a:t> plan de </a:t>
            </a:r>
            <a:r>
              <a:rPr lang="en-US" sz="3000" dirty="0" err="1"/>
              <a:t>cercetare</a:t>
            </a:r>
            <a:r>
              <a:rPr lang="en-US" sz="3000" dirty="0"/>
              <a:t>. </a:t>
            </a:r>
            <a:r>
              <a:rPr lang="en-US" sz="3000" dirty="0" err="1"/>
              <a:t>Aceasta</a:t>
            </a:r>
            <a:r>
              <a:rPr lang="en-US" sz="3000" dirty="0"/>
              <a:t> include </a:t>
            </a:r>
            <a:r>
              <a:rPr lang="en-US" sz="3000" dirty="0" err="1"/>
              <a:t>determinarea</a:t>
            </a:r>
            <a:r>
              <a:rPr lang="en-US" sz="3000" dirty="0"/>
              <a:t> </a:t>
            </a:r>
            <a:r>
              <a:rPr lang="en-US" sz="3000" dirty="0" err="1"/>
              <a:t>designului</a:t>
            </a:r>
            <a:r>
              <a:rPr lang="en-US" sz="3000" dirty="0"/>
              <a:t> </a:t>
            </a:r>
            <a:r>
              <a:rPr lang="en-US" sz="3000" dirty="0" err="1"/>
              <a:t>cercetării</a:t>
            </a:r>
            <a:r>
              <a:rPr lang="en-US" sz="3000" dirty="0"/>
              <a:t>, a </a:t>
            </a:r>
            <a:r>
              <a:rPr lang="en-US" sz="3000" dirty="0" err="1"/>
              <a:t>metodei</a:t>
            </a:r>
            <a:r>
              <a:rPr lang="en-US" sz="3000" dirty="0"/>
              <a:t> de </a:t>
            </a:r>
            <a:r>
              <a:rPr lang="en-US" sz="3000" dirty="0" err="1"/>
              <a:t>colectare</a:t>
            </a:r>
            <a:r>
              <a:rPr lang="en-US" sz="3000" dirty="0"/>
              <a:t> a </a:t>
            </a:r>
            <a:r>
              <a:rPr lang="en-US" sz="3000" dirty="0" err="1"/>
              <a:t>datelor</a:t>
            </a:r>
            <a:r>
              <a:rPr lang="en-US" sz="3000" dirty="0"/>
              <a:t> </a:t>
            </a:r>
            <a:r>
              <a:rPr lang="en-US" sz="3000" dirty="0" err="1"/>
              <a:t>și</a:t>
            </a:r>
            <a:r>
              <a:rPr lang="en-US" sz="3000" dirty="0"/>
              <a:t> a </a:t>
            </a:r>
            <a:r>
              <a:rPr lang="en-US" sz="3000" dirty="0" err="1"/>
              <a:t>dimensiunii</a:t>
            </a:r>
            <a:r>
              <a:rPr lang="en-US" sz="3000" dirty="0"/>
              <a:t> </a:t>
            </a:r>
            <a:r>
              <a:rPr lang="en-US" sz="3000" dirty="0" err="1"/>
              <a:t>eșantionului</a:t>
            </a:r>
            <a:r>
              <a:rPr lang="en-US" sz="3000" dirty="0"/>
              <a:t>.</a:t>
            </a:r>
          </a:p>
        </p:txBody>
      </p:sp>
    </p:spTree>
    <p:extLst>
      <p:ext uri="{BB962C8B-B14F-4D97-AF65-F5344CB8AC3E}">
        <p14:creationId xmlns:p14="http://schemas.microsoft.com/office/powerpoint/2010/main" val="195473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Cercetare</a:t>
            </a:r>
            <a:r>
              <a:rPr lang="en-US" sz="4000" dirty="0">
                <a:solidFill>
                  <a:srgbClr val="398F98"/>
                </a:solidFill>
                <a:latin typeface="Calibri"/>
                <a:cs typeface="Calibri"/>
              </a:rPr>
              <a:t> de </a:t>
            </a:r>
            <a:r>
              <a:rPr lang="en-US" sz="4000" dirty="0" err="1">
                <a:solidFill>
                  <a:srgbClr val="398F98"/>
                </a:solidFill>
                <a:latin typeface="Calibri"/>
                <a:cs typeface="Calibri"/>
              </a:rPr>
              <a:t>piață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4247317"/>
          </a:xfrm>
          <a:prstGeom prst="rect">
            <a:avLst/>
          </a:prstGeom>
          <a:noFill/>
        </p:spPr>
        <p:txBody>
          <a:bodyPr wrap="square" rtlCol="0">
            <a:spAutoFit/>
          </a:bodyPr>
          <a:lstStyle/>
          <a:p>
            <a:pPr marL="514350" indent="-514350" algn="just">
              <a:buFont typeface="+mj-lt"/>
              <a:buAutoNum type="arabicPeriod" startAt="3"/>
            </a:pPr>
            <a:r>
              <a:rPr lang="en-US" sz="3000" b="1" dirty="0" err="1"/>
              <a:t>Colectați</a:t>
            </a:r>
            <a:r>
              <a:rPr lang="en-US" sz="3000" b="1" dirty="0"/>
              <a:t> date</a:t>
            </a:r>
            <a:r>
              <a:rPr lang="ro-RO" sz="3000" b="1" dirty="0"/>
              <a:t>le</a:t>
            </a:r>
            <a:r>
              <a:rPr lang="en-US" sz="3000" b="1" dirty="0"/>
              <a:t>: </a:t>
            </a:r>
            <a:r>
              <a:rPr lang="en-US" sz="3000" dirty="0"/>
              <a:t>Al </a:t>
            </a:r>
            <a:r>
              <a:rPr lang="en-US" sz="3000" dirty="0" err="1"/>
              <a:t>treilea</a:t>
            </a:r>
            <a:r>
              <a:rPr lang="en-US" sz="3000" dirty="0"/>
              <a:t> pas </a:t>
            </a:r>
            <a:r>
              <a:rPr lang="en-US" sz="3000" dirty="0" err="1"/>
              <a:t>în</a:t>
            </a:r>
            <a:r>
              <a:rPr lang="en-US" sz="3000" dirty="0"/>
              <a:t> </a:t>
            </a:r>
            <a:r>
              <a:rPr lang="en-US" sz="3000" dirty="0" err="1"/>
              <a:t>procesul</a:t>
            </a:r>
            <a:r>
              <a:rPr lang="en-US" sz="3000" dirty="0"/>
              <a:t> de </a:t>
            </a:r>
            <a:r>
              <a:rPr lang="en-US" sz="3000" dirty="0" err="1"/>
              <a:t>cercetare</a:t>
            </a:r>
            <a:r>
              <a:rPr lang="en-US" sz="3000" dirty="0"/>
              <a:t> a </a:t>
            </a:r>
            <a:r>
              <a:rPr lang="en-US" sz="3000" dirty="0" err="1"/>
              <a:t>pieței</a:t>
            </a:r>
            <a:r>
              <a:rPr lang="en-US" sz="3000" dirty="0"/>
              <a:t> </a:t>
            </a:r>
            <a:r>
              <a:rPr lang="en-US" sz="3000" dirty="0" err="1"/>
              <a:t>este</a:t>
            </a:r>
            <a:r>
              <a:rPr lang="en-US" sz="3000" dirty="0"/>
              <a:t> </a:t>
            </a:r>
            <a:r>
              <a:rPr lang="en-US" sz="3000" dirty="0" err="1"/>
              <a:t>colectarea</a:t>
            </a:r>
            <a:r>
              <a:rPr lang="en-US" sz="3000" dirty="0"/>
              <a:t> </a:t>
            </a:r>
            <a:r>
              <a:rPr lang="en-US" sz="3000" dirty="0" err="1"/>
              <a:t>datelor</a:t>
            </a:r>
            <a:r>
              <a:rPr lang="en-US" sz="3000" dirty="0"/>
              <a:t>. </a:t>
            </a:r>
            <a:r>
              <a:rPr lang="en-US" sz="3000" dirty="0" err="1"/>
              <a:t>Există</a:t>
            </a:r>
            <a:r>
              <a:rPr lang="en-US" sz="3000" dirty="0"/>
              <a:t> </a:t>
            </a:r>
            <a:r>
              <a:rPr lang="en-US" sz="3000" dirty="0" err="1"/>
              <a:t>două</a:t>
            </a:r>
            <a:r>
              <a:rPr lang="en-US" sz="3000" dirty="0"/>
              <a:t> </a:t>
            </a:r>
            <a:r>
              <a:rPr lang="en-US" sz="3000" dirty="0" err="1"/>
              <a:t>tipuri</a:t>
            </a:r>
            <a:r>
              <a:rPr lang="en-US" sz="3000" dirty="0"/>
              <a:t> </a:t>
            </a:r>
            <a:r>
              <a:rPr lang="en-US" sz="3000" dirty="0" err="1"/>
              <a:t>principale</a:t>
            </a:r>
            <a:r>
              <a:rPr lang="en-US" sz="3000" dirty="0"/>
              <a:t> de date: date </a:t>
            </a:r>
            <a:r>
              <a:rPr lang="en-US" sz="3000" dirty="0" err="1"/>
              <a:t>primare</a:t>
            </a:r>
            <a:r>
              <a:rPr lang="en-US" sz="3000" dirty="0"/>
              <a:t> </a:t>
            </a:r>
            <a:r>
              <a:rPr lang="en-US" sz="3000" dirty="0" err="1"/>
              <a:t>și</a:t>
            </a:r>
            <a:r>
              <a:rPr lang="en-US" sz="3000" dirty="0"/>
              <a:t> date </a:t>
            </a:r>
            <a:r>
              <a:rPr lang="en-US" sz="3000" dirty="0" err="1"/>
              <a:t>secundare</a:t>
            </a:r>
            <a:r>
              <a:rPr lang="en-US" sz="3000" dirty="0"/>
              <a:t>. </a:t>
            </a:r>
            <a:r>
              <a:rPr lang="en-US" sz="3000" dirty="0" err="1"/>
              <a:t>Datele</a:t>
            </a:r>
            <a:r>
              <a:rPr lang="en-US" sz="3000" dirty="0"/>
              <a:t> </a:t>
            </a:r>
            <a:r>
              <a:rPr lang="en-US" sz="3000" dirty="0" err="1"/>
              <a:t>primare</a:t>
            </a:r>
            <a:r>
              <a:rPr lang="en-US" sz="3000" dirty="0"/>
              <a:t> sunt date care sunt </a:t>
            </a:r>
            <a:r>
              <a:rPr lang="en-US" sz="3000" dirty="0" err="1"/>
              <a:t>colectate</a:t>
            </a:r>
            <a:r>
              <a:rPr lang="en-US" sz="3000" dirty="0"/>
              <a:t> special </a:t>
            </a:r>
            <a:r>
              <a:rPr lang="en-US" sz="3000" dirty="0" err="1"/>
              <a:t>pentru</a:t>
            </a:r>
            <a:r>
              <a:rPr lang="en-US" sz="3000" dirty="0"/>
              <a:t> </a:t>
            </a:r>
            <a:r>
              <a:rPr lang="en-US" sz="3000" dirty="0" err="1"/>
              <a:t>proiectul</a:t>
            </a:r>
            <a:r>
              <a:rPr lang="en-US" sz="3000" dirty="0"/>
              <a:t> de </a:t>
            </a:r>
            <a:r>
              <a:rPr lang="en-US" sz="3000" dirty="0" err="1"/>
              <a:t>cercetare</a:t>
            </a:r>
            <a:r>
              <a:rPr lang="en-US" sz="3000" dirty="0"/>
              <a:t>, </a:t>
            </a:r>
            <a:r>
              <a:rPr lang="en-US" sz="3000" dirty="0" err="1"/>
              <a:t>în</a:t>
            </a:r>
            <a:r>
              <a:rPr lang="en-US" sz="3000" dirty="0"/>
              <a:t> </a:t>
            </a:r>
            <a:r>
              <a:rPr lang="en-US" sz="3000" dirty="0" err="1"/>
              <a:t>timp</a:t>
            </a:r>
            <a:r>
              <a:rPr lang="en-US" sz="3000" dirty="0"/>
              <a:t> </a:t>
            </a:r>
            <a:r>
              <a:rPr lang="en-US" sz="3000" dirty="0" err="1"/>
              <a:t>ce</a:t>
            </a:r>
            <a:r>
              <a:rPr lang="en-US" sz="3000" dirty="0"/>
              <a:t> </a:t>
            </a:r>
            <a:r>
              <a:rPr lang="en-US" sz="3000" dirty="0" err="1"/>
              <a:t>datele</a:t>
            </a:r>
            <a:r>
              <a:rPr lang="en-US" sz="3000" dirty="0"/>
              <a:t> </a:t>
            </a:r>
            <a:r>
              <a:rPr lang="en-US" sz="3000" dirty="0" err="1"/>
              <a:t>secundare</a:t>
            </a:r>
            <a:r>
              <a:rPr lang="en-US" sz="3000" dirty="0"/>
              <a:t> sunt date care </a:t>
            </a:r>
            <a:r>
              <a:rPr lang="en-US" sz="3000" dirty="0" err="1"/>
              <a:t>există</a:t>
            </a:r>
            <a:r>
              <a:rPr lang="en-US" sz="3000" dirty="0"/>
              <a:t> </a:t>
            </a:r>
            <a:r>
              <a:rPr lang="en-US" sz="3000" dirty="0" err="1"/>
              <a:t>deja</a:t>
            </a:r>
            <a:r>
              <a:rPr lang="en-US" sz="3000" dirty="0"/>
              <a:t>, cum </a:t>
            </a:r>
            <a:r>
              <a:rPr lang="en-US" sz="3000" dirty="0" err="1"/>
              <a:t>ar</a:t>
            </a:r>
            <a:r>
              <a:rPr lang="en-US" sz="3000" dirty="0"/>
              <a:t> fi </a:t>
            </a:r>
            <a:r>
              <a:rPr lang="en-US" sz="3000" dirty="0" err="1"/>
              <a:t>rapoarte</a:t>
            </a:r>
            <a:r>
              <a:rPr lang="en-US" sz="3000" dirty="0"/>
              <a:t> </a:t>
            </a:r>
            <a:r>
              <a:rPr lang="en-US" sz="3000" dirty="0" err="1"/>
              <a:t>guvernamentale</a:t>
            </a:r>
            <a:r>
              <a:rPr lang="en-US" sz="3000" dirty="0"/>
              <a:t> </a:t>
            </a:r>
            <a:r>
              <a:rPr lang="en-US" sz="3000" dirty="0" err="1"/>
              <a:t>sau</a:t>
            </a:r>
            <a:r>
              <a:rPr lang="en-US" sz="3000" dirty="0"/>
              <a:t> </a:t>
            </a:r>
            <a:r>
              <a:rPr lang="en-US" sz="3000" dirty="0" err="1"/>
              <a:t>publicații</a:t>
            </a:r>
            <a:r>
              <a:rPr lang="en-US" sz="3000" dirty="0"/>
              <a:t> din </a:t>
            </a:r>
            <a:r>
              <a:rPr lang="en-US" sz="3000" dirty="0" err="1"/>
              <a:t>industrie</a:t>
            </a:r>
            <a:r>
              <a:rPr lang="en-US" sz="3000" dirty="0"/>
              <a:t>.</a:t>
            </a:r>
          </a:p>
        </p:txBody>
      </p:sp>
    </p:spTree>
    <p:extLst>
      <p:ext uri="{BB962C8B-B14F-4D97-AF65-F5344CB8AC3E}">
        <p14:creationId xmlns:p14="http://schemas.microsoft.com/office/powerpoint/2010/main" val="1236524632"/>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7497</TotalTime>
  <Words>3376</Words>
  <Application>Microsoft Office PowerPoint</Application>
  <PresentationFormat>On-screen Show (4:3)</PresentationFormat>
  <Paragraphs>216</Paragraphs>
  <Slides>57</Slides>
  <Notes>57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57</vt:i4>
      </vt:variant>
    </vt:vector>
  </HeadingPairs>
  <TitlesOfParts>
    <vt:vector size="62" baseType="lpstr">
      <vt:lpstr>Arial Black</vt:lpstr>
      <vt:lpstr>Arial</vt:lpstr>
      <vt:lpstr>Calibri</vt:lpstr>
      <vt:lpstr>Wingdings</vt:lpstr>
      <vt:lpstr>Základné</vt:lpstr>
      <vt:lpstr>INTRODUCERE ÎN SOCIAL MEDIA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30</cp:revision>
  <dcterms:created xsi:type="dcterms:W3CDTF">2019-02-10T21:49:04Z</dcterms:created>
  <dcterms:modified xsi:type="dcterms:W3CDTF">2023-05-30T14:44:55Z</dcterms:modified>
</cp:coreProperties>
</file>