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0"/>
  </p:notesMasterIdLst>
  <p:sldIdLst>
    <p:sldId id="329" r:id="rId2"/>
    <p:sldId id="257"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8" r:id="rId57"/>
    <p:sldId id="320" r:id="rId58"/>
    <p:sldId id="321" r:id="rId59"/>
  </p:sldIdLst>
  <p:sldSz cx="9144000" cy="6858000" type="screen4x3"/>
  <p:notesSz cx="7315200" cy="9601200"/>
  <p:embeddedFontLst>
    <p:embeddedFont>
      <p:font typeface="Arial Black" panose="020B0604020202020204" pitchFamily="34" charset="0"/>
      <p:regular r:id="rId61"/>
      <p:bold r:id="rId62"/>
    </p:embeddedFont>
    <p:embeddedFont>
      <p:font typeface="Calibri" panose="020F0502020204030204" pitchFamily="34" charset="0"/>
      <p:regular r:id="rId63"/>
      <p:bold r:id="rId64"/>
      <p:italic r:id="rId65"/>
      <p:boldItalic r:id="rId6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1"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1904"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3.fntdata"/><Relationship Id="rId7" Type="http://schemas.openxmlformats.org/officeDocument/2006/relationships/slide" Target="slides/slide6.xml"/><Relationship Id="rId71"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font" Target="fonts/font5.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1938645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293062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785504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30223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3700061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19916505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3011767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3629580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1885956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29971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081809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30964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1426523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7487938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3926856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3734309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2766128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129792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924492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4098484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4417682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578423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210012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24946910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24341661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3747866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41718502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6283956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28864625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3963298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6914362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7854321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763050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39992014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9054538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0091517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384319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10133486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148064781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866647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175132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11346335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4662610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28146284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32267506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2953437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5827876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16471116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3092258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25471534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022392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42331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slide" Target="slide3.xml"/><Relationship Id="rId7" Type="http://schemas.openxmlformats.org/officeDocument/2006/relationships/slide" Target="slide2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9.xml"/><Relationship Id="rId9" Type="http://schemas.openxmlformats.org/officeDocument/2006/relationships/slide" Target="slide5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FONDAMENTI SUI 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endParaRPr lang="en-US"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US" sz="1200" b="1" i="0" u="none" strike="noStrike" cap="none">
                <a:solidFill>
                  <a:srgbClr val="504836"/>
                </a:solidFill>
                <a:latin typeface="Calibri"/>
                <a:ea typeface="Calibri"/>
                <a:cs typeface="Calibri"/>
                <a:sym typeface="Calibri"/>
              </a:rPr>
              <a:t>2021-1-RO01-KA220-YOU-000029869</a:t>
            </a:r>
            <a:endParaRPr lang="en-US" sz="1200" b="1" i="0" u="none" strike="noStrike" cap="none" dirty="0">
              <a:solidFill>
                <a:srgbClr val="504836"/>
              </a:solidFill>
              <a:latin typeface="Calibri"/>
              <a:ea typeface="Calibri"/>
              <a:cs typeface="Calibri"/>
              <a:sym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CTE</a:t>
            </a:r>
            <a:endParaRPr sz="1400" b="0" i="0" u="none" strike="noStrike" cap="none" dirty="0">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a:latin typeface="Calibri"/>
                <a:ea typeface="Calibri"/>
                <a:cs typeface="Calibri"/>
                <a:sym typeface="Calibri"/>
              </a:rPr>
              <a:t>Avanzato</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I social in numeri</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dirty="0"/>
              <a:t>L'americano medio trascorre ogni giorno 5 ore e 24 minuti sul proprio dispositivo mobile.</a:t>
            </a:r>
          </a:p>
          <a:p>
            <a:pPr algn="l" rtl="0"/>
            <a:endParaRPr lang="en-US" sz="3000" dirty="0"/>
          </a:p>
          <a:p>
            <a:pPr algn="l" rtl="0"/>
            <a:endParaRPr lang="en-US" sz="3000" dirty="0"/>
          </a:p>
          <a:p>
            <a:pPr marL="457200" indent="-457200" algn="l" rtl="0">
              <a:buFont typeface="Wingdings" panose="05000000000000000000" pitchFamily="2" charset="2"/>
              <a:buChar char="Ø"/>
            </a:pPr>
            <a:r>
              <a:rPr lang="en-US" sz="3000" dirty="0"/>
              <a:t>Gli americani controllano il telefono in media 96 volte al giorno, ovvero una volta ogni dieci minuti.</a:t>
            </a:r>
          </a:p>
        </p:txBody>
      </p:sp>
    </p:spTree>
    <p:extLst>
      <p:ext uri="{BB962C8B-B14F-4D97-AF65-F5344CB8AC3E}">
        <p14:creationId xmlns:p14="http://schemas.microsoft.com/office/powerpoint/2010/main" val="8587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I social in numeri</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dirty="0"/>
              <a:t>Ci sono circa 6,92 miliardi di utenti di smartphone in tutto il mondo. Si tratta dell’86,29% della popolazione mondiale, nel 2023.</a:t>
            </a:r>
          </a:p>
          <a:p>
            <a:pPr marL="457200" indent="-457200" algn="l" rtl="0">
              <a:buFont typeface="Wingdings" panose="05000000000000000000" pitchFamily="2" charset="2"/>
              <a:buChar char="Ø"/>
            </a:pPr>
            <a:endParaRPr lang="en-US" sz="3000" dirty="0"/>
          </a:p>
          <a:p>
            <a:pPr marL="457200" indent="-457200" algn="l" rtl="0">
              <a:buFont typeface="Wingdings" panose="05000000000000000000" pitchFamily="2" charset="2"/>
              <a:buChar char="Ø"/>
            </a:pPr>
            <a:endParaRPr lang="en-US" sz="3000" dirty="0"/>
          </a:p>
          <a:p>
            <a:pPr marL="457200" indent="-457200" algn="l" rtl="0">
              <a:buFont typeface="Wingdings" panose="05000000000000000000" pitchFamily="2" charset="2"/>
              <a:buChar char="Ø"/>
            </a:pPr>
            <a:r>
              <a:rPr lang="en-US" sz="3000" dirty="0"/>
              <a:t>Nel 2022, il 59,16% del traffico del sito web proviene da dispositivi mobili.</a:t>
            </a:r>
          </a:p>
        </p:txBody>
      </p:sp>
    </p:spTree>
    <p:extLst>
      <p:ext uri="{BB962C8B-B14F-4D97-AF65-F5344CB8AC3E}">
        <p14:creationId xmlns:p14="http://schemas.microsoft.com/office/powerpoint/2010/main" val="486115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Tipi di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71914"/>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Siti di social networking</a:t>
            </a:r>
            <a:r>
              <a:rPr lang="en-US" sz="3000" dirty="0"/>
              <a:t>: queste piattaforme consentono agli utenti di connettersi con amici, familiari e altri utenti e condividere informazioni come foto, video e aggiornamenti. Gli esempi includono Facebook, LinkedIn e</a:t>
            </a:r>
            <a:r>
              <a:rPr lang="en-US" sz="3000" dirty="0" err="1"/>
              <a:t>Il mio spazio</a:t>
            </a:r>
            <a:r>
              <a:rPr lang="en-US" sz="3000" dirty="0"/>
              <a:t>.</a:t>
            </a:r>
          </a:p>
        </p:txBody>
      </p:sp>
    </p:spTree>
    <p:extLst>
      <p:ext uri="{BB962C8B-B14F-4D97-AF65-F5344CB8AC3E}">
        <p14:creationId xmlns:p14="http://schemas.microsoft.com/office/powerpoint/2010/main" val="1605206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Tipi di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45650"/>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Piattaforme di microblogging:</a:t>
            </a:r>
            <a:r>
              <a:rPr lang="en-US" sz="3000" dirty="0"/>
              <a:t>Queste piattaforme consentono agli utenti di condividere contenuti in forma breve, come aggiornamenti di testo o immagini, con i propri follower. Gli esempi includono Twitter e Tumblr.</a:t>
            </a:r>
          </a:p>
        </p:txBody>
      </p:sp>
    </p:spTree>
    <p:extLst>
      <p:ext uri="{BB962C8B-B14F-4D97-AF65-F5344CB8AC3E}">
        <p14:creationId xmlns:p14="http://schemas.microsoft.com/office/powerpoint/2010/main" val="1115969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Tipi di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Piattaforme di condivisione immagini:</a:t>
            </a:r>
            <a:r>
              <a:rPr lang="en-US" sz="3000" dirty="0"/>
              <a:t>Queste piattaforme consentono agli utenti di condividere immagini, spesso accompagnate da testo o hashtag. Gli esempi includono Instagram e Pinterest.</a:t>
            </a:r>
          </a:p>
        </p:txBody>
      </p:sp>
    </p:spTree>
    <p:extLst>
      <p:ext uri="{BB962C8B-B14F-4D97-AF65-F5344CB8AC3E}">
        <p14:creationId xmlns:p14="http://schemas.microsoft.com/office/powerpoint/2010/main" val="1455517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Tipi di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Forum di discussione e bacheche:</a:t>
            </a:r>
            <a:r>
              <a:rPr lang="en-US" sz="3000" dirty="0"/>
              <a:t>Queste piattaforme consentono agli utenti di pubblicare domande, commenti e discussioni su vari argomenti. Gli esempi includono Reddit e Quora.</a:t>
            </a:r>
          </a:p>
        </p:txBody>
      </p:sp>
    </p:spTree>
    <p:extLst>
      <p:ext uri="{BB962C8B-B14F-4D97-AF65-F5344CB8AC3E}">
        <p14:creationId xmlns:p14="http://schemas.microsoft.com/office/powerpoint/2010/main" val="7677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Tipi di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Piattaforme di revisione e raccomandazione:</a:t>
            </a:r>
            <a:r>
              <a:rPr lang="en-US" sz="3000" dirty="0"/>
              <a:t>Queste piattaforme consentono agli utenti di condividere opinioni e consigli su prodotti, servizi e attività commerciali. Gli esempi includono Yelp e TripAdvisor.</a:t>
            </a:r>
          </a:p>
        </p:txBody>
      </p:sp>
    </p:spTree>
    <p:extLst>
      <p:ext uri="{BB962C8B-B14F-4D97-AF65-F5344CB8AC3E}">
        <p14:creationId xmlns:p14="http://schemas.microsoft.com/office/powerpoint/2010/main" val="2928467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365106"/>
            <a:ext cx="7779895" cy="2400657"/>
          </a:xfrm>
          <a:prstGeom prst="rect">
            <a:avLst/>
          </a:prstGeom>
          <a:noFill/>
        </p:spPr>
        <p:txBody>
          <a:bodyPr wrap="square" rtlCol="0">
            <a:spAutoFit/>
          </a:bodyPr>
          <a:lstStyle/>
          <a:p>
            <a:pPr algn="l" rtl="0"/>
            <a:r>
              <a:rPr lang="en-US" sz="3000" dirty="0"/>
              <a:t>Sebbene ci siano molti vantaggi nell’utilizzare i social media per le ricerche di mercato, ci sono anche alcuni potenziali svantaggi da tenere a mente. Eccone alcuni da considerare:</a:t>
            </a:r>
          </a:p>
          <a:p>
            <a:pPr algn="l" rtl="0"/>
            <a:endParaRPr lang="en-US" sz="3000" dirty="0"/>
          </a:p>
        </p:txBody>
      </p:sp>
    </p:spTree>
    <p:extLst>
      <p:ext uri="{BB962C8B-B14F-4D97-AF65-F5344CB8AC3E}">
        <p14:creationId xmlns:p14="http://schemas.microsoft.com/office/powerpoint/2010/main" val="3271641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Campione parziale</a:t>
            </a:r>
            <a:r>
              <a:rPr lang="en-US" sz="3000" dirty="0"/>
              <a:t>: Uno svantaggio potenziale della ricerca sui social media è che il campione potrebbe non essere rappresentativo della popolazione nel suo insieme. Le persone che utilizzano i social media possono avere caratteristiche, opinioni e comportamenti diversi rispetto a coloro che non utilizzano i social media, il che può portare a un campione distorto.</a:t>
            </a:r>
          </a:p>
        </p:txBody>
      </p:sp>
    </p:spTree>
    <p:extLst>
      <p:ext uri="{BB962C8B-B14F-4D97-AF65-F5344CB8AC3E}">
        <p14:creationId xmlns:p14="http://schemas.microsoft.com/office/powerpoint/2010/main" val="1981456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Preoccupazioni relative alla privacy:</a:t>
            </a:r>
            <a:r>
              <a:rPr lang="en-US" sz="3000" dirty="0"/>
              <a:t>La ricerca sui social media può anche sollevare problemi di privacy per alcuni individui. I ricercatori devono prestare attenzione a proteggere la privacy dei partecipanti e garantire che tutti i dati raccolti siano resi anonimi e utilizzati in conformità con le linee guida etiche.</a:t>
            </a:r>
          </a:p>
        </p:txBody>
      </p:sp>
    </p:spTree>
    <p:extLst>
      <p:ext uri="{BB962C8B-B14F-4D97-AF65-F5344CB8AC3E}">
        <p14:creationId xmlns:p14="http://schemas.microsoft.com/office/powerpoint/2010/main" val="4128536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sym typeface="Arial Black"/>
              </a:rPr>
              <a:t>CONTENUTO</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539430"/>
          </a:xfrm>
          <a:prstGeom prst="rect">
            <a:avLst/>
          </a:prstGeom>
          <a:noFill/>
        </p:spPr>
        <p:txBody>
          <a:bodyPr wrap="square" rtlCol="0">
            <a:spAutoFit/>
          </a:bodyPr>
          <a:lstStyle/>
          <a:p>
            <a:pPr marL="514350" indent="-514350" algn="l" rtl="0">
              <a:buFont typeface="+mj-lt"/>
              <a:buAutoNum type="arabicPeriod"/>
            </a:pPr>
            <a:r>
              <a:rPr lang="en-US" sz="3200" dirty="0">
                <a:hlinkClick r:id="rId3" action="ppaction://hlinksldjump"/>
              </a:rPr>
              <a:t>Principi dei social media</a:t>
            </a:r>
            <a:endParaRPr lang="en-US" sz="3200" dirty="0"/>
          </a:p>
          <a:p>
            <a:pPr marL="514350" indent="-514350" algn="l" rtl="0">
              <a:buFont typeface="+mj-lt"/>
              <a:buAutoNum type="arabicPeriod"/>
            </a:pPr>
            <a:r>
              <a:rPr lang="en-US" sz="3200" dirty="0">
                <a:hlinkClick r:id="rId4" action="ppaction://hlinksldjump"/>
              </a:rPr>
              <a:t>I social in numeri</a:t>
            </a:r>
            <a:endParaRPr lang="en-US" sz="3200" dirty="0"/>
          </a:p>
          <a:p>
            <a:pPr marL="514350" indent="-514350" algn="l" rtl="0">
              <a:buFont typeface="+mj-lt"/>
              <a:buAutoNum type="arabicPeriod"/>
            </a:pPr>
            <a:r>
              <a:rPr lang="en-US" sz="3200" dirty="0">
                <a:hlinkClick r:id="rId5" action="ppaction://hlinksldjump"/>
              </a:rPr>
              <a:t>Tipi di social media</a:t>
            </a:r>
            <a:endParaRPr lang="en-US" sz="3200" dirty="0"/>
          </a:p>
          <a:p>
            <a:pPr marL="514350" indent="-514350" algn="l" rtl="0">
              <a:buFont typeface="+mj-lt"/>
              <a:buAutoNum type="arabicPeriod"/>
            </a:pPr>
            <a:r>
              <a:rPr lang="en-US" sz="3200" dirty="0">
                <a:hlinkClick r:id="rId6" action="ppaction://hlinksldjump"/>
              </a:rPr>
              <a:t>Social media – Svantaggi</a:t>
            </a:r>
            <a:endParaRPr lang="en-US" sz="3200" dirty="0"/>
          </a:p>
          <a:p>
            <a:pPr marL="514350" indent="-514350" algn="l" rtl="0">
              <a:buFont typeface="+mj-lt"/>
              <a:buAutoNum type="arabicPeriod"/>
            </a:pPr>
            <a:r>
              <a:rPr lang="en-US" sz="3200" dirty="0">
                <a:hlinkClick r:id="rId7" action="ppaction://hlinksldjump"/>
              </a:rPr>
              <a:t>Come puoi costruire il tuo marchio?</a:t>
            </a:r>
            <a:endParaRPr lang="en-US" sz="3200" dirty="0"/>
          </a:p>
          <a:p>
            <a:pPr marL="514350" indent="-514350" algn="l" rtl="0">
              <a:buFont typeface="+mj-lt"/>
              <a:buAutoNum type="arabicPeriod"/>
            </a:pPr>
            <a:r>
              <a:rPr lang="en-US" sz="3200" dirty="0">
                <a:hlinkClick r:id="rId8" action="ppaction://hlinksldjump"/>
              </a:rPr>
              <a:t>Copywriting</a:t>
            </a:r>
            <a:endParaRPr lang="en-US" sz="3200" dirty="0"/>
          </a:p>
          <a:p>
            <a:pPr marL="514350" indent="-514350" algn="l" rtl="0">
              <a:buFont typeface="+mj-lt"/>
              <a:buAutoNum type="arabicPeriod"/>
            </a:pPr>
            <a:r>
              <a:rPr lang="en-US" sz="3200" dirty="0">
                <a:hlinkClick r:id="rId9" action="ppaction://hlinksldjump"/>
              </a:rPr>
              <a:t>Migliori pratiche per le metriche dei social media</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Controllo limitato:</a:t>
            </a:r>
            <a:r>
              <a:rPr lang="en-US" sz="3000" dirty="0"/>
              <a:t>La ricerca sui social media può anche essere impegnativa perché i ricercatori hanno un controllo limitato sul processo di raccolta dei dati. Post, commenti e altre forme di contenuto dei social media possono essere eliminati o modificati in qualsiasi momento, il che può rendere difficile la raccolta di dati affidabili.</a:t>
            </a:r>
          </a:p>
        </p:txBody>
      </p:sp>
    </p:spTree>
    <p:extLst>
      <p:ext uri="{BB962C8B-B14F-4D97-AF65-F5344CB8AC3E}">
        <p14:creationId xmlns:p14="http://schemas.microsoft.com/office/powerpoint/2010/main" val="4258109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Nessuna garanzia di accuratezza:</a:t>
            </a:r>
            <a:r>
              <a:rPr lang="en-US" sz="3000" dirty="0"/>
              <a:t>Un altro potenziale svantaggio della ricerca sui social media è che non vi è alcuna garanzia di accuratezza. Le persone potrebbero non fornire sempre informazioni veritiere o accurate sui social media oppure pubblicare post in modo tale da influenzare gli altri.</a:t>
            </a:r>
          </a:p>
        </p:txBody>
      </p:sp>
    </p:spTree>
    <p:extLst>
      <p:ext uri="{BB962C8B-B14F-4D97-AF65-F5344CB8AC3E}">
        <p14:creationId xmlns:p14="http://schemas.microsoft.com/office/powerpoint/2010/main" val="2745141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427521" cy="707886"/>
          </a:xfrm>
          <a:prstGeom prst="rect">
            <a:avLst/>
          </a:prstGeom>
          <a:noFill/>
        </p:spPr>
        <p:txBody>
          <a:bodyPr wrap="square" rtlCol="0">
            <a:spAutoFit/>
          </a:bodyPr>
          <a:lstStyle/>
          <a:p>
            <a:pPr algn="l" rtl="0"/>
            <a:r>
              <a:rPr lang="en-US" sz="4000" dirty="0">
                <a:solidFill>
                  <a:srgbClr val="398F98"/>
                </a:solidFill>
                <a:latin typeface="Calibri"/>
                <a:cs typeface="Calibri"/>
              </a:rPr>
              <a:t>Social media - Svantaggi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898762"/>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Interpretazione errata dei dati:</a:t>
            </a:r>
            <a:r>
              <a:rPr lang="en-US" sz="3000" dirty="0"/>
              <a:t>Infine, esiste il rischio di interpretare erroneamente i dati dei social media. Poiché i dati dei social media sono spesso non strutturati e possono essere difficili da analizzare, i ricercatori devono fare attenzione a evitare di trarre conclusioni che non siano supportate dai dati.</a:t>
            </a:r>
          </a:p>
        </p:txBody>
      </p:sp>
    </p:spTree>
    <p:extLst>
      <p:ext uri="{BB962C8B-B14F-4D97-AF65-F5344CB8AC3E}">
        <p14:creationId xmlns:p14="http://schemas.microsoft.com/office/powerpoint/2010/main" val="1125974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Come puoi costruire il tuo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28671"/>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Definisci il tuo marchio:</a:t>
            </a:r>
            <a:r>
              <a:rPr lang="en-US" sz="3000" dirty="0"/>
              <a:t>Inizia definendo l'identità del tuo marchio, inclusa la missione, i valori e la personalità. Ciò ti aiuterà a creare un messaggio di marca chiaro e coerente.</a:t>
            </a:r>
          </a:p>
        </p:txBody>
      </p:sp>
    </p:spTree>
    <p:extLst>
      <p:ext uri="{BB962C8B-B14F-4D97-AF65-F5344CB8AC3E}">
        <p14:creationId xmlns:p14="http://schemas.microsoft.com/office/powerpoint/2010/main" val="30023061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Come puoi costruire il tuo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182226"/>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Sviluppa la tua identità visiva</a:t>
            </a:r>
            <a:r>
              <a:rPr lang="en-US" sz="3000" dirty="0"/>
              <a:t>: la tua identità visiva, inclusi logo, colori e tipografia, deve essere coerente con l'identità del tuo marchio e contribuire a differenziarlo dalla concorrenza.</a:t>
            </a:r>
          </a:p>
        </p:txBody>
      </p:sp>
    </p:spTree>
    <p:extLst>
      <p:ext uri="{BB962C8B-B14F-4D97-AF65-F5344CB8AC3E}">
        <p14:creationId xmlns:p14="http://schemas.microsoft.com/office/powerpoint/2010/main" val="1952625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Come puoi costruire il tuo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88450"/>
            <a:ext cx="7779895" cy="4708981"/>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Crea una voce di marca:</a:t>
            </a:r>
            <a:r>
              <a:rPr lang="en-US" sz="3000" dirty="0"/>
              <a:t>La voce del tuo marchio dovrebbe essere coerente su tutti i canali e aiutare a comunicare la personalità e i valori del tuo marchio.</a:t>
            </a:r>
          </a:p>
          <a:p>
            <a:pPr marL="457200" indent="-457200" algn="l" rtl="0">
              <a:buFont typeface="Wingdings" panose="05000000000000000000" pitchFamily="2" charset="2"/>
              <a:buChar char="Ø"/>
            </a:pPr>
            <a:endParaRPr lang="en-US" sz="3000" dirty="0"/>
          </a:p>
          <a:p>
            <a:pPr marL="457200" indent="-457200" algn="l" rtl="0">
              <a:buFont typeface="Wingdings" panose="05000000000000000000" pitchFamily="2" charset="2"/>
              <a:buChar char="Ø"/>
            </a:pPr>
            <a:r>
              <a:rPr lang="en-US" sz="3000" b="1" dirty="0"/>
              <a:t>Costruisci una comunità di marca</a:t>
            </a:r>
            <a:r>
              <a:rPr lang="en-US" sz="3000" dirty="0"/>
              <a:t>: interagisci con i tuoi clienti e costruisci una community attorno al tuo marchio. Ciò può essere ottenuto attraverso i social media, eventi e altre forme di coinvolgimento del cliente.</a:t>
            </a:r>
          </a:p>
        </p:txBody>
      </p:sp>
    </p:spTree>
    <p:extLst>
      <p:ext uri="{BB962C8B-B14F-4D97-AF65-F5344CB8AC3E}">
        <p14:creationId xmlns:p14="http://schemas.microsoft.com/office/powerpoint/2010/main" val="34547279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Come puoi costruire il tuo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Monitora e misura il tuo brand:</a:t>
            </a:r>
            <a:r>
              <a:rPr lang="en-US" sz="3000" dirty="0"/>
              <a:t>Monitora e misura regolarmente le prestazioni del tuo marchio per assicurarti che sia in risonanza con il tuo pubblico di destinazione e raggiunga i tuoi obiettivi aziendali. Utilizza questi dati per prendere decisioni informate sulla tua strategia di branding.</a:t>
            </a:r>
          </a:p>
        </p:txBody>
      </p:sp>
    </p:spTree>
    <p:extLst>
      <p:ext uri="{BB962C8B-B14F-4D97-AF65-F5344CB8AC3E}">
        <p14:creationId xmlns:p14="http://schemas.microsoft.com/office/powerpoint/2010/main" val="3089350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2400657"/>
          </a:xfrm>
          <a:prstGeom prst="rect">
            <a:avLst/>
          </a:prstGeom>
          <a:noFill/>
        </p:spPr>
        <p:txBody>
          <a:bodyPr wrap="square" rtlCol="0">
            <a:spAutoFit/>
          </a:bodyPr>
          <a:lstStyle/>
          <a:p>
            <a:pPr algn="l" rtl="0"/>
            <a:r>
              <a:rPr lang="en-US" sz="3000" dirty="0"/>
              <a:t>La brand awareness si riferisce alla misura in cui un marchio è riconosciuto e familiare ai potenziali clienti. È un aspetto importante del branding, poiché può influenzare il comportamento dei clienti e incidere sulle prestazioni aziendali.</a:t>
            </a:r>
          </a:p>
        </p:txBody>
      </p:sp>
    </p:spTree>
    <p:extLst>
      <p:ext uri="{BB962C8B-B14F-4D97-AF65-F5344CB8AC3E}">
        <p14:creationId xmlns:p14="http://schemas.microsoft.com/office/powerpoint/2010/main" val="1035866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l" rtl="0"/>
            <a:r>
              <a:rPr lang="en-US" sz="3000" dirty="0"/>
              <a:t>Costruire la consapevolezza del marchio richiede un approccio strategico e coerente che si concentri sulla creazione di un’immagine del marchio forte e memorabile che risuoni con i clienti. Ciò può includere elementi come un logo distintivo, un'identità visiva coerente e un forte messaggio di marca che distingue il tuo marchio dalla concorrenza.</a:t>
            </a:r>
          </a:p>
        </p:txBody>
      </p:sp>
    </p:spTree>
    <p:extLst>
      <p:ext uri="{BB962C8B-B14F-4D97-AF65-F5344CB8AC3E}">
        <p14:creationId xmlns:p14="http://schemas.microsoft.com/office/powerpoint/2010/main" val="1686275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4247317"/>
          </a:xfrm>
          <a:prstGeom prst="rect">
            <a:avLst/>
          </a:prstGeom>
          <a:noFill/>
        </p:spPr>
        <p:txBody>
          <a:bodyPr wrap="square" rtlCol="0">
            <a:spAutoFit/>
          </a:bodyPr>
          <a:lstStyle/>
          <a:p>
            <a:pPr algn="l" rtl="0"/>
            <a:r>
              <a:rPr lang="en-US" sz="3000" dirty="0"/>
              <a:t>I social media possono essere un potente strumento per aumentare la consapevolezza del marchio, poiché consentono ai marchi di raggiungere un vasto pubblico e mostrare i propri prodotti e servizi in modo divertente e coinvolgente. Creando e condividendo contenuti pertinenti e interessanti per il tuo pubblico di destinazione, puoi aumentare la visibilità del tuo marchio e creare buzz attorno ai tuoi prodotti o servizi.</a:t>
            </a:r>
          </a:p>
        </p:txBody>
      </p:sp>
    </p:spTree>
    <p:extLst>
      <p:ext uri="{BB962C8B-B14F-4D97-AF65-F5344CB8AC3E}">
        <p14:creationId xmlns:p14="http://schemas.microsoft.com/office/powerpoint/2010/main" val="3452630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3323987"/>
          </a:xfrm>
          <a:prstGeom prst="rect">
            <a:avLst/>
          </a:prstGeom>
          <a:noFill/>
        </p:spPr>
        <p:txBody>
          <a:bodyPr wrap="square" rtlCol="0">
            <a:spAutoFit/>
          </a:bodyPr>
          <a:lstStyle/>
          <a:p>
            <a:pPr algn="l" rtl="0"/>
            <a:r>
              <a:rPr lang="en-US" sz="3000" dirty="0"/>
              <a:t>Gli sforzi di marketing e comunicazione sui social media ruotano attorno ai modi in cui le aziende possono connettersi con il proprio pubblico, aumentare la consapevolezza del marchio e ottenere risultati aziendali. Per un risultato di successo sui social media, le aziende possono seguire alcuni principi:</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53626"/>
            <a:ext cx="7779895" cy="3785652"/>
          </a:xfrm>
          <a:prstGeom prst="rect">
            <a:avLst/>
          </a:prstGeom>
          <a:noFill/>
        </p:spPr>
        <p:txBody>
          <a:bodyPr wrap="square" rtlCol="0">
            <a:spAutoFit/>
          </a:bodyPr>
          <a:lstStyle/>
          <a:p>
            <a:pPr algn="l" rtl="0"/>
            <a:r>
              <a:rPr lang="en-US" sz="3000" dirty="0"/>
              <a:t>Alcune delle strategie più note per costruire la consapevolezza del marchio includono:</a:t>
            </a:r>
          </a:p>
          <a:p>
            <a:pPr algn="l" rtl="0"/>
            <a:endParaRPr lang="en-US" sz="3000" dirty="0"/>
          </a:p>
          <a:p>
            <a:pPr marL="457200" indent="-457200" algn="l" rtl="0">
              <a:buFont typeface="Wingdings" panose="05000000000000000000" pitchFamily="2" charset="2"/>
              <a:buChar char="Ø"/>
            </a:pPr>
            <a:r>
              <a:rPr lang="en-US" sz="3000" b="1" dirty="0"/>
              <a:t>Pubblicità</a:t>
            </a:r>
            <a:r>
              <a:rPr lang="en-US" sz="3000" dirty="0"/>
              <a:t>: la pubblicità può essere un modo efficace per aumentare la notorietà del marchio, poiché consente di raggiungere un vasto pubblico e promuovere il messaggio del marchio in modo mirato ed efficace.</a:t>
            </a:r>
          </a:p>
        </p:txBody>
      </p:sp>
    </p:spTree>
    <p:extLst>
      <p:ext uri="{BB962C8B-B14F-4D97-AF65-F5344CB8AC3E}">
        <p14:creationId xmlns:p14="http://schemas.microsoft.com/office/powerpoint/2010/main" val="40252209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432418"/>
            <a:ext cx="7779895" cy="4524315"/>
          </a:xfrm>
          <a:prstGeom prst="rect">
            <a:avLst/>
          </a:prstGeom>
          <a:noFill/>
        </p:spPr>
        <p:txBody>
          <a:bodyPr wrap="square" rtlCol="0">
            <a:spAutoFit/>
          </a:bodyPr>
          <a:lstStyle/>
          <a:p>
            <a:pPr marL="457200" indent="-457200" algn="l" rtl="0">
              <a:buFont typeface="Wingdings" panose="05000000000000000000" pitchFamily="2" charset="2"/>
              <a:buChar char="Ø"/>
            </a:pPr>
            <a:r>
              <a:rPr lang="en-US" sz="2400" b="1" dirty="0"/>
              <a:t>Marketing degli influencer</a:t>
            </a:r>
            <a:r>
              <a:rPr lang="en-US" sz="2400" dirty="0"/>
              <a:t>: collaborare con influencer può essere un ottimo modo per raggiungere un nuovo pubblico e aumentare la consapevolezza del marchio, poiché gli influencer possono aiutarti a promuovere i tuoi prodotti o servizi presso i loro follower.</a:t>
            </a:r>
          </a:p>
          <a:p>
            <a:pPr marL="457200" indent="-457200" algn="l" rtl="0">
              <a:buFont typeface="Wingdings" panose="05000000000000000000" pitchFamily="2" charset="2"/>
              <a:buChar char="Ø"/>
            </a:pPr>
            <a:endParaRPr lang="en-US" sz="2400" dirty="0"/>
          </a:p>
          <a:p>
            <a:pPr marL="457200" indent="-457200" algn="l" rtl="0">
              <a:buFont typeface="Wingdings" panose="05000000000000000000" pitchFamily="2" charset="2"/>
              <a:buChar char="Ø"/>
            </a:pPr>
            <a:r>
              <a:rPr lang="en-US" sz="2400" b="1" dirty="0"/>
              <a:t>Eventi e sponsorizzazioni</a:t>
            </a:r>
            <a:r>
              <a:rPr lang="en-US" sz="2400" dirty="0"/>
              <a:t>: ospitare eventi o sponsorizzare attività in linea con i valori del tuo marchio può essere un ottimo modo per aumentare la consapevolezza del marchio e creare associazioni positive con il tuo marchio.</a:t>
            </a:r>
          </a:p>
        </p:txBody>
      </p:sp>
    </p:spTree>
    <p:extLst>
      <p:ext uri="{BB962C8B-B14F-4D97-AF65-F5344CB8AC3E}">
        <p14:creationId xmlns:p14="http://schemas.microsoft.com/office/powerpoint/2010/main" val="2509880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81058"/>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Relazioni pubbliche:</a:t>
            </a:r>
            <a:r>
              <a:rPr lang="en-US" sz="3000" dirty="0"/>
              <a:t>Le pubbliche relazioni possono essere un potente strumento per aumentare la consapevolezza del marchio, poiché ti consentono di generare una copertura mediatica positiva e promuovere il messaggio del tuo marchio a un pubblico più ampio.</a:t>
            </a:r>
          </a:p>
        </p:txBody>
      </p:sp>
    </p:spTree>
    <p:extLst>
      <p:ext uri="{BB962C8B-B14F-4D97-AF65-F5344CB8AC3E}">
        <p14:creationId xmlns:p14="http://schemas.microsoft.com/office/powerpoint/2010/main" val="13765616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340789"/>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Consapevolezza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356361"/>
            <a:ext cx="7779895" cy="4832092"/>
          </a:xfrm>
          <a:prstGeom prst="rect">
            <a:avLst/>
          </a:prstGeom>
          <a:noFill/>
        </p:spPr>
        <p:txBody>
          <a:bodyPr wrap="square" rtlCol="0">
            <a:spAutoFit/>
          </a:bodyPr>
          <a:lstStyle/>
          <a:p>
            <a:pPr marL="457200" indent="-457200" algn="l" rtl="0">
              <a:buFont typeface="Wingdings" panose="05000000000000000000" pitchFamily="2" charset="2"/>
              <a:buChar char="ü"/>
            </a:pPr>
            <a:r>
              <a:rPr lang="en-US" sz="2800" dirty="0"/>
              <a:t>Implementando una strategia di branding completa incentrata sulla costruzione della consapevolezza del marchio, puoi creare un marchio forte e memorabile che risuoni con i clienti e favorisca la crescita del business.</a:t>
            </a:r>
          </a:p>
          <a:p>
            <a:pPr algn="l" rtl="0"/>
            <a:endParaRPr lang="en-US" sz="2800" dirty="0"/>
          </a:p>
          <a:p>
            <a:pPr marL="457200" indent="-457200" algn="l" rtl="0">
              <a:buFont typeface="Wingdings" panose="05000000000000000000" pitchFamily="2" charset="2"/>
              <a:buChar char="ü"/>
            </a:pPr>
            <a:r>
              <a:rPr lang="en-US" sz="2800" dirty="0"/>
              <a:t>Seguendo questi principi di branding e adottando questi passaggi, puoi costruire un marchio forte e memorabile che risuoni con il tuo pubblico target e favorisca la crescita del business.</a:t>
            </a:r>
          </a:p>
        </p:txBody>
      </p:sp>
    </p:spTree>
    <p:extLst>
      <p:ext uri="{BB962C8B-B14F-4D97-AF65-F5344CB8AC3E}">
        <p14:creationId xmlns:p14="http://schemas.microsoft.com/office/powerpoint/2010/main" val="23416095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407921"/>
            <a:ext cx="7779895" cy="2400657"/>
          </a:xfrm>
          <a:prstGeom prst="rect">
            <a:avLst/>
          </a:prstGeom>
          <a:noFill/>
        </p:spPr>
        <p:txBody>
          <a:bodyPr wrap="square" rtlCol="0">
            <a:spAutoFit/>
          </a:bodyPr>
          <a:lstStyle/>
          <a:p>
            <a:pPr algn="l" rtl="0"/>
            <a:r>
              <a:rPr lang="en-US" sz="3000" dirty="0"/>
              <a:t>Il copywriting è l'arte e la scienza di scrivere testi persuasivi e coinvolgenti, noti anche come "copy", con l'intenzione di vendere un prodotto o servizio, promuovere un marchio o influenzare un pubblico target a intraprendere l'azione desiderata.</a:t>
            </a:r>
          </a:p>
        </p:txBody>
      </p:sp>
    </p:spTree>
    <p:extLst>
      <p:ext uri="{BB962C8B-B14F-4D97-AF65-F5344CB8AC3E}">
        <p14:creationId xmlns:p14="http://schemas.microsoft.com/office/powerpoint/2010/main" val="29415865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401205"/>
          </a:xfrm>
          <a:prstGeom prst="rect">
            <a:avLst/>
          </a:prstGeom>
          <a:noFill/>
        </p:spPr>
        <p:txBody>
          <a:bodyPr wrap="square" rtlCol="0">
            <a:spAutoFit/>
          </a:bodyPr>
          <a:lstStyle/>
          <a:p>
            <a:pPr algn="l" rtl="0"/>
            <a:r>
              <a:rPr lang="en-US" sz="2800" dirty="0"/>
              <a:t>Il copywriting viene utilizzato in varie forme di pubblicità e marketing, come post sui social media, contenuti di siti Web, campagne e-mail, script video, annunci stampati e altro ancora. L'obiettivo principale del copywriting è connettersi con il pubblico target, creare fiducia e convincerlo a intraprendere un'azione specifica, come effettuare un acquisto, iscriversi a una newsletter o seguire un marchio sui social media.</a:t>
            </a:r>
          </a:p>
        </p:txBody>
      </p:sp>
    </p:spTree>
    <p:extLst>
      <p:ext uri="{BB962C8B-B14F-4D97-AF65-F5344CB8AC3E}">
        <p14:creationId xmlns:p14="http://schemas.microsoft.com/office/powerpoint/2010/main" val="21976323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401205"/>
          </a:xfrm>
          <a:prstGeom prst="rect">
            <a:avLst/>
          </a:prstGeom>
          <a:noFill/>
        </p:spPr>
        <p:txBody>
          <a:bodyPr wrap="square" rtlCol="0">
            <a:spAutoFit/>
          </a:bodyPr>
          <a:lstStyle/>
          <a:p>
            <a:pPr algn="l" rtl="0"/>
            <a:r>
              <a:rPr lang="en-US" sz="2800" dirty="0"/>
              <a:t>Un copywriting efficace richiede una profonda comprensione del pubblico di destinazione, nonché dei valori, dei messaggi e del tono di voce del marchio. Implica anche l'uso di tecniche come la narrazione, l'umorismo, il fascino emotivo e il linguaggio persuasivo per catturare l'attenzione del lettore e mantenerlo coinvolto. Nel complesso, il copywriting è un elemento cruciale per campagne di marketing e pubblicitarie di successo.</a:t>
            </a:r>
          </a:p>
        </p:txBody>
      </p:sp>
    </p:spTree>
    <p:extLst>
      <p:ext uri="{BB962C8B-B14F-4D97-AF65-F5344CB8AC3E}">
        <p14:creationId xmlns:p14="http://schemas.microsoft.com/office/powerpoint/2010/main" val="7239697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2225041"/>
            <a:ext cx="7779895" cy="1938992"/>
          </a:xfrm>
          <a:prstGeom prst="rect">
            <a:avLst/>
          </a:prstGeom>
          <a:noFill/>
        </p:spPr>
        <p:txBody>
          <a:bodyPr wrap="square" rtlCol="0">
            <a:spAutoFit/>
          </a:bodyPr>
          <a:lstStyle/>
          <a:p>
            <a:pPr algn="l" rtl="0"/>
            <a:r>
              <a:rPr lang="en-US" sz="3000" dirty="0"/>
              <a:t>Il copywriting è estremamente importante per un brand. In effetti, si dice spesso che "il contenuto è fondamentale", e questo è particolarmente vero quando si parla di branding e marketing.</a:t>
            </a:r>
          </a:p>
        </p:txBody>
      </p:sp>
    </p:spTree>
    <p:extLst>
      <p:ext uri="{BB962C8B-B14F-4D97-AF65-F5344CB8AC3E}">
        <p14:creationId xmlns:p14="http://schemas.microsoft.com/office/powerpoint/2010/main" val="1435906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8" y="1767841"/>
            <a:ext cx="7779895" cy="4493538"/>
          </a:xfrm>
          <a:prstGeom prst="rect">
            <a:avLst/>
          </a:prstGeom>
          <a:noFill/>
        </p:spPr>
        <p:txBody>
          <a:bodyPr wrap="square" rtlCol="0">
            <a:spAutoFit/>
          </a:bodyPr>
          <a:lstStyle/>
          <a:p>
            <a:pPr algn="l" rtl="0"/>
            <a:r>
              <a:rPr lang="en-US" sz="3000" dirty="0"/>
              <a:t>Principali motivi per cui il copywriting è importante per un marchio:</a:t>
            </a:r>
          </a:p>
          <a:p>
            <a:pPr algn="l" rtl="0"/>
            <a:endParaRPr lang="en-US" sz="3000" dirty="0"/>
          </a:p>
          <a:p>
            <a:pPr marL="457200" indent="-457200" algn="l" rtl="0">
              <a:buFont typeface="Wingdings" panose="05000000000000000000" pitchFamily="2" charset="2"/>
              <a:buChar char="Ø"/>
            </a:pPr>
            <a:r>
              <a:rPr lang="en-US" sz="2800" b="1" dirty="0"/>
              <a:t>Messaggistica del marchio</a:t>
            </a:r>
            <a:r>
              <a:rPr lang="en-US" sz="2800" dirty="0"/>
              <a:t>: il copywriting ti consente di comunicare il messaggio del tuo marchio al tuo pubblico target in modo chiaro, conciso e convincente. Il tuo testo dovrebbe riflettere i valori, la personalità e il tono di voce del tuo marchio e contribuire a creare una connessione con il tuo pubblico.</a:t>
            </a:r>
          </a:p>
        </p:txBody>
      </p:sp>
    </p:spTree>
    <p:extLst>
      <p:ext uri="{BB962C8B-B14F-4D97-AF65-F5344CB8AC3E}">
        <p14:creationId xmlns:p14="http://schemas.microsoft.com/office/powerpoint/2010/main" val="32055563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Differenziazione</a:t>
            </a:r>
            <a:r>
              <a:rPr lang="en-US" sz="3000" dirty="0"/>
              <a:t>: un copywriting efficace può aiutarti a differenziare il tuo marchio dalla concorrenza evidenziando ciò che rende il tuo marchio unico e speciale. Può aiutare a creare un'identità di marca distinta e ad aumentare il riconoscimento del marchio.</a:t>
            </a:r>
          </a:p>
        </p:txBody>
      </p:sp>
    </p:spTree>
    <p:extLst>
      <p:ext uri="{BB962C8B-B14F-4D97-AF65-F5344CB8AC3E}">
        <p14:creationId xmlns:p14="http://schemas.microsoft.com/office/powerpoint/2010/main" val="3861954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Ascolta prima</a:t>
            </a:r>
            <a:r>
              <a:rPr lang="en-US" sz="3000" dirty="0"/>
              <a:t>: Prima di lanciarsi sui social media, è importante ascoltare ciò che dicono i tuoi clienti. Monitorando i canali dei social media per le menzioni del tuo marchio o del tuo settore, puoi ottenere informazioni preziose sulle opinioni, preferenze ed esigenze dei tuoi clienti.</a:t>
            </a:r>
          </a:p>
        </p:txBody>
      </p:sp>
    </p:spTree>
    <p:extLst>
      <p:ext uri="{BB962C8B-B14F-4D97-AF65-F5344CB8AC3E}">
        <p14:creationId xmlns:p14="http://schemas.microsoft.com/office/powerpoint/2010/main" val="1240326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Conversioni:</a:t>
            </a:r>
            <a:r>
              <a:rPr lang="en-US" sz="3000" dirty="0"/>
              <a:t>Il copywriting può aiutare a persuadere il tuo pubblico a compiere l'azione desiderata, come effettuare un acquisto, iscriversi a una newsletter o seguire il tuo marchio sui social media. Un buon testo può fare la differenza tra un potenziale cliente che scorre oltre il tuo post o fa clic sul tuo sito web.</a:t>
            </a:r>
          </a:p>
        </p:txBody>
      </p:sp>
    </p:spTree>
    <p:extLst>
      <p:ext uri="{BB962C8B-B14F-4D97-AF65-F5344CB8AC3E}">
        <p14:creationId xmlns:p14="http://schemas.microsoft.com/office/powerpoint/2010/main" val="8304427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97609"/>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SEO:</a:t>
            </a:r>
            <a:r>
              <a:rPr lang="en-US" sz="3000" dirty="0"/>
              <a:t>Il copywriting svolge un ruolo importante nell'ottimizzazione dei motori di ricerca (SEO), poiché aiuta a garantire che il tuo sito web e i contenuti dei social media siano visibili e facilmente rilevabili dai motori di ricerca.</a:t>
            </a:r>
          </a:p>
        </p:txBody>
      </p:sp>
    </p:spTree>
    <p:extLst>
      <p:ext uri="{BB962C8B-B14F-4D97-AF65-F5344CB8AC3E}">
        <p14:creationId xmlns:p14="http://schemas.microsoft.com/office/powerpoint/2010/main" val="2759679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algn="l" rtl="0"/>
            <a:r>
              <a:rPr lang="en-US" sz="3000" dirty="0"/>
              <a:t>Nel complesso, il copywriting è un elemento cruciale del branding e del marketing, poiché aiuta a creare una forte identità di marca, a differenziare il tuo marchio dalla concorrenza, a favorire le conversioni e a migliorare i tuoi sforzi SEO.</a:t>
            </a:r>
          </a:p>
          <a:p>
            <a:pPr algn="l" rtl="0"/>
            <a:endParaRPr lang="en-US" sz="3000" dirty="0"/>
          </a:p>
          <a:p>
            <a:pPr algn="l" rtl="0"/>
            <a:r>
              <a:rPr lang="en-US" sz="3000" dirty="0"/>
              <a:t>Attraverso le caratteristiche più importanti di un buon contenuto sui social media, possiamo menzionare:</a:t>
            </a:r>
          </a:p>
        </p:txBody>
      </p:sp>
    </p:spTree>
    <p:extLst>
      <p:ext uri="{BB962C8B-B14F-4D97-AF65-F5344CB8AC3E}">
        <p14:creationId xmlns:p14="http://schemas.microsoft.com/office/powerpoint/2010/main" val="2032450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14145"/>
            <a:ext cx="7779895"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Pertinente</a:t>
            </a:r>
            <a:r>
              <a:rPr lang="en-US" sz="3000" dirty="0"/>
              <a:t>: i buoni contenuti dei social media sono rilevanti per il pubblico a cui sono destinati. Dovrebbe rispondere ai loro bisogni, interessi e punti deboli.</a:t>
            </a:r>
          </a:p>
          <a:p>
            <a:pPr marL="457200" indent="-457200" algn="l" rtl="0">
              <a:buFont typeface="Wingdings" panose="05000000000000000000" pitchFamily="2" charset="2"/>
              <a:buChar char="Ø"/>
            </a:pPr>
            <a:r>
              <a:rPr lang="en-US" sz="3000" b="1" dirty="0"/>
              <a:t>Coinvolgente</a:t>
            </a:r>
            <a:r>
              <a:rPr lang="en-US" sz="3000" dirty="0"/>
              <a:t>: i buoni contenuti dei social media sono coinvolgenti e incoraggiano l'interazione del pubblico. Dovrebbe essere progettato per provocare una risposta, come commenti, Mi piace o condivisioni.</a:t>
            </a:r>
          </a:p>
        </p:txBody>
      </p:sp>
    </p:spTree>
    <p:extLst>
      <p:ext uri="{BB962C8B-B14F-4D97-AF65-F5344CB8AC3E}">
        <p14:creationId xmlns:p14="http://schemas.microsoft.com/office/powerpoint/2010/main" val="42911367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56945"/>
            <a:ext cx="7779895" cy="5170646"/>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Autentico:</a:t>
            </a:r>
            <a:r>
              <a:rPr lang="en-US" sz="3000" dirty="0"/>
              <a:t>I buoni contenuti dei social media sono autentici e riflettono la voce e i valori del marchio. Dovrebbe essere veritiero, trasparente e coerente con il messaggio del marchio.</a:t>
            </a:r>
          </a:p>
          <a:p>
            <a:pPr marL="457200" indent="-457200" algn="l" rtl="0">
              <a:buFont typeface="Wingdings" panose="05000000000000000000" pitchFamily="2" charset="2"/>
              <a:buChar char="Ø"/>
            </a:pPr>
            <a:endParaRPr lang="en-US" sz="3000" dirty="0"/>
          </a:p>
          <a:p>
            <a:pPr marL="457200" indent="-457200" algn="l" rtl="0">
              <a:buFont typeface="Wingdings" panose="05000000000000000000" pitchFamily="2" charset="2"/>
              <a:buChar char="Ø"/>
            </a:pPr>
            <a:r>
              <a:rPr lang="en-US" sz="3000" b="1" dirty="0"/>
              <a:t>Visivo:</a:t>
            </a:r>
            <a:r>
              <a:rPr lang="en-US" sz="3000" dirty="0"/>
              <a:t>I buoni contenuti dei social media sono visivi e accattivanti. Dovrebbe essere progettato per catturare l'attenzione del pubblico e trasmettere il messaggio in modo chiaro e conciso.</a:t>
            </a:r>
          </a:p>
        </p:txBody>
      </p:sp>
    </p:spTree>
    <p:extLst>
      <p:ext uri="{BB962C8B-B14F-4D97-AF65-F5344CB8AC3E}">
        <p14:creationId xmlns:p14="http://schemas.microsoft.com/office/powerpoint/2010/main" val="42427928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85545"/>
            <a:ext cx="7779895" cy="4832092"/>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tempestivo:</a:t>
            </a:r>
            <a:r>
              <a:rPr lang="en-US" sz="2800" dirty="0"/>
              <a:t>I buoni contenuti dei social media sono tempestivi e pertinenti agli eventi o alle tendenze attuali. Dovrebbe essere aggiornato regolarmente per mantenere il pubblico coinvolto e informato.</a:t>
            </a:r>
          </a:p>
          <a:p>
            <a:pPr algn="l" rtl="0"/>
            <a:endParaRPr lang="en-US" sz="2800" dirty="0"/>
          </a:p>
          <a:p>
            <a:pPr marL="457200" indent="-457200" algn="l" rtl="0">
              <a:buFont typeface="Wingdings" panose="05000000000000000000" pitchFamily="2" charset="2"/>
              <a:buChar char="Ø"/>
            </a:pPr>
            <a:r>
              <a:rPr lang="en-US" sz="2800" b="1" dirty="0"/>
              <a:t>Condivisibile:</a:t>
            </a:r>
            <a:r>
              <a:rPr lang="en-US" sz="2800" dirty="0"/>
              <a:t>Un buon contenuto sui social media è condivisibile e incoraggia il pubblico a condividerlo con i propri follower. Dovrebbe essere progettato per essere facilmente condivisibile su più piattaforme.</a:t>
            </a:r>
          </a:p>
        </p:txBody>
      </p:sp>
    </p:spTree>
    <p:extLst>
      <p:ext uri="{BB962C8B-B14F-4D97-AF65-F5344CB8AC3E}">
        <p14:creationId xmlns:p14="http://schemas.microsoft.com/office/powerpoint/2010/main" val="2226112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Copywriting</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80489"/>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Coerente:</a:t>
            </a:r>
            <a:r>
              <a:rPr lang="en-US" sz="3000" dirty="0"/>
              <a:t>Un buon contenuto sui social media è coerente in termini di branding, messaggistica e tono di voce. Dovrebbe essere progettato per mantenere l'identità e la reputazione del marchio.</a:t>
            </a:r>
          </a:p>
        </p:txBody>
      </p:sp>
    </p:spTree>
    <p:extLst>
      <p:ext uri="{BB962C8B-B14F-4D97-AF65-F5344CB8AC3E}">
        <p14:creationId xmlns:p14="http://schemas.microsoft.com/office/powerpoint/2010/main" val="4430727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Buoni esempi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046351"/>
            <a:ext cx="7779895" cy="2862322"/>
          </a:xfrm>
          <a:prstGeom prst="rect">
            <a:avLst/>
          </a:prstGeom>
          <a:noFill/>
        </p:spPr>
        <p:txBody>
          <a:bodyPr wrap="square" rtlCol="0">
            <a:spAutoFit/>
          </a:bodyPr>
          <a:lstStyle/>
          <a:p>
            <a:pPr algn="l" rtl="0"/>
            <a:r>
              <a:rPr lang="en-US" sz="3000" b="1" dirty="0"/>
              <a:t>Mela:</a:t>
            </a:r>
            <a:r>
              <a:rPr lang="en-US" sz="3000" dirty="0"/>
              <a:t>"Think Different": l'iconico slogan di Apple della fine degli anni '90 è un esempio di potente copywriting che ispira e motiva. È breve, memorabile e cattura l'essenza dell'identità del marchio Apple.</a:t>
            </a:r>
          </a:p>
        </p:txBody>
      </p:sp>
      <p:pic>
        <p:nvPicPr>
          <p:cNvPr id="4" name="Picture 3">
            <a:extLst>
              <a:ext uri="{FF2B5EF4-FFF2-40B4-BE49-F238E27FC236}">
                <a16:creationId xmlns:a16="http://schemas.microsoft.com/office/drawing/2014/main" id="{92FFE276-1C05-2160-0D24-4EA3D927B2A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1707" y="1551814"/>
            <a:ext cx="671830" cy="828675"/>
          </a:xfrm>
          <a:prstGeom prst="rect">
            <a:avLst/>
          </a:prstGeom>
          <a:noFill/>
          <a:ln>
            <a:noFill/>
          </a:ln>
        </p:spPr>
      </p:pic>
    </p:spTree>
    <p:extLst>
      <p:ext uri="{BB962C8B-B14F-4D97-AF65-F5344CB8AC3E}">
        <p14:creationId xmlns:p14="http://schemas.microsoft.com/office/powerpoint/2010/main" val="6176249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Buoni esempi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844359"/>
            <a:ext cx="7779895" cy="2862322"/>
          </a:xfrm>
          <a:prstGeom prst="rect">
            <a:avLst/>
          </a:prstGeom>
          <a:noFill/>
        </p:spPr>
        <p:txBody>
          <a:bodyPr wrap="square" rtlCol="0">
            <a:spAutoFit/>
          </a:bodyPr>
          <a:lstStyle/>
          <a:p>
            <a:pPr algn="l" rtl="0"/>
            <a:r>
              <a:rPr lang="en-US" sz="3000" b="1" dirty="0"/>
              <a:t>Mailchimp:</a:t>
            </a:r>
            <a:r>
              <a:rPr lang="en-US" sz="3000" dirty="0"/>
              <a:t>"Invia email migliori": lo slogan di Mailchimp è un esempio di come il copywriting possa concentrarsi sui vantaggi di un prodotto o servizio. È chiaro, conciso e fa appello al desiderio del pubblico target di un'e-mail marketing di alta qualità.</a:t>
            </a:r>
          </a:p>
        </p:txBody>
      </p:sp>
      <p:pic>
        <p:nvPicPr>
          <p:cNvPr id="5" name="Picture 4">
            <a:extLst>
              <a:ext uri="{FF2B5EF4-FFF2-40B4-BE49-F238E27FC236}">
                <a16:creationId xmlns:a16="http://schemas.microsoft.com/office/drawing/2014/main" id="{2564B1E3-7D14-5669-3631-816D5E7E491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23107" y="1642046"/>
            <a:ext cx="1695450" cy="940435"/>
          </a:xfrm>
          <a:prstGeom prst="rect">
            <a:avLst/>
          </a:prstGeom>
          <a:noFill/>
          <a:ln>
            <a:noFill/>
          </a:ln>
        </p:spPr>
      </p:pic>
    </p:spTree>
    <p:extLst>
      <p:ext uri="{BB962C8B-B14F-4D97-AF65-F5344CB8AC3E}">
        <p14:creationId xmlns:p14="http://schemas.microsoft.com/office/powerpoint/2010/main" val="42548671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Tieni a mente!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73343"/>
            <a:ext cx="7779895" cy="4708981"/>
          </a:xfrm>
          <a:prstGeom prst="rect">
            <a:avLst/>
          </a:prstGeom>
          <a:noFill/>
        </p:spPr>
        <p:txBody>
          <a:bodyPr wrap="square" rtlCol="0">
            <a:spAutoFit/>
          </a:bodyPr>
          <a:lstStyle/>
          <a:p>
            <a:pPr marL="457200" indent="-457200" algn="l" rtl="0">
              <a:buFont typeface="Wingdings" panose="05000000000000000000" pitchFamily="2" charset="2"/>
              <a:buChar char="ü"/>
            </a:pPr>
            <a:r>
              <a:rPr lang="en-US" sz="3000" dirty="0"/>
              <a:t>Utilizzando queste strategie, puoi creare una strategia di content marketing forte ed efficace per i social media che aiuta a costruire il tuo marchio e a coinvolgere il tuo pubblico target.</a:t>
            </a:r>
          </a:p>
          <a:p>
            <a:pPr algn="l" rtl="0"/>
            <a:endParaRPr lang="en-US" sz="3000" dirty="0"/>
          </a:p>
          <a:p>
            <a:pPr marL="457200" indent="-457200" algn="l" rtl="0">
              <a:buFont typeface="Wingdings" panose="05000000000000000000" pitchFamily="2" charset="2"/>
              <a:buChar char="ü"/>
            </a:pPr>
            <a:r>
              <a:rPr lang="en-US" sz="3000" dirty="0"/>
              <a:t>Utilizzando questi suggerimenti e trucchi, puoi creare contenuti di successo sui social media che aiutano a costruire il tuo marchio, coinvolgere il tuo pubblico e promuovere la crescita del business.</a:t>
            </a:r>
          </a:p>
        </p:txBody>
      </p:sp>
    </p:spTree>
    <p:extLst>
      <p:ext uri="{BB962C8B-B14F-4D97-AF65-F5344CB8AC3E}">
        <p14:creationId xmlns:p14="http://schemas.microsoft.com/office/powerpoint/2010/main" val="249911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Sii autentico:</a:t>
            </a:r>
            <a:r>
              <a:rPr lang="en-US" sz="3000" dirty="0"/>
              <a:t>I social media riguardano la costruzione di relazioni e fiducia con il tuo pubblico. Per fare questo, è importante essere autentici e trasparenti nelle tue comunicazioni. Ciò significa essere onesti riguardo ai valori, agli obiettivi e alle sfide del tuo marchio.</a:t>
            </a:r>
          </a:p>
        </p:txBody>
      </p:sp>
    </p:spTree>
    <p:extLst>
      <p:ext uri="{BB962C8B-B14F-4D97-AF65-F5344CB8AC3E}">
        <p14:creationId xmlns:p14="http://schemas.microsoft.com/office/powerpoint/2010/main" val="15783323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Stabilisci obiettivi chiari</a:t>
            </a:r>
            <a:r>
              <a:rPr lang="en-US" sz="3000" dirty="0"/>
              <a:t>: prima di monitorare le metriche dei social media, è importante stabilire obiettivi chiari per la tua strategia sui social media. Questi obiettivi dovrebbero essere specifici, misurabili, realizzabili, pertinenti e limitati nel tempo (SMART). Ad esempio, potresti voler aumentare il tuo seguito sui social media del 10% nei prossimi sei mesi.</a:t>
            </a:r>
          </a:p>
        </p:txBody>
      </p:sp>
    </p:spTree>
    <p:extLst>
      <p:ext uri="{BB962C8B-B14F-4D97-AF65-F5344CB8AC3E}">
        <p14:creationId xmlns:p14="http://schemas.microsoft.com/office/powerpoint/2010/main" val="32124682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Scegli le metriche giuste:</a:t>
            </a:r>
            <a:r>
              <a:rPr lang="en-US" sz="3000" dirty="0"/>
              <a:t>Seleziona metriche in linea con i tuoi obiettivi e misura l'efficacia della tua strategia sui social media. Scegli un mix di parametri quantitativi e qualitativi, come tasso di coinvolgimento, copertura e analisi del sentiment.</a:t>
            </a:r>
          </a:p>
        </p:txBody>
      </p:sp>
    </p:spTree>
    <p:extLst>
      <p:ext uri="{BB962C8B-B14F-4D97-AF65-F5344CB8AC3E}">
        <p14:creationId xmlns:p14="http://schemas.microsoft.com/office/powerpoint/2010/main" val="6916227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Utilizza strumenti di analisi:</a:t>
            </a:r>
            <a:r>
              <a:rPr lang="en-US" sz="3000" dirty="0"/>
              <a:t>Sono disponibili molti strumenti di analisi dei social media che possono aiutarti a monitorare e analizzare le tue metriche sui social media. Utilizza questi strumenti per ottenere informazioni dettagliate sui dati demografici del tuo pubblico, sui livelli di coinvolgimento e sulle prestazioni dei contenuti.</a:t>
            </a:r>
          </a:p>
        </p:txBody>
      </p:sp>
    </p:spTree>
    <p:extLst>
      <p:ext uri="{BB962C8B-B14F-4D97-AF65-F5344CB8AC3E}">
        <p14:creationId xmlns:p14="http://schemas.microsoft.com/office/powerpoint/2010/main" val="38872167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Tieni traccia delle metriche in modo coerente</a:t>
            </a:r>
            <a:r>
              <a:rPr lang="en-US" sz="3000" dirty="0"/>
              <a:t>: monitora regolarmente le metriche dei tuoi social media per misurare i progressi e identificare le aree di miglioramento. Stabilisci un programma regolare per il monitoraggio delle metriche e rispettalo.</a:t>
            </a:r>
          </a:p>
        </p:txBody>
      </p:sp>
    </p:spTree>
    <p:extLst>
      <p:ext uri="{BB962C8B-B14F-4D97-AF65-F5344CB8AC3E}">
        <p14:creationId xmlns:p14="http://schemas.microsoft.com/office/powerpoint/2010/main" val="314604384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Benchmark rispetto ai concorrenti:</a:t>
            </a:r>
            <a:r>
              <a:rPr lang="en-US" sz="3000" dirty="0"/>
              <a:t>Confronta le tue metriche sui social media con quelle dei tuoi concorrenti per vedere come te la cavi. Utilizza queste informazioni per identificare le aree in cui puoi migliorare la tua strategia sui social media.</a:t>
            </a:r>
          </a:p>
        </p:txBody>
      </p:sp>
    </p:spTree>
    <p:extLst>
      <p:ext uri="{BB962C8B-B14F-4D97-AF65-F5344CB8AC3E}">
        <p14:creationId xmlns:p14="http://schemas.microsoft.com/office/powerpoint/2010/main" val="23792063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Best practice (metriche)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893383"/>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Adatta la tua strategia in base ai dati:</a:t>
            </a:r>
            <a:r>
              <a:rPr lang="en-US" sz="3000" dirty="0"/>
              <a:t>Utilizza le informazioni acquisite dalle metriche dei social media per prendere decisioni basate sui dati sulla tua strategia sui social media. Adatta la tua strategia in base a cosa funziona e cosa no.</a:t>
            </a:r>
          </a:p>
        </p:txBody>
      </p:sp>
    </p:spTree>
    <p:extLst>
      <p:ext uri="{BB962C8B-B14F-4D97-AF65-F5344CB8AC3E}">
        <p14:creationId xmlns:p14="http://schemas.microsoft.com/office/powerpoint/2010/main" val="25095235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Fine dell'unità didattica</a:t>
            </a:r>
          </a:p>
        </p:txBody>
      </p:sp>
    </p:spTree>
    <p:extLst>
      <p:ext uri="{BB962C8B-B14F-4D97-AF65-F5344CB8AC3E}">
        <p14:creationId xmlns:p14="http://schemas.microsoft.com/office/powerpoint/2010/main" val="41206609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Avviso sul diritto d'autore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l" rtl="0">
              <a:buFont typeface="Wingdings" panose="05000000000000000000" pitchFamily="2" charset="2"/>
              <a:buChar char="Ø"/>
            </a:pPr>
            <a:r>
              <a:rPr lang="en-US" dirty="0"/>
              <a:t>Diritto d'autore © Membri del</a:t>
            </a:r>
            <a:r>
              <a:rPr lang="en-US" i="1" dirty="0"/>
              <a:t>Migliorare le capacità e le competenze dei giovani nell'imprenditorialità sociale attraverso la realtà virtuale</a:t>
            </a:r>
            <a:r>
              <a:rPr lang="en-US" dirty="0"/>
              <a:t>Progetto, 2021 per i dettagli dell'ENTREALITÀ</a:t>
            </a:r>
            <a:r>
              <a:rPr lang="en-US" dirty="0">
                <a:hlinkClick r:id="rId3"/>
              </a:rPr>
              <a:t>https://projectentreality.eu/index.php/it/</a:t>
            </a:r>
            <a:r>
              <a:rPr lang="en-US" dirty="0"/>
              <a:t>progetto e la collaborazione.</a:t>
            </a:r>
          </a:p>
          <a:p>
            <a:pPr algn="l" rtl="0"/>
            <a:endParaRPr lang="en-US" dirty="0"/>
          </a:p>
          <a:p>
            <a:pPr marL="457200" indent="-457200" algn="l" rtl="0">
              <a:buFont typeface="Wingdings" panose="05000000000000000000" pitchFamily="2" charset="2"/>
              <a:buChar char="Ø"/>
            </a:pPr>
            <a:r>
              <a:rPr lang="en-US" dirty="0"/>
              <a:t>L'opera dovrà essere attribuita allegando il seguente riferimento agli elementi copiati: “Copyright © Membri del</a:t>
            </a:r>
            <a:r>
              <a:rPr lang="en-US" dirty="0" err="1"/>
              <a:t>Entrerealtà</a:t>
            </a:r>
            <a:r>
              <a:rPr lang="en-US" dirty="0"/>
              <a:t>Progetto, 2021”.</a:t>
            </a:r>
          </a:p>
          <a:p>
            <a:pPr marL="457200" indent="-457200" algn="l" rtl="0">
              <a:buFont typeface="Wingdings" panose="05000000000000000000" pitchFamily="2" charset="2"/>
              <a:buChar char="Ø"/>
            </a:pPr>
            <a:endParaRPr lang="en-US" dirty="0"/>
          </a:p>
          <a:p>
            <a:pPr marL="457200" indent="-457200" algn="l" rtl="0">
              <a:buFont typeface="Wingdings" panose="05000000000000000000" pitchFamily="2" charset="2"/>
              <a:buChar char="Ø"/>
            </a:pPr>
            <a:r>
              <a:rPr lang="en-US" dirty="0"/>
              <a:t>L'utilizzo di questa presentazione in modi e/o per scopi non previsti nella licenza richiede la previa autorizzazione scritta dei detentori dei diritti d'autore. Le informazioni contenute in questa presentazione rappresentano le opinioni dei titolari dei diritti d'autore alla data in cui tali opinioni sono state pubblicate</a:t>
            </a:r>
          </a:p>
        </p:txBody>
      </p:sp>
    </p:spTree>
    <p:extLst>
      <p:ext uri="{BB962C8B-B14F-4D97-AF65-F5344CB8AC3E}">
        <p14:creationId xmlns:p14="http://schemas.microsoft.com/office/powerpoint/2010/main" val="225925064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Riferimenti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l" rtl="0">
              <a:buFont typeface="Arial" panose="020B0604020202020204" pitchFamily="34" charset="0"/>
              <a:buChar char="•"/>
            </a:pPr>
            <a:r>
              <a:rPr lang="en-US" dirty="0" err="1"/>
              <a:t>Zippia</a:t>
            </a:r>
            <a:r>
              <a:rPr lang="en-US" dirty="0"/>
              <a:t>. "20 statistiche vitali sull'utilizzo degli smartphone [2023]: fatti, dati e tendenze sull'uso dei dispositivi mobili negli Stati Uniti" Zippia.com. 3 aprile 2023, https://www.zippia.com/advice/smartphone-usage-statistics/</a:t>
            </a:r>
          </a:p>
          <a:p>
            <a:pPr marL="285750" indent="-285750" algn="l" rtl="0">
              <a:buFont typeface="Arial" panose="020B0604020202020204" pitchFamily="34" charset="0"/>
              <a:buChar char="•"/>
            </a:pPr>
            <a:r>
              <a:rPr lang="en-US" dirty="0" err="1"/>
              <a:t>aresh</a:t>
            </a:r>
            <a:r>
              <a:rPr lang="en-US" dirty="0"/>
              <a:t>, KM, Nunan, D., Pearson, DFB (2019). Ricerche di mercato: un approccio applicato. Pearson Education Limited</a:t>
            </a:r>
          </a:p>
          <a:p>
            <a:pPr marL="285750" indent="-285750" algn="l" rtl="0">
              <a:buFont typeface="Arial" panose="020B0604020202020204" pitchFamily="34" charset="0"/>
              <a:buChar char="•"/>
            </a:pPr>
            <a:r>
              <a:rPr lang="en-US" dirty="0" err="1"/>
              <a:t>Doerr</a:t>
            </a:r>
            <a:r>
              <a:rPr lang="en-US" dirty="0"/>
              <a:t>, J. (2018). Misura ciò che conta: OKR: l'idea semplice che favorisce una crescita 10 volte maggiore. Penguin Books Ltd</a:t>
            </a:r>
          </a:p>
          <a:p>
            <a:pPr marL="285750" indent="-285750" algn="l" rtl="0">
              <a:buFont typeface="Arial" panose="020B0604020202020204" pitchFamily="34" charset="0"/>
              <a:buChar char="•"/>
            </a:pPr>
            <a:r>
              <a:rPr lang="en-US" dirty="0"/>
              <a:t>Wheeler, A. (2012). Progettare l'identità del marchio: una guida essenziale per l'intero team di branding. John Wiley &amp; Figli</a:t>
            </a:r>
          </a:p>
          <a:p>
            <a:pPr marL="285750" indent="-285750" algn="l" rtl="0">
              <a:buFont typeface="Arial" panose="020B0604020202020204" pitchFamily="34" charset="0"/>
              <a:buChar char="•"/>
            </a:pPr>
            <a:r>
              <a:rPr lang="en-US" dirty="0"/>
              <a:t>Kotler, P.,</a:t>
            </a:r>
            <a:r>
              <a:rPr lang="en-US" dirty="0" err="1"/>
              <a:t>Kartajaya</a:t>
            </a:r>
            <a:r>
              <a:rPr lang="en-US" dirty="0"/>
              <a:t>, H., Iwan (2017). Marketing 4.0: passaggio dal tradizionale al digitale. John Wiley &amp; Figli</a:t>
            </a:r>
          </a:p>
          <a:p>
            <a:pPr marL="285750" indent="-285750" algn="l" rtl="0">
              <a:buFont typeface="Arial" panose="020B0604020202020204" pitchFamily="34" charset="0"/>
              <a:buChar char="•"/>
            </a:pPr>
            <a:r>
              <a:rPr lang="en-US" dirty="0" err="1"/>
              <a:t>Reibstein</a:t>
            </a:r>
            <a:r>
              <a:rPr lang="en-US" dirty="0"/>
              <a:t>, D. (2021). Metriche chiave di marketing. Gli oltre 50 parametri che ogni manager deve conoscere, Libro in brossura. Pearson Education Limited</a:t>
            </a:r>
          </a:p>
          <a:p>
            <a:pPr marL="285750" indent="-285750" algn="l" rtl="0">
              <a:buFont typeface="Arial" panose="020B0604020202020204" pitchFamily="34" charset="0"/>
              <a:buChar char="•"/>
            </a:pPr>
            <a:r>
              <a:rPr lang="en-US" dirty="0">
                <a:hlinkClick r:id="rId3"/>
              </a:rPr>
              <a:t>https://netbasequid.com/blog/market-research-steps/</a:t>
            </a:r>
            <a:r>
              <a:rPr lang="en-US" dirty="0"/>
              <a:t> </a:t>
            </a:r>
          </a:p>
          <a:p>
            <a:pPr marL="285750" indent="-285750" algn="l" rtl="0">
              <a:buFont typeface="Arial" panose="020B0604020202020204" pitchFamily="34" charset="0"/>
              <a:buChar char="•"/>
            </a:pPr>
            <a:r>
              <a:rPr lang="en-US" dirty="0">
                <a:hlinkClick r:id="rId4"/>
              </a:rPr>
              <a:t>https://books.forbes.com/blog/how-to-build-a-digital-brand-that-lasts/</a:t>
            </a:r>
            <a:r>
              <a:rPr lang="en-US" dirty="0"/>
              <a:t> </a:t>
            </a:r>
          </a:p>
          <a:p>
            <a:pPr marL="285750" indent="-285750" algn="l" rtl="0">
              <a:buFont typeface="Arial" panose="020B0604020202020204" pitchFamily="34" charset="0"/>
              <a:buChar char="•"/>
            </a:pPr>
            <a:r>
              <a:rPr lang="en-US" dirty="0">
                <a:hlinkClick r:id="rId5"/>
              </a:rPr>
              <a:t>https://neilpatel.com/what-is-content-marketing/</a:t>
            </a:r>
            <a:r>
              <a:rPr lang="en-US" dirty="0"/>
              <a:t> </a:t>
            </a:r>
          </a:p>
          <a:p>
            <a:pPr marL="285750" indent="-285750" algn="l" rtl="0">
              <a:buFont typeface="Arial" panose="020B0604020202020204" pitchFamily="34" charset="0"/>
              <a:buChar char="•"/>
            </a:pPr>
            <a:r>
              <a:rPr lang="en-US" dirty="0">
                <a:hlinkClick r:id="rId6"/>
              </a:rPr>
              <a:t>https://www.heurio.co/dieter-rams-10-principles-of-good-design</a:t>
            </a:r>
            <a:r>
              <a:rPr lang="en-US" dirty="0"/>
              <a:t> </a:t>
            </a:r>
          </a:p>
          <a:p>
            <a:pPr marL="285750" indent="-285750" algn="l" rtl="0">
              <a:buFont typeface="Arial" panose="020B0604020202020204" pitchFamily="34" charset="0"/>
              <a:buChar char="•"/>
            </a:pPr>
            <a:r>
              <a:rPr lang="en-US" dirty="0">
                <a:hlinkClick r:id="rId7"/>
              </a:rPr>
              <a:t>https://www.smashingmagazine.com/2010/01/color-theory-for-designers-part-1-the-meaning-of-color/</a:t>
            </a:r>
            <a:r>
              <a:rPr lang="en-US" dirty="0"/>
              <a:t> </a:t>
            </a:r>
          </a:p>
          <a:p>
            <a:pPr algn="l" rtl="0"/>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Fornire valore:</a:t>
            </a:r>
            <a:r>
              <a:rPr lang="en-US" sz="3000" dirty="0"/>
              <a:t>I tuoi contenuti sui social media dovrebbero fornire valore al tuo pubblico. Ciò può includere contenuti educativi, contenuti di intrattenimento o contenuti che risolvono un problema per i tuoi clienti. Fornendo valore, puoi creare fiducia e lealtà con il tuo pubblico.</a:t>
            </a:r>
          </a:p>
        </p:txBody>
      </p:sp>
    </p:spTree>
    <p:extLst>
      <p:ext uri="{BB962C8B-B14F-4D97-AF65-F5344CB8AC3E}">
        <p14:creationId xmlns:p14="http://schemas.microsoft.com/office/powerpoint/2010/main" val="1787207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Interagisci con il tuo pubblico:</a:t>
            </a:r>
            <a:r>
              <a:rPr lang="en-US" sz="3000" dirty="0"/>
              <a:t>I social media sono una conversazione bidirezionale. Per utilizzare in modo efficace i social media, è importante interagire con il pubblico rispondendo a commenti e messaggi, chiedendo feedback e mostrando apprezzamento per il loro supporto.</a:t>
            </a:r>
          </a:p>
        </p:txBody>
      </p:sp>
    </p:spTree>
    <p:extLst>
      <p:ext uri="{BB962C8B-B14F-4D97-AF65-F5344CB8AC3E}">
        <p14:creationId xmlns:p14="http://schemas.microsoft.com/office/powerpoint/2010/main" val="2022044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Principi dei social media</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62781"/>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Misura i tuoi risultati:</a:t>
            </a:r>
            <a:r>
              <a:rPr lang="en-US" sz="3000" dirty="0"/>
              <a:t>Per determinare l'efficacia dei tuoi sforzi sui social media, è importante misurare i risultati. Ciò può includere il monitoraggio di parametri come tassi di coinvolgimento, copertura e conversioni. Misurando i risultati, puoi identificare le aree di miglioramento e adattare la tua strategia di conseguenza.</a:t>
            </a:r>
          </a:p>
        </p:txBody>
      </p:sp>
    </p:spTree>
    <p:extLst>
      <p:ext uri="{BB962C8B-B14F-4D97-AF65-F5344CB8AC3E}">
        <p14:creationId xmlns:p14="http://schemas.microsoft.com/office/powerpoint/2010/main" val="2057464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1323439"/>
          </a:xfrm>
          <a:prstGeom prst="rect">
            <a:avLst/>
          </a:prstGeom>
          <a:noFill/>
        </p:spPr>
        <p:txBody>
          <a:bodyPr wrap="square" rtlCol="0">
            <a:spAutoFit/>
          </a:bodyPr>
          <a:lstStyle/>
          <a:p>
            <a:pPr algn="l" rtl="0"/>
            <a:r>
              <a:rPr lang="en-US" sz="4000" dirty="0">
                <a:solidFill>
                  <a:srgbClr val="398F98"/>
                </a:solidFill>
                <a:latin typeface="Calibri"/>
                <a:cs typeface="Calibri"/>
              </a:rPr>
              <a:t>I social in numeri</a:t>
            </a:r>
          </a:p>
          <a:p>
            <a:pPr algn="l" rtl="0"/>
            <a:endParaRPr lang="en-US" sz="4000" dirty="0">
              <a:solidFill>
                <a:srgbClr val="398F98"/>
              </a:solidFill>
              <a:latin typeface="Calibri"/>
              <a:cs typeface="Calibri"/>
            </a:endParaRP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59861"/>
            <a:ext cx="7779895" cy="3785652"/>
          </a:xfrm>
          <a:prstGeom prst="rect">
            <a:avLst/>
          </a:prstGeom>
          <a:noFill/>
        </p:spPr>
        <p:txBody>
          <a:bodyPr wrap="square" rtlCol="0">
            <a:spAutoFit/>
          </a:bodyPr>
          <a:lstStyle/>
          <a:p>
            <a:pPr algn="l" rtl="0"/>
            <a:r>
              <a:rPr lang="en-US" sz="3000" dirty="0"/>
              <a:t>Le ultime statistiche mettono in luce alcuni fatti interessanti, che aiutano a comprendere il nuovo ecosistema e la potenza dei dispositivi e delle piattaforme. Secondo lo studio zippia.com:</a:t>
            </a:r>
          </a:p>
          <a:p>
            <a:pPr algn="l" rtl="0"/>
            <a:endParaRPr lang="en-US" sz="3000" dirty="0"/>
          </a:p>
          <a:p>
            <a:pPr marL="457200" indent="-457200" algn="l" rtl="0">
              <a:buFont typeface="Wingdings" panose="05000000000000000000" pitchFamily="2" charset="2"/>
              <a:buChar char="Ø"/>
            </a:pPr>
            <a:r>
              <a:rPr lang="en-US" sz="3000" dirty="0"/>
              <a:t>L'81,6% degli americani,</a:t>
            </a:r>
            <a:r>
              <a:rPr lang="en-US" sz="3000" dirty="0" err="1"/>
              <a:t>totalizzando</a:t>
            </a:r>
            <a:r>
              <a:rPr lang="en-US" sz="3000" dirty="0"/>
              <a:t>270 milioni di persone possiederanno uno smartphone nel 2023.</a:t>
            </a:r>
          </a:p>
        </p:txBody>
      </p:sp>
    </p:spTree>
    <p:extLst>
      <p:ext uri="{BB962C8B-B14F-4D97-AF65-F5344CB8AC3E}">
        <p14:creationId xmlns:p14="http://schemas.microsoft.com/office/powerpoint/2010/main" val="1591853494"/>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1527</TotalTime>
  <Words>3240</Words>
  <Application>Microsoft Macintosh PowerPoint</Application>
  <PresentationFormat>Presentazione su schermo (4:3)</PresentationFormat>
  <Paragraphs>224</Paragraphs>
  <Slides>58</Slides>
  <Notes>58</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58</vt:i4>
      </vt:variant>
    </vt:vector>
  </HeadingPairs>
  <TitlesOfParts>
    <vt:vector size="63" baseType="lpstr">
      <vt:lpstr>Arial</vt:lpstr>
      <vt:lpstr>Calibri</vt:lpstr>
      <vt:lpstr>Wingdings</vt:lpstr>
      <vt:lpstr>Arial Black</vt:lpstr>
      <vt:lpstr>Základné</vt:lpstr>
      <vt:lpstr>FONDAMENTI SUI SOCIAL MEDIA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Dario La Guardia</cp:lastModifiedBy>
  <cp:revision>29</cp:revision>
  <dcterms:created xsi:type="dcterms:W3CDTF">2019-02-10T21:49:04Z</dcterms:created>
  <dcterms:modified xsi:type="dcterms:W3CDTF">2023-11-22T09:32:18Z</dcterms:modified>
</cp:coreProperties>
</file>