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73"/>
  </p:notesMasterIdLst>
  <p:sldIdLst>
    <p:sldId id="329" r:id="rId2"/>
    <p:sldId id="257" r:id="rId3"/>
    <p:sldId id="262" r:id="rId4"/>
    <p:sldId id="263" r:id="rId5"/>
    <p:sldId id="264" r:id="rId6"/>
    <p:sldId id="265" r:id="rId7"/>
    <p:sldId id="267" r:id="rId8"/>
    <p:sldId id="266"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30" r:id="rId70"/>
    <p:sldId id="331" r:id="rId71"/>
    <p:sldId id="332" r:id="rId72"/>
  </p:sldIdLst>
  <p:sldSz cx="9144000" cy="6858000" type="screen4x3"/>
  <p:notesSz cx="7315200" cy="9601200"/>
  <p:embeddedFontLst>
    <p:embeddedFont>
      <p:font typeface="Arial Black" panose="020B0604020202020204" pitchFamily="34" charset="0"/>
      <p:regular r:id="rId74"/>
      <p:bold r:id="rId75"/>
    </p:embeddedFont>
    <p:embeddedFont>
      <p:font typeface="Calibri" panose="020F0502020204030204" pitchFamily="34" charset="0"/>
      <p:regular r:id="rId76"/>
      <p:bold r:id="rId77"/>
      <p:italic r:id="rId78"/>
      <p:boldItalic r:id="rId7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81"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21" d="100"/>
          <a:sy n="121" d="100"/>
        </p:scale>
        <p:origin x="1904"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fntdata"/><Relationship Id="rId79" Type="http://schemas.openxmlformats.org/officeDocument/2006/relationships/font" Target="fonts/font6.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font" Target="fonts/font2.fntdata"/><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font" Target="fonts/font5.fntdata"/><Relationship Id="rId8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3.fntdata"/><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894771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1042603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381255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1946935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1728233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38142064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862104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26732787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2940594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2076940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25120731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2478677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4058373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144065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17931061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1800800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39624616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488172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18514244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197125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15062128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18806927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4584149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6487468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6939728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3891685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815121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38530951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6998368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4118899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123723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18407047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40857572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30706806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456169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397892325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29371488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9819615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21960899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29313190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488440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38662017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6559989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27941940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14884103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326173454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15338324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81123861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236247714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279300803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58</a:t>
            </a:fld>
            <a:endParaRPr/>
          </a:p>
        </p:txBody>
      </p:sp>
    </p:spTree>
    <p:extLst>
      <p:ext uri="{BB962C8B-B14F-4D97-AF65-F5344CB8AC3E}">
        <p14:creationId xmlns:p14="http://schemas.microsoft.com/office/powerpoint/2010/main" val="126922765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59</a:t>
            </a:fld>
            <a:endParaRPr/>
          </a:p>
        </p:txBody>
      </p:sp>
    </p:spTree>
    <p:extLst>
      <p:ext uri="{BB962C8B-B14F-4D97-AF65-F5344CB8AC3E}">
        <p14:creationId xmlns:p14="http://schemas.microsoft.com/office/powerpoint/2010/main" val="233466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1904297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60</a:t>
            </a:fld>
            <a:endParaRPr/>
          </a:p>
        </p:txBody>
      </p:sp>
    </p:spTree>
    <p:extLst>
      <p:ext uri="{BB962C8B-B14F-4D97-AF65-F5344CB8AC3E}">
        <p14:creationId xmlns:p14="http://schemas.microsoft.com/office/powerpoint/2010/main" val="323365229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61</a:t>
            </a:fld>
            <a:endParaRPr/>
          </a:p>
        </p:txBody>
      </p:sp>
    </p:spTree>
    <p:extLst>
      <p:ext uri="{BB962C8B-B14F-4D97-AF65-F5344CB8AC3E}">
        <p14:creationId xmlns:p14="http://schemas.microsoft.com/office/powerpoint/2010/main" val="5603668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62</a:t>
            </a:fld>
            <a:endParaRPr/>
          </a:p>
        </p:txBody>
      </p:sp>
    </p:spTree>
    <p:extLst>
      <p:ext uri="{BB962C8B-B14F-4D97-AF65-F5344CB8AC3E}">
        <p14:creationId xmlns:p14="http://schemas.microsoft.com/office/powerpoint/2010/main" val="25518845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63</a:t>
            </a:fld>
            <a:endParaRPr/>
          </a:p>
        </p:txBody>
      </p:sp>
    </p:spTree>
    <p:extLst>
      <p:ext uri="{BB962C8B-B14F-4D97-AF65-F5344CB8AC3E}">
        <p14:creationId xmlns:p14="http://schemas.microsoft.com/office/powerpoint/2010/main" val="30933641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64</a:t>
            </a:fld>
            <a:endParaRPr/>
          </a:p>
        </p:txBody>
      </p:sp>
    </p:spTree>
    <p:extLst>
      <p:ext uri="{BB962C8B-B14F-4D97-AF65-F5344CB8AC3E}">
        <p14:creationId xmlns:p14="http://schemas.microsoft.com/office/powerpoint/2010/main" val="61094784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65</a:t>
            </a:fld>
            <a:endParaRPr/>
          </a:p>
        </p:txBody>
      </p:sp>
    </p:spTree>
    <p:extLst>
      <p:ext uri="{BB962C8B-B14F-4D97-AF65-F5344CB8AC3E}">
        <p14:creationId xmlns:p14="http://schemas.microsoft.com/office/powerpoint/2010/main" val="6171834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66</a:t>
            </a:fld>
            <a:endParaRPr/>
          </a:p>
        </p:txBody>
      </p:sp>
    </p:spTree>
    <p:extLst>
      <p:ext uri="{BB962C8B-B14F-4D97-AF65-F5344CB8AC3E}">
        <p14:creationId xmlns:p14="http://schemas.microsoft.com/office/powerpoint/2010/main" val="210328960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67</a:t>
            </a:fld>
            <a:endParaRPr/>
          </a:p>
        </p:txBody>
      </p:sp>
    </p:spTree>
    <p:extLst>
      <p:ext uri="{BB962C8B-B14F-4D97-AF65-F5344CB8AC3E}">
        <p14:creationId xmlns:p14="http://schemas.microsoft.com/office/powerpoint/2010/main" val="25641134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68</a:t>
            </a:fld>
            <a:endParaRPr/>
          </a:p>
        </p:txBody>
      </p:sp>
    </p:spTree>
    <p:extLst>
      <p:ext uri="{BB962C8B-B14F-4D97-AF65-F5344CB8AC3E}">
        <p14:creationId xmlns:p14="http://schemas.microsoft.com/office/powerpoint/2010/main" val="66911608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69</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51366852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70</a:t>
            </a:fld>
            <a:endParaRPr/>
          </a:p>
        </p:txBody>
      </p:sp>
    </p:spTree>
    <p:extLst>
      <p:ext uri="{BB962C8B-B14F-4D97-AF65-F5344CB8AC3E}">
        <p14:creationId xmlns:p14="http://schemas.microsoft.com/office/powerpoint/2010/main" val="40566822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71</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2348247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24189229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0.xml"/><Relationship Id="rId3" Type="http://schemas.openxmlformats.org/officeDocument/2006/relationships/slide" Target="slide3.xml"/><Relationship Id="rId7" Type="http://schemas.openxmlformats.org/officeDocument/2006/relationships/slide" Target="slide29.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2.xml"/><Relationship Id="rId5"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5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FONDAMENTI SUI SOCIAL MEDIA</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600" dirty="0">
                <a:solidFill>
                  <a:srgbClr val="398F98"/>
                </a:solidFill>
                <a:latin typeface="Calibri"/>
                <a:cs typeface="Calibri"/>
              </a:rPr>
              <a:t>Enhancing Young People Skills and Competencies in Social Entrepreneurship by Virtual Reality – </a:t>
            </a:r>
            <a:endParaRPr lang="en-US" sz="12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US" sz="1200" b="1" i="0" u="none" strike="noStrike" cap="none">
                <a:solidFill>
                  <a:srgbClr val="504836"/>
                </a:solidFill>
                <a:latin typeface="Calibri"/>
                <a:ea typeface="Calibri"/>
                <a:cs typeface="Calibri"/>
                <a:sym typeface="Calibri"/>
              </a:rPr>
              <a:t>2021-1-RO01-KA220-YOU-000029869</a:t>
            </a:r>
            <a:endParaRPr lang="en-US" sz="1200" b="1" i="0" u="none" strike="noStrike" cap="none" dirty="0">
              <a:solidFill>
                <a:srgbClr val="504836"/>
              </a:solidFill>
              <a:latin typeface="Calibri"/>
              <a:ea typeface="Calibri"/>
              <a:cs typeface="Calibri"/>
              <a:sym typeface="Calibri"/>
            </a:endParaRP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CTE</a:t>
            </a:r>
            <a:endParaRPr sz="1400" b="0" i="0" u="none" strike="noStrike" cap="none" dirty="0">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Nucleo</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Risultati positivi: suggerimenti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algn="l" rtl="0"/>
            <a:r>
              <a:rPr lang="en-US" sz="3000" dirty="0"/>
              <a:t>Molte persone credono che il semplice utilizzo dei social media porterà risultati immediati o di successo. In pratica, l'integrazione dei social media nella strategia di marketing aziendale richiede molta più attenzione e coinvolgimento, poiché sono molteplici le modalità attraverso le quali si possono ottenere risultati soddisfacenti, tra cui:</a:t>
            </a:r>
          </a:p>
        </p:txBody>
      </p:sp>
    </p:spTree>
    <p:extLst>
      <p:ext uri="{BB962C8B-B14F-4D97-AF65-F5344CB8AC3E}">
        <p14:creationId xmlns:p14="http://schemas.microsoft.com/office/powerpoint/2010/main" val="184024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Risultati positivi: suggerimenti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4401205"/>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b="1" dirty="0"/>
              <a:t>Costruire la consapevolezza del marchio</a:t>
            </a:r>
            <a:r>
              <a:rPr lang="en-US" sz="2800" dirty="0"/>
              <a:t>: i social media possono essere utilizzati per aumentare la consapevolezza del marchio raggiungendo un nuovo pubblico e interagendo con i clienti esistenti. Creando contenuti condivisibili, utilizzando hashtag pertinenti e interagendo con gli influencer, le aziende possono aumentare la propria portata e aumentare la consapevolezza del marchio.</a:t>
            </a:r>
          </a:p>
        </p:txBody>
      </p:sp>
    </p:spTree>
    <p:extLst>
      <p:ext uri="{BB962C8B-B14F-4D97-AF65-F5344CB8AC3E}">
        <p14:creationId xmlns:p14="http://schemas.microsoft.com/office/powerpoint/2010/main" val="848239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Risultati positivi: suggerimenti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Incentivare il traffico del sito web:</a:t>
            </a:r>
            <a:r>
              <a:rPr lang="en-US" sz="3000" dirty="0"/>
              <a:t>i social media possono essere utilizzati anche per indirizzare il traffico verso il sito web di un'azienda. Condividendo collegamenti a post di blog, pagine di prodotti e altri contenuti, le aziende possono incoraggiare i propri follower sui social media a visitare il proprio sito Web e ottenere maggiori informazioni sui propri prodotti e servizi.</a:t>
            </a:r>
          </a:p>
        </p:txBody>
      </p:sp>
    </p:spTree>
    <p:extLst>
      <p:ext uri="{BB962C8B-B14F-4D97-AF65-F5344CB8AC3E}">
        <p14:creationId xmlns:p14="http://schemas.microsoft.com/office/powerpoint/2010/main" val="3751067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Risultati positivi: suggerimenti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Generazione di lead e vendite:</a:t>
            </a:r>
            <a:r>
              <a:rPr lang="en-US" sz="3000" dirty="0"/>
              <a:t>i social media possono essere utilizzati anche per generare contatti e vendite. Utilizzando la pubblicità sui social media, le aziende possono rivolgersi a un pubblico specifico con i propri messaggi di marketing e incoraggiarli ad agire, ad esempio effettuare un acquisto o compilare un modulo di lead.</a:t>
            </a:r>
          </a:p>
        </p:txBody>
      </p:sp>
    </p:spTree>
    <p:extLst>
      <p:ext uri="{BB962C8B-B14F-4D97-AF65-F5344CB8AC3E}">
        <p14:creationId xmlns:p14="http://schemas.microsoft.com/office/powerpoint/2010/main" val="35128085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Risultati positivi: suggerimenti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Il coinvolgimento del cliente:</a:t>
            </a:r>
            <a:r>
              <a:rPr lang="en-US" sz="3000" dirty="0"/>
              <a:t>i social media possono essere un potente strumento per interagire con i clienti. Rispondendo a commenti e messaggi, condividendo contenuti generati dagli utenti e fornendo assistenza ai clienti, le aziende possono costruire solide relazioni con i propri clienti e favorire la fedeltà al marchio.</a:t>
            </a:r>
          </a:p>
        </p:txBody>
      </p:sp>
    </p:spTree>
    <p:extLst>
      <p:ext uri="{BB962C8B-B14F-4D97-AF65-F5344CB8AC3E}">
        <p14:creationId xmlns:p14="http://schemas.microsoft.com/office/powerpoint/2010/main" val="722313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Risultati positivi: suggerimenti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Ricerca di mercato:</a:t>
            </a:r>
            <a:r>
              <a:rPr lang="en-US" sz="3000" dirty="0"/>
              <a:t>Come accennato in precedenza, i social media possono essere utilizzati anche per ricerche di mercato. Ascoltando ciò che i loro clienti dicono sui social media, le aziende possono ottenere preziose informazioni sulle preferenze, opinioni e comportamenti dei clienti, che possono informare la loro strategia di marketing.</a:t>
            </a:r>
          </a:p>
        </p:txBody>
      </p:sp>
    </p:spTree>
    <p:extLst>
      <p:ext uri="{BB962C8B-B14F-4D97-AF65-F5344CB8AC3E}">
        <p14:creationId xmlns:p14="http://schemas.microsoft.com/office/powerpoint/2010/main" val="2507058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Informazioni raccolte sui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323987"/>
          </a:xfrm>
          <a:prstGeom prst="rect">
            <a:avLst/>
          </a:prstGeom>
          <a:noFill/>
        </p:spPr>
        <p:txBody>
          <a:bodyPr wrap="square" rtlCol="0">
            <a:spAutoFit/>
          </a:bodyPr>
          <a:lstStyle/>
          <a:p>
            <a:pPr algn="l" rtl="0"/>
            <a:r>
              <a:rPr lang="en-US" sz="3000" dirty="0"/>
              <a:t>Negli ultimi 10 anni, sorprendentemente o meno, i social media sono diventati un potente strumento per condurre ricerche di mercato. Come risultato del maggiore utilizzo dei dispositivi e del cambiamento</a:t>
            </a:r>
            <a:r>
              <a:rPr lang="en-US" sz="3000" dirty="0" err="1"/>
              <a:t>comportamento</a:t>
            </a:r>
            <a:r>
              <a:rPr lang="en-US" sz="3000" dirty="0"/>
              <a:t>dei consumatori, i social media possono fornire informazioni importanti sul mercato a cui ci si vuole rivolgere.</a:t>
            </a:r>
          </a:p>
        </p:txBody>
      </p:sp>
    </p:spTree>
    <p:extLst>
      <p:ext uri="{BB962C8B-B14F-4D97-AF65-F5344CB8AC3E}">
        <p14:creationId xmlns:p14="http://schemas.microsoft.com/office/powerpoint/2010/main" val="4207671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Informazioni raccolte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708981"/>
          </a:xfrm>
          <a:prstGeom prst="rect">
            <a:avLst/>
          </a:prstGeom>
          <a:noFill/>
        </p:spPr>
        <p:txBody>
          <a:bodyPr wrap="square" rtlCol="0">
            <a:spAutoFit/>
          </a:bodyPr>
          <a:lstStyle/>
          <a:p>
            <a:pPr algn="l" rtl="0"/>
            <a:r>
              <a:rPr lang="en-US" sz="3000" dirty="0"/>
              <a:t>Alcuni dei modi più comuni in cui i social media raccolgono informazioni sono:</a:t>
            </a:r>
          </a:p>
          <a:p>
            <a:pPr algn="l" rtl="0"/>
            <a:endParaRPr lang="en-US" sz="3000" dirty="0"/>
          </a:p>
          <a:p>
            <a:pPr marL="457200" indent="-457200" algn="l" rtl="0">
              <a:buFont typeface="Wingdings" panose="05000000000000000000" pitchFamily="2" charset="2"/>
              <a:buChar char="Ø"/>
            </a:pPr>
            <a:r>
              <a:rPr lang="en-US" sz="3000" b="1" dirty="0"/>
              <a:t>Ascolto sociale</a:t>
            </a:r>
            <a:r>
              <a:rPr lang="en-US" sz="3000" dirty="0"/>
              <a:t>: implica il monitoraggio dei canali dei social media per le menzioni di un particolare marchio, prodotto o settore. Tracciando parole chiave e hashtag correlati alla tua attività, puoi ottenere informazioni preziose su ciò che i tuoi clienti dicono del tuo marchio.</a:t>
            </a:r>
          </a:p>
        </p:txBody>
      </p:sp>
    </p:spTree>
    <p:extLst>
      <p:ext uri="{BB962C8B-B14F-4D97-AF65-F5344CB8AC3E}">
        <p14:creationId xmlns:p14="http://schemas.microsoft.com/office/powerpoint/2010/main" val="2510921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Informazioni raccolte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Sondaggi</a:t>
            </a:r>
            <a:r>
              <a:rPr lang="en-US" sz="3000" dirty="0"/>
              <a:t>: le piattaforme di social media come Facebook e Twitter offrono la possibilità di creare e distribuire sondaggi ai tuoi follower. Questo può essere un modo efficace per raccogliere feedback dai tuoi clienti e ottenere informazioni dettagliate sulle loro opinioni e preferenze.</a:t>
            </a:r>
          </a:p>
        </p:txBody>
      </p:sp>
    </p:spTree>
    <p:extLst>
      <p:ext uri="{BB962C8B-B14F-4D97-AF65-F5344CB8AC3E}">
        <p14:creationId xmlns:p14="http://schemas.microsoft.com/office/powerpoint/2010/main" val="32201013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Informazioni raccolte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24731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Focus group:</a:t>
            </a:r>
            <a:r>
              <a:rPr lang="en-US" sz="3000" dirty="0"/>
              <a:t>I social media possono anche essere utilizzati per condurre focus group virtuali. Ciò comporta la riunione di un gruppo di persone online per discutere un particolare argomento o problema. Utilizzando piattaforme di social media come Facebook o Twitter, puoi riunire un gruppo eterogeneo di persone da tutto il mondo per condividere le loro opinioni e intuizioni.</a:t>
            </a:r>
          </a:p>
        </p:txBody>
      </p:sp>
    </p:spTree>
    <p:extLst>
      <p:ext uri="{BB962C8B-B14F-4D97-AF65-F5344CB8AC3E}">
        <p14:creationId xmlns:p14="http://schemas.microsoft.com/office/powerpoint/2010/main" val="712584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sym typeface="Arial Black"/>
              </a:rPr>
              <a:t>CONTENUTO</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5509200"/>
          </a:xfrm>
          <a:prstGeom prst="rect">
            <a:avLst/>
          </a:prstGeom>
          <a:noFill/>
        </p:spPr>
        <p:txBody>
          <a:bodyPr wrap="square" rtlCol="0">
            <a:spAutoFit/>
          </a:bodyPr>
          <a:lstStyle/>
          <a:p>
            <a:pPr marL="514350" indent="-514350" algn="l" rtl="0">
              <a:buFont typeface="+mj-lt"/>
              <a:buAutoNum type="arabicPeriod"/>
            </a:pPr>
            <a:r>
              <a:rPr lang="en-US" sz="3200" dirty="0">
                <a:hlinkClick r:id="rId3" action="ppaction://hlinksldjump"/>
              </a:rPr>
              <a:t>Le 7 C dei social media</a:t>
            </a:r>
            <a:endParaRPr lang="en-US" sz="3200" dirty="0"/>
          </a:p>
          <a:p>
            <a:pPr marL="514350" indent="-514350" algn="l" rtl="0">
              <a:buFont typeface="+mj-lt"/>
              <a:buAutoNum type="arabicPeriod"/>
            </a:pPr>
            <a:r>
              <a:rPr lang="en-US" sz="3200" dirty="0">
                <a:hlinkClick r:id="rId4" action="ppaction://hlinksldjump"/>
              </a:rPr>
              <a:t>Risultati positivi – suggerimenti</a:t>
            </a:r>
            <a:endParaRPr lang="en-US" sz="3200" dirty="0"/>
          </a:p>
          <a:p>
            <a:pPr marL="514350" indent="-514350" algn="l" rtl="0">
              <a:buFont typeface="+mj-lt"/>
              <a:buAutoNum type="arabicPeriod"/>
            </a:pPr>
            <a:r>
              <a:rPr lang="en-US" sz="3200" dirty="0">
                <a:hlinkClick r:id="rId5" action="ppaction://hlinksldjump"/>
              </a:rPr>
              <a:t>Informazioni raccolte sui social media</a:t>
            </a:r>
            <a:endParaRPr lang="en-US" sz="3200" dirty="0"/>
          </a:p>
          <a:p>
            <a:pPr marL="514350" indent="-514350" algn="l" rtl="0">
              <a:buFont typeface="+mj-lt"/>
              <a:buAutoNum type="arabicPeriod"/>
            </a:pPr>
            <a:r>
              <a:rPr lang="en-US" sz="3200" dirty="0">
                <a:hlinkClick r:id="rId6" action="ppaction://hlinksldjump"/>
              </a:rPr>
              <a:t>Principi del marchio</a:t>
            </a:r>
            <a:endParaRPr lang="en-US" sz="3200" dirty="0"/>
          </a:p>
          <a:p>
            <a:pPr marL="514350" indent="-514350" algn="l" rtl="0">
              <a:buFont typeface="+mj-lt"/>
              <a:buAutoNum type="arabicPeriod"/>
            </a:pPr>
            <a:r>
              <a:rPr lang="en-US" sz="3200" dirty="0">
                <a:hlinkClick r:id="rId7" action="ppaction://hlinksldjump"/>
              </a:rPr>
              <a:t>L'impatto del brand sulle nuove piattaforme</a:t>
            </a:r>
            <a:endParaRPr lang="en-US" sz="3200" dirty="0"/>
          </a:p>
          <a:p>
            <a:pPr marL="514350" indent="-514350" algn="l" rtl="0">
              <a:buFont typeface="+mj-lt"/>
              <a:buAutoNum type="arabicPeriod"/>
            </a:pPr>
            <a:r>
              <a:rPr lang="en-US" sz="3200" dirty="0">
                <a:hlinkClick r:id="rId8" action="ppaction://hlinksldjump"/>
              </a:rPr>
              <a:t>Graphic design</a:t>
            </a:r>
            <a:endParaRPr lang="en-US" sz="3200" dirty="0"/>
          </a:p>
          <a:p>
            <a:pPr marL="514350" indent="-514350" algn="l" rtl="0">
              <a:buFont typeface="+mj-lt"/>
              <a:buAutoNum type="arabicPeriod"/>
            </a:pPr>
            <a:r>
              <a:rPr lang="en-US" sz="3200" dirty="0">
                <a:hlinkClick r:id="rId9" action="ppaction://hlinksldjump"/>
              </a:rPr>
              <a:t>Metriche e prestazioni</a:t>
            </a:r>
            <a:endParaRPr lang="en-US" sz="3200" dirty="0"/>
          </a:p>
          <a:p>
            <a:pPr marL="514350" indent="-514350" algn="l" rtl="0">
              <a:buFont typeface="+mj-lt"/>
              <a:buAutoNum type="arabicPeriod"/>
            </a:pPr>
            <a:endParaRPr lang="en-US" sz="3200" dirty="0"/>
          </a:p>
          <a:p>
            <a:pPr marL="514350" indent="-514350" algn="l" rtl="0">
              <a:buFont typeface="+mj-lt"/>
              <a:buAutoNum type="arabicPeriod"/>
            </a:pPr>
            <a:endParaRPr lang="en-US" sz="3200" dirty="0"/>
          </a:p>
          <a:p>
            <a:pPr marL="514350" indent="-514350" algn="l" rtl="0">
              <a:buFont typeface="+mj-lt"/>
              <a:buAutoNum type="arabicPeriod"/>
            </a:pP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Informazioni raccolte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708981"/>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Test A/B:</a:t>
            </a:r>
            <a:r>
              <a:rPr lang="en-US" sz="3000" dirty="0"/>
              <a:t>I social media possono anche essere utilizzati per condurre test A/B, che implicano testare diverse versioni di un particolare messaggio di marketing o campagna per vedere quale è più efficace. Utilizzando piattaforme di social media come Twitter o Instagram, puoi facilmente creare e distribuire diverse versioni del tuo messaggio e monitorare i risultati.</a:t>
            </a:r>
          </a:p>
        </p:txBody>
      </p:sp>
    </p:spTree>
    <p:extLst>
      <p:ext uri="{BB962C8B-B14F-4D97-AF65-F5344CB8AC3E}">
        <p14:creationId xmlns:p14="http://schemas.microsoft.com/office/powerpoint/2010/main" val="16116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Informazioni raccolte</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Analisi dei concorrenti:</a:t>
            </a:r>
            <a:r>
              <a:rPr lang="en-US" sz="3000" dirty="0"/>
              <a:t>I social media possono essere utilizzati anche per condurre analisi della concorrenza. Monitorando i canali social media dei tuoi concorrenti, puoi ottenere informazioni dettagliate sulle loro strategie di marketing, nonché identificare opportunità di differenziazione e vantaggio competitivo.</a:t>
            </a:r>
          </a:p>
        </p:txBody>
      </p:sp>
    </p:spTree>
    <p:extLst>
      <p:ext uri="{BB962C8B-B14F-4D97-AF65-F5344CB8AC3E}">
        <p14:creationId xmlns:p14="http://schemas.microsoft.com/office/powerpoint/2010/main" val="30587561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2862322"/>
          </a:xfrm>
          <a:prstGeom prst="rect">
            <a:avLst/>
          </a:prstGeom>
          <a:noFill/>
        </p:spPr>
        <p:txBody>
          <a:bodyPr wrap="square" rtlCol="0">
            <a:spAutoFit/>
          </a:bodyPr>
          <a:lstStyle/>
          <a:p>
            <a:pPr algn="l" rtl="0"/>
            <a:r>
              <a:rPr lang="en-US" sz="3000" dirty="0"/>
              <a:t>Un marchio forte può avere molti vantaggi per un’azienda, tra cui un maggiore riconoscimento del marchio, la fedeltà dei clienti e un vantaggio competitivo. Inoltre, è possibile creare legami emotivi con i clienti e promuovere fiducia e credibilità.</a:t>
            </a:r>
          </a:p>
        </p:txBody>
      </p:sp>
    </p:spTree>
    <p:extLst>
      <p:ext uri="{BB962C8B-B14F-4D97-AF65-F5344CB8AC3E}">
        <p14:creationId xmlns:p14="http://schemas.microsoft.com/office/powerpoint/2010/main" val="64032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69589"/>
            <a:ext cx="7779895" cy="4247317"/>
          </a:xfrm>
          <a:prstGeom prst="rect">
            <a:avLst/>
          </a:prstGeom>
          <a:noFill/>
        </p:spPr>
        <p:txBody>
          <a:bodyPr wrap="square" rtlCol="0">
            <a:spAutoFit/>
          </a:bodyPr>
          <a:lstStyle/>
          <a:p>
            <a:pPr algn="l" rtl="0"/>
            <a:r>
              <a:rPr lang="en-US" sz="3000" dirty="0"/>
              <a:t>Tuttavia, costruire un marchio forte richiede tempo e impegno e richiede una chiara comprensione del pubblico target, del posizionamento sul mercato e del panorama competitivo. È importante sviluppare una strategia di branding completa che incorpori tutti questi elementi e comunichi un messaggio chiaro e coerente al tuo pubblico target.</a:t>
            </a:r>
          </a:p>
        </p:txBody>
      </p:sp>
    </p:spTree>
    <p:extLst>
      <p:ext uri="{BB962C8B-B14F-4D97-AF65-F5344CB8AC3E}">
        <p14:creationId xmlns:p14="http://schemas.microsoft.com/office/powerpoint/2010/main" val="39895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705581"/>
            <a:ext cx="7779895" cy="4708981"/>
          </a:xfrm>
          <a:prstGeom prst="rect">
            <a:avLst/>
          </a:prstGeom>
          <a:noFill/>
        </p:spPr>
        <p:txBody>
          <a:bodyPr wrap="square" rtlCol="0">
            <a:spAutoFit/>
          </a:bodyPr>
          <a:lstStyle/>
          <a:p>
            <a:pPr algn="l" rtl="0"/>
            <a:r>
              <a:rPr lang="en-US" sz="3000" dirty="0"/>
              <a:t>Inoltre, un marchio sano e forte si basa su una serie di linee guida o principi, che aiutano l’azienda a costruire e mantenere una forte identità di marca:</a:t>
            </a:r>
          </a:p>
          <a:p>
            <a:pPr algn="l" rtl="0"/>
            <a:endParaRPr lang="en-US" sz="3000" dirty="0"/>
          </a:p>
          <a:p>
            <a:pPr marL="457200" indent="-457200" algn="l" rtl="0">
              <a:buFont typeface="Wingdings" panose="05000000000000000000" pitchFamily="2" charset="2"/>
              <a:buChar char="Ø"/>
            </a:pPr>
            <a:r>
              <a:rPr lang="en-US" sz="3000" b="1" dirty="0"/>
              <a:t>Consistenza</a:t>
            </a:r>
            <a:r>
              <a:rPr lang="en-US" sz="3000" dirty="0"/>
              <a:t>: tutti gli aspetti del brand, compresi i messaggi, l'identità visiva e l'esperienza del cliente, dovrebbero essere coerenti su tutti i canali e punti di contatto.</a:t>
            </a:r>
          </a:p>
        </p:txBody>
      </p:sp>
    </p:spTree>
    <p:extLst>
      <p:ext uri="{BB962C8B-B14F-4D97-AF65-F5344CB8AC3E}">
        <p14:creationId xmlns:p14="http://schemas.microsoft.com/office/powerpoint/2010/main" val="4195204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Differenziazione</a:t>
            </a:r>
            <a:r>
              <a:rPr lang="en-US" sz="3000" dirty="0"/>
              <a:t>: Il tuo marchio dovrebbe distinguersi dalla concorrenza. Ciò può essere ottenuto identificando ciò che rende unico il tuo marchio e comunicandolo al tuo pubblico target in modo chiaro e convincente.</a:t>
            </a:r>
          </a:p>
        </p:txBody>
      </p:sp>
    </p:spTree>
    <p:extLst>
      <p:ext uri="{BB962C8B-B14F-4D97-AF65-F5344CB8AC3E}">
        <p14:creationId xmlns:p14="http://schemas.microsoft.com/office/powerpoint/2010/main" val="2300618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2400657"/>
          </a:xfrm>
          <a:prstGeom prst="rect">
            <a:avLst/>
          </a:prstGeom>
          <a:noFill/>
        </p:spPr>
        <p:txBody>
          <a:bodyPr wrap="square" rtlCol="0">
            <a:spAutoFit/>
          </a:bodyPr>
          <a:lstStyle/>
          <a:p>
            <a:pPr marL="514350" indent="-514350" algn="l" rtl="0">
              <a:buFont typeface="Wingdings" panose="05000000000000000000" pitchFamily="2" charset="2"/>
              <a:buChar char="Ø"/>
            </a:pPr>
            <a:r>
              <a:rPr lang="en-US" sz="3000" b="1" dirty="0"/>
              <a:t>Autenticità</a:t>
            </a:r>
            <a:r>
              <a:rPr lang="en-US" sz="3000" dirty="0"/>
              <a:t>: il tuo marchio deve essere autentico e riflettere i valori e la personalità della tua attività. L’autenticità può aiutare a creare fiducia con i clienti e favorire la fedeltà al marchio.</a:t>
            </a:r>
          </a:p>
        </p:txBody>
      </p:sp>
    </p:spTree>
    <p:extLst>
      <p:ext uri="{BB962C8B-B14F-4D97-AF65-F5344CB8AC3E}">
        <p14:creationId xmlns:p14="http://schemas.microsoft.com/office/powerpoint/2010/main" val="3502510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2862322"/>
          </a:xfrm>
          <a:prstGeom prst="rect">
            <a:avLst/>
          </a:prstGeom>
          <a:noFill/>
        </p:spPr>
        <p:txBody>
          <a:bodyPr wrap="square" rtlCol="0">
            <a:spAutoFit/>
          </a:bodyPr>
          <a:lstStyle/>
          <a:p>
            <a:pPr marL="514350" indent="-514350" algn="l" rtl="0">
              <a:buFont typeface="Wingdings" panose="05000000000000000000" pitchFamily="2" charset="2"/>
              <a:buChar char="Ø"/>
            </a:pPr>
            <a:r>
              <a:rPr lang="en-US" sz="3000" b="1" dirty="0"/>
              <a:t>Richiamo emotivo:</a:t>
            </a:r>
            <a:r>
              <a:rPr lang="en-US" sz="3000" dirty="0"/>
              <a:t>Costruire una connessione emotiva con i tuoi clienti può aiutarti a rafforzare il tuo marchio. Ciò può essere ottenuto facendo appello alle loro emozioni e creando un marchio che risuoni con loro a un livello più profondo.</a:t>
            </a:r>
          </a:p>
        </p:txBody>
      </p:sp>
    </p:spTree>
    <p:extLst>
      <p:ext uri="{BB962C8B-B14F-4D97-AF65-F5344CB8AC3E}">
        <p14:creationId xmlns:p14="http://schemas.microsoft.com/office/powerpoint/2010/main" val="23639888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Principi del 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89629"/>
            <a:ext cx="7779895" cy="3323987"/>
          </a:xfrm>
          <a:prstGeom prst="rect">
            <a:avLst/>
          </a:prstGeom>
          <a:noFill/>
        </p:spPr>
        <p:txBody>
          <a:bodyPr wrap="square" rtlCol="0">
            <a:spAutoFit/>
          </a:bodyPr>
          <a:lstStyle/>
          <a:p>
            <a:pPr marL="514350" indent="-514350" algn="l" rtl="0">
              <a:buFont typeface="Wingdings" panose="05000000000000000000" pitchFamily="2" charset="2"/>
              <a:buChar char="Ø"/>
            </a:pPr>
            <a:r>
              <a:rPr lang="en-US" sz="3000" b="1" dirty="0"/>
              <a:t>Flessibilità:</a:t>
            </a:r>
            <a:r>
              <a:rPr lang="en-US" sz="3000" dirty="0"/>
              <a:t>Sebbene la coerenza sia importante, è anche importante essere flessibili e adattabili alle mutevoli condizioni del mercato e alle esigenze dei clienti. Il tuo marchio dovrebbe essere in grado di evolversi nel tempo rimanendo fedele ai suoi valori fondamentali e alla sua identità.</a:t>
            </a:r>
          </a:p>
        </p:txBody>
      </p:sp>
    </p:spTree>
    <p:extLst>
      <p:ext uri="{BB962C8B-B14F-4D97-AF65-F5344CB8AC3E}">
        <p14:creationId xmlns:p14="http://schemas.microsoft.com/office/powerpoint/2010/main" val="13913243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53637"/>
            <a:ext cx="7779895" cy="4247317"/>
          </a:xfrm>
          <a:prstGeom prst="rect">
            <a:avLst/>
          </a:prstGeom>
          <a:noFill/>
        </p:spPr>
        <p:txBody>
          <a:bodyPr wrap="square" rtlCol="0">
            <a:spAutoFit/>
          </a:bodyPr>
          <a:lstStyle/>
          <a:p>
            <a:pPr algn="l" rtl="0"/>
            <a:r>
              <a:rPr lang="en-US" sz="3000" dirty="0"/>
              <a:t>L'impatto di un marchio sui social media può essere significativo, poiché le piattaforme di social media offrono ai marchi un'opportunità unica di connettersi con il proprio pubblico target a un livello più personale. I social media consentono ai brand di creare e condividere contenuti, interagire con i clienti e costruire una community di follower appassionati dei loro prodotti o servizi.</a:t>
            </a:r>
          </a:p>
        </p:txBody>
      </p:sp>
    </p:spTree>
    <p:extLst>
      <p:ext uri="{BB962C8B-B14F-4D97-AF65-F5344CB8AC3E}">
        <p14:creationId xmlns:p14="http://schemas.microsoft.com/office/powerpoint/2010/main" val="976337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l" rtl="0"/>
            <a:r>
              <a:rPr lang="en-US" sz="3000" dirty="0"/>
              <a:t>È possibile progettare una strategia di social media forte ed efficace, seguendo le 7 C dei social media con l'obiettivo di coinvolgere il pubblico, costruire il marchio e guidare le conversioni:</a:t>
            </a:r>
          </a:p>
          <a:p>
            <a:pPr algn="l" rtl="0"/>
            <a:endParaRPr lang="en-US" sz="3000" dirty="0"/>
          </a:p>
          <a:p>
            <a:pPr algn="l" rtl="0"/>
            <a:r>
              <a:rPr lang="en-US" sz="3000" dirty="0"/>
              <a:t>1.</a:t>
            </a:r>
            <a:r>
              <a:rPr lang="en-US" sz="3000" b="1" dirty="0"/>
              <a:t>Contenuto</a:t>
            </a:r>
            <a:r>
              <a:rPr lang="en-US" sz="3000" dirty="0"/>
              <a:t>: i contenuti che condividi sui social media devono essere preziosi, pertinenti e coinvolgenti per il tuo pubblico di destinazione.</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53637"/>
            <a:ext cx="7779895" cy="3785652"/>
          </a:xfrm>
          <a:prstGeom prst="rect">
            <a:avLst/>
          </a:prstGeom>
          <a:noFill/>
        </p:spPr>
        <p:txBody>
          <a:bodyPr wrap="square" rtlCol="0">
            <a:spAutoFit/>
          </a:bodyPr>
          <a:lstStyle/>
          <a:p>
            <a:pPr algn="l" rtl="0"/>
            <a:r>
              <a:rPr lang="en-US" sz="3000" dirty="0"/>
              <a:t>Alcuni dei modi in cui un marchio forte può avere un impatto sui social media includono:</a:t>
            </a:r>
          </a:p>
          <a:p>
            <a:pPr algn="l" rtl="0"/>
            <a:endParaRPr lang="en-US" sz="3000" dirty="0"/>
          </a:p>
          <a:p>
            <a:pPr marL="457200" indent="-457200" algn="l" rtl="0">
              <a:buFont typeface="Wingdings" panose="05000000000000000000" pitchFamily="2" charset="2"/>
              <a:buChar char="Ø"/>
            </a:pPr>
            <a:r>
              <a:rPr lang="en-US" sz="3000" b="1" dirty="0"/>
              <a:t>Maggiore coinvolgimento</a:t>
            </a:r>
            <a:r>
              <a:rPr lang="en-US" sz="3000" dirty="0"/>
              <a:t>: un marchio forte può generare livelli più elevati di coinvolgimento sui social media, poiché è più probabile che i clienti interagiscano e condividano contenuti di marchi che conoscono e di cui si fidano.</a:t>
            </a:r>
          </a:p>
        </p:txBody>
      </p:sp>
    </p:spTree>
    <p:extLst>
      <p:ext uri="{BB962C8B-B14F-4D97-AF65-F5344CB8AC3E}">
        <p14:creationId xmlns:p14="http://schemas.microsoft.com/office/powerpoint/2010/main" val="424258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Reputazione migliorata</a:t>
            </a:r>
            <a:r>
              <a:rPr lang="en-US" sz="3000" dirty="0"/>
              <a:t>: un marchio forte può aiutare a costruire una reputazione positiva sui social media, poiché è più probabile che i clienti consiglino e sostengano i marchi con cui hanno avuto esperienze positive.</a:t>
            </a:r>
          </a:p>
        </p:txBody>
      </p:sp>
    </p:spTree>
    <p:extLst>
      <p:ext uri="{BB962C8B-B14F-4D97-AF65-F5344CB8AC3E}">
        <p14:creationId xmlns:p14="http://schemas.microsoft.com/office/powerpoint/2010/main" val="2578762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Maggiore fidelizzazione del cliente:</a:t>
            </a:r>
            <a:r>
              <a:rPr lang="en-US" sz="3000" dirty="0"/>
              <a:t>Un marchio forte può favorire un senso di lealtà tra i clienti, poiché sentono un legame più forte con il marchio e sono più propensi a continuare a utilizzare i suoi prodotti o servizi.</a:t>
            </a:r>
          </a:p>
        </p:txBody>
      </p:sp>
    </p:spTree>
    <p:extLst>
      <p:ext uri="{BB962C8B-B14F-4D97-AF65-F5344CB8AC3E}">
        <p14:creationId xmlns:p14="http://schemas.microsoft.com/office/powerpoint/2010/main" val="34005110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409669"/>
            <a:ext cx="7779895"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Vantaggio competitivo:</a:t>
            </a:r>
            <a:r>
              <a:rPr lang="en-US" sz="3000" dirty="0"/>
              <a:t>Un marchio forte può dare a un'azienda un vantaggio competitivo sui social media, poiché è più probabile che i clienti scelgano un marchio che riconoscono e di cui si fidano rispetto a uno di cui non si fidano.</a:t>
            </a:r>
          </a:p>
        </p:txBody>
      </p:sp>
    </p:spTree>
    <p:extLst>
      <p:ext uri="{BB962C8B-B14F-4D97-AF65-F5344CB8AC3E}">
        <p14:creationId xmlns:p14="http://schemas.microsoft.com/office/powerpoint/2010/main" val="28828022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Aumento delle vendite e dei ricavi:</a:t>
            </a:r>
            <a:r>
              <a:rPr lang="en-US" sz="3000" dirty="0"/>
              <a:t>Un marchio forte può portare ad un aumento delle vendite e dei ricavi sui social media, poiché i clienti hanno maggiori probabilità di acquistare prodotti o servizi da un marchio che conoscono e di cui si fidano.</a:t>
            </a:r>
          </a:p>
        </p:txBody>
      </p:sp>
    </p:spTree>
    <p:extLst>
      <p:ext uri="{BB962C8B-B14F-4D97-AF65-F5344CB8AC3E}">
        <p14:creationId xmlns:p14="http://schemas.microsoft.com/office/powerpoint/2010/main" val="1374633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2400657"/>
          </a:xfrm>
          <a:prstGeom prst="rect">
            <a:avLst/>
          </a:prstGeom>
          <a:noFill/>
        </p:spPr>
        <p:txBody>
          <a:bodyPr wrap="square" rtlCol="0">
            <a:spAutoFit/>
          </a:bodyPr>
          <a:lstStyle/>
          <a:p>
            <a:pPr algn="l" rtl="0"/>
            <a:r>
              <a:rPr lang="en-US" sz="3000" dirty="0"/>
              <a:t>Tuttavia, costruire un marchio forte sui social media richiede un approccio strategico e coerente, nonché una profonda comprensione del tuo pubblico target e delle piattaforme di social media che stai utilizzando.</a:t>
            </a:r>
          </a:p>
        </p:txBody>
      </p:sp>
    </p:spTree>
    <p:extLst>
      <p:ext uri="{BB962C8B-B14F-4D97-AF65-F5344CB8AC3E}">
        <p14:creationId xmlns:p14="http://schemas.microsoft.com/office/powerpoint/2010/main" val="2815038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1323439"/>
          </a:xfrm>
          <a:prstGeom prst="rect">
            <a:avLst/>
          </a:prstGeom>
          <a:noFill/>
        </p:spPr>
        <p:txBody>
          <a:bodyPr wrap="square" rtlCol="0">
            <a:spAutoFit/>
          </a:bodyPr>
          <a:lstStyle/>
          <a:p>
            <a:pPr algn="l" rtl="0"/>
            <a:r>
              <a:rPr lang="en-US" sz="4000" dirty="0">
                <a:solidFill>
                  <a:srgbClr val="398F98"/>
                </a:solidFill>
                <a:latin typeface="Calibri"/>
                <a:cs typeface="Calibri"/>
              </a:rPr>
              <a:t>L'impatto del brand sulle nuove piattaforme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382237"/>
            <a:ext cx="7779895" cy="3785652"/>
          </a:xfrm>
          <a:prstGeom prst="rect">
            <a:avLst/>
          </a:prstGeom>
          <a:noFill/>
        </p:spPr>
        <p:txBody>
          <a:bodyPr wrap="square" rtlCol="0">
            <a:spAutoFit/>
          </a:bodyPr>
          <a:lstStyle/>
          <a:p>
            <a:pPr algn="l" rtl="0"/>
            <a:r>
              <a:rPr lang="en-US" sz="3000" dirty="0"/>
              <a:t>È importante creare e condividere contenuti pertinenti e coinvolgenti, nonché interagire con i clienti e costruire una community attorno al tuo marchio. In questo modo, puoi sfruttare la potenza dei social media per costruire un marchio forte e memorabile che risuoni con il tuo pubblico target e favorisca la crescita del business.</a:t>
            </a:r>
          </a:p>
        </p:txBody>
      </p:sp>
    </p:spTree>
    <p:extLst>
      <p:ext uri="{BB962C8B-B14F-4D97-AF65-F5344CB8AC3E}">
        <p14:creationId xmlns:p14="http://schemas.microsoft.com/office/powerpoint/2010/main" val="2421722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marchi di successo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214341"/>
            <a:ext cx="7779895" cy="2862322"/>
          </a:xfrm>
          <a:prstGeom prst="rect">
            <a:avLst/>
          </a:prstGeom>
          <a:noFill/>
        </p:spPr>
        <p:txBody>
          <a:bodyPr wrap="square" rtlCol="0">
            <a:spAutoFit/>
          </a:bodyPr>
          <a:lstStyle/>
          <a:p>
            <a:pPr algn="l" rtl="0"/>
            <a:r>
              <a:rPr lang="en-US" sz="3000" b="1" dirty="0"/>
              <a:t>Nike</a:t>
            </a:r>
            <a:r>
              <a:rPr lang="en-US" sz="3000" dirty="0"/>
              <a:t>- Nike ha una forte presenza sui social media, con milioni di follower su piattaforme come Instagram, Twitter e Facebook. Nike utilizza i social media per mostrare i suoi prodotti, condividere storie e contenuti stimolanti e interagire con la sua community di follower.</a:t>
            </a:r>
          </a:p>
        </p:txBody>
      </p:sp>
      <p:pic>
        <p:nvPicPr>
          <p:cNvPr id="4" name="Picture 3" descr="Nike Logo and symbol, meaning, history, PNG, brand">
            <a:extLst>
              <a:ext uri="{FF2B5EF4-FFF2-40B4-BE49-F238E27FC236}">
                <a16:creationId xmlns:a16="http://schemas.microsoft.com/office/drawing/2014/main" id="{2F72F387-C628-0712-068F-65A267A7941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8735" y="1898910"/>
            <a:ext cx="1800225" cy="1007745"/>
          </a:xfrm>
          <a:prstGeom prst="rect">
            <a:avLst/>
          </a:prstGeom>
          <a:noFill/>
          <a:ln>
            <a:noFill/>
          </a:ln>
        </p:spPr>
      </p:pic>
    </p:spTree>
    <p:extLst>
      <p:ext uri="{BB962C8B-B14F-4D97-AF65-F5344CB8AC3E}">
        <p14:creationId xmlns:p14="http://schemas.microsoft.com/office/powerpoint/2010/main" val="1967434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marchi di successo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3214341"/>
            <a:ext cx="7779895" cy="2862322"/>
          </a:xfrm>
          <a:prstGeom prst="rect">
            <a:avLst/>
          </a:prstGeom>
          <a:noFill/>
        </p:spPr>
        <p:txBody>
          <a:bodyPr wrap="square" rtlCol="0">
            <a:spAutoFit/>
          </a:bodyPr>
          <a:lstStyle/>
          <a:p>
            <a:pPr algn="l" rtl="0"/>
            <a:r>
              <a:rPr lang="en-US" sz="3000" b="1" dirty="0"/>
              <a:t>Airbnb</a:t>
            </a:r>
            <a:r>
              <a:rPr lang="en-US" sz="3000" dirty="0"/>
              <a:t>-</a:t>
            </a:r>
            <a:r>
              <a:rPr lang="en-US" sz="3000" b="1" dirty="0"/>
              <a:t> </a:t>
            </a:r>
            <a:r>
              <a:rPr lang="en-US" sz="3000" dirty="0"/>
              <a:t>Airbnb ha costruito un marchio forte sui social media condividendo foto e video straordinari delle sue proprietà, oltre a sfruttare i contenuti generati dagli utenti per mostrare le esperienze e le destinazioni uniche disponibili attraverso la sua piattaforma.</a:t>
            </a:r>
          </a:p>
        </p:txBody>
      </p:sp>
      <p:pic>
        <p:nvPicPr>
          <p:cNvPr id="5" name="Picture 4" descr="Airbnb Logo - PNG and Vector - Logo Download">
            <a:extLst>
              <a:ext uri="{FF2B5EF4-FFF2-40B4-BE49-F238E27FC236}">
                <a16:creationId xmlns:a16="http://schemas.microsoft.com/office/drawing/2014/main" id="{2DE7A90F-FDC9-6B3E-90A3-7A8033C2CC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9304" y="1431420"/>
            <a:ext cx="1400175" cy="1400175"/>
          </a:xfrm>
          <a:prstGeom prst="rect">
            <a:avLst/>
          </a:prstGeom>
          <a:noFill/>
          <a:ln>
            <a:noFill/>
          </a:ln>
        </p:spPr>
      </p:pic>
    </p:spTree>
    <p:extLst>
      <p:ext uri="{BB962C8B-B14F-4D97-AF65-F5344CB8AC3E}">
        <p14:creationId xmlns:p14="http://schemas.microsoft.com/office/powerpoint/2010/main" val="6299891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marchi di successo</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784573"/>
            <a:ext cx="7779895" cy="3539430"/>
          </a:xfrm>
          <a:prstGeom prst="rect">
            <a:avLst/>
          </a:prstGeom>
          <a:noFill/>
        </p:spPr>
        <p:txBody>
          <a:bodyPr wrap="square" rtlCol="0">
            <a:spAutoFit/>
          </a:bodyPr>
          <a:lstStyle/>
          <a:p>
            <a:pPr algn="l" rtl="0"/>
            <a:r>
              <a:rPr lang="en-US" sz="2800" b="1" dirty="0"/>
              <a:t>Coca Cola</a:t>
            </a:r>
            <a:r>
              <a:rPr lang="en-US" sz="2800" dirty="0"/>
              <a:t>- Coca-Cola è un marchio globale che ha sfruttato i social media per connettersi con i clienti e rafforzare il messaggio di felicità e positività del proprio marchio. Coca-Cola utilizza i social media per condividere contenuti edificanti e stimolanti, nonché per promuovere i suoi prodotti e interagire con la sua community di follower.</a:t>
            </a:r>
          </a:p>
        </p:txBody>
      </p:sp>
      <p:pic>
        <p:nvPicPr>
          <p:cNvPr id="4" name="Picture 3">
            <a:extLst>
              <a:ext uri="{FF2B5EF4-FFF2-40B4-BE49-F238E27FC236}">
                <a16:creationId xmlns:a16="http://schemas.microsoft.com/office/drawing/2014/main" id="{DC915156-1B40-2DD5-C070-0B7647D67E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33191" y="1732329"/>
            <a:ext cx="2076450" cy="676275"/>
          </a:xfrm>
          <a:prstGeom prst="rect">
            <a:avLst/>
          </a:prstGeom>
          <a:noFill/>
          <a:ln>
            <a:noFill/>
          </a:ln>
        </p:spPr>
      </p:pic>
    </p:spTree>
    <p:extLst>
      <p:ext uri="{BB962C8B-B14F-4D97-AF65-F5344CB8AC3E}">
        <p14:creationId xmlns:p14="http://schemas.microsoft.com/office/powerpoint/2010/main" val="2939553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581560" y="2208501"/>
            <a:ext cx="7779895" cy="2862322"/>
          </a:xfrm>
          <a:prstGeom prst="rect">
            <a:avLst/>
          </a:prstGeom>
          <a:noFill/>
        </p:spPr>
        <p:txBody>
          <a:bodyPr wrap="square" rtlCol="0">
            <a:spAutoFit/>
          </a:bodyPr>
          <a:lstStyle/>
          <a:p>
            <a:pPr algn="l" rtl="0"/>
            <a:r>
              <a:rPr lang="en-US" sz="3000" dirty="0"/>
              <a:t>2.</a:t>
            </a:r>
            <a:r>
              <a:rPr lang="en-US" sz="3000" b="1" dirty="0"/>
              <a:t>Contesto</a:t>
            </a:r>
            <a:r>
              <a:rPr lang="en-US" sz="3000" dirty="0"/>
              <a:t>: il contesto dei tuoi post sui social media dovrebbe essere appropriato per la piattaforma e il tuo pubblico. Ad esempio, un post su Twitter può essere più professionale e orientato al business rispetto a un post su Facebook.</a:t>
            </a:r>
          </a:p>
        </p:txBody>
      </p:sp>
    </p:spTree>
    <p:extLst>
      <p:ext uri="{BB962C8B-B14F-4D97-AF65-F5344CB8AC3E}">
        <p14:creationId xmlns:p14="http://schemas.microsoft.com/office/powerpoint/2010/main" val="2030565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513557"/>
            <a:ext cx="7779895" cy="5632311"/>
          </a:xfrm>
          <a:prstGeom prst="rect">
            <a:avLst/>
          </a:prstGeom>
          <a:noFill/>
        </p:spPr>
        <p:txBody>
          <a:bodyPr wrap="square" rtlCol="0">
            <a:spAutoFit/>
          </a:bodyPr>
          <a:lstStyle/>
          <a:p>
            <a:pPr algn="l" rtl="0"/>
            <a:r>
              <a:rPr lang="en-US" sz="3000" dirty="0"/>
              <a:t>Il design grafico gioca un ruolo cruciale nella creazione di un marchio forte ed efficace. I modi più comuni in cui il design grafico può aiutarti a creare il tuo marchio sono:</a:t>
            </a:r>
          </a:p>
          <a:p>
            <a:pPr marL="457200" indent="-457200" algn="l" rtl="0">
              <a:buFont typeface="Wingdings" panose="05000000000000000000" pitchFamily="2" charset="2"/>
              <a:buChar char="Ø"/>
            </a:pPr>
            <a:r>
              <a:rPr lang="en-US" sz="3000" b="1" dirty="0"/>
              <a:t>Design del logo</a:t>
            </a:r>
            <a:r>
              <a:rPr lang="en-US" sz="3000" dirty="0"/>
              <a:t>: è il fulcro visivo del tuo marchio e spesso è la prima cosa che le persone notano della tua azienda. Un logo ben progettato può aiutare a comunicare i valori, la personalità e il messaggio del tuo marchio e a fare una forte prima impressione.</a:t>
            </a:r>
          </a:p>
          <a:p>
            <a:pPr algn="l" rtl="0"/>
            <a:endParaRPr lang="en-US" sz="3000" dirty="0"/>
          </a:p>
        </p:txBody>
      </p:sp>
    </p:spTree>
    <p:extLst>
      <p:ext uri="{BB962C8B-B14F-4D97-AF65-F5344CB8AC3E}">
        <p14:creationId xmlns:p14="http://schemas.microsoft.com/office/powerpoint/2010/main" val="2139790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Identità visiva</a:t>
            </a:r>
            <a:r>
              <a:rPr lang="en-US" sz="3000" dirty="0"/>
              <a:t>: Oltre a un logo, un'identità visiva include altri elementi di design come tavolozza dei colori, tipografia ed elementi grafici. Un'identità visiva coerente in tutti i tuoi materiali di marketing aiuta a creare un marchio coeso e riconoscibile.</a:t>
            </a:r>
          </a:p>
        </p:txBody>
      </p:sp>
    </p:spTree>
    <p:extLst>
      <p:ext uri="{BB962C8B-B14F-4D97-AF65-F5344CB8AC3E}">
        <p14:creationId xmlns:p14="http://schemas.microsoft.com/office/powerpoint/2010/main" val="9411948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Materiale pubblicitario:</a:t>
            </a:r>
            <a:r>
              <a:rPr lang="en-US" sz="3000" dirty="0"/>
              <a:t>La progettazione grafica è essenziale per la creazione di materiali di marketing come brochure, volantini, post sui social media e pubblicità. Questi materiali dovrebbero essere visivamente accattivanti, informativi e coerenti con l'identità visiva del tuo marchio.</a:t>
            </a:r>
          </a:p>
        </p:txBody>
      </p:sp>
    </p:spTree>
    <p:extLst>
      <p:ext uri="{BB962C8B-B14F-4D97-AF65-F5344CB8AC3E}">
        <p14:creationId xmlns:p14="http://schemas.microsoft.com/office/powerpoint/2010/main" val="9392234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Progettazione del sito web:</a:t>
            </a:r>
            <a:r>
              <a:rPr lang="en-US" sz="3000" dirty="0"/>
              <a:t>Il tuo sito web è spesso il primo punto di contatto tra il tuo marchio e i potenziali clienti, quindi è importante creare un sito web visivamente accattivante e facile da usare che rifletta la personalità e i valori del tuo marchio.</a:t>
            </a:r>
          </a:p>
        </p:txBody>
      </p:sp>
    </p:spTree>
    <p:extLst>
      <p:ext uri="{BB962C8B-B14F-4D97-AF65-F5344CB8AC3E}">
        <p14:creationId xmlns:p14="http://schemas.microsoft.com/office/powerpoint/2010/main" val="14873131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979901"/>
            <a:ext cx="7779895"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Design della confezione:</a:t>
            </a:r>
            <a:r>
              <a:rPr lang="en-US" sz="3000" dirty="0"/>
              <a:t>Se vendi prodotti fisici, il design del packaging è un aspetto importante dell'identità visiva del tuo marchio. Un pacchetto ben progettato può aiutarti a comunicare il messaggio del tuo marchio, a differenziare i tuoi prodotti dalla concorrenza e ad attirare clienti.</a:t>
            </a:r>
          </a:p>
        </p:txBody>
      </p:sp>
    </p:spTree>
    <p:extLst>
      <p:ext uri="{BB962C8B-B14F-4D97-AF65-F5344CB8AC3E}">
        <p14:creationId xmlns:p14="http://schemas.microsoft.com/office/powerpoint/2010/main" val="13938549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495269"/>
            <a:ext cx="7779895" cy="5170646"/>
          </a:xfrm>
          <a:prstGeom prst="rect">
            <a:avLst/>
          </a:prstGeom>
          <a:noFill/>
        </p:spPr>
        <p:txBody>
          <a:bodyPr wrap="square" rtlCol="0">
            <a:spAutoFit/>
          </a:bodyPr>
          <a:lstStyle/>
          <a:p>
            <a:pPr algn="l" rtl="0"/>
            <a:r>
              <a:rPr lang="en-US" sz="3000" dirty="0"/>
              <a:t>Le piattaforme di social media sono principalmente mezzi visivi e la qualità della grafica e delle immagini può avere un impatto significativo sul successo delle tue campagne sui social media.</a:t>
            </a:r>
          </a:p>
          <a:p>
            <a:pPr algn="l" rtl="0"/>
            <a:r>
              <a:rPr lang="en-US" sz="3000" dirty="0"/>
              <a:t>La progettazione grafica è importante nei social media per:</a:t>
            </a:r>
          </a:p>
          <a:p>
            <a:pPr marL="457200" indent="-457200" algn="l" rtl="0">
              <a:buFont typeface="Wingdings" panose="05000000000000000000" pitchFamily="2" charset="2"/>
              <a:buChar char="Ø"/>
            </a:pPr>
            <a:r>
              <a:rPr lang="en-US" sz="2400" b="1" dirty="0"/>
              <a:t>Marchio</a:t>
            </a:r>
            <a:r>
              <a:rPr lang="en-US" sz="2400" dirty="0"/>
              <a:t>: immagini coerenti e ben progettate, inclusi loghi, combinazioni di colori e caratteri tipografici, possono contribuire a creare una forte identità di marca e ad aumentare il riconoscimento del marchio.</a:t>
            </a:r>
          </a:p>
        </p:txBody>
      </p:sp>
    </p:spTree>
    <p:extLst>
      <p:ext uri="{BB962C8B-B14F-4D97-AF65-F5344CB8AC3E}">
        <p14:creationId xmlns:p14="http://schemas.microsoft.com/office/powerpoint/2010/main" val="17433244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35349"/>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err="1"/>
              <a:t>Accoppiata</a:t>
            </a:r>
            <a:r>
              <a:rPr lang="en-US" sz="3000" dirty="0"/>
              <a:t>: grafica, immagini e video di alta qualità possono aiutarti ad aumentare il coinvolgimento con i tuoi post sui social media attirando l'attenzione delle persone e incoraggiandole a condividere o commentare i tuoi contenuti.</a:t>
            </a:r>
          </a:p>
        </p:txBody>
      </p:sp>
    </p:spTree>
    <p:extLst>
      <p:ext uri="{BB962C8B-B14F-4D97-AF65-F5344CB8AC3E}">
        <p14:creationId xmlns:p14="http://schemas.microsoft.com/office/powerpoint/2010/main" val="21186912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5077"/>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Condivisione delle informazioni</a:t>
            </a:r>
            <a:r>
              <a:rPr lang="en-US" sz="3000" dirty="0"/>
              <a:t>: infografiche, grafici e altri elementi visivi possono essere utilizzati per comunicare informazioni complesse in modo rapido ed efficace, rendendo più facile per i tuoi follower comprendere e interagire con i tuoi contenuti.</a:t>
            </a:r>
          </a:p>
        </p:txBody>
      </p:sp>
    </p:spTree>
    <p:extLst>
      <p:ext uri="{BB962C8B-B14F-4D97-AF65-F5344CB8AC3E}">
        <p14:creationId xmlns:p14="http://schemas.microsoft.com/office/powerpoint/2010/main" val="21231448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32429"/>
            <a:ext cx="8050468" cy="3416320"/>
          </a:xfrm>
          <a:prstGeom prst="rect">
            <a:avLst/>
          </a:prstGeom>
          <a:noFill/>
        </p:spPr>
        <p:txBody>
          <a:bodyPr wrap="square" rtlCol="0">
            <a:spAutoFit/>
          </a:bodyPr>
          <a:lstStyle/>
          <a:p>
            <a:pPr marL="457200" indent="-457200" algn="l" rtl="0">
              <a:buFont typeface="Wingdings" panose="05000000000000000000" pitchFamily="2" charset="2"/>
              <a:buChar char="Ø"/>
            </a:pPr>
            <a:r>
              <a:rPr lang="en-US" sz="2400" b="1" dirty="0"/>
              <a:t>Campagne:</a:t>
            </a:r>
            <a:r>
              <a:rPr lang="en-US" sz="2400" dirty="0"/>
              <a:t>Grafica e immagini progettate su misura possono essere utilizzate per promuovere campagne o eventi specifici, contribuendo ad aumentare la partecipazione e generare buzz.</a:t>
            </a:r>
          </a:p>
          <a:p>
            <a:pPr marL="457200" indent="-457200" algn="l" rtl="0">
              <a:buFont typeface="Wingdings" panose="05000000000000000000" pitchFamily="2" charset="2"/>
              <a:buChar char="Ø"/>
            </a:pPr>
            <a:endParaRPr lang="en-US" sz="2400" dirty="0"/>
          </a:p>
          <a:p>
            <a:pPr marL="457200" indent="-457200" algn="l" rtl="0">
              <a:buFont typeface="Wingdings" panose="05000000000000000000" pitchFamily="2" charset="2"/>
              <a:buChar char="Ø"/>
            </a:pPr>
            <a:r>
              <a:rPr lang="en-US" sz="2400" b="1" dirty="0"/>
              <a:t>Professionalità:</a:t>
            </a:r>
            <a:r>
              <a:rPr lang="en-US" sz="2400" dirty="0"/>
              <a:t>Grafica e immagini di alta qualità e progettate professionalmente possono aiutare a dare al tuo marchio un aspetto più professionale e raffinato, aumentando la credibilità e la fiducia tra i tuoi follower.</a:t>
            </a:r>
          </a:p>
        </p:txBody>
      </p:sp>
    </p:spTree>
    <p:extLst>
      <p:ext uri="{BB962C8B-B14F-4D97-AF65-F5344CB8AC3E}">
        <p14:creationId xmlns:p14="http://schemas.microsoft.com/office/powerpoint/2010/main" val="38966706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Graphic design</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053053"/>
            <a:ext cx="8050468" cy="3323987"/>
          </a:xfrm>
          <a:prstGeom prst="rect">
            <a:avLst/>
          </a:prstGeom>
          <a:noFill/>
        </p:spPr>
        <p:txBody>
          <a:bodyPr wrap="square" rtlCol="0">
            <a:spAutoFit/>
          </a:bodyPr>
          <a:lstStyle/>
          <a:p>
            <a:pPr algn="l" rtl="0"/>
            <a:r>
              <a:rPr lang="en-US" sz="3000" dirty="0"/>
              <a:t>Nel complesso, la progettazione grafica gioca un ruolo cruciale nel successo delle campagne di marketing sui social media. Investendo in grafica e immagini di alta qualità, puoi aumentare il coinvolgimento, costruire il tuo marchio e indirizzare più traffico e conversioni attraverso i tuoi canali di social media.</a:t>
            </a:r>
          </a:p>
        </p:txBody>
      </p:sp>
    </p:spTree>
    <p:extLst>
      <p:ext uri="{BB962C8B-B14F-4D97-AF65-F5344CB8AC3E}">
        <p14:creationId xmlns:p14="http://schemas.microsoft.com/office/powerpoint/2010/main" val="92513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2400657"/>
          </a:xfrm>
          <a:prstGeom prst="rect">
            <a:avLst/>
          </a:prstGeom>
          <a:noFill/>
        </p:spPr>
        <p:txBody>
          <a:bodyPr wrap="square" rtlCol="0">
            <a:spAutoFit/>
          </a:bodyPr>
          <a:lstStyle/>
          <a:p>
            <a:pPr algn="l" rtl="0"/>
            <a:r>
              <a:rPr lang="en-US" sz="3000" dirty="0"/>
              <a:t>3.</a:t>
            </a:r>
            <a:r>
              <a:rPr lang="en-US" sz="3000" b="1" dirty="0"/>
              <a:t>Consistenza</a:t>
            </a:r>
            <a:r>
              <a:rPr lang="en-US" sz="3000" dirty="0"/>
              <a:t>: La coerenza nella tua strategia sui social media aiuta a creare fiducia e ad affermare il tuo marchio. La coerenza nel tono, nella frequenza e nel messaggio può aiutarti a rimanere al centro dell'attenzione del tuo pubblico.</a:t>
            </a:r>
          </a:p>
        </p:txBody>
      </p:sp>
    </p:spTree>
    <p:extLst>
      <p:ext uri="{BB962C8B-B14F-4D97-AF65-F5344CB8AC3E}">
        <p14:creationId xmlns:p14="http://schemas.microsoft.com/office/powerpoint/2010/main" val="32188992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marchi noti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3429000"/>
            <a:ext cx="8050468" cy="2862322"/>
          </a:xfrm>
          <a:prstGeom prst="rect">
            <a:avLst/>
          </a:prstGeom>
          <a:noFill/>
        </p:spPr>
        <p:txBody>
          <a:bodyPr wrap="square" rtlCol="0">
            <a:spAutoFit/>
          </a:bodyPr>
          <a:lstStyle/>
          <a:p>
            <a:pPr algn="l" rtl="0"/>
            <a:r>
              <a:rPr lang="en-US" sz="3000" b="1" dirty="0"/>
              <a:t>National Geographic</a:t>
            </a:r>
            <a:r>
              <a:rPr lang="en-US" sz="3000" dirty="0"/>
              <a:t>: la grafica dei social media di National Geographic è straordinariamente bella e spesso presenta fotografie mozzafiato della natura e della fauna selvatica. Usano una tipografia semplice ed elegante per creare un senso di serenità e meraviglia.</a:t>
            </a:r>
          </a:p>
        </p:txBody>
      </p:sp>
      <p:pic>
        <p:nvPicPr>
          <p:cNvPr id="5" name="Picture 4">
            <a:extLst>
              <a:ext uri="{FF2B5EF4-FFF2-40B4-BE49-F238E27FC236}">
                <a16:creationId xmlns:a16="http://schemas.microsoft.com/office/drawing/2014/main" id="{C3DF07A2-C2CC-8403-AC02-D3C32B0D5D1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609" y="2065020"/>
            <a:ext cx="2219325" cy="655320"/>
          </a:xfrm>
          <a:prstGeom prst="rect">
            <a:avLst/>
          </a:prstGeom>
          <a:noFill/>
          <a:ln>
            <a:noFill/>
          </a:ln>
        </p:spPr>
      </p:pic>
    </p:spTree>
    <p:extLst>
      <p:ext uri="{BB962C8B-B14F-4D97-AF65-F5344CB8AC3E}">
        <p14:creationId xmlns:p14="http://schemas.microsoft.com/office/powerpoint/2010/main" val="10639871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marchi noti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3429000"/>
            <a:ext cx="8050468" cy="2400657"/>
          </a:xfrm>
          <a:prstGeom prst="rect">
            <a:avLst/>
          </a:prstGeom>
          <a:noFill/>
        </p:spPr>
        <p:txBody>
          <a:bodyPr wrap="square" rtlCol="0">
            <a:spAutoFit/>
          </a:bodyPr>
          <a:lstStyle/>
          <a:p>
            <a:pPr algn="l" rtl="0"/>
            <a:r>
              <a:rPr lang="en-US" sz="3000" b="1" dirty="0"/>
              <a:t>Mela:</a:t>
            </a:r>
            <a:r>
              <a:rPr lang="en-US" sz="3000" dirty="0"/>
              <a:t>La grafica dei social media di Apple è elegante e minimalista, proprio come i loro prodotti. Usano colori vivaci, tipografia pulita e fotografie di alta qualità per creare un senso di raffinatezza e modernità.</a:t>
            </a:r>
          </a:p>
        </p:txBody>
      </p:sp>
      <p:pic>
        <p:nvPicPr>
          <p:cNvPr id="4" name="Picture 3">
            <a:extLst>
              <a:ext uri="{FF2B5EF4-FFF2-40B4-BE49-F238E27FC236}">
                <a16:creationId xmlns:a16="http://schemas.microsoft.com/office/drawing/2014/main" id="{437F34DC-3D2B-7BDD-1B36-B3BA302D0D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4932" y="1634081"/>
            <a:ext cx="671830" cy="828675"/>
          </a:xfrm>
          <a:prstGeom prst="rect">
            <a:avLst/>
          </a:prstGeom>
          <a:noFill/>
          <a:ln>
            <a:noFill/>
          </a:ln>
        </p:spPr>
      </p:pic>
    </p:spTree>
    <p:extLst>
      <p:ext uri="{BB962C8B-B14F-4D97-AF65-F5344CB8AC3E}">
        <p14:creationId xmlns:p14="http://schemas.microsoft.com/office/powerpoint/2010/main" val="29369581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53544" y="1828800"/>
            <a:ext cx="8050468" cy="2862322"/>
          </a:xfrm>
          <a:prstGeom prst="rect">
            <a:avLst/>
          </a:prstGeom>
          <a:noFill/>
        </p:spPr>
        <p:txBody>
          <a:bodyPr wrap="square" rtlCol="0">
            <a:spAutoFit/>
          </a:bodyPr>
          <a:lstStyle/>
          <a:p>
            <a:pPr algn="l" rtl="0"/>
            <a:r>
              <a:rPr lang="en-US" sz="3000" b="1" dirty="0"/>
              <a:t>KPI (indicatori chiave di prestazione)</a:t>
            </a:r>
            <a:r>
              <a:rPr lang="en-US" sz="3000" dirty="0"/>
              <a:t>sono parametri utilizzati per misurare le prestazioni di una campagna o strategia di marketing. Forniscono informazioni su quanto bene gli sforzi di marketing stanno raggiungendo gli obiettivi aziendali e possono aiutare a identificare le aree di miglioramento.</a:t>
            </a:r>
          </a:p>
        </p:txBody>
      </p:sp>
    </p:spTree>
    <p:extLst>
      <p:ext uri="{BB962C8B-B14F-4D97-AF65-F5344CB8AC3E}">
        <p14:creationId xmlns:p14="http://schemas.microsoft.com/office/powerpoint/2010/main" val="5866226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0200"/>
            <a:ext cx="8050468" cy="5170646"/>
          </a:xfrm>
          <a:prstGeom prst="rect">
            <a:avLst/>
          </a:prstGeom>
          <a:noFill/>
        </p:spPr>
        <p:txBody>
          <a:bodyPr wrap="square" rtlCol="0">
            <a:spAutoFit/>
          </a:bodyPr>
          <a:lstStyle/>
          <a:p>
            <a:pPr algn="l" rtl="0"/>
            <a:r>
              <a:rPr lang="en-US" sz="3000" dirty="0"/>
              <a:t>I KPI più famosi nel marketing sono:</a:t>
            </a:r>
          </a:p>
          <a:p>
            <a:pPr algn="l" rtl="0"/>
            <a:endParaRPr lang="en-US" sz="3000" dirty="0"/>
          </a:p>
          <a:p>
            <a:pPr marL="457200" indent="-457200" algn="l" rtl="0">
              <a:buFont typeface="Wingdings" panose="05000000000000000000" pitchFamily="2" charset="2"/>
              <a:buChar char="Ø"/>
            </a:pPr>
            <a:r>
              <a:rPr lang="en-US" sz="3000" b="1" dirty="0"/>
              <a:t>Tasso di conversione</a:t>
            </a:r>
            <a:r>
              <a:rPr lang="en-US" sz="3000" dirty="0"/>
              <a:t>: misura la percentuale di visitatori di un sito web che eseguono l'azione desiderata, come effettuare un acquisto o compilare un modulo.</a:t>
            </a:r>
          </a:p>
          <a:p>
            <a:pPr marL="457200" indent="-457200" algn="l" rtl="0">
              <a:buFont typeface="Wingdings" panose="05000000000000000000" pitchFamily="2" charset="2"/>
              <a:buChar char="Ø"/>
            </a:pPr>
            <a:r>
              <a:rPr lang="en-US" sz="3000" b="1" dirty="0"/>
              <a:t>Costo per acquisizione (CPA):</a:t>
            </a:r>
            <a:r>
              <a:rPr lang="en-US" sz="3000" dirty="0"/>
              <a:t>Ciò misura il costo di acquisizione di un nuovo cliente, che può aiutare a determinare il ROI di una campagna di marketing.</a:t>
            </a:r>
          </a:p>
          <a:p>
            <a:pPr algn="l" rtl="0"/>
            <a:endParaRPr lang="en-US" sz="3000" dirty="0"/>
          </a:p>
        </p:txBody>
      </p:sp>
    </p:spTree>
    <p:extLst>
      <p:ext uri="{BB962C8B-B14F-4D97-AF65-F5344CB8AC3E}">
        <p14:creationId xmlns:p14="http://schemas.microsoft.com/office/powerpoint/2010/main" val="26699955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1499616"/>
            <a:ext cx="8050468" cy="4832092"/>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b="1" dirty="0"/>
              <a:t>Ritorno sull'investimento (ROI):</a:t>
            </a:r>
            <a:r>
              <a:rPr lang="en-US" sz="2800" dirty="0"/>
              <a:t>Ciò misura le entrate generate da una campagna di marketing rispetto al costo di gestione della campagna, per determinarne la redditività complessiva.</a:t>
            </a:r>
          </a:p>
          <a:p>
            <a:pPr marL="457200" indent="-457200" algn="l" rtl="0">
              <a:buFont typeface="Wingdings" panose="05000000000000000000" pitchFamily="2" charset="2"/>
              <a:buChar char="Ø"/>
            </a:pPr>
            <a:endParaRPr lang="en-US" sz="2800" dirty="0"/>
          </a:p>
          <a:p>
            <a:pPr marL="457200" indent="-457200" algn="l" rtl="0">
              <a:buFont typeface="Wingdings" panose="05000000000000000000" pitchFamily="2" charset="2"/>
              <a:buChar char="Ø"/>
            </a:pPr>
            <a:r>
              <a:rPr lang="en-US" sz="2800" b="1" dirty="0"/>
              <a:t>Valore della vita del cliente (CLV):</a:t>
            </a:r>
            <a:r>
              <a:rPr lang="en-US" sz="2800" dirty="0"/>
              <a:t>Ciò misura le entrate totali che un cliente dovrebbe generare nel corso della sua vita, il che può aiutare a determinare la redditività a lungo termine di una strategia di marketing.</a:t>
            </a:r>
          </a:p>
        </p:txBody>
      </p:sp>
    </p:spTree>
    <p:extLst>
      <p:ext uri="{BB962C8B-B14F-4D97-AF65-F5344CB8AC3E}">
        <p14:creationId xmlns:p14="http://schemas.microsoft.com/office/powerpoint/2010/main" val="324341680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1645920"/>
            <a:ext cx="8050468" cy="4708981"/>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Tasso di coinvolgimento:</a:t>
            </a:r>
            <a:r>
              <a:rPr lang="en-US" sz="3000" dirty="0"/>
              <a:t>Ciò misura il livello di coinvolgimento del pubblico con i contenuti dei social media, come Mi piace, commenti e condivisioni.</a:t>
            </a:r>
          </a:p>
          <a:p>
            <a:pPr algn="l" rtl="0"/>
            <a:endParaRPr lang="en-US" sz="3000" b="1" dirty="0"/>
          </a:p>
          <a:p>
            <a:pPr marL="457200" indent="-457200" algn="l" rtl="0">
              <a:buFont typeface="Wingdings" panose="05000000000000000000" pitchFamily="2" charset="2"/>
              <a:buChar char="Ø"/>
            </a:pPr>
            <a:r>
              <a:rPr lang="en-US" sz="3000" b="1" dirty="0"/>
              <a:t>Percentuale di clic (CTR):</a:t>
            </a:r>
            <a:r>
              <a:rPr lang="en-US" sz="3000" dirty="0"/>
              <a:t>Ciò misura la percentuale di persone che fanno clic su un collegamento in un'e-mail o in una pubblicità, il che può aiutare a determinare l'efficacia del messaggio e della creatività.</a:t>
            </a:r>
          </a:p>
        </p:txBody>
      </p:sp>
    </p:spTree>
    <p:extLst>
      <p:ext uri="{BB962C8B-B14F-4D97-AF65-F5344CB8AC3E}">
        <p14:creationId xmlns:p14="http://schemas.microsoft.com/office/powerpoint/2010/main" val="10259480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767609"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546766" y="2048256"/>
            <a:ext cx="8050468" cy="1477328"/>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Notorietà del marchio:</a:t>
            </a:r>
            <a:r>
              <a:rPr lang="en-US" sz="3000" dirty="0"/>
              <a:t>Ciò misura il livello di notorietà e riconoscimento di un marchio tra il suo pubblico target.</a:t>
            </a:r>
          </a:p>
        </p:txBody>
      </p:sp>
    </p:spTree>
    <p:extLst>
      <p:ext uri="{BB962C8B-B14F-4D97-AF65-F5344CB8AC3E}">
        <p14:creationId xmlns:p14="http://schemas.microsoft.com/office/powerpoint/2010/main" val="36219655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02527"/>
            <a:ext cx="7779895" cy="3785652"/>
          </a:xfrm>
          <a:prstGeom prst="rect">
            <a:avLst/>
          </a:prstGeom>
          <a:noFill/>
        </p:spPr>
        <p:txBody>
          <a:bodyPr wrap="square" rtlCol="0">
            <a:spAutoFit/>
          </a:bodyPr>
          <a:lstStyle/>
          <a:p>
            <a:pPr algn="l" rtl="0"/>
            <a:r>
              <a:rPr lang="en-US" sz="3000" dirty="0"/>
              <a:t>I KPI sui social media sono simili ai KPI del marketing generale, ma sono specificamente focalizzati sulla misurazione delle prestazioni delle campagne e delle attività sui social media. Le metriche dei social media sono un insieme di indicatori di prestazione utilizzati per misurare l’efficacia degli sforzi di marketing sui social media.</a:t>
            </a:r>
          </a:p>
        </p:txBody>
      </p:sp>
    </p:spTree>
    <p:extLst>
      <p:ext uri="{BB962C8B-B14F-4D97-AF65-F5344CB8AC3E}">
        <p14:creationId xmlns:p14="http://schemas.microsoft.com/office/powerpoint/2010/main" val="38588216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02527"/>
            <a:ext cx="7779895" cy="1938992"/>
          </a:xfrm>
          <a:prstGeom prst="rect">
            <a:avLst/>
          </a:prstGeom>
          <a:noFill/>
        </p:spPr>
        <p:txBody>
          <a:bodyPr wrap="square" rtlCol="0">
            <a:spAutoFit/>
          </a:bodyPr>
          <a:lstStyle/>
          <a:p>
            <a:pPr algn="l" rtl="0"/>
            <a:r>
              <a:rPr lang="en-US" sz="3000" dirty="0"/>
              <a:t>Aiutano le aziende a monitorare e analizzare la presenza e il coinvolgimento sui social media e a valutare il successo della loro strategia di marketing sui social media.</a:t>
            </a:r>
          </a:p>
        </p:txBody>
      </p:sp>
    </p:spTree>
    <p:extLst>
      <p:ext uri="{BB962C8B-B14F-4D97-AF65-F5344CB8AC3E}">
        <p14:creationId xmlns:p14="http://schemas.microsoft.com/office/powerpoint/2010/main" val="62371531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687354"/>
            <a:ext cx="7779895" cy="5170646"/>
          </a:xfrm>
          <a:prstGeom prst="rect">
            <a:avLst/>
          </a:prstGeom>
          <a:noFill/>
        </p:spPr>
        <p:txBody>
          <a:bodyPr wrap="square" rtlCol="0">
            <a:spAutoFit/>
          </a:bodyPr>
          <a:lstStyle/>
          <a:p>
            <a:pPr algn="l" rtl="0"/>
            <a:r>
              <a:rPr lang="en-US" sz="3000" dirty="0"/>
              <a:t>KPI comuni per i social media:</a:t>
            </a:r>
          </a:p>
          <a:p>
            <a:pPr algn="l" rtl="0"/>
            <a:endParaRPr lang="en-US" sz="3000" dirty="0"/>
          </a:p>
          <a:p>
            <a:pPr marL="457200" indent="-457200" algn="l" rtl="0">
              <a:buFont typeface="Wingdings" panose="05000000000000000000" pitchFamily="2" charset="2"/>
              <a:buChar char="Ø"/>
            </a:pPr>
            <a:r>
              <a:rPr lang="en-US" sz="3000" b="1" dirty="0"/>
              <a:t>Portata</a:t>
            </a:r>
            <a:r>
              <a:rPr lang="en-US" sz="3000" dirty="0"/>
              <a:t>: misura il numero di persone che hanno visto un post sui social media e può aiutare a determinare la visibilità complessiva dei contenuti di un marchio.</a:t>
            </a:r>
          </a:p>
          <a:p>
            <a:pPr marL="457200" indent="-457200" algn="l" rtl="0">
              <a:buFont typeface="Wingdings" panose="05000000000000000000" pitchFamily="2" charset="2"/>
              <a:buChar char="Ø"/>
            </a:pPr>
            <a:r>
              <a:rPr lang="en-US" sz="3000" b="1" dirty="0"/>
              <a:t>Tasso di coinvolgimento</a:t>
            </a:r>
            <a:r>
              <a:rPr lang="en-US" sz="3000" dirty="0"/>
              <a:t>: misura il livello di coinvolgimento del pubblico con i contenuti dei social media, come Mi piace, commenti, condivisioni e clic.</a:t>
            </a:r>
          </a:p>
          <a:p>
            <a:pPr algn="l" rtl="0"/>
            <a:endParaRPr lang="en-US" sz="3000" dirty="0"/>
          </a:p>
        </p:txBody>
      </p:sp>
    </p:spTree>
    <p:extLst>
      <p:ext uri="{BB962C8B-B14F-4D97-AF65-F5344CB8AC3E}">
        <p14:creationId xmlns:p14="http://schemas.microsoft.com/office/powerpoint/2010/main" val="2282142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540989"/>
            <a:ext cx="7779895" cy="3323987"/>
          </a:xfrm>
          <a:prstGeom prst="rect">
            <a:avLst/>
          </a:prstGeom>
          <a:noFill/>
        </p:spPr>
        <p:txBody>
          <a:bodyPr wrap="square" rtlCol="0">
            <a:spAutoFit/>
          </a:bodyPr>
          <a:lstStyle/>
          <a:p>
            <a:pPr algn="l" rtl="0"/>
            <a:r>
              <a:rPr lang="en-US" sz="3000" dirty="0"/>
              <a:t>4.</a:t>
            </a:r>
            <a:r>
              <a:rPr lang="en-US" sz="3000" b="1" dirty="0"/>
              <a:t>Conversazione</a:t>
            </a:r>
            <a:r>
              <a:rPr lang="en-US" sz="3000" dirty="0"/>
              <a:t>: I social media sono un canale “aperto alle discussioni”. Interagisci con il tuo pubblico rispondendo a commenti, messaggi e menzioni. Incoraggia le conversazioni con il tuo pubblico attraverso sondaggi, domande e contenuti interattivi.</a:t>
            </a:r>
          </a:p>
          <a:p>
            <a:pPr algn="l" rtl="0"/>
            <a:endParaRPr lang="en-US" sz="3000" dirty="0"/>
          </a:p>
        </p:txBody>
      </p:sp>
    </p:spTree>
    <p:extLst>
      <p:ext uri="{BB962C8B-B14F-4D97-AF65-F5344CB8AC3E}">
        <p14:creationId xmlns:p14="http://schemas.microsoft.com/office/powerpoint/2010/main" val="30247095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Tasso di crescita dei follower</a:t>
            </a:r>
            <a:r>
              <a:rPr lang="en-US" sz="3000" dirty="0"/>
              <a:t>: misura la velocità con cui cresce il seguito sui social media di un marchio, il che può aiutare a determinare l'efficacia delle sue attività sui social media nell'attrarre nuovi follower.</a:t>
            </a:r>
          </a:p>
        </p:txBody>
      </p:sp>
    </p:spTree>
    <p:extLst>
      <p:ext uri="{BB962C8B-B14F-4D97-AF65-F5344CB8AC3E}">
        <p14:creationId xmlns:p14="http://schemas.microsoft.com/office/powerpoint/2010/main" val="20827663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1997839"/>
            <a:ext cx="7779895"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Tasso di conversione</a:t>
            </a:r>
            <a:r>
              <a:rPr lang="en-US" sz="3000" dirty="0"/>
              <a:t>: misura la percentuale di utenti dei social media che intraprendono l'azione desiderata, come effettuare un acquisto o iscriversi a una newsletter, dopo aver fatto clic su un post o su un annuncio sui social media.</a:t>
            </a:r>
          </a:p>
        </p:txBody>
      </p:sp>
    </p:spTree>
    <p:extLst>
      <p:ext uri="{BB962C8B-B14F-4D97-AF65-F5344CB8AC3E}">
        <p14:creationId xmlns:p14="http://schemas.microsoft.com/office/powerpoint/2010/main" val="25335795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4647"/>
            <a:ext cx="8032088" cy="4832092"/>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b="1" dirty="0"/>
              <a:t>Percentuale di clic (CTR</a:t>
            </a:r>
            <a:r>
              <a:rPr lang="en-US" sz="2800" dirty="0"/>
              <a:t>): misura la percentuale di persone che fanno clic su un collegamento in un post o in una pubblicità sui social media, il che può aiutare a determinare l'efficacia del messaggio e della creatività.</a:t>
            </a:r>
          </a:p>
          <a:p>
            <a:pPr algn="l" rtl="0"/>
            <a:endParaRPr lang="en-US" sz="2800" dirty="0"/>
          </a:p>
          <a:p>
            <a:pPr marL="457200" indent="-457200" algn="l" rtl="0">
              <a:buFont typeface="Wingdings" panose="05000000000000000000" pitchFamily="2" charset="2"/>
              <a:buChar char="Ø"/>
            </a:pPr>
            <a:r>
              <a:rPr lang="en-US" sz="2800" b="1" dirty="0"/>
              <a:t>Impressioni:</a:t>
            </a:r>
            <a:r>
              <a:rPr lang="en-US" sz="2800" dirty="0"/>
              <a:t>Ciò misura il numero di volte in cui un post sui social media è stato visualizzato, il che può aiutare a determinare la portata e l’impatto complessivi del contenuto.</a:t>
            </a:r>
          </a:p>
        </p:txBody>
      </p:sp>
    </p:spTree>
    <p:extLst>
      <p:ext uri="{BB962C8B-B14F-4D97-AF65-F5344CB8AC3E}">
        <p14:creationId xmlns:p14="http://schemas.microsoft.com/office/powerpoint/2010/main" val="24466469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nei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604647"/>
            <a:ext cx="8032088"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Analisi del sentimento:</a:t>
            </a:r>
            <a:r>
              <a:rPr lang="en-US" sz="3000" dirty="0"/>
              <a:t>Ciò misura il sentimento generale o il tono delle conversazioni sui social media che circondano un marchio, il che può aiutare a determinare il livello di sentimento positivo o negativo nei confronti del marchio.</a:t>
            </a:r>
          </a:p>
        </p:txBody>
      </p:sp>
    </p:spTree>
    <p:extLst>
      <p:ext uri="{BB962C8B-B14F-4D97-AF65-F5344CB8AC3E}">
        <p14:creationId xmlns:p14="http://schemas.microsoft.com/office/powerpoint/2010/main" val="36694566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per i siti web</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116711"/>
            <a:ext cx="8032088" cy="2862322"/>
          </a:xfrm>
          <a:prstGeom prst="rect">
            <a:avLst/>
          </a:prstGeom>
          <a:noFill/>
        </p:spPr>
        <p:txBody>
          <a:bodyPr wrap="square" rtlCol="0">
            <a:spAutoFit/>
          </a:bodyPr>
          <a:lstStyle/>
          <a:p>
            <a:pPr marL="457200" indent="-457200" algn="l" rtl="0">
              <a:buFont typeface="Wingdings" panose="05000000000000000000" pitchFamily="2" charset="2"/>
              <a:buChar char="Ø"/>
            </a:pPr>
            <a:endParaRPr lang="en-US" sz="3000" b="1" dirty="0"/>
          </a:p>
          <a:p>
            <a:pPr algn="l" rtl="0"/>
            <a:r>
              <a:rPr lang="en-US" sz="3000" dirty="0"/>
              <a:t>KPI (indicatori chiave di prestazione)</a:t>
            </a:r>
            <a:r>
              <a:rPr lang="en-US" sz="3000" b="1" dirty="0"/>
              <a:t>per i siti web</a:t>
            </a:r>
            <a:r>
              <a:rPr lang="en-US" sz="3000" dirty="0"/>
              <a:t>può aiutare le aziende a misurare l'efficacia della loro presenza online e a prendere decisioni basate sui dati sulla strategia del loro sito web.</a:t>
            </a:r>
          </a:p>
        </p:txBody>
      </p:sp>
    </p:spTree>
    <p:extLst>
      <p:ext uri="{BB962C8B-B14F-4D97-AF65-F5344CB8AC3E}">
        <p14:creationId xmlns:p14="http://schemas.microsoft.com/office/powerpoint/2010/main" val="342004507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per i siti web</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4832092"/>
          </a:xfrm>
          <a:prstGeom prst="rect">
            <a:avLst/>
          </a:prstGeom>
          <a:noFill/>
        </p:spPr>
        <p:txBody>
          <a:bodyPr wrap="square" rtlCol="0">
            <a:spAutoFit/>
          </a:bodyPr>
          <a:lstStyle/>
          <a:p>
            <a:pPr algn="l" rtl="0"/>
            <a:r>
              <a:rPr lang="en-US" sz="2800" dirty="0"/>
              <a:t>KPI comuni per i siti Web:</a:t>
            </a:r>
          </a:p>
          <a:p>
            <a:pPr marL="457200" indent="-457200" algn="l" rtl="0">
              <a:buFont typeface="Wingdings" panose="05000000000000000000" pitchFamily="2" charset="2"/>
              <a:buChar char="Ø"/>
            </a:pPr>
            <a:r>
              <a:rPr lang="en-US" sz="2800" b="1" dirty="0"/>
              <a:t>Traffico:</a:t>
            </a:r>
            <a:r>
              <a:rPr lang="en-US" sz="2800" dirty="0"/>
              <a:t>Misura il numero di visitatori di un sito Web, il che può aiutare a determinare la visibilità e la portata complessive del sito Web.</a:t>
            </a:r>
          </a:p>
          <a:p>
            <a:pPr algn="l" rtl="0"/>
            <a:endParaRPr lang="en-US" sz="2800" dirty="0"/>
          </a:p>
          <a:p>
            <a:pPr marL="457200" indent="-457200" algn="l" rtl="0">
              <a:buFont typeface="Wingdings" panose="05000000000000000000" pitchFamily="2" charset="2"/>
              <a:buChar char="Ø"/>
            </a:pPr>
            <a:r>
              <a:rPr lang="en-US" sz="2800" b="1" dirty="0"/>
              <a:t>Frequenza di rimbalzo:</a:t>
            </a:r>
            <a:r>
              <a:rPr lang="en-US" sz="2800" dirty="0"/>
              <a:t>Misura la percentuale di visitatori che abbandonano un sito web dopo aver visualizzato una sola pagina, il che può aiutare a determinare il livello di coinvolgimento e interesse per i contenuti del sito web.</a:t>
            </a:r>
          </a:p>
        </p:txBody>
      </p:sp>
    </p:spTree>
    <p:extLst>
      <p:ext uri="{BB962C8B-B14F-4D97-AF65-F5344CB8AC3E}">
        <p14:creationId xmlns:p14="http://schemas.microsoft.com/office/powerpoint/2010/main" val="2372360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per i siti web</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4832092"/>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b="1" dirty="0"/>
              <a:t>Tasso di conversione</a:t>
            </a:r>
            <a:r>
              <a:rPr lang="en-US" sz="2800" dirty="0"/>
              <a:t>: misura la percentuale di visitatori del sito web che eseguono l'azione desiderata, come effettuare un acquisto o compilare un modulo di contatto, che può aiutare a determinare l'efficacia del sito web nel raggiungimento dei suoi obiettivi.</a:t>
            </a:r>
          </a:p>
          <a:p>
            <a:pPr marL="457200" indent="-457200" algn="l" rtl="0">
              <a:buFont typeface="Wingdings" panose="05000000000000000000" pitchFamily="2" charset="2"/>
              <a:buChar char="Ø"/>
            </a:pPr>
            <a:r>
              <a:rPr lang="en-US" sz="2800" b="1" dirty="0"/>
              <a:t>Durata media della sessione</a:t>
            </a:r>
            <a:r>
              <a:rPr lang="en-US" sz="2800" dirty="0"/>
              <a:t>: misura la quantità media di tempo che un visitatore trascorre su un sito Web, il che può aiutare a determinare il livello di coinvolgimento con i contenuti del sito Web.</a:t>
            </a:r>
          </a:p>
        </p:txBody>
      </p:sp>
    </p:spTree>
    <p:extLst>
      <p:ext uri="{BB962C8B-B14F-4D97-AF65-F5344CB8AC3E}">
        <p14:creationId xmlns:p14="http://schemas.microsoft.com/office/powerpoint/2010/main" val="28627016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per i siti web</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1504063"/>
            <a:ext cx="8032088" cy="5262979"/>
          </a:xfrm>
          <a:prstGeom prst="rect">
            <a:avLst/>
          </a:prstGeom>
          <a:noFill/>
        </p:spPr>
        <p:txBody>
          <a:bodyPr wrap="square" rtlCol="0">
            <a:spAutoFit/>
          </a:bodyPr>
          <a:lstStyle/>
          <a:p>
            <a:pPr marL="457200" indent="-457200" algn="l" rtl="0">
              <a:buFont typeface="Wingdings" panose="05000000000000000000" pitchFamily="2" charset="2"/>
              <a:buChar char="Ø"/>
            </a:pPr>
            <a:r>
              <a:rPr lang="en-US" sz="2800" b="1" dirty="0"/>
              <a:t>Visualizzazioni di pagina:</a:t>
            </a:r>
            <a:r>
              <a:rPr lang="en-US" sz="2800" dirty="0"/>
              <a:t>Misura il numero di pagine visualizzate dai visitatori su un sito Web, il che può aiutare a determinare il livello di coinvolgimento e interesse per i contenuti del sito Web.</a:t>
            </a:r>
          </a:p>
          <a:p>
            <a:pPr algn="l" rtl="0"/>
            <a:endParaRPr lang="en-US" sz="2800" dirty="0"/>
          </a:p>
          <a:p>
            <a:pPr marL="457200" indent="-457200" algn="l" rtl="0">
              <a:buFont typeface="Wingdings" panose="05000000000000000000" pitchFamily="2" charset="2"/>
              <a:buChar char="Ø"/>
            </a:pPr>
            <a:r>
              <a:rPr lang="en-US" sz="2800" b="1" dirty="0"/>
              <a:t>Percentuale di clic (CTR</a:t>
            </a:r>
            <a:r>
              <a:rPr lang="en-US" sz="2800" dirty="0"/>
              <a:t>): misura la percentuale di visitatori del sito web che fanno clic su un collegamento specifico o su un invito all'azione, il che può aiutare a determinare l'efficacia della messaggistica e del design del sito web.</a:t>
            </a:r>
          </a:p>
        </p:txBody>
      </p:sp>
    </p:spTree>
    <p:extLst>
      <p:ext uri="{BB962C8B-B14F-4D97-AF65-F5344CB8AC3E}">
        <p14:creationId xmlns:p14="http://schemas.microsoft.com/office/powerpoint/2010/main" val="329275122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8" y="648475"/>
            <a:ext cx="6694458" cy="707886"/>
          </a:xfrm>
          <a:prstGeom prst="rect">
            <a:avLst/>
          </a:prstGeom>
          <a:noFill/>
        </p:spPr>
        <p:txBody>
          <a:bodyPr wrap="square" rtlCol="0">
            <a:spAutoFit/>
          </a:bodyPr>
          <a:lstStyle/>
          <a:p>
            <a:pPr algn="l" rtl="0"/>
            <a:r>
              <a:rPr lang="en-US" sz="4000" dirty="0">
                <a:solidFill>
                  <a:srgbClr val="398F98"/>
                </a:solidFill>
                <a:latin typeface="Calibri"/>
                <a:cs typeface="Calibri"/>
              </a:rPr>
              <a:t>KPI per i siti web</a:t>
            </a:r>
          </a:p>
        </p:txBody>
      </p:sp>
      <p:sp>
        <p:nvSpPr>
          <p:cNvPr id="3" name="TextBox 2">
            <a:extLst>
              <a:ext uri="{FF2B5EF4-FFF2-40B4-BE49-F238E27FC236}">
                <a16:creationId xmlns:a16="http://schemas.microsoft.com/office/drawing/2014/main" id="{766D8631-F10C-4C29-77AC-A67E4BD41E3B}"/>
              </a:ext>
            </a:extLst>
          </p:cNvPr>
          <p:cNvSpPr txBox="1"/>
          <p:nvPr/>
        </p:nvSpPr>
        <p:spPr>
          <a:xfrm>
            <a:off x="555956" y="2228671"/>
            <a:ext cx="8032088"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Visitatori di ritorno:</a:t>
            </a:r>
            <a:r>
              <a:rPr lang="en-US" sz="3000" dirty="0"/>
              <a:t>Questo misura la percentuale di visitatori del sito web che ritornano sul sito web, il che può aiutare a determinare il livello di lealtà e interesse per i contenuti del sito web.</a:t>
            </a:r>
          </a:p>
        </p:txBody>
      </p:sp>
    </p:spTree>
    <p:extLst>
      <p:ext uri="{BB962C8B-B14F-4D97-AF65-F5344CB8AC3E}">
        <p14:creationId xmlns:p14="http://schemas.microsoft.com/office/powerpoint/2010/main" val="38442267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Fine dell'unità didattica</a:t>
            </a:r>
          </a:p>
        </p:txBody>
      </p:sp>
    </p:spTree>
    <p:extLst>
      <p:ext uri="{BB962C8B-B14F-4D97-AF65-F5344CB8AC3E}">
        <p14:creationId xmlns:p14="http://schemas.microsoft.com/office/powerpoint/2010/main" val="4120660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391381"/>
            <a:ext cx="7779895" cy="1938992"/>
          </a:xfrm>
          <a:prstGeom prst="rect">
            <a:avLst/>
          </a:prstGeom>
          <a:noFill/>
        </p:spPr>
        <p:txBody>
          <a:bodyPr wrap="square" rtlCol="0">
            <a:spAutoFit/>
          </a:bodyPr>
          <a:lstStyle/>
          <a:p>
            <a:pPr algn="l" rtl="0"/>
            <a:r>
              <a:rPr lang="en-US" sz="3000" dirty="0"/>
              <a:t>5.</a:t>
            </a:r>
            <a:r>
              <a:rPr lang="en-US" sz="3000" b="1" dirty="0"/>
              <a:t>Comunità</a:t>
            </a:r>
            <a:r>
              <a:rPr lang="en-US" sz="3000" dirty="0"/>
              <a:t>: costruisci una community attorno al tuo marchio sui social media. Interagisci con i tuoi follower, promuovi relazioni e crea un senso di appartenenza.</a:t>
            </a:r>
          </a:p>
        </p:txBody>
      </p:sp>
    </p:spTree>
    <p:extLst>
      <p:ext uri="{BB962C8B-B14F-4D97-AF65-F5344CB8AC3E}">
        <p14:creationId xmlns:p14="http://schemas.microsoft.com/office/powerpoint/2010/main" val="313754142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Avviso sul diritto d'autore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l" rtl="0">
              <a:buFont typeface="Wingdings" panose="05000000000000000000" pitchFamily="2" charset="2"/>
              <a:buChar char="Ø"/>
            </a:pPr>
            <a:r>
              <a:rPr lang="en-US" dirty="0"/>
              <a:t>Diritto d'autore © Membri del</a:t>
            </a:r>
            <a:r>
              <a:rPr lang="en-US" i="1" dirty="0"/>
              <a:t>Migliorare le capacità e le competenze dei giovani nell'imprenditorialità sociale attraverso la realtà virtuale</a:t>
            </a:r>
            <a:r>
              <a:rPr lang="en-US" dirty="0"/>
              <a:t>Progetto, 2021 per i dettagli dell'ENTREALITÀ</a:t>
            </a:r>
            <a:r>
              <a:rPr lang="en-US" dirty="0">
                <a:hlinkClick r:id="rId3"/>
              </a:rPr>
              <a:t>https://projectentreality.eu/index.php/it/</a:t>
            </a:r>
            <a:r>
              <a:rPr lang="en-US" dirty="0"/>
              <a:t>progetto e la collaborazione.</a:t>
            </a:r>
          </a:p>
          <a:p>
            <a:pPr algn="l" rtl="0"/>
            <a:endParaRPr lang="en-US" dirty="0"/>
          </a:p>
          <a:p>
            <a:pPr marL="457200" indent="-457200" algn="l" rtl="0">
              <a:buFont typeface="Wingdings" panose="05000000000000000000" pitchFamily="2" charset="2"/>
              <a:buChar char="Ø"/>
            </a:pPr>
            <a:r>
              <a:rPr lang="en-US" dirty="0"/>
              <a:t>L'opera dovrà essere attribuita allegando il seguente riferimento agli elementi copiati: “Copyright © Membri del</a:t>
            </a:r>
            <a:r>
              <a:rPr lang="en-US" dirty="0" err="1"/>
              <a:t>Entrerealtà</a:t>
            </a:r>
            <a:r>
              <a:rPr lang="en-US" dirty="0"/>
              <a:t>Progetto, 2021”.</a:t>
            </a:r>
          </a:p>
          <a:p>
            <a:pPr marL="457200" indent="-457200" algn="l" rtl="0">
              <a:buFont typeface="Wingdings" panose="05000000000000000000" pitchFamily="2" charset="2"/>
              <a:buChar char="Ø"/>
            </a:pPr>
            <a:endParaRPr lang="en-US" dirty="0"/>
          </a:p>
          <a:p>
            <a:pPr marL="457200" indent="-457200" algn="l" rtl="0">
              <a:buFont typeface="Wingdings" panose="05000000000000000000" pitchFamily="2" charset="2"/>
              <a:buChar char="Ø"/>
            </a:pPr>
            <a:r>
              <a:rPr lang="en-US" dirty="0"/>
              <a:t>L'utilizzo di questa presentazione in modi e/o per scopi non previsti nella licenza richiede la previa autorizzazione scritta dei detentori dei diritti d'autore. Le informazioni contenute in questa presentazione rappresentano le opinioni dei titolari dei diritti d'autore alla data in cui tali opinioni sono state pubblicate</a:t>
            </a:r>
          </a:p>
        </p:txBody>
      </p:sp>
    </p:spTree>
    <p:extLst>
      <p:ext uri="{BB962C8B-B14F-4D97-AF65-F5344CB8AC3E}">
        <p14:creationId xmlns:p14="http://schemas.microsoft.com/office/powerpoint/2010/main" val="22592506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Riferimenti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l" rtl="0">
              <a:buFont typeface="Arial" panose="020B0604020202020204" pitchFamily="34" charset="0"/>
              <a:buChar char="•"/>
            </a:pPr>
            <a:r>
              <a:rPr lang="en-US" dirty="0" err="1"/>
              <a:t>Zippia</a:t>
            </a:r>
            <a:r>
              <a:rPr lang="en-US" dirty="0"/>
              <a:t>. "20 statistiche vitali sull'utilizzo degli smartphone [2023]: fatti, dati e tendenze sull'uso dei dispositivi mobili negli Stati Uniti" Zippia.com. 3 aprile 2023, https://www.zippia.com/advice/smartphone-usage-statistics/</a:t>
            </a:r>
          </a:p>
          <a:p>
            <a:pPr marL="285750" indent="-285750" algn="l" rtl="0">
              <a:buFont typeface="Arial" panose="020B0604020202020204" pitchFamily="34" charset="0"/>
              <a:buChar char="•"/>
            </a:pPr>
            <a:r>
              <a:rPr lang="en-US" dirty="0" err="1"/>
              <a:t>aresh</a:t>
            </a:r>
            <a:r>
              <a:rPr lang="en-US" dirty="0"/>
              <a:t>, KM, Nunan, D., Pearson, DFB (2019). Ricerche di mercato: un approccio applicato. Pearson Education Limited</a:t>
            </a:r>
          </a:p>
          <a:p>
            <a:pPr marL="285750" indent="-285750" algn="l" rtl="0">
              <a:buFont typeface="Arial" panose="020B0604020202020204" pitchFamily="34" charset="0"/>
              <a:buChar char="•"/>
            </a:pPr>
            <a:r>
              <a:rPr lang="en-US" dirty="0" err="1"/>
              <a:t>Doerr</a:t>
            </a:r>
            <a:r>
              <a:rPr lang="en-US" dirty="0"/>
              <a:t>, J. (2018). Misura ciò che conta: OKR: l'idea semplice che favorisce una crescita 10 volte maggiore. Penguin Books Ltd</a:t>
            </a:r>
          </a:p>
          <a:p>
            <a:pPr marL="285750" indent="-285750" algn="l" rtl="0">
              <a:buFont typeface="Arial" panose="020B0604020202020204" pitchFamily="34" charset="0"/>
              <a:buChar char="•"/>
            </a:pPr>
            <a:r>
              <a:rPr lang="en-US" dirty="0"/>
              <a:t>Wheeler, A. (2012). Progettare l'identità del marchio: una guida essenziale per l'intero team di branding. John Wiley &amp; Figli</a:t>
            </a:r>
          </a:p>
          <a:p>
            <a:pPr marL="285750" indent="-285750" algn="l" rtl="0">
              <a:buFont typeface="Arial" panose="020B0604020202020204" pitchFamily="34" charset="0"/>
              <a:buChar char="•"/>
            </a:pPr>
            <a:r>
              <a:rPr lang="en-US" dirty="0"/>
              <a:t>Kotler, P.,</a:t>
            </a:r>
            <a:r>
              <a:rPr lang="en-US" dirty="0" err="1"/>
              <a:t>Kartajaya</a:t>
            </a:r>
            <a:r>
              <a:rPr lang="en-US" dirty="0"/>
              <a:t>, H., Iwan (2017). Marketing 4.0: passaggio dal tradizionale al digitale. John Wiley &amp; Figli</a:t>
            </a:r>
          </a:p>
          <a:p>
            <a:pPr marL="285750" indent="-285750" algn="l" rtl="0">
              <a:buFont typeface="Arial" panose="020B0604020202020204" pitchFamily="34" charset="0"/>
              <a:buChar char="•"/>
            </a:pPr>
            <a:r>
              <a:rPr lang="en-US" dirty="0" err="1"/>
              <a:t>Reibstein</a:t>
            </a:r>
            <a:r>
              <a:rPr lang="en-US" dirty="0"/>
              <a:t>, D. (2021). Metriche chiave di marketing. Gli oltre 50 parametri che ogni manager deve conoscere, Libro in brossura. Pearson Education Limited</a:t>
            </a:r>
          </a:p>
          <a:p>
            <a:pPr marL="285750" indent="-285750" algn="l" rtl="0">
              <a:buFont typeface="Arial" panose="020B0604020202020204" pitchFamily="34" charset="0"/>
              <a:buChar char="•"/>
            </a:pPr>
            <a:r>
              <a:rPr lang="en-US" dirty="0">
                <a:hlinkClick r:id="rId3"/>
              </a:rPr>
              <a:t>https://netbasequid.com/blog/market-research-steps/</a:t>
            </a:r>
            <a:r>
              <a:rPr lang="en-US" dirty="0"/>
              <a:t> </a:t>
            </a:r>
          </a:p>
          <a:p>
            <a:pPr marL="285750" indent="-285750" algn="l" rtl="0">
              <a:buFont typeface="Arial" panose="020B0604020202020204" pitchFamily="34" charset="0"/>
              <a:buChar char="•"/>
            </a:pPr>
            <a:r>
              <a:rPr lang="en-US" dirty="0">
                <a:hlinkClick r:id="rId4"/>
              </a:rPr>
              <a:t>https://books.forbes.com/blog/how-to-build-a-digital-brand-that-lasts/</a:t>
            </a:r>
            <a:r>
              <a:rPr lang="en-US" dirty="0"/>
              <a:t> </a:t>
            </a:r>
          </a:p>
          <a:p>
            <a:pPr marL="285750" indent="-285750" algn="l" rtl="0">
              <a:buFont typeface="Arial" panose="020B0604020202020204" pitchFamily="34" charset="0"/>
              <a:buChar char="•"/>
            </a:pPr>
            <a:r>
              <a:rPr lang="en-US" dirty="0">
                <a:hlinkClick r:id="rId5"/>
              </a:rPr>
              <a:t>https://neilpatel.com/what-is-content-marketing/</a:t>
            </a:r>
            <a:r>
              <a:rPr lang="en-US" dirty="0"/>
              <a:t> </a:t>
            </a:r>
          </a:p>
          <a:p>
            <a:pPr marL="285750" indent="-285750" algn="l" rtl="0">
              <a:buFont typeface="Arial" panose="020B0604020202020204" pitchFamily="34" charset="0"/>
              <a:buChar char="•"/>
            </a:pPr>
            <a:r>
              <a:rPr lang="en-US" dirty="0">
                <a:hlinkClick r:id="rId6"/>
              </a:rPr>
              <a:t>https://www.heurio.co/dieter-rams-10-principles-of-good-design</a:t>
            </a:r>
            <a:r>
              <a:rPr lang="en-US" dirty="0"/>
              <a:t> </a:t>
            </a:r>
          </a:p>
          <a:p>
            <a:pPr marL="285750" indent="-285750" algn="l" rtl="0">
              <a:buFont typeface="Arial" panose="020B0604020202020204" pitchFamily="34" charset="0"/>
              <a:buChar char="•"/>
            </a:pPr>
            <a:r>
              <a:rPr lang="en-US" dirty="0">
                <a:hlinkClick r:id="rId7"/>
              </a:rPr>
              <a:t>https://www.smashingmagazine.com/2010/01/color-theory-for-designers-part-1-the-meaning-of-color/</a:t>
            </a:r>
            <a:r>
              <a:rPr lang="en-US" dirty="0"/>
              <a:t> </a:t>
            </a:r>
          </a:p>
          <a:p>
            <a:pPr algn="l" rtl="0"/>
            <a:endParaRPr lang="en-US" dirty="0"/>
          </a:p>
        </p:txBody>
      </p:sp>
    </p:spTree>
    <p:extLst>
      <p:ext uri="{BB962C8B-B14F-4D97-AF65-F5344CB8AC3E}">
        <p14:creationId xmlns:p14="http://schemas.microsoft.com/office/powerpoint/2010/main" val="1907757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3785652"/>
          </a:xfrm>
          <a:prstGeom prst="rect">
            <a:avLst/>
          </a:prstGeom>
          <a:noFill/>
        </p:spPr>
        <p:txBody>
          <a:bodyPr wrap="square" rtlCol="0">
            <a:spAutoFit/>
          </a:bodyPr>
          <a:lstStyle/>
          <a:p>
            <a:pPr algn="l" rtl="0"/>
            <a:r>
              <a:rPr lang="en-US" sz="3000" dirty="0"/>
              <a:t>6.</a:t>
            </a:r>
            <a:r>
              <a:rPr lang="en-US" sz="3000" b="1" dirty="0"/>
              <a:t>Canali</a:t>
            </a:r>
            <a:r>
              <a:rPr lang="en-US" sz="3000" dirty="0"/>
              <a:t>: scegli i canali social media giusti per il tuo brand e il tuo pubblico. Quando selezioni i canali, considera fattori quali dati demografici, funzionalità della piattaforma e formato dei contenuti. Non dimenticare le ricerche di mercato! Conoscere il proprio pubblico è la chiave di una strategia di successo.</a:t>
            </a:r>
          </a:p>
        </p:txBody>
      </p:sp>
    </p:spTree>
    <p:extLst>
      <p:ext uri="{BB962C8B-B14F-4D97-AF65-F5344CB8AC3E}">
        <p14:creationId xmlns:p14="http://schemas.microsoft.com/office/powerpoint/2010/main" val="3640198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Le 7 C dei social media</a:t>
            </a:r>
          </a:p>
        </p:txBody>
      </p:sp>
      <p:sp>
        <p:nvSpPr>
          <p:cNvPr id="3" name="TextBox 2">
            <a:extLst>
              <a:ext uri="{FF2B5EF4-FFF2-40B4-BE49-F238E27FC236}">
                <a16:creationId xmlns:a16="http://schemas.microsoft.com/office/drawing/2014/main" id="{766D8631-F10C-4C29-77AC-A67E4BD41E3B}"/>
              </a:ext>
            </a:extLst>
          </p:cNvPr>
          <p:cNvSpPr txBox="1"/>
          <p:nvPr/>
        </p:nvSpPr>
        <p:spPr>
          <a:xfrm>
            <a:off x="682052" y="2080485"/>
            <a:ext cx="7779895" cy="2862322"/>
          </a:xfrm>
          <a:prstGeom prst="rect">
            <a:avLst/>
          </a:prstGeom>
          <a:noFill/>
        </p:spPr>
        <p:txBody>
          <a:bodyPr wrap="square" rtlCol="0">
            <a:spAutoFit/>
          </a:bodyPr>
          <a:lstStyle/>
          <a:p>
            <a:pPr algn="l" rtl="0"/>
            <a:r>
              <a:rPr lang="en-US" sz="3000" dirty="0"/>
              <a:t>7.</a:t>
            </a:r>
            <a:r>
              <a:rPr lang="en-US" sz="3000" b="1" dirty="0"/>
              <a:t>Conversione</a:t>
            </a:r>
            <a:r>
              <a:rPr lang="en-US" sz="3000" dirty="0"/>
              <a:t>: I social media possono essere un potente strumento per favorire le conversioni. Inviti all'azione (CTA), prove sociali e tattiche di offerte speciali possono incoraggiare il tuo pubblico ad agire e interagire maggiormente con il tuo marchio e le tue pagine.</a:t>
            </a:r>
          </a:p>
        </p:txBody>
      </p:sp>
    </p:spTree>
    <p:extLst>
      <p:ext uri="{BB962C8B-B14F-4D97-AF65-F5344CB8AC3E}">
        <p14:creationId xmlns:p14="http://schemas.microsoft.com/office/powerpoint/2010/main" val="3754450929"/>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1544</TotalTime>
  <Words>4097</Words>
  <Application>Microsoft Macintosh PowerPoint</Application>
  <PresentationFormat>Presentazione su schermo (4:3)</PresentationFormat>
  <Paragraphs>269</Paragraphs>
  <Slides>71</Slides>
  <Notes>71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71</vt:i4>
      </vt:variant>
    </vt:vector>
  </HeadingPairs>
  <TitlesOfParts>
    <vt:vector size="76" baseType="lpstr">
      <vt:lpstr>Arial</vt:lpstr>
      <vt:lpstr>Calibri</vt:lpstr>
      <vt:lpstr>Wingdings</vt:lpstr>
      <vt:lpstr>Arial Black</vt:lpstr>
      <vt:lpstr>Základné</vt:lpstr>
      <vt:lpstr>FONDAMENTI SUI SOCIAL MEDIA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Dario La Guardia</cp:lastModifiedBy>
  <cp:revision>27</cp:revision>
  <dcterms:created xsi:type="dcterms:W3CDTF">2019-02-10T21:49:04Z</dcterms:created>
  <dcterms:modified xsi:type="dcterms:W3CDTF">2023-11-22T09:31:00Z</dcterms:modified>
</cp:coreProperties>
</file>