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9"/>
  </p:notesMasterIdLst>
  <p:sldIdLst>
    <p:sldId id="256" r:id="rId2"/>
    <p:sldId id="257" r:id="rId3"/>
    <p:sldId id="262" r:id="rId4"/>
    <p:sldId id="263" r:id="rId5"/>
    <p:sldId id="265" r:id="rId6"/>
    <p:sldId id="266" r:id="rId7"/>
    <p:sldId id="267" r:id="rId8"/>
    <p:sldId id="268" r:id="rId9"/>
    <p:sldId id="269" r:id="rId10"/>
    <p:sldId id="270" r:id="rId11"/>
    <p:sldId id="271" r:id="rId12"/>
    <p:sldId id="274" r:id="rId13"/>
    <p:sldId id="273" r:id="rId14"/>
    <p:sldId id="272" r:id="rId15"/>
    <p:sldId id="275" r:id="rId16"/>
    <p:sldId id="276" r:id="rId17"/>
    <p:sldId id="277" r:id="rId18"/>
    <p:sldId id="279" r:id="rId19"/>
    <p:sldId id="281" r:id="rId20"/>
    <p:sldId id="282" r:id="rId21"/>
    <p:sldId id="283" r:id="rId22"/>
    <p:sldId id="284" r:id="rId23"/>
    <p:sldId id="285" r:id="rId24"/>
    <p:sldId id="286" r:id="rId25"/>
    <p:sldId id="287" r:id="rId26"/>
    <p:sldId id="288" r:id="rId27"/>
    <p:sldId id="289" r:id="rId28"/>
    <p:sldId id="290" r:id="rId29"/>
    <p:sldId id="292" r:id="rId30"/>
    <p:sldId id="291" r:id="rId31"/>
    <p:sldId id="293" r:id="rId32"/>
    <p:sldId id="294" r:id="rId33"/>
    <p:sldId id="295" r:id="rId34"/>
    <p:sldId id="297" r:id="rId35"/>
    <p:sldId id="296" r:id="rId36"/>
    <p:sldId id="298" r:id="rId37"/>
    <p:sldId id="299" r:id="rId38"/>
    <p:sldId id="300" r:id="rId39"/>
    <p:sldId id="301" r:id="rId40"/>
    <p:sldId id="302" r:id="rId41"/>
    <p:sldId id="303" r:id="rId42"/>
    <p:sldId id="304" r:id="rId43"/>
    <p:sldId id="305" r:id="rId44"/>
    <p:sldId id="307" r:id="rId45"/>
    <p:sldId id="308" r:id="rId46"/>
    <p:sldId id="309" r:id="rId47"/>
    <p:sldId id="310" r:id="rId48"/>
    <p:sldId id="311" r:id="rId49"/>
    <p:sldId id="312" r:id="rId50"/>
    <p:sldId id="313" r:id="rId51"/>
    <p:sldId id="314" r:id="rId52"/>
    <p:sldId id="315" r:id="rId53"/>
    <p:sldId id="316" r:id="rId54"/>
    <p:sldId id="317" r:id="rId55"/>
    <p:sldId id="318" r:id="rId56"/>
    <p:sldId id="320" r:id="rId57"/>
    <p:sldId id="321" r:id="rId58"/>
  </p:sldIdLst>
  <p:sldSz cx="9144000" cy="6858000" type="screen4x3"/>
  <p:notesSz cx="7315200" cy="9601200"/>
  <p:embeddedFontLst>
    <p:embeddedFont>
      <p:font typeface="Arial Black" panose="020B0604020202020204" pitchFamily="34" charset="0"/>
      <p:regular r:id="rId60"/>
      <p:bold r:id="rId61"/>
    </p:embeddedFont>
    <p:embeddedFont>
      <p:font typeface="Calibri" panose="020F0502020204030204" pitchFamily="34"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0" roundtripDataSignature="AMtx7mizSp6IC6PHl5ypQOO6wkBDRJYr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21" d="100"/>
          <a:sy n="121" d="100"/>
        </p:scale>
        <p:origin x="1904" y="1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4.fntdata"/><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2.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1"/>
            <a:ext cx="3169920" cy="48006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1"/>
            <a:ext cx="3169920" cy="48006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006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1:notes"/>
          <p:cNvSpPr txBox="1">
            <a:spLocks noGrp="1"/>
          </p:cNvSpPr>
          <p:nvPr>
            <p:ph type="body" idx="1"/>
          </p:nvPr>
        </p:nvSpPr>
        <p:spPr>
          <a:xfrm>
            <a:off x="731521" y="4560570"/>
            <a:ext cx="5852160" cy="432054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txBox="1">
            <a:spLocks noGrp="1"/>
          </p:cNvSpPr>
          <p:nvPr>
            <p:ph type="sldNum" idx="12"/>
          </p:nvPr>
        </p:nvSpPr>
        <p:spPr>
          <a:xfrm>
            <a:off x="4143587" y="9119474"/>
            <a:ext cx="3169920" cy="480060"/>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10</a:t>
            </a:fld>
            <a:endParaRPr/>
          </a:p>
        </p:txBody>
      </p:sp>
    </p:spTree>
    <p:extLst>
      <p:ext uri="{BB962C8B-B14F-4D97-AF65-F5344CB8AC3E}">
        <p14:creationId xmlns:p14="http://schemas.microsoft.com/office/powerpoint/2010/main" val="27004458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11</a:t>
            </a:fld>
            <a:endParaRPr/>
          </a:p>
        </p:txBody>
      </p:sp>
    </p:spTree>
    <p:extLst>
      <p:ext uri="{BB962C8B-B14F-4D97-AF65-F5344CB8AC3E}">
        <p14:creationId xmlns:p14="http://schemas.microsoft.com/office/powerpoint/2010/main" val="3594497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12</a:t>
            </a:fld>
            <a:endParaRPr/>
          </a:p>
        </p:txBody>
      </p:sp>
    </p:spTree>
    <p:extLst>
      <p:ext uri="{BB962C8B-B14F-4D97-AF65-F5344CB8AC3E}">
        <p14:creationId xmlns:p14="http://schemas.microsoft.com/office/powerpoint/2010/main" val="2203234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13</a:t>
            </a:fld>
            <a:endParaRPr/>
          </a:p>
        </p:txBody>
      </p:sp>
    </p:spTree>
    <p:extLst>
      <p:ext uri="{BB962C8B-B14F-4D97-AF65-F5344CB8AC3E}">
        <p14:creationId xmlns:p14="http://schemas.microsoft.com/office/powerpoint/2010/main" val="397084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14</a:t>
            </a:fld>
            <a:endParaRPr/>
          </a:p>
        </p:txBody>
      </p:sp>
    </p:spTree>
    <p:extLst>
      <p:ext uri="{BB962C8B-B14F-4D97-AF65-F5344CB8AC3E}">
        <p14:creationId xmlns:p14="http://schemas.microsoft.com/office/powerpoint/2010/main" val="2485524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15</a:t>
            </a:fld>
            <a:endParaRPr/>
          </a:p>
        </p:txBody>
      </p:sp>
    </p:spTree>
    <p:extLst>
      <p:ext uri="{BB962C8B-B14F-4D97-AF65-F5344CB8AC3E}">
        <p14:creationId xmlns:p14="http://schemas.microsoft.com/office/powerpoint/2010/main" val="20999913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16</a:t>
            </a:fld>
            <a:endParaRPr/>
          </a:p>
        </p:txBody>
      </p:sp>
    </p:spTree>
    <p:extLst>
      <p:ext uri="{BB962C8B-B14F-4D97-AF65-F5344CB8AC3E}">
        <p14:creationId xmlns:p14="http://schemas.microsoft.com/office/powerpoint/2010/main" val="1256824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17</a:t>
            </a:fld>
            <a:endParaRPr/>
          </a:p>
        </p:txBody>
      </p:sp>
    </p:spTree>
    <p:extLst>
      <p:ext uri="{BB962C8B-B14F-4D97-AF65-F5344CB8AC3E}">
        <p14:creationId xmlns:p14="http://schemas.microsoft.com/office/powerpoint/2010/main" val="40635059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18</a:t>
            </a:fld>
            <a:endParaRPr/>
          </a:p>
        </p:txBody>
      </p:sp>
    </p:spTree>
    <p:extLst>
      <p:ext uri="{BB962C8B-B14F-4D97-AF65-F5344CB8AC3E}">
        <p14:creationId xmlns:p14="http://schemas.microsoft.com/office/powerpoint/2010/main" val="9396197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19</a:t>
            </a:fld>
            <a:endParaRPr/>
          </a:p>
        </p:txBody>
      </p:sp>
    </p:spTree>
    <p:extLst>
      <p:ext uri="{BB962C8B-B14F-4D97-AF65-F5344CB8AC3E}">
        <p14:creationId xmlns:p14="http://schemas.microsoft.com/office/powerpoint/2010/main" val="330414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20</a:t>
            </a:fld>
            <a:endParaRPr/>
          </a:p>
        </p:txBody>
      </p:sp>
    </p:spTree>
    <p:extLst>
      <p:ext uri="{BB962C8B-B14F-4D97-AF65-F5344CB8AC3E}">
        <p14:creationId xmlns:p14="http://schemas.microsoft.com/office/powerpoint/2010/main" val="39811652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21</a:t>
            </a:fld>
            <a:endParaRPr/>
          </a:p>
        </p:txBody>
      </p:sp>
    </p:spTree>
    <p:extLst>
      <p:ext uri="{BB962C8B-B14F-4D97-AF65-F5344CB8AC3E}">
        <p14:creationId xmlns:p14="http://schemas.microsoft.com/office/powerpoint/2010/main" val="1183681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22</a:t>
            </a:fld>
            <a:endParaRPr/>
          </a:p>
        </p:txBody>
      </p:sp>
    </p:spTree>
    <p:extLst>
      <p:ext uri="{BB962C8B-B14F-4D97-AF65-F5344CB8AC3E}">
        <p14:creationId xmlns:p14="http://schemas.microsoft.com/office/powerpoint/2010/main" val="28796333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23</a:t>
            </a:fld>
            <a:endParaRPr/>
          </a:p>
        </p:txBody>
      </p:sp>
    </p:spTree>
    <p:extLst>
      <p:ext uri="{BB962C8B-B14F-4D97-AF65-F5344CB8AC3E}">
        <p14:creationId xmlns:p14="http://schemas.microsoft.com/office/powerpoint/2010/main" val="21301332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24</a:t>
            </a:fld>
            <a:endParaRPr/>
          </a:p>
        </p:txBody>
      </p:sp>
    </p:spTree>
    <p:extLst>
      <p:ext uri="{BB962C8B-B14F-4D97-AF65-F5344CB8AC3E}">
        <p14:creationId xmlns:p14="http://schemas.microsoft.com/office/powerpoint/2010/main" val="42659952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25</a:t>
            </a:fld>
            <a:endParaRPr/>
          </a:p>
        </p:txBody>
      </p:sp>
    </p:spTree>
    <p:extLst>
      <p:ext uri="{BB962C8B-B14F-4D97-AF65-F5344CB8AC3E}">
        <p14:creationId xmlns:p14="http://schemas.microsoft.com/office/powerpoint/2010/main" val="25917863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26</a:t>
            </a:fld>
            <a:endParaRPr/>
          </a:p>
        </p:txBody>
      </p:sp>
    </p:spTree>
    <p:extLst>
      <p:ext uri="{BB962C8B-B14F-4D97-AF65-F5344CB8AC3E}">
        <p14:creationId xmlns:p14="http://schemas.microsoft.com/office/powerpoint/2010/main" val="651549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27</a:t>
            </a:fld>
            <a:endParaRPr/>
          </a:p>
        </p:txBody>
      </p:sp>
    </p:spTree>
    <p:extLst>
      <p:ext uri="{BB962C8B-B14F-4D97-AF65-F5344CB8AC3E}">
        <p14:creationId xmlns:p14="http://schemas.microsoft.com/office/powerpoint/2010/main" val="192117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28</a:t>
            </a:fld>
            <a:endParaRPr/>
          </a:p>
        </p:txBody>
      </p:sp>
    </p:spTree>
    <p:extLst>
      <p:ext uri="{BB962C8B-B14F-4D97-AF65-F5344CB8AC3E}">
        <p14:creationId xmlns:p14="http://schemas.microsoft.com/office/powerpoint/2010/main" val="21147353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29</a:t>
            </a:fld>
            <a:endParaRPr/>
          </a:p>
        </p:txBody>
      </p:sp>
    </p:spTree>
    <p:extLst>
      <p:ext uri="{BB962C8B-B14F-4D97-AF65-F5344CB8AC3E}">
        <p14:creationId xmlns:p14="http://schemas.microsoft.com/office/powerpoint/2010/main" val="2877360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a:t>
            </a:fld>
            <a:endParaRPr/>
          </a:p>
        </p:txBody>
      </p:sp>
    </p:spTree>
    <p:extLst>
      <p:ext uri="{BB962C8B-B14F-4D97-AF65-F5344CB8AC3E}">
        <p14:creationId xmlns:p14="http://schemas.microsoft.com/office/powerpoint/2010/main" val="23437004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30</a:t>
            </a:fld>
            <a:endParaRPr/>
          </a:p>
        </p:txBody>
      </p:sp>
    </p:spTree>
    <p:extLst>
      <p:ext uri="{BB962C8B-B14F-4D97-AF65-F5344CB8AC3E}">
        <p14:creationId xmlns:p14="http://schemas.microsoft.com/office/powerpoint/2010/main" val="42652179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31</a:t>
            </a:fld>
            <a:endParaRPr/>
          </a:p>
        </p:txBody>
      </p:sp>
    </p:spTree>
    <p:extLst>
      <p:ext uri="{BB962C8B-B14F-4D97-AF65-F5344CB8AC3E}">
        <p14:creationId xmlns:p14="http://schemas.microsoft.com/office/powerpoint/2010/main" val="25171505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32</a:t>
            </a:fld>
            <a:endParaRPr/>
          </a:p>
        </p:txBody>
      </p:sp>
    </p:spTree>
    <p:extLst>
      <p:ext uri="{BB962C8B-B14F-4D97-AF65-F5344CB8AC3E}">
        <p14:creationId xmlns:p14="http://schemas.microsoft.com/office/powerpoint/2010/main" val="13094043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33</a:t>
            </a:fld>
            <a:endParaRPr/>
          </a:p>
        </p:txBody>
      </p:sp>
    </p:spTree>
    <p:extLst>
      <p:ext uri="{BB962C8B-B14F-4D97-AF65-F5344CB8AC3E}">
        <p14:creationId xmlns:p14="http://schemas.microsoft.com/office/powerpoint/2010/main" val="33209537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34</a:t>
            </a:fld>
            <a:endParaRPr/>
          </a:p>
        </p:txBody>
      </p:sp>
    </p:spTree>
    <p:extLst>
      <p:ext uri="{BB962C8B-B14F-4D97-AF65-F5344CB8AC3E}">
        <p14:creationId xmlns:p14="http://schemas.microsoft.com/office/powerpoint/2010/main" val="31337214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35</a:t>
            </a:fld>
            <a:endParaRPr/>
          </a:p>
        </p:txBody>
      </p:sp>
    </p:spTree>
    <p:extLst>
      <p:ext uri="{BB962C8B-B14F-4D97-AF65-F5344CB8AC3E}">
        <p14:creationId xmlns:p14="http://schemas.microsoft.com/office/powerpoint/2010/main" val="11415111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36</a:t>
            </a:fld>
            <a:endParaRPr/>
          </a:p>
        </p:txBody>
      </p:sp>
    </p:spTree>
    <p:extLst>
      <p:ext uri="{BB962C8B-B14F-4D97-AF65-F5344CB8AC3E}">
        <p14:creationId xmlns:p14="http://schemas.microsoft.com/office/powerpoint/2010/main" val="29430802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37</a:t>
            </a:fld>
            <a:endParaRPr/>
          </a:p>
        </p:txBody>
      </p:sp>
    </p:spTree>
    <p:extLst>
      <p:ext uri="{BB962C8B-B14F-4D97-AF65-F5344CB8AC3E}">
        <p14:creationId xmlns:p14="http://schemas.microsoft.com/office/powerpoint/2010/main" val="20643636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38</a:t>
            </a:fld>
            <a:endParaRPr/>
          </a:p>
        </p:txBody>
      </p:sp>
    </p:spTree>
    <p:extLst>
      <p:ext uri="{BB962C8B-B14F-4D97-AF65-F5344CB8AC3E}">
        <p14:creationId xmlns:p14="http://schemas.microsoft.com/office/powerpoint/2010/main" val="19408558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39</a:t>
            </a:fld>
            <a:endParaRPr/>
          </a:p>
        </p:txBody>
      </p:sp>
    </p:spTree>
    <p:extLst>
      <p:ext uri="{BB962C8B-B14F-4D97-AF65-F5344CB8AC3E}">
        <p14:creationId xmlns:p14="http://schemas.microsoft.com/office/powerpoint/2010/main" val="2863988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a:t>
            </a:fld>
            <a:endParaRPr/>
          </a:p>
        </p:txBody>
      </p:sp>
    </p:spTree>
    <p:extLst>
      <p:ext uri="{BB962C8B-B14F-4D97-AF65-F5344CB8AC3E}">
        <p14:creationId xmlns:p14="http://schemas.microsoft.com/office/powerpoint/2010/main" val="29802091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40</a:t>
            </a:fld>
            <a:endParaRPr/>
          </a:p>
        </p:txBody>
      </p:sp>
    </p:spTree>
    <p:extLst>
      <p:ext uri="{BB962C8B-B14F-4D97-AF65-F5344CB8AC3E}">
        <p14:creationId xmlns:p14="http://schemas.microsoft.com/office/powerpoint/2010/main" val="4255927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41</a:t>
            </a:fld>
            <a:endParaRPr/>
          </a:p>
        </p:txBody>
      </p:sp>
    </p:spTree>
    <p:extLst>
      <p:ext uri="{BB962C8B-B14F-4D97-AF65-F5344CB8AC3E}">
        <p14:creationId xmlns:p14="http://schemas.microsoft.com/office/powerpoint/2010/main" val="11140798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42</a:t>
            </a:fld>
            <a:endParaRPr/>
          </a:p>
        </p:txBody>
      </p:sp>
    </p:spTree>
    <p:extLst>
      <p:ext uri="{BB962C8B-B14F-4D97-AF65-F5344CB8AC3E}">
        <p14:creationId xmlns:p14="http://schemas.microsoft.com/office/powerpoint/2010/main" val="2299797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43</a:t>
            </a:fld>
            <a:endParaRPr/>
          </a:p>
        </p:txBody>
      </p:sp>
    </p:spTree>
    <p:extLst>
      <p:ext uri="{BB962C8B-B14F-4D97-AF65-F5344CB8AC3E}">
        <p14:creationId xmlns:p14="http://schemas.microsoft.com/office/powerpoint/2010/main" val="16786114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44</a:t>
            </a:fld>
            <a:endParaRPr/>
          </a:p>
        </p:txBody>
      </p:sp>
    </p:spTree>
    <p:extLst>
      <p:ext uri="{BB962C8B-B14F-4D97-AF65-F5344CB8AC3E}">
        <p14:creationId xmlns:p14="http://schemas.microsoft.com/office/powerpoint/2010/main" val="16036029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45</a:t>
            </a:fld>
            <a:endParaRPr/>
          </a:p>
        </p:txBody>
      </p:sp>
    </p:spTree>
    <p:extLst>
      <p:ext uri="{BB962C8B-B14F-4D97-AF65-F5344CB8AC3E}">
        <p14:creationId xmlns:p14="http://schemas.microsoft.com/office/powerpoint/2010/main" val="34963854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46</a:t>
            </a:fld>
            <a:endParaRPr/>
          </a:p>
        </p:txBody>
      </p:sp>
    </p:spTree>
    <p:extLst>
      <p:ext uri="{BB962C8B-B14F-4D97-AF65-F5344CB8AC3E}">
        <p14:creationId xmlns:p14="http://schemas.microsoft.com/office/powerpoint/2010/main" val="33158082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47</a:t>
            </a:fld>
            <a:endParaRPr/>
          </a:p>
        </p:txBody>
      </p:sp>
    </p:spTree>
    <p:extLst>
      <p:ext uri="{BB962C8B-B14F-4D97-AF65-F5344CB8AC3E}">
        <p14:creationId xmlns:p14="http://schemas.microsoft.com/office/powerpoint/2010/main" val="70650179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48</a:t>
            </a:fld>
            <a:endParaRPr/>
          </a:p>
        </p:txBody>
      </p:sp>
    </p:spTree>
    <p:extLst>
      <p:ext uri="{BB962C8B-B14F-4D97-AF65-F5344CB8AC3E}">
        <p14:creationId xmlns:p14="http://schemas.microsoft.com/office/powerpoint/2010/main" val="422878568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49</a:t>
            </a:fld>
            <a:endParaRPr/>
          </a:p>
        </p:txBody>
      </p:sp>
    </p:spTree>
    <p:extLst>
      <p:ext uri="{BB962C8B-B14F-4D97-AF65-F5344CB8AC3E}">
        <p14:creationId xmlns:p14="http://schemas.microsoft.com/office/powerpoint/2010/main" val="2925211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a:t>
            </a:fld>
            <a:endParaRPr/>
          </a:p>
        </p:txBody>
      </p:sp>
    </p:spTree>
    <p:extLst>
      <p:ext uri="{BB962C8B-B14F-4D97-AF65-F5344CB8AC3E}">
        <p14:creationId xmlns:p14="http://schemas.microsoft.com/office/powerpoint/2010/main" val="20629669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50</a:t>
            </a:fld>
            <a:endParaRPr/>
          </a:p>
        </p:txBody>
      </p:sp>
    </p:spTree>
    <p:extLst>
      <p:ext uri="{BB962C8B-B14F-4D97-AF65-F5344CB8AC3E}">
        <p14:creationId xmlns:p14="http://schemas.microsoft.com/office/powerpoint/2010/main" val="26746568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51</a:t>
            </a:fld>
            <a:endParaRPr/>
          </a:p>
        </p:txBody>
      </p:sp>
    </p:spTree>
    <p:extLst>
      <p:ext uri="{BB962C8B-B14F-4D97-AF65-F5344CB8AC3E}">
        <p14:creationId xmlns:p14="http://schemas.microsoft.com/office/powerpoint/2010/main" val="73799825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52</a:t>
            </a:fld>
            <a:endParaRPr/>
          </a:p>
        </p:txBody>
      </p:sp>
    </p:spTree>
    <p:extLst>
      <p:ext uri="{BB962C8B-B14F-4D97-AF65-F5344CB8AC3E}">
        <p14:creationId xmlns:p14="http://schemas.microsoft.com/office/powerpoint/2010/main" val="14384520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53</a:t>
            </a:fld>
            <a:endParaRPr/>
          </a:p>
        </p:txBody>
      </p:sp>
    </p:spTree>
    <p:extLst>
      <p:ext uri="{BB962C8B-B14F-4D97-AF65-F5344CB8AC3E}">
        <p14:creationId xmlns:p14="http://schemas.microsoft.com/office/powerpoint/2010/main" val="348315006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54</a:t>
            </a:fld>
            <a:endParaRPr/>
          </a:p>
        </p:txBody>
      </p:sp>
    </p:spTree>
    <p:extLst>
      <p:ext uri="{BB962C8B-B14F-4D97-AF65-F5344CB8AC3E}">
        <p14:creationId xmlns:p14="http://schemas.microsoft.com/office/powerpoint/2010/main" val="235251106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55</a:t>
            </a:fld>
            <a:endParaRPr/>
          </a:p>
        </p:txBody>
      </p:sp>
    </p:spTree>
    <p:extLst>
      <p:ext uri="{BB962C8B-B14F-4D97-AF65-F5344CB8AC3E}">
        <p14:creationId xmlns:p14="http://schemas.microsoft.com/office/powerpoint/2010/main" val="424045014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56</a:t>
            </a:fld>
            <a:endParaRPr/>
          </a:p>
        </p:txBody>
      </p:sp>
    </p:spTree>
    <p:extLst>
      <p:ext uri="{BB962C8B-B14F-4D97-AF65-F5344CB8AC3E}">
        <p14:creationId xmlns:p14="http://schemas.microsoft.com/office/powerpoint/2010/main" val="40566822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57</a:t>
            </a:fld>
            <a:endParaRPr/>
          </a:p>
        </p:txBody>
      </p:sp>
    </p:spTree>
    <p:extLst>
      <p:ext uri="{BB962C8B-B14F-4D97-AF65-F5344CB8AC3E}">
        <p14:creationId xmlns:p14="http://schemas.microsoft.com/office/powerpoint/2010/main" val="3562325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6</a:t>
            </a:fld>
            <a:endParaRPr/>
          </a:p>
        </p:txBody>
      </p:sp>
    </p:spTree>
    <p:extLst>
      <p:ext uri="{BB962C8B-B14F-4D97-AF65-F5344CB8AC3E}">
        <p14:creationId xmlns:p14="http://schemas.microsoft.com/office/powerpoint/2010/main" val="2677799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7</a:t>
            </a:fld>
            <a:endParaRPr/>
          </a:p>
        </p:txBody>
      </p:sp>
    </p:spTree>
    <p:extLst>
      <p:ext uri="{BB962C8B-B14F-4D97-AF65-F5344CB8AC3E}">
        <p14:creationId xmlns:p14="http://schemas.microsoft.com/office/powerpoint/2010/main" val="1743269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8</a:t>
            </a:fld>
            <a:endParaRPr/>
          </a:p>
        </p:txBody>
      </p:sp>
    </p:spTree>
    <p:extLst>
      <p:ext uri="{BB962C8B-B14F-4D97-AF65-F5344CB8AC3E}">
        <p14:creationId xmlns:p14="http://schemas.microsoft.com/office/powerpoint/2010/main" val="397773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49f56271c5_0_10:notes"/>
          <p:cNvSpPr>
            <a:spLocks noGrp="1" noRot="1" noChangeAspect="1"/>
          </p:cNvSpPr>
          <p:nvPr>
            <p:ph type="sldImg" idx="2"/>
          </p:nvPr>
        </p:nvSpPr>
        <p:spPr>
          <a:xfrm>
            <a:off x="1257300" y="720725"/>
            <a:ext cx="4800600" cy="36004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49f56271c5_0_10:notes"/>
          <p:cNvSpPr txBox="1">
            <a:spLocks noGrp="1"/>
          </p:cNvSpPr>
          <p:nvPr>
            <p:ph type="body" idx="1"/>
          </p:nvPr>
        </p:nvSpPr>
        <p:spPr>
          <a:xfrm>
            <a:off x="731521" y="4560570"/>
            <a:ext cx="5852100" cy="432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g249f56271c5_0_10:notes"/>
          <p:cNvSpPr txBox="1">
            <a:spLocks noGrp="1"/>
          </p:cNvSpPr>
          <p:nvPr>
            <p:ph type="sldNum" idx="12"/>
          </p:nvPr>
        </p:nvSpPr>
        <p:spPr>
          <a:xfrm>
            <a:off x="4143587" y="9119474"/>
            <a:ext cx="3169800" cy="4800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Clr>
                <a:srgbClr val="000000"/>
              </a:buClr>
              <a:buSzPts val="1200"/>
              <a:buFont typeface="Arial"/>
              <a:buNone/>
            </a:pPr>
            <a:fld id="{00000000-1234-1234-1234-123412341234}" type="slidenum">
              <a:rPr lang="en-GB"/>
              <a:t>9</a:t>
            </a:fld>
            <a:endParaRPr/>
          </a:p>
        </p:txBody>
      </p:sp>
    </p:spTree>
    <p:extLst>
      <p:ext uri="{BB962C8B-B14F-4D97-AF65-F5344CB8AC3E}">
        <p14:creationId xmlns:p14="http://schemas.microsoft.com/office/powerpoint/2010/main" val="12059385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Úvodná snímka" type="title">
  <p:cSld name="TITLE">
    <p:spTree>
      <p:nvGrpSpPr>
        <p:cNvPr id="1" name="Shape 18"/>
        <p:cNvGrpSpPr/>
        <p:nvPr/>
      </p:nvGrpSpPr>
      <p:grpSpPr>
        <a:xfrm>
          <a:off x="0" y="0"/>
          <a:ext cx="0" cy="0"/>
          <a:chOff x="0" y="0"/>
          <a:chExt cx="0" cy="0"/>
        </a:xfrm>
      </p:grpSpPr>
      <p:sp>
        <p:nvSpPr>
          <p:cNvPr id="19" name="Google Shape;19;p5"/>
          <p:cNvSpPr txBox="1">
            <a:spLocks noGrp="1"/>
          </p:cNvSpPr>
          <p:nvPr>
            <p:ph type="ctrTitle"/>
          </p:nvPr>
        </p:nvSpPr>
        <p:spPr>
          <a:xfrm>
            <a:off x="457200" y="1626915"/>
            <a:ext cx="7772400" cy="317368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5"/>
          <p:cNvSpPr txBox="1">
            <a:spLocks noGrp="1"/>
          </p:cNvSpPr>
          <p:nvPr>
            <p:ph type="subTitle" idx="1"/>
          </p:nvPr>
        </p:nvSpPr>
        <p:spPr>
          <a:xfrm>
            <a:off x="457200" y="4800600"/>
            <a:ext cx="6858000" cy="914400"/>
          </a:xfrm>
          <a:prstGeom prst="rect">
            <a:avLst/>
          </a:prstGeom>
          <a:noFill/>
          <a:ln>
            <a:noFill/>
          </a:ln>
        </p:spPr>
        <p:txBody>
          <a:bodyPr spcFirstLastPara="1" wrap="square" lIns="91425" tIns="45700" rIns="91425" bIns="45700" anchor="t" anchorCtr="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a:endParaRPr/>
          </a:p>
        </p:txBody>
      </p:sp>
      <p:sp>
        <p:nvSpPr>
          <p:cNvPr id="21" name="Google Shape;21;p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5"/>
          <p:cNvSpPr/>
          <p:nvPr/>
        </p:nvSpPr>
        <p:spPr>
          <a:xfrm>
            <a:off x="9001124" y="4846320"/>
            <a:ext cx="142876" cy="201168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25" name="Google Shape;25;p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pic>
        <p:nvPicPr>
          <p:cNvPr id="26" name="Google Shape;26;p5" descr="Logo&#10;&#10;Description automatically generated"/>
          <p:cNvPicPr preferRelativeResize="0"/>
          <p:nvPr/>
        </p:nvPicPr>
        <p:blipFill rotWithShape="1">
          <a:blip r:embed="rId2">
            <a:alphaModFix/>
          </a:blip>
          <a:srcRect/>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Zvislý nadpis a text" type="vertTitleAndTx">
  <p:cSld name="VERTICAL_TITLE_AND_VERTICAL_TEXT">
    <p:spTree>
      <p:nvGrpSpPr>
        <p:cNvPr id="1" name="Shape 86"/>
        <p:cNvGrpSpPr/>
        <p:nvPr/>
      </p:nvGrpSpPr>
      <p:grpSpPr>
        <a:xfrm>
          <a:off x="0" y="0"/>
          <a:ext cx="0" cy="0"/>
          <a:chOff x="0" y="0"/>
          <a:chExt cx="0" cy="0"/>
        </a:xfrm>
      </p:grpSpPr>
      <p:sp>
        <p:nvSpPr>
          <p:cNvPr id="87" name="Google Shape;87;p15"/>
          <p:cNvSpPr txBox="1">
            <a:spLocks noGrp="1"/>
          </p:cNvSpPr>
          <p:nvPr>
            <p:ph type="title"/>
          </p:nvPr>
        </p:nvSpPr>
        <p:spPr>
          <a:xfrm rot="5400000">
            <a:off x="5157391" y="2596754"/>
            <a:ext cx="5001419" cy="20574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5"/>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9" name="Google Shape;89;p15"/>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5"/>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15"/>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va obsahy" type="twoObj">
  <p:cSld name="TWO_OBJECTS">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6"/>
          <p:cNvSpPr txBox="1">
            <a:spLocks noGrp="1"/>
          </p:cNvSpPr>
          <p:nvPr>
            <p:ph type="body" idx="1"/>
          </p:nvPr>
        </p:nvSpPr>
        <p:spPr>
          <a:xfrm>
            <a:off x="163068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0" name="Google Shape;30;p6"/>
          <p:cNvSpPr txBox="1">
            <a:spLocks noGrp="1"/>
          </p:cNvSpPr>
          <p:nvPr>
            <p:ph type="body" idx="2"/>
          </p:nvPr>
        </p:nvSpPr>
        <p:spPr>
          <a:xfrm>
            <a:off x="5090160" y="1574800"/>
            <a:ext cx="3291840" cy="452596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560"/>
              </a:spcBef>
              <a:spcAft>
                <a:spcPts val="0"/>
              </a:spcAft>
              <a:buClr>
                <a:schemeClr val="dk1"/>
              </a:buClr>
              <a:buSzPts val="2800"/>
              <a:buNone/>
              <a:defRPr sz="2800"/>
            </a:lvl1pPr>
            <a:lvl2pPr marL="914400" lvl="1" indent="-381000" algn="l">
              <a:lnSpc>
                <a:spcPct val="100000"/>
              </a:lnSpc>
              <a:spcBef>
                <a:spcPts val="600"/>
              </a:spcBef>
              <a:spcAft>
                <a:spcPts val="0"/>
              </a:spcAft>
              <a:buSzPts val="2400"/>
              <a:buChar char="•"/>
              <a:defRPr sz="2400"/>
            </a:lvl2pPr>
            <a:lvl3pPr marL="1371600" lvl="2" indent="-355600" algn="l">
              <a:lnSpc>
                <a:spcPct val="100000"/>
              </a:lnSpc>
              <a:spcBef>
                <a:spcPts val="400"/>
              </a:spcBef>
              <a:spcAft>
                <a:spcPts val="0"/>
              </a:spcAft>
              <a:buSzPts val="2000"/>
              <a:buChar char="•"/>
              <a:defRPr sz="2000"/>
            </a:lvl3pPr>
            <a:lvl4pPr marL="1828800" lvl="3" indent="-342900" algn="l">
              <a:lnSpc>
                <a:spcPct val="100000"/>
              </a:lnSpc>
              <a:spcBef>
                <a:spcPts val="360"/>
              </a:spcBef>
              <a:spcAft>
                <a:spcPts val="0"/>
              </a:spcAft>
              <a:buSzPts val="1800"/>
              <a:buChar char="•"/>
              <a:defRPr sz="1800"/>
            </a:lvl4pPr>
            <a:lvl5pPr marL="2286000" lvl="4" indent="-342900" algn="l">
              <a:lnSpc>
                <a:spcPct val="100000"/>
              </a:lnSpc>
              <a:spcBef>
                <a:spcPts val="360"/>
              </a:spcBef>
              <a:spcAft>
                <a:spcPts val="0"/>
              </a:spcAft>
              <a:buSzPts val="1800"/>
              <a:buChar char="•"/>
              <a:defRPr sz="1800"/>
            </a:lvl5pPr>
            <a:lvl6pPr marL="2743200" lvl="5" indent="-342900" algn="l">
              <a:lnSpc>
                <a:spcPct val="100000"/>
              </a:lnSpc>
              <a:spcBef>
                <a:spcPts val="360"/>
              </a:spcBef>
              <a:spcAft>
                <a:spcPts val="0"/>
              </a:spcAft>
              <a:buSzPts val="1800"/>
              <a:buChar char="•"/>
              <a:defRPr sz="1800"/>
            </a:lvl6pPr>
            <a:lvl7pPr marL="3200400" lvl="6" indent="-342900" algn="l">
              <a:lnSpc>
                <a:spcPct val="100000"/>
              </a:lnSpc>
              <a:spcBef>
                <a:spcPts val="360"/>
              </a:spcBef>
              <a:spcAft>
                <a:spcPts val="0"/>
              </a:spcAft>
              <a:buSzPts val="1800"/>
              <a:buChar char="•"/>
              <a:defRPr sz="1800"/>
            </a:lvl7pPr>
            <a:lvl8pPr marL="3657600" lvl="7" indent="-342900" algn="l">
              <a:lnSpc>
                <a:spcPct val="100000"/>
              </a:lnSpc>
              <a:spcBef>
                <a:spcPts val="360"/>
              </a:spcBef>
              <a:spcAft>
                <a:spcPts val="0"/>
              </a:spcAft>
              <a:buSzPts val="1800"/>
              <a:buChar char="•"/>
              <a:defRPr sz="1800"/>
            </a:lvl8pPr>
            <a:lvl9pPr marL="4114800" lvl="8" indent="-342900" algn="l">
              <a:lnSpc>
                <a:spcPct val="100000"/>
              </a:lnSpc>
              <a:spcBef>
                <a:spcPts val="360"/>
              </a:spcBef>
              <a:spcAft>
                <a:spcPts val="0"/>
              </a:spcAft>
              <a:buSzPts val="1800"/>
              <a:buChar char="•"/>
              <a:defRPr sz="1800"/>
            </a:lvl9pPr>
          </a:lstStyle>
          <a:p>
            <a:endParaRPr/>
          </a:p>
        </p:txBody>
      </p:sp>
      <p:sp>
        <p:nvSpPr>
          <p:cNvPr id="31" name="Google Shape;31;p6"/>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6"/>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Hlavička sekcie" type="secHead">
  <p:cSld name="SECTION_HEADER">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457200" y="1447800"/>
            <a:ext cx="7772400" cy="432117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398F98"/>
              </a:buClr>
              <a:buSzPts val="7200"/>
              <a:buFont typeface="Arial Black"/>
              <a:buNone/>
              <a:defRPr sz="7200" b="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8"/>
          <p:cNvSpPr txBox="1">
            <a:spLocks noGrp="1"/>
          </p:cNvSpPr>
          <p:nvPr>
            <p:ph type="body" idx="1"/>
          </p:nvPr>
        </p:nvSpPr>
        <p:spPr>
          <a:xfrm>
            <a:off x="457200" y="228601"/>
            <a:ext cx="7772400" cy="106680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chemeClr val="dk2"/>
              </a:buClr>
              <a:buSzPts val="2000"/>
              <a:buNone/>
              <a:defRPr sz="2000" b="0" cap="none">
                <a:solidFill>
                  <a:schemeClr val="dk2"/>
                </a:solidFill>
                <a:latin typeface="Arial Black"/>
                <a:ea typeface="Arial Black"/>
                <a:cs typeface="Arial Black"/>
                <a:sym typeface="Arial Black"/>
              </a:defRPr>
            </a:lvl1pPr>
            <a:lvl2pPr marL="914400" lvl="1" indent="-228600" algn="l">
              <a:lnSpc>
                <a:spcPct val="100000"/>
              </a:lnSpc>
              <a:spcBef>
                <a:spcPts val="600"/>
              </a:spcBef>
              <a:spcAft>
                <a:spcPts val="0"/>
              </a:spcAft>
              <a:buSzPts val="1800"/>
              <a:buNone/>
              <a:defRPr sz="1800">
                <a:solidFill>
                  <a:srgbClr val="888888"/>
                </a:solidFill>
              </a:defRPr>
            </a:lvl2pPr>
            <a:lvl3pPr marL="1371600" lvl="2" indent="-228600" algn="l">
              <a:lnSpc>
                <a:spcPct val="100000"/>
              </a:lnSpc>
              <a:spcBef>
                <a:spcPts val="320"/>
              </a:spcBef>
              <a:spcAft>
                <a:spcPts val="0"/>
              </a:spcAft>
              <a:buSzPts val="1600"/>
              <a:buNone/>
              <a:defRPr sz="1600">
                <a:solidFill>
                  <a:srgbClr val="888888"/>
                </a:solidFill>
              </a:defRPr>
            </a:lvl3pPr>
            <a:lvl4pPr marL="1828800" lvl="3" indent="-228600" algn="l">
              <a:lnSpc>
                <a:spcPct val="100000"/>
              </a:lnSpc>
              <a:spcBef>
                <a:spcPts val="280"/>
              </a:spcBef>
              <a:spcAft>
                <a:spcPts val="0"/>
              </a:spcAft>
              <a:buSzPts val="1400"/>
              <a:buNone/>
              <a:defRPr sz="1400">
                <a:solidFill>
                  <a:srgbClr val="888888"/>
                </a:solidFill>
              </a:defRPr>
            </a:lvl4pPr>
            <a:lvl5pPr marL="2286000" lvl="4" indent="-228600" algn="l">
              <a:lnSpc>
                <a:spcPct val="100000"/>
              </a:lnSpc>
              <a:spcBef>
                <a:spcPts val="280"/>
              </a:spcBef>
              <a:spcAft>
                <a:spcPts val="0"/>
              </a:spcAft>
              <a:buSzPts val="1400"/>
              <a:buNone/>
              <a:defRPr sz="1400">
                <a:solidFill>
                  <a:srgbClr val="888888"/>
                </a:solidFill>
              </a:defRPr>
            </a:lvl5pPr>
            <a:lvl6pPr marL="2743200" lvl="5" indent="-228600" algn="l">
              <a:lnSpc>
                <a:spcPct val="100000"/>
              </a:lnSpc>
              <a:spcBef>
                <a:spcPts val="280"/>
              </a:spcBef>
              <a:spcAft>
                <a:spcPts val="0"/>
              </a:spcAft>
              <a:buSzPts val="1400"/>
              <a:buNone/>
              <a:defRPr sz="1400">
                <a:solidFill>
                  <a:srgbClr val="888888"/>
                </a:solidFill>
              </a:defRPr>
            </a:lvl6pPr>
            <a:lvl7pPr marL="3200400" lvl="6" indent="-228600" algn="l">
              <a:lnSpc>
                <a:spcPct val="100000"/>
              </a:lnSpc>
              <a:spcBef>
                <a:spcPts val="280"/>
              </a:spcBef>
              <a:spcAft>
                <a:spcPts val="0"/>
              </a:spcAft>
              <a:buSzPts val="1400"/>
              <a:buNone/>
              <a:defRPr sz="1400">
                <a:solidFill>
                  <a:srgbClr val="888888"/>
                </a:solidFill>
              </a:defRPr>
            </a:lvl7pPr>
            <a:lvl8pPr marL="3657600" lvl="7" indent="-228600" algn="l">
              <a:lnSpc>
                <a:spcPct val="100000"/>
              </a:lnSpc>
              <a:spcBef>
                <a:spcPts val="280"/>
              </a:spcBef>
              <a:spcAft>
                <a:spcPts val="0"/>
              </a:spcAft>
              <a:buSzPts val="1400"/>
              <a:buNone/>
              <a:defRPr sz="1400">
                <a:solidFill>
                  <a:srgbClr val="888888"/>
                </a:solidFill>
              </a:defRPr>
            </a:lvl8pPr>
            <a:lvl9pPr marL="4114800" lvl="8" indent="-228600" algn="l">
              <a:lnSpc>
                <a:spcPct val="100000"/>
              </a:lnSpc>
              <a:spcBef>
                <a:spcPts val="280"/>
              </a:spcBef>
              <a:spcAft>
                <a:spcPts val="0"/>
              </a:spcAft>
              <a:buSzPts val="1400"/>
              <a:buNone/>
              <a:defRPr sz="1400">
                <a:solidFill>
                  <a:srgbClr val="888888"/>
                </a:solidFill>
              </a:defRPr>
            </a:lvl9pPr>
          </a:lstStyle>
          <a:p>
            <a:endParaRPr/>
          </a:p>
        </p:txBody>
      </p:sp>
      <p:sp>
        <p:nvSpPr>
          <p:cNvPr id="43" name="Google Shape;43;p8"/>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45" name="Google Shape;45;p8"/>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Porovnanie" type="twoTxTwoObj">
  <p:cSld name="TWO_OBJECTS_WITH_TEXT">
    <p:spTree>
      <p:nvGrpSpPr>
        <p:cNvPr id="1" name="Shape 46"/>
        <p:cNvGrpSpPr/>
        <p:nvPr/>
      </p:nvGrpSpPr>
      <p:grpSpPr>
        <a:xfrm>
          <a:off x="0" y="0"/>
          <a:ext cx="0" cy="0"/>
          <a:chOff x="0" y="0"/>
          <a:chExt cx="0" cy="0"/>
        </a:xfrm>
      </p:grpSpPr>
      <p:sp>
        <p:nvSpPr>
          <p:cNvPr id="47" name="Google Shape;47;p9"/>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9"/>
          <p:cNvSpPr txBox="1">
            <a:spLocks noGrp="1"/>
          </p:cNvSpPr>
          <p:nvPr>
            <p:ph type="body" idx="1"/>
          </p:nvPr>
        </p:nvSpPr>
        <p:spPr>
          <a:xfrm>
            <a:off x="1627632"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49" name="Google Shape;49;p9"/>
          <p:cNvSpPr txBox="1">
            <a:spLocks noGrp="1"/>
          </p:cNvSpPr>
          <p:nvPr>
            <p:ph type="body" idx="2"/>
          </p:nvPr>
        </p:nvSpPr>
        <p:spPr>
          <a:xfrm>
            <a:off x="1627632"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0" name="Google Shape;50;p9"/>
          <p:cNvSpPr txBox="1">
            <a:spLocks noGrp="1"/>
          </p:cNvSpPr>
          <p:nvPr>
            <p:ph type="body" idx="3"/>
          </p:nvPr>
        </p:nvSpPr>
        <p:spPr>
          <a:xfrm>
            <a:off x="5093208" y="1572768"/>
            <a:ext cx="3291840" cy="63976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60"/>
              </a:spcBef>
              <a:spcAft>
                <a:spcPts val="0"/>
              </a:spcAft>
              <a:buClr>
                <a:schemeClr val="dk1"/>
              </a:buClr>
              <a:buSzPts val="1800"/>
              <a:buNone/>
              <a:defRPr sz="1800" b="0" cap="none">
                <a:solidFill>
                  <a:schemeClr val="dk1"/>
                </a:solidFill>
                <a:latin typeface="Arial Black"/>
                <a:ea typeface="Arial Black"/>
                <a:cs typeface="Arial Black"/>
                <a:sym typeface="Arial Black"/>
              </a:defRPr>
            </a:lvl1pPr>
            <a:lvl2pPr marL="914400" lvl="1" indent="-228600" algn="l">
              <a:lnSpc>
                <a:spcPct val="100000"/>
              </a:lnSpc>
              <a:spcBef>
                <a:spcPts val="600"/>
              </a:spcBef>
              <a:spcAft>
                <a:spcPts val="0"/>
              </a:spcAft>
              <a:buSzPts val="2000"/>
              <a:buNone/>
              <a:defRPr sz="2000" b="1"/>
            </a:lvl2pPr>
            <a:lvl3pPr marL="1371600" lvl="2" indent="-228600" algn="l">
              <a:lnSpc>
                <a:spcPct val="100000"/>
              </a:lnSpc>
              <a:spcBef>
                <a:spcPts val="360"/>
              </a:spcBef>
              <a:spcAft>
                <a:spcPts val="0"/>
              </a:spcAft>
              <a:buSzPts val="1800"/>
              <a:buNone/>
              <a:defRPr sz="1800" b="1"/>
            </a:lvl3pPr>
            <a:lvl4pPr marL="1828800" lvl="3" indent="-228600" algn="l">
              <a:lnSpc>
                <a:spcPct val="100000"/>
              </a:lnSpc>
              <a:spcBef>
                <a:spcPts val="320"/>
              </a:spcBef>
              <a:spcAft>
                <a:spcPts val="0"/>
              </a:spcAft>
              <a:buSzPts val="1600"/>
              <a:buNone/>
              <a:defRPr sz="1600" b="1"/>
            </a:lvl4pPr>
            <a:lvl5pPr marL="2286000" lvl="4" indent="-228600" algn="l">
              <a:lnSpc>
                <a:spcPct val="100000"/>
              </a:lnSpc>
              <a:spcBef>
                <a:spcPts val="320"/>
              </a:spcBef>
              <a:spcAft>
                <a:spcPts val="0"/>
              </a:spcAft>
              <a:buSzPts val="1600"/>
              <a:buNone/>
              <a:defRPr sz="1600" b="1"/>
            </a:lvl5pPr>
            <a:lvl6pPr marL="2743200" lvl="5" indent="-228600" algn="l">
              <a:lnSpc>
                <a:spcPct val="100000"/>
              </a:lnSpc>
              <a:spcBef>
                <a:spcPts val="320"/>
              </a:spcBef>
              <a:spcAft>
                <a:spcPts val="0"/>
              </a:spcAft>
              <a:buSzPts val="1600"/>
              <a:buNone/>
              <a:defRPr sz="1600" b="1"/>
            </a:lvl6pPr>
            <a:lvl7pPr marL="3200400" lvl="6" indent="-228600" algn="l">
              <a:lnSpc>
                <a:spcPct val="100000"/>
              </a:lnSpc>
              <a:spcBef>
                <a:spcPts val="320"/>
              </a:spcBef>
              <a:spcAft>
                <a:spcPts val="0"/>
              </a:spcAft>
              <a:buSzPts val="1600"/>
              <a:buNone/>
              <a:defRPr sz="1600" b="1"/>
            </a:lvl7pPr>
            <a:lvl8pPr marL="3657600" lvl="7" indent="-228600" algn="l">
              <a:lnSpc>
                <a:spcPct val="100000"/>
              </a:lnSpc>
              <a:spcBef>
                <a:spcPts val="320"/>
              </a:spcBef>
              <a:spcAft>
                <a:spcPts val="0"/>
              </a:spcAft>
              <a:buSzPts val="1600"/>
              <a:buNone/>
              <a:defRPr sz="1600" b="1"/>
            </a:lvl8pPr>
            <a:lvl9pPr marL="4114800" lvl="8" indent="-228600" algn="l">
              <a:lnSpc>
                <a:spcPct val="100000"/>
              </a:lnSpc>
              <a:spcBef>
                <a:spcPts val="320"/>
              </a:spcBef>
              <a:spcAft>
                <a:spcPts val="0"/>
              </a:spcAft>
              <a:buSzPts val="1600"/>
              <a:buNone/>
              <a:defRPr sz="1600" b="1"/>
            </a:lvl9pPr>
          </a:lstStyle>
          <a:p>
            <a:endParaRPr/>
          </a:p>
        </p:txBody>
      </p:sp>
      <p:sp>
        <p:nvSpPr>
          <p:cNvPr id="51" name="Google Shape;51;p9"/>
          <p:cNvSpPr txBox="1">
            <a:spLocks noGrp="1"/>
          </p:cNvSpPr>
          <p:nvPr>
            <p:ph type="body" idx="4"/>
          </p:nvPr>
        </p:nvSpPr>
        <p:spPr>
          <a:xfrm>
            <a:off x="5093208" y="2259366"/>
            <a:ext cx="3291840" cy="384048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480"/>
              </a:spcBef>
              <a:spcAft>
                <a:spcPts val="0"/>
              </a:spcAft>
              <a:buClr>
                <a:schemeClr val="dk1"/>
              </a:buClr>
              <a:buSzPts val="2400"/>
              <a:buNone/>
              <a:defRPr sz="2400"/>
            </a:lvl1pPr>
            <a:lvl2pPr marL="914400" lvl="1" indent="-355600" algn="l">
              <a:lnSpc>
                <a:spcPct val="100000"/>
              </a:lnSpc>
              <a:spcBef>
                <a:spcPts val="600"/>
              </a:spcBef>
              <a:spcAft>
                <a:spcPts val="0"/>
              </a:spcAft>
              <a:buSzPts val="2000"/>
              <a:buChar char="•"/>
              <a:defRPr sz="2000"/>
            </a:lvl2pPr>
            <a:lvl3pPr marL="1371600" lvl="2" indent="-342900" algn="l">
              <a:lnSpc>
                <a:spcPct val="100000"/>
              </a:lnSpc>
              <a:spcBef>
                <a:spcPts val="360"/>
              </a:spcBef>
              <a:spcAft>
                <a:spcPts val="0"/>
              </a:spcAft>
              <a:buSzPts val="1800"/>
              <a:buChar char="•"/>
              <a:defRPr sz="1800"/>
            </a:lvl3pPr>
            <a:lvl4pPr marL="1828800" lvl="3" indent="-330200" algn="l">
              <a:lnSpc>
                <a:spcPct val="100000"/>
              </a:lnSpc>
              <a:spcBef>
                <a:spcPts val="320"/>
              </a:spcBef>
              <a:spcAft>
                <a:spcPts val="0"/>
              </a:spcAft>
              <a:buSzPts val="1600"/>
              <a:buChar char="•"/>
              <a:defRPr sz="1600"/>
            </a:lvl4pPr>
            <a:lvl5pPr marL="2286000" lvl="4" indent="-330200" algn="l">
              <a:lnSpc>
                <a:spcPct val="100000"/>
              </a:lnSpc>
              <a:spcBef>
                <a:spcPts val="320"/>
              </a:spcBef>
              <a:spcAft>
                <a:spcPts val="0"/>
              </a:spcAft>
              <a:buSzPts val="1600"/>
              <a:buChar char="•"/>
              <a:defRPr sz="1600"/>
            </a:lvl5pPr>
            <a:lvl6pPr marL="2743200" lvl="5" indent="-330200" algn="l">
              <a:lnSpc>
                <a:spcPct val="100000"/>
              </a:lnSpc>
              <a:spcBef>
                <a:spcPts val="320"/>
              </a:spcBef>
              <a:spcAft>
                <a:spcPts val="0"/>
              </a:spcAft>
              <a:buSzPts val="1600"/>
              <a:buChar char="•"/>
              <a:defRPr sz="1600"/>
            </a:lvl6pPr>
            <a:lvl7pPr marL="3200400" lvl="6" indent="-330200" algn="l">
              <a:lnSpc>
                <a:spcPct val="100000"/>
              </a:lnSpc>
              <a:spcBef>
                <a:spcPts val="320"/>
              </a:spcBef>
              <a:spcAft>
                <a:spcPts val="0"/>
              </a:spcAft>
              <a:buSzPts val="1600"/>
              <a:buChar char="•"/>
              <a:defRPr sz="1600"/>
            </a:lvl7pPr>
            <a:lvl8pPr marL="3657600" lvl="7" indent="-330200" algn="l">
              <a:lnSpc>
                <a:spcPct val="100000"/>
              </a:lnSpc>
              <a:spcBef>
                <a:spcPts val="320"/>
              </a:spcBef>
              <a:spcAft>
                <a:spcPts val="0"/>
              </a:spcAft>
              <a:buSzPts val="1600"/>
              <a:buChar char="•"/>
              <a:defRPr sz="1600"/>
            </a:lvl8pPr>
            <a:lvl9pPr marL="4114800" lvl="8" indent="-330200" algn="l">
              <a:lnSpc>
                <a:spcPct val="100000"/>
              </a:lnSpc>
              <a:spcBef>
                <a:spcPts val="320"/>
              </a:spcBef>
              <a:spcAft>
                <a:spcPts val="0"/>
              </a:spcAft>
              <a:buSzPts val="1600"/>
              <a:buChar char="•"/>
              <a:defRPr sz="1600"/>
            </a:lvl9pPr>
          </a:lstStyle>
          <a:p>
            <a:endParaRPr/>
          </a:p>
        </p:txBody>
      </p:sp>
      <p:sp>
        <p:nvSpPr>
          <p:cNvPr id="52" name="Google Shape;52;p9"/>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9"/>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9"/>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Len nadpis" type="titleOnly">
  <p:cSld name="TITLE_ONLY">
    <p:spTree>
      <p:nvGrpSpPr>
        <p:cNvPr id="1" name="Shape 55"/>
        <p:cNvGrpSpPr/>
        <p:nvPr/>
      </p:nvGrpSpPr>
      <p:grpSpPr>
        <a:xfrm>
          <a:off x="0" y="0"/>
          <a:ext cx="0" cy="0"/>
          <a:chOff x="0" y="0"/>
          <a:chExt cx="0" cy="0"/>
        </a:xfrm>
      </p:grpSpPr>
      <p:sp>
        <p:nvSpPr>
          <p:cNvPr id="56" name="Google Shape;56;p10"/>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10"/>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10"/>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rázdna" type="blank">
  <p:cSld name="BLANK">
    <p:spTree>
      <p:nvGrpSpPr>
        <p:cNvPr id="1" name="Shape 60"/>
        <p:cNvGrpSpPr/>
        <p:nvPr/>
      </p:nvGrpSpPr>
      <p:grpSpPr>
        <a:xfrm>
          <a:off x="0" y="0"/>
          <a:ext cx="0" cy="0"/>
          <a:chOff x="0" y="0"/>
          <a:chExt cx="0" cy="0"/>
        </a:xfrm>
      </p:grpSpPr>
      <p:sp>
        <p:nvSpPr>
          <p:cNvPr id="61" name="Google Shape;61;p11"/>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1"/>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1"/>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bsah s popisom" type="objTx">
  <p:cSld name="OBJECT_WITH_CAPTION_TEXT">
    <p:spTree>
      <p:nvGrpSpPr>
        <p:cNvPr id="1" name="Shape 64"/>
        <p:cNvGrpSpPr/>
        <p:nvPr/>
      </p:nvGrpSpPr>
      <p:grpSpPr>
        <a:xfrm>
          <a:off x="0" y="0"/>
          <a:ext cx="0" cy="0"/>
          <a:chOff x="0" y="0"/>
          <a:chExt cx="0" cy="0"/>
        </a:xfrm>
      </p:grpSpPr>
      <p:sp>
        <p:nvSpPr>
          <p:cNvPr id="65" name="Google Shape;65;p12"/>
          <p:cNvSpPr txBox="1">
            <a:spLocks noGrp="1"/>
          </p:cNvSpPr>
          <p:nvPr>
            <p:ph type="body" idx="1"/>
          </p:nvPr>
        </p:nvSpPr>
        <p:spPr>
          <a:xfrm>
            <a:off x="3575050" y="1600200"/>
            <a:ext cx="5111750"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640"/>
              </a:spcBef>
              <a:spcAft>
                <a:spcPts val="0"/>
              </a:spcAft>
              <a:buClr>
                <a:schemeClr val="dk1"/>
              </a:buClr>
              <a:buSzPts val="3200"/>
              <a:buNone/>
              <a:defRPr sz="3200"/>
            </a:lvl1pPr>
            <a:lvl2pPr marL="914400" lvl="1" indent="-406400" algn="l">
              <a:lnSpc>
                <a:spcPct val="100000"/>
              </a:lnSpc>
              <a:spcBef>
                <a:spcPts val="600"/>
              </a:spcBef>
              <a:spcAft>
                <a:spcPts val="0"/>
              </a:spcAft>
              <a:buSzPts val="2800"/>
              <a:buChar char="•"/>
              <a:defRPr sz="2800"/>
            </a:lvl2pPr>
            <a:lvl3pPr marL="1371600" lvl="2" indent="-381000" algn="l">
              <a:lnSpc>
                <a:spcPct val="100000"/>
              </a:lnSpc>
              <a:spcBef>
                <a:spcPts val="480"/>
              </a:spcBef>
              <a:spcAft>
                <a:spcPts val="0"/>
              </a:spcAft>
              <a:buSzPts val="2400"/>
              <a:buChar char="•"/>
              <a:defRPr sz="2400"/>
            </a:lvl3pPr>
            <a:lvl4pPr marL="1828800" lvl="3" indent="-355600" algn="l">
              <a:lnSpc>
                <a:spcPct val="100000"/>
              </a:lnSpc>
              <a:spcBef>
                <a:spcPts val="400"/>
              </a:spcBef>
              <a:spcAft>
                <a:spcPts val="0"/>
              </a:spcAft>
              <a:buSzPts val="2000"/>
              <a:buChar char="•"/>
              <a:defRPr sz="2000"/>
            </a:lvl4pPr>
            <a:lvl5pPr marL="2286000" lvl="4" indent="-355600" algn="l">
              <a:lnSpc>
                <a:spcPct val="100000"/>
              </a:lnSpc>
              <a:spcBef>
                <a:spcPts val="400"/>
              </a:spcBef>
              <a:spcAft>
                <a:spcPts val="0"/>
              </a:spcAft>
              <a:buSzPts val="2000"/>
              <a:buChar char="•"/>
              <a:defRPr sz="2000"/>
            </a:lvl5pPr>
            <a:lvl6pPr marL="2743200" lvl="5" indent="-355600" algn="l">
              <a:lnSpc>
                <a:spcPct val="100000"/>
              </a:lnSpc>
              <a:spcBef>
                <a:spcPts val="400"/>
              </a:spcBef>
              <a:spcAft>
                <a:spcPts val="0"/>
              </a:spcAft>
              <a:buSzPts val="2000"/>
              <a:buChar char="•"/>
              <a:defRPr sz="2000"/>
            </a:lvl6pPr>
            <a:lvl7pPr marL="3200400" lvl="6" indent="-355600" algn="l">
              <a:lnSpc>
                <a:spcPct val="100000"/>
              </a:lnSpc>
              <a:spcBef>
                <a:spcPts val="400"/>
              </a:spcBef>
              <a:spcAft>
                <a:spcPts val="0"/>
              </a:spcAft>
              <a:buSzPts val="2000"/>
              <a:buChar char="•"/>
              <a:defRPr sz="2000"/>
            </a:lvl7pPr>
            <a:lvl8pPr marL="3657600" lvl="7" indent="-355600" algn="l">
              <a:lnSpc>
                <a:spcPct val="100000"/>
              </a:lnSpc>
              <a:spcBef>
                <a:spcPts val="400"/>
              </a:spcBef>
              <a:spcAft>
                <a:spcPts val="0"/>
              </a:spcAft>
              <a:buSzPts val="2000"/>
              <a:buChar char="•"/>
              <a:defRPr sz="2000"/>
            </a:lvl8pPr>
            <a:lvl9pPr marL="4114800" lvl="8" indent="-355600" algn="l">
              <a:lnSpc>
                <a:spcPct val="100000"/>
              </a:lnSpc>
              <a:spcBef>
                <a:spcPts val="400"/>
              </a:spcBef>
              <a:spcAft>
                <a:spcPts val="0"/>
              </a:spcAft>
              <a:buSzPts val="2000"/>
              <a:buChar char="•"/>
              <a:defRPr sz="2000"/>
            </a:lvl9pPr>
          </a:lstStyle>
          <a:p>
            <a:endParaRPr/>
          </a:p>
        </p:txBody>
      </p:sp>
      <p:sp>
        <p:nvSpPr>
          <p:cNvPr id="66" name="Google Shape;66;p12"/>
          <p:cNvSpPr txBox="1">
            <a:spLocks noGrp="1"/>
          </p:cNvSpPr>
          <p:nvPr>
            <p:ph type="body" idx="2"/>
          </p:nvPr>
        </p:nvSpPr>
        <p:spPr>
          <a:xfrm>
            <a:off x="457200" y="1600200"/>
            <a:ext cx="3008313" cy="448056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67" name="Google Shape;67;p12"/>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2"/>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2"/>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70" name="Google Shape;70;p12"/>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Obrázok s popisom" type="picTx">
  <p:cSld name="PICTURE_WITH_CAPTION_TEXT">
    <p:spTree>
      <p:nvGrpSpPr>
        <p:cNvPr id="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73" name="Google Shape;73;p13"/>
          <p:cNvSpPr>
            <a:spLocks noGrp="1"/>
          </p:cNvSpPr>
          <p:nvPr>
            <p:ph type="pic" idx="2"/>
          </p:nvPr>
        </p:nvSpPr>
        <p:spPr>
          <a:xfrm>
            <a:off x="-1" y="0"/>
            <a:ext cx="9000877" cy="4846320"/>
          </a:xfrm>
          <a:prstGeom prst="rect">
            <a:avLst/>
          </a:prstGeom>
          <a:solidFill>
            <a:srgbClr val="BFBFBF"/>
          </a:solidFill>
          <a:ln>
            <a:noFill/>
          </a:ln>
        </p:spPr>
      </p:sp>
      <p:sp>
        <p:nvSpPr>
          <p:cNvPr id="74" name="Google Shape;74;p13"/>
          <p:cNvSpPr txBox="1">
            <a:spLocks noGrp="1"/>
          </p:cNvSpPr>
          <p:nvPr>
            <p:ph type="body" idx="1"/>
          </p:nvPr>
        </p:nvSpPr>
        <p:spPr>
          <a:xfrm>
            <a:off x="457200" y="5715000"/>
            <a:ext cx="8153400" cy="4572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20"/>
              </a:spcBef>
              <a:spcAft>
                <a:spcPts val="0"/>
              </a:spcAft>
              <a:buClr>
                <a:schemeClr val="dk1"/>
              </a:buClr>
              <a:buSzPts val="1600"/>
              <a:buNone/>
              <a:defRPr sz="1600"/>
            </a:lvl1pPr>
            <a:lvl2pPr marL="914400" lvl="1" indent="-228600" algn="l">
              <a:lnSpc>
                <a:spcPct val="100000"/>
              </a:lnSpc>
              <a:spcBef>
                <a:spcPts val="600"/>
              </a:spcBef>
              <a:spcAft>
                <a:spcPts val="0"/>
              </a:spcAft>
              <a:buSzPts val="1200"/>
              <a:buNone/>
              <a:defRPr sz="1200"/>
            </a:lvl2pPr>
            <a:lvl3pPr marL="1371600" lvl="2" indent="-228600" algn="l">
              <a:lnSpc>
                <a:spcPct val="100000"/>
              </a:lnSpc>
              <a:spcBef>
                <a:spcPts val="200"/>
              </a:spcBef>
              <a:spcAft>
                <a:spcPts val="0"/>
              </a:spcAft>
              <a:buSzPts val="1000"/>
              <a:buNone/>
              <a:defRPr sz="1000"/>
            </a:lvl3pPr>
            <a:lvl4pPr marL="1828800" lvl="3" indent="-228600" algn="l">
              <a:lnSpc>
                <a:spcPct val="100000"/>
              </a:lnSpc>
              <a:spcBef>
                <a:spcPts val="180"/>
              </a:spcBef>
              <a:spcAft>
                <a:spcPts val="0"/>
              </a:spcAft>
              <a:buSzPts val="900"/>
              <a:buNone/>
              <a:defRPr sz="900"/>
            </a:lvl4pPr>
            <a:lvl5pPr marL="2286000" lvl="4" indent="-228600" algn="l">
              <a:lnSpc>
                <a:spcPct val="100000"/>
              </a:lnSpc>
              <a:spcBef>
                <a:spcPts val="180"/>
              </a:spcBef>
              <a:spcAft>
                <a:spcPts val="0"/>
              </a:spcAft>
              <a:buSzPts val="900"/>
              <a:buNone/>
              <a:defRPr sz="900"/>
            </a:lvl5pPr>
            <a:lvl6pPr marL="2743200" lvl="5" indent="-228600" algn="l">
              <a:lnSpc>
                <a:spcPct val="100000"/>
              </a:lnSpc>
              <a:spcBef>
                <a:spcPts val="180"/>
              </a:spcBef>
              <a:spcAft>
                <a:spcPts val="0"/>
              </a:spcAft>
              <a:buSzPts val="900"/>
              <a:buNone/>
              <a:defRPr sz="900"/>
            </a:lvl6pPr>
            <a:lvl7pPr marL="3200400" lvl="6" indent="-228600" algn="l">
              <a:lnSpc>
                <a:spcPct val="100000"/>
              </a:lnSpc>
              <a:spcBef>
                <a:spcPts val="180"/>
              </a:spcBef>
              <a:spcAft>
                <a:spcPts val="0"/>
              </a:spcAft>
              <a:buSzPts val="900"/>
              <a:buNone/>
              <a:defRPr sz="900"/>
            </a:lvl7pPr>
            <a:lvl8pPr marL="3657600" lvl="7" indent="-228600" algn="l">
              <a:lnSpc>
                <a:spcPct val="100000"/>
              </a:lnSpc>
              <a:spcBef>
                <a:spcPts val="180"/>
              </a:spcBef>
              <a:spcAft>
                <a:spcPts val="0"/>
              </a:spcAft>
              <a:buSzPts val="900"/>
              <a:buNone/>
              <a:defRPr sz="900"/>
            </a:lvl8pPr>
            <a:lvl9pPr marL="4114800" lvl="8" indent="-228600" algn="l">
              <a:lnSpc>
                <a:spcPct val="100000"/>
              </a:lnSpc>
              <a:spcBef>
                <a:spcPts val="180"/>
              </a:spcBef>
              <a:spcAft>
                <a:spcPts val="0"/>
              </a:spcAft>
              <a:buSzPts val="900"/>
              <a:buNone/>
              <a:defRPr sz="900"/>
            </a:lvl9pPr>
          </a:lstStyle>
          <a:p>
            <a:endParaRPr/>
          </a:p>
        </p:txBody>
      </p:sp>
      <p:sp>
        <p:nvSpPr>
          <p:cNvPr id="75" name="Google Shape;75;p13"/>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3"/>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3"/>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78" name="Google Shape;78;p13"/>
          <p:cNvSpPr txBox="1">
            <a:spLocks noGrp="1"/>
          </p:cNvSpPr>
          <p:nvPr>
            <p:ph type="title"/>
          </p:nvPr>
        </p:nvSpPr>
        <p:spPr>
          <a:xfrm>
            <a:off x="457200" y="4953000"/>
            <a:ext cx="8153400" cy="7620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3"/>
          <p:cNvSpPr/>
          <p:nvPr/>
        </p:nvSpPr>
        <p:spPr>
          <a:xfrm>
            <a:off x="9001124" y="0"/>
            <a:ext cx="142876" cy="484632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zvislý text" type="vertTx">
  <p:cSld name="VERTICAL_TEXT">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4"/>
          <p:cNvSpPr txBox="1">
            <a:spLocks noGrp="1"/>
          </p:cNvSpPr>
          <p:nvPr>
            <p:ph type="body" idx="1"/>
          </p:nvPr>
        </p:nvSpPr>
        <p:spPr>
          <a:xfrm rot="5400000">
            <a:off x="2080419" y="129382"/>
            <a:ext cx="4373563" cy="7620000"/>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360"/>
              </a:spcBef>
              <a:spcAft>
                <a:spcPts val="0"/>
              </a:spcAft>
              <a:buClr>
                <a:schemeClr val="dk1"/>
              </a:buClr>
              <a:buSzPts val="1800"/>
              <a:buNone/>
              <a:defRPr/>
            </a:lvl1pPr>
            <a:lvl2pPr marL="914400" lvl="1" indent="-342900" algn="l">
              <a:lnSpc>
                <a:spcPct val="100000"/>
              </a:lnSpc>
              <a:spcBef>
                <a:spcPts val="600"/>
              </a:spcBef>
              <a:spcAft>
                <a:spcPts val="0"/>
              </a:spcAft>
              <a:buSzPts val="1800"/>
              <a:buChar char="•"/>
              <a:defRPr/>
            </a:lvl2pPr>
            <a:lvl3pPr marL="1371600" lvl="2" indent="-342900" algn="l">
              <a:lnSpc>
                <a:spcPct val="100000"/>
              </a:lnSpc>
              <a:spcBef>
                <a:spcPts val="360"/>
              </a:spcBef>
              <a:spcAft>
                <a:spcPts val="0"/>
              </a:spcAft>
              <a:buSzPts val="1800"/>
              <a:buChar char="•"/>
              <a:defRPr/>
            </a:lvl3pPr>
            <a:lvl4pPr marL="1828800" lvl="3" indent="-342900" algn="l">
              <a:lnSpc>
                <a:spcPct val="100000"/>
              </a:lnSpc>
              <a:spcBef>
                <a:spcPts val="360"/>
              </a:spcBef>
              <a:spcAft>
                <a:spcPts val="0"/>
              </a:spcAft>
              <a:buSzPts val="1800"/>
              <a:buChar char="•"/>
              <a:defRPr/>
            </a:lvl4pPr>
            <a:lvl5pPr marL="2286000" lvl="4" indent="-342900" algn="l">
              <a:lnSpc>
                <a:spcPct val="100000"/>
              </a:lnSpc>
              <a:spcBef>
                <a:spcPts val="360"/>
              </a:spcBef>
              <a:spcAft>
                <a:spcPts val="0"/>
              </a:spcAft>
              <a:buSzPts val="1800"/>
              <a:buChar char="•"/>
              <a:defRPr/>
            </a:lvl5pPr>
            <a:lvl6pPr marL="2743200" lvl="5" indent="-342900" algn="l">
              <a:lnSpc>
                <a:spcPct val="100000"/>
              </a:lnSpc>
              <a:spcBef>
                <a:spcPts val="360"/>
              </a:spcBef>
              <a:spcAft>
                <a:spcPts val="0"/>
              </a:spcAft>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SzPts val="1800"/>
              <a:buChar char="•"/>
              <a:defRPr/>
            </a:lvl8pPr>
            <a:lvl9pPr marL="4114800" lvl="8" indent="-342900" algn="l">
              <a:lnSpc>
                <a:spcPct val="100000"/>
              </a:lnSpc>
              <a:spcBef>
                <a:spcPts val="360"/>
              </a:spcBef>
              <a:spcAft>
                <a:spcPts val="0"/>
              </a:spcAft>
              <a:buSzPts val="1800"/>
              <a:buChar char="•"/>
              <a:defRPr/>
            </a:lvl9pPr>
          </a:lstStyle>
          <a:p>
            <a:endParaRPr/>
          </a:p>
        </p:txBody>
      </p:sp>
      <p:sp>
        <p:nvSpPr>
          <p:cNvPr id="83" name="Google Shape;83;p1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1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457200" y="152718"/>
            <a:ext cx="5791200" cy="1371600"/>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0"/>
              </a:spcBef>
              <a:spcAft>
                <a:spcPts val="0"/>
              </a:spcAft>
              <a:buClr>
                <a:srgbClr val="66C0C4"/>
              </a:buClr>
              <a:buSzPts val="3600"/>
              <a:buFont typeface="Arial Black"/>
              <a:buNone/>
              <a:defRPr sz="3600" b="0" i="0" u="none" strike="noStrike" cap="none">
                <a:solidFill>
                  <a:srgbClr val="66C0C4"/>
                </a:solidFill>
                <a:latin typeface="Arial Black"/>
                <a:ea typeface="Arial Black"/>
                <a:cs typeface="Arial Black"/>
                <a:sym typeface="Arial Black"/>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
          <p:cNvSpPr txBox="1">
            <a:spLocks noGrp="1"/>
          </p:cNvSpPr>
          <p:nvPr>
            <p:ph type="body" idx="1"/>
          </p:nvPr>
        </p:nvSpPr>
        <p:spPr>
          <a:xfrm>
            <a:off x="457200" y="1752600"/>
            <a:ext cx="7620000" cy="4373563"/>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100000"/>
              </a:lnSpc>
              <a:spcBef>
                <a:spcPts val="400"/>
              </a:spcBef>
              <a:spcAft>
                <a:spcPts val="0"/>
              </a:spcAft>
              <a:buClr>
                <a:schemeClr val="dk1"/>
              </a:buClr>
              <a:buSzPts val="2000"/>
              <a:buFont typeface="Arial"/>
              <a:buNone/>
              <a:defRPr sz="2000" b="1" i="0" u="none" strike="noStrike" cap="none">
                <a:solidFill>
                  <a:schemeClr val="dk1"/>
                </a:solidFill>
                <a:latin typeface="Arial"/>
                <a:ea typeface="Arial"/>
                <a:cs typeface="Arial"/>
                <a:sym typeface="Arial"/>
              </a:defRPr>
            </a:lvl1pPr>
            <a:lvl2pPr marL="914400" marR="0" lvl="1" indent="-355600" algn="l" rtl="0">
              <a:lnSpc>
                <a:spcPct val="100000"/>
              </a:lnSpc>
              <a:spcBef>
                <a:spcPts val="600"/>
              </a:spcBef>
              <a:spcAft>
                <a:spcPts val="0"/>
              </a:spcAft>
              <a:buClr>
                <a:schemeClr val="dk2"/>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chemeClr val="dk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330200" algn="l" rtl="0">
              <a:lnSpc>
                <a:spcPct val="100000"/>
              </a:lnSpc>
              <a:spcBef>
                <a:spcPts val="320"/>
              </a:spcBef>
              <a:spcAft>
                <a:spcPts val="0"/>
              </a:spcAft>
              <a:buClr>
                <a:schemeClr val="dk2"/>
              </a:buClr>
              <a:buSzPts val="16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12" name="Google Shape;12;p4"/>
          <p:cNvSpPr txBox="1">
            <a:spLocks noGrp="1"/>
          </p:cNvSpPr>
          <p:nvPr>
            <p:ph type="dt" idx="10"/>
          </p:nvPr>
        </p:nvSpPr>
        <p:spPr>
          <a:xfrm>
            <a:off x="457200" y="6172201"/>
            <a:ext cx="3429000" cy="304800"/>
          </a:xfrm>
          <a:prstGeom prst="rect">
            <a:avLst/>
          </a:prstGeom>
          <a:noFill/>
          <a:ln>
            <a:noFill/>
          </a:ln>
        </p:spPr>
        <p:txBody>
          <a:bodyPr spcFirstLastPara="1" wrap="square" lIns="91425" tIns="45700" rIns="91425" bIns="0" anchor="b"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4"/>
          <p:cNvSpPr txBox="1">
            <a:spLocks noGrp="1"/>
          </p:cNvSpPr>
          <p:nvPr>
            <p:ph type="ftr" idx="11"/>
          </p:nvPr>
        </p:nvSpPr>
        <p:spPr>
          <a:xfrm>
            <a:off x="457200" y="6492875"/>
            <a:ext cx="3429000" cy="28384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4"/>
          <p:cNvSpPr txBox="1">
            <a:spLocks noGrp="1"/>
          </p:cNvSpPr>
          <p:nvPr>
            <p:ph type="sldNum" idx="12"/>
          </p:nvPr>
        </p:nvSpPr>
        <p:spPr>
          <a:xfrm rot="-5400000">
            <a:off x="8227377" y="5885497"/>
            <a:ext cx="1315721" cy="365125"/>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2400"/>
              <a:buFont typeface="Arial"/>
              <a:buNone/>
              <a:defRPr sz="2400" b="1"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‹N›</a:t>
            </a:fld>
            <a:endParaRPr/>
          </a:p>
        </p:txBody>
      </p:sp>
      <p:sp>
        <p:nvSpPr>
          <p:cNvPr id="15" name="Google Shape;15;p4"/>
          <p:cNvSpPr/>
          <p:nvPr/>
        </p:nvSpPr>
        <p:spPr>
          <a:xfrm>
            <a:off x="9001124" y="0"/>
            <a:ext cx="142876" cy="1371600"/>
          </a:xfrm>
          <a:prstGeom prst="rect">
            <a:avLst/>
          </a:prstGeom>
          <a:solidFill>
            <a:srgbClr val="C6E4D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17" name="Google Shape;17;p4" descr="Logo&#10;&#10;Description automatically generated"/>
          <p:cNvPicPr preferRelativeResize="0"/>
          <p:nvPr/>
        </p:nvPicPr>
        <p:blipFill rotWithShape="1">
          <a:blip r:embed="rId12">
            <a:alphaModFix/>
          </a:blip>
          <a:srcRect/>
          <a:stretch/>
        </p:blipFill>
        <p:spPr>
          <a:xfrm>
            <a:off x="7308304" y="-1"/>
            <a:ext cx="1576933" cy="15769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4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16.xml"/><Relationship Id="rId4" Type="http://schemas.openxmlformats.org/officeDocument/2006/relationships/slide" Target="slide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projectentreality.eu/index.php/en/" TargetMode="Externa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netbasequid.com/blog/market-research-steps/" TargetMode="External"/><Relationship Id="rId7" Type="http://schemas.openxmlformats.org/officeDocument/2006/relationships/hyperlink" Target="https://www.smashingmagazine.com/2010/01/color-theory-for-designers-part-1-the-meaning-of-color/"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hyperlink" Target="https://www.heurio.co/dieter-rams-10-principles-of-good-design" TargetMode="External"/><Relationship Id="rId5" Type="http://schemas.openxmlformats.org/officeDocument/2006/relationships/hyperlink" Target="https://neilpatel.com/what-is-content-marketing/" TargetMode="External"/><Relationship Id="rId4" Type="http://schemas.openxmlformats.org/officeDocument/2006/relationships/hyperlink" Target="https://books.forbes.com/blog/how-to-build-a-digital-brand-that-lasts/"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87058" y="2516908"/>
            <a:ext cx="8072400" cy="12972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4000" dirty="0">
                <a:latin typeface="Calibri"/>
                <a:ea typeface="Calibri"/>
                <a:cs typeface="Calibri"/>
                <a:sym typeface="Calibri"/>
              </a:rPr>
              <a:t>FONDAMENTI SUI SOCIAL MEDIA</a:t>
            </a:r>
            <a:endParaRPr dirty="0"/>
          </a:p>
        </p:txBody>
      </p:sp>
      <p:sp>
        <p:nvSpPr>
          <p:cNvPr id="98" name="Google Shape;98;p1"/>
          <p:cNvSpPr txBox="1">
            <a:spLocks noGrp="1"/>
          </p:cNvSpPr>
          <p:nvPr>
            <p:ph type="subTitle" idx="1"/>
          </p:nvPr>
        </p:nvSpPr>
        <p:spPr>
          <a:xfrm>
            <a:off x="642910" y="4000504"/>
            <a:ext cx="7283100" cy="5760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2"/>
              </a:buClr>
              <a:buSzPts val="2000"/>
              <a:buNone/>
            </a:pPr>
            <a:r>
              <a:rPr lang="en-GB" dirty="0"/>
              <a:t> </a:t>
            </a:r>
            <a:endParaRPr dirty="0"/>
          </a:p>
        </p:txBody>
      </p:sp>
      <p:pic>
        <p:nvPicPr>
          <p:cNvPr id="99" name="Google Shape;99;p1"/>
          <p:cNvPicPr preferRelativeResize="0"/>
          <p:nvPr/>
        </p:nvPicPr>
        <p:blipFill rotWithShape="1">
          <a:blip r:embed="rId3">
            <a:alphaModFix/>
          </a:blip>
          <a:srcRect/>
          <a:stretch/>
        </p:blipFill>
        <p:spPr>
          <a:xfrm>
            <a:off x="500034" y="397819"/>
            <a:ext cx="1928826" cy="549715"/>
          </a:xfrm>
          <a:prstGeom prst="rect">
            <a:avLst/>
          </a:prstGeom>
          <a:noFill/>
          <a:ln>
            <a:noFill/>
          </a:ln>
        </p:spPr>
      </p:pic>
      <p:sp>
        <p:nvSpPr>
          <p:cNvPr id="100" name="Google Shape;100;p1"/>
          <p:cNvSpPr/>
          <p:nvPr/>
        </p:nvSpPr>
        <p:spPr>
          <a:xfrm>
            <a:off x="1681137" y="1507271"/>
            <a:ext cx="5484227" cy="861734"/>
          </a:xfrm>
          <a:prstGeom prst="rect">
            <a:avLst/>
          </a:prstGeom>
          <a:noFill/>
          <a:ln>
            <a:noFill/>
          </a:ln>
        </p:spPr>
        <p:txBody>
          <a:bodyPr spcFirstLastPara="1" wrap="square" lIns="91425" tIns="45700" rIns="91425" bIns="45700" anchor="t" anchorCtr="0">
            <a:spAutoFit/>
          </a:bodyPr>
          <a:lstStyle/>
          <a:p>
            <a:pPr lvl="0" algn="ctr">
              <a:buSzPts val="1400"/>
            </a:pPr>
            <a:r>
              <a:rPr lang="en-US" sz="1800" dirty="0">
                <a:solidFill>
                  <a:srgbClr val="398F98"/>
                </a:solidFill>
                <a:latin typeface="Calibri"/>
                <a:cs typeface="Calibri"/>
              </a:rPr>
              <a:t>Enhancing Young People </a:t>
            </a:r>
            <a:r>
              <a:rPr lang="en-US" sz="1800" dirty="0" err="1">
                <a:solidFill>
                  <a:srgbClr val="398F98"/>
                </a:solidFill>
                <a:latin typeface="Calibri"/>
                <a:cs typeface="Calibri"/>
              </a:rPr>
              <a:t>Skillsby</a:t>
            </a:r>
            <a:r>
              <a:rPr lang="en-US" sz="1800" dirty="0">
                <a:solidFill>
                  <a:srgbClr val="398F98"/>
                </a:solidFill>
                <a:latin typeface="Calibri"/>
                <a:cs typeface="Calibri"/>
              </a:rPr>
              <a:t> and Competencies in Social Entrepreneurship Virtual Reality – </a:t>
            </a:r>
            <a:endParaRPr lang="en-US" sz="1400" b="1" dirty="0">
              <a:solidFill>
                <a:schemeClr val="accent6">
                  <a:lumMod val="75000"/>
                </a:schemeClr>
              </a:solidFill>
              <a:latin typeface="Calibri"/>
              <a:cs typeface="Calibri"/>
            </a:endParaRPr>
          </a:p>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dirty="0">
                <a:solidFill>
                  <a:srgbClr val="504836"/>
                </a:solidFill>
                <a:latin typeface="Calibri"/>
                <a:ea typeface="Calibri"/>
                <a:cs typeface="Calibri"/>
                <a:sym typeface="Calibri"/>
              </a:rPr>
              <a:t>2021-1-RO01-KA220-YOU-000029869</a:t>
            </a:r>
          </a:p>
        </p:txBody>
      </p:sp>
      <p:sp>
        <p:nvSpPr>
          <p:cNvPr id="101" name="Google Shape;101;p1"/>
          <p:cNvSpPr/>
          <p:nvPr/>
        </p:nvSpPr>
        <p:spPr>
          <a:xfrm>
            <a:off x="500034" y="6286520"/>
            <a:ext cx="810177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a:solidFill>
                  <a:srgbClr val="ABD7C9"/>
                </a:solidFill>
              </a:rPr>
              <a:t>CTE</a:t>
            </a:r>
            <a:endParaRPr sz="1400" b="0" i="0" u="none" strike="noStrike" cap="none" dirty="0">
              <a:solidFill>
                <a:srgbClr val="000000"/>
              </a:solidFill>
              <a:latin typeface="Arial"/>
              <a:ea typeface="Arial"/>
              <a:cs typeface="Arial"/>
              <a:sym typeface="Arial"/>
            </a:endParaRPr>
          </a:p>
        </p:txBody>
      </p:sp>
      <p:sp>
        <p:nvSpPr>
          <p:cNvPr id="102" name="Google Shape;102;p1"/>
          <p:cNvSpPr txBox="1"/>
          <p:nvPr/>
        </p:nvSpPr>
        <p:spPr>
          <a:xfrm>
            <a:off x="3404275" y="4210500"/>
            <a:ext cx="3716700" cy="600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2700"/>
              <a:buFont typeface="Arial"/>
              <a:buNone/>
            </a:pPr>
            <a:endParaRPr sz="2700" b="0" i="0" u="none" strike="noStrike" cap="none">
              <a:solidFill>
                <a:srgbClr val="398F98"/>
              </a:solidFill>
              <a:latin typeface="Arial Black"/>
              <a:ea typeface="Arial Black"/>
              <a:cs typeface="Arial Black"/>
              <a:sym typeface="Arial Black"/>
            </a:endParaRPr>
          </a:p>
        </p:txBody>
      </p:sp>
      <p:sp>
        <p:nvSpPr>
          <p:cNvPr id="103" name="Google Shape;103;p1"/>
          <p:cNvSpPr txBox="1">
            <a:spLocks noGrp="1"/>
          </p:cNvSpPr>
          <p:nvPr>
            <p:ph type="ctrTitle"/>
          </p:nvPr>
        </p:nvSpPr>
        <p:spPr>
          <a:xfrm>
            <a:off x="759951" y="3725955"/>
            <a:ext cx="7326600" cy="431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398F98"/>
              </a:buClr>
              <a:buSzPts val="4000"/>
              <a:buFont typeface="Calibri"/>
              <a:buNone/>
            </a:pPr>
            <a:r>
              <a:rPr lang="en-GB" sz="3000" dirty="0">
                <a:latin typeface="Calibri"/>
                <a:ea typeface="Calibri"/>
                <a:cs typeface="Calibri"/>
                <a:sym typeface="Calibri"/>
              </a:rPr>
              <a:t>introduzione</a:t>
            </a:r>
            <a:endParaRPr sz="5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Ricerca di mercato</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5170646"/>
          </a:xfrm>
          <a:prstGeom prst="rect">
            <a:avLst/>
          </a:prstGeom>
          <a:noFill/>
        </p:spPr>
        <p:txBody>
          <a:bodyPr wrap="square" rtlCol="0">
            <a:spAutoFit/>
          </a:bodyPr>
          <a:lstStyle/>
          <a:p>
            <a:pPr algn="l" rtl="0"/>
            <a:r>
              <a:rPr lang="en-US" sz="3000" dirty="0"/>
              <a:t>4.</a:t>
            </a:r>
            <a:r>
              <a:rPr lang="en-US" sz="3000" b="1" dirty="0"/>
              <a:t>Analizzare i dati</a:t>
            </a:r>
            <a:r>
              <a:rPr lang="en-US" sz="3000" dirty="0"/>
              <a:t>: Dopo che i dati sono stati raccolti, il passaggio successivo è analizzarli. Ciò comporta l’organizzazione e il riepilogo dei dati, nonché l’identificazione di modelli e relazioni.</a:t>
            </a:r>
          </a:p>
          <a:p>
            <a:pPr algn="l" rtl="0"/>
            <a:r>
              <a:rPr lang="en-US" sz="3000" dirty="0"/>
              <a:t>5.</a:t>
            </a:r>
            <a:r>
              <a:rPr lang="en-US" sz="3000" b="1" dirty="0"/>
              <a:t>Interpretare i risultati</a:t>
            </a:r>
            <a:r>
              <a:rPr lang="en-US" sz="3000" dirty="0"/>
              <a:t>: Una volta analizzati i dati, il passo successivo è interpretare i risultati. Ciò implica trarre conclusioni dai dati e formulare raccomandazioni basate su tali conclusioni.</a:t>
            </a:r>
          </a:p>
        </p:txBody>
      </p:sp>
    </p:spTree>
    <p:extLst>
      <p:ext uri="{BB962C8B-B14F-4D97-AF65-F5344CB8AC3E}">
        <p14:creationId xmlns:p14="http://schemas.microsoft.com/office/powerpoint/2010/main" val="3032970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Ricerca di mercato</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4708981"/>
          </a:xfrm>
          <a:prstGeom prst="rect">
            <a:avLst/>
          </a:prstGeom>
          <a:noFill/>
        </p:spPr>
        <p:txBody>
          <a:bodyPr wrap="square" rtlCol="0">
            <a:spAutoFit/>
          </a:bodyPr>
          <a:lstStyle/>
          <a:p>
            <a:pPr marL="514350" indent="-514350" algn="l" rtl="0">
              <a:buAutoNum type="arabicPeriod" startAt="6"/>
            </a:pPr>
            <a:r>
              <a:rPr lang="en-US" sz="3000" b="1" dirty="0"/>
              <a:t>Riporta i risultati</a:t>
            </a:r>
            <a:r>
              <a:rPr lang="en-US" sz="3000" dirty="0"/>
              <a:t>: La fase finale del processo di ricerca di mercato consiste nel riportare i risultati. Ciò comporta la presentazione dei risultati della ricerca in modo chiaro e conciso, utilizzando diagrammi, grafici e altri supporti visivi per aiutare a comunicare i risultati.</a:t>
            </a:r>
          </a:p>
          <a:p>
            <a:pPr algn="l" rtl="0"/>
            <a:endParaRPr lang="en-US" sz="3000" dirty="0"/>
          </a:p>
          <a:p>
            <a:pPr algn="l" rtl="0"/>
            <a:r>
              <a:rPr lang="en-US" sz="3000" dirty="0"/>
              <a:t>7.</a:t>
            </a:r>
            <a:r>
              <a:rPr lang="en-US" sz="3000" b="1" dirty="0"/>
              <a:t>Implementare i risultati e adattare di conseguenza gli obiettivi di marketing.</a:t>
            </a:r>
          </a:p>
        </p:txBody>
      </p:sp>
    </p:spTree>
    <p:extLst>
      <p:ext uri="{BB962C8B-B14F-4D97-AF65-F5344CB8AC3E}">
        <p14:creationId xmlns:p14="http://schemas.microsoft.com/office/powerpoint/2010/main" val="3890300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Ricerca di mercato</a:t>
            </a:r>
          </a:p>
        </p:txBody>
      </p:sp>
      <p:pic>
        <p:nvPicPr>
          <p:cNvPr id="4" name="Picture 3" descr="The 7 Key Steps of the Market Research Process">
            <a:extLst>
              <a:ext uri="{FF2B5EF4-FFF2-40B4-BE49-F238E27FC236}">
                <a16:creationId xmlns:a16="http://schemas.microsoft.com/office/drawing/2014/main" id="{F71CC85E-DAD8-3CBD-DF63-68F336FC894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94478" y="2115756"/>
            <a:ext cx="7407689" cy="3876364"/>
          </a:xfrm>
          <a:prstGeom prst="rect">
            <a:avLst/>
          </a:prstGeom>
          <a:noFill/>
          <a:ln>
            <a:noFill/>
          </a:ln>
        </p:spPr>
      </p:pic>
    </p:spTree>
    <p:extLst>
      <p:ext uri="{BB962C8B-B14F-4D97-AF65-F5344CB8AC3E}">
        <p14:creationId xmlns:p14="http://schemas.microsoft.com/office/powerpoint/2010/main" val="2435218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Ricerca di mercato</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57375"/>
            <a:ext cx="8027233" cy="3785652"/>
          </a:xfrm>
          <a:prstGeom prst="rect">
            <a:avLst/>
          </a:prstGeom>
          <a:noFill/>
        </p:spPr>
        <p:txBody>
          <a:bodyPr wrap="square" rtlCol="0">
            <a:spAutoFit/>
          </a:bodyPr>
          <a:lstStyle/>
          <a:p>
            <a:pPr algn="l" rtl="0"/>
            <a:r>
              <a:rPr lang="en-US" sz="3000" dirty="0"/>
              <a:t>In sintesi, i social media offrono una serie di opportunità per condurre ricerche di mercato. Utilizzando le piattaforme di social media per raccogliere informazioni sulle preferenze, le opinioni e il comportamento dei clienti, le aziende possono ottenere informazioni preziose che possono informare le loro strategie di marketing e aiutarle a stare al passo con la concorrenza.</a:t>
            </a:r>
          </a:p>
        </p:txBody>
      </p:sp>
    </p:spTree>
    <p:extLst>
      <p:ext uri="{BB962C8B-B14F-4D97-AF65-F5344CB8AC3E}">
        <p14:creationId xmlns:p14="http://schemas.microsoft.com/office/powerpoint/2010/main" val="3253573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Tieni a mente!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84192"/>
            <a:ext cx="8027233" cy="2862322"/>
          </a:xfrm>
          <a:prstGeom prst="rect">
            <a:avLst/>
          </a:prstGeom>
          <a:noFill/>
        </p:spPr>
        <p:txBody>
          <a:bodyPr wrap="square" rtlCol="0">
            <a:spAutoFit/>
          </a:bodyPr>
          <a:lstStyle/>
          <a:p>
            <a:pPr marL="457200" indent="-457200" algn="l" rtl="0">
              <a:buFont typeface="Wingdings" panose="05000000000000000000" pitchFamily="2" charset="2"/>
              <a:buChar char="ü"/>
            </a:pPr>
            <a:r>
              <a:rPr lang="en-US" sz="3000" dirty="0"/>
              <a:t>Seguendo questi passaggi, le aziende possono raccogliere preziose informazioni sul mercato, sui clienti e sulla concorrenza e utilizzare tali informazioni per prendere decisioni informate sui propri prodotti, servizi e strategie di marketing.</a:t>
            </a:r>
          </a:p>
        </p:txBody>
      </p:sp>
    </p:spTree>
    <p:extLst>
      <p:ext uri="{BB962C8B-B14F-4D97-AF65-F5344CB8AC3E}">
        <p14:creationId xmlns:p14="http://schemas.microsoft.com/office/powerpoint/2010/main" val="3853002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Tieni a mente!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997839"/>
            <a:ext cx="8027233" cy="2862322"/>
          </a:xfrm>
          <a:prstGeom prst="rect">
            <a:avLst/>
          </a:prstGeom>
          <a:noFill/>
        </p:spPr>
        <p:txBody>
          <a:bodyPr wrap="square" rtlCol="0">
            <a:spAutoFit/>
          </a:bodyPr>
          <a:lstStyle/>
          <a:p>
            <a:pPr marL="457200" indent="-457200" algn="l" rtl="0">
              <a:buFont typeface="Wingdings" panose="05000000000000000000" pitchFamily="2" charset="2"/>
              <a:buChar char="ü"/>
            </a:pPr>
            <a:r>
              <a:rPr lang="en-US" sz="3000" dirty="0"/>
              <a:t>Utilizzando una combinazione di metodi di ricerca sui social media e metodi di ricerca tradizionali, le aziende possono acquisire una comprensione più completa del proprio pubblico target e prendere decisioni più informate.</a:t>
            </a:r>
          </a:p>
        </p:txBody>
      </p:sp>
    </p:spTree>
    <p:extLst>
      <p:ext uri="{BB962C8B-B14F-4D97-AF65-F5344CB8AC3E}">
        <p14:creationId xmlns:p14="http://schemas.microsoft.com/office/powerpoint/2010/main" val="2343888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997839"/>
            <a:ext cx="8027233" cy="4247317"/>
          </a:xfrm>
          <a:prstGeom prst="rect">
            <a:avLst/>
          </a:prstGeom>
          <a:noFill/>
        </p:spPr>
        <p:txBody>
          <a:bodyPr wrap="square" rtlCol="0">
            <a:spAutoFit/>
          </a:bodyPr>
          <a:lstStyle/>
          <a:p>
            <a:pPr algn="l" rtl="0"/>
            <a:r>
              <a:rPr lang="en-US" sz="3000" dirty="0"/>
              <a:t>Quando dici marketing, pensi anche al branding. Un marchio è un'identità unica che distingue un'azienda, un prodotto o un servizio dai suoi concorrenti nella mente dei consumatori. Un marchio non è solo un logo, un nome o uno slogan, ma piuttosto una combinazione di elementi tangibili e immateriali che creano una percezione di valore e lo differenziano da altre offerte.</a:t>
            </a:r>
          </a:p>
        </p:txBody>
      </p:sp>
    </p:spTree>
    <p:extLst>
      <p:ext uri="{BB962C8B-B14F-4D97-AF65-F5344CB8AC3E}">
        <p14:creationId xmlns:p14="http://schemas.microsoft.com/office/powerpoint/2010/main" val="1904829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559217"/>
            <a:ext cx="8027233" cy="4708981"/>
          </a:xfrm>
          <a:prstGeom prst="rect">
            <a:avLst/>
          </a:prstGeom>
          <a:noFill/>
        </p:spPr>
        <p:txBody>
          <a:bodyPr wrap="square" rtlCol="0">
            <a:spAutoFit/>
          </a:bodyPr>
          <a:lstStyle/>
          <a:p>
            <a:pPr algn="l" rtl="0"/>
            <a:r>
              <a:rPr lang="en-US" sz="3000" dirty="0"/>
              <a:t>Nella maggior parte dei casi, un marchio è composto da più elementi chiave come:</a:t>
            </a:r>
          </a:p>
          <a:p>
            <a:pPr algn="l" rtl="0"/>
            <a:endParaRPr lang="en-US" sz="3000" dirty="0"/>
          </a:p>
          <a:p>
            <a:pPr marL="457200" indent="-457200" algn="l" rtl="0">
              <a:buFont typeface="Wingdings" panose="05000000000000000000" pitchFamily="2" charset="2"/>
              <a:buChar char="Ø"/>
            </a:pPr>
            <a:r>
              <a:rPr lang="en-US" sz="3000" b="1" dirty="0"/>
              <a:t>Identità</a:t>
            </a:r>
            <a:r>
              <a:rPr lang="en-US" sz="3000" dirty="0"/>
              <a:t>- include i componenti visivi di un marchio come logo, tavolozza dei colori, tipografia e immagini.</a:t>
            </a:r>
          </a:p>
          <a:p>
            <a:pPr marL="457200" indent="-457200" algn="l" rtl="0">
              <a:buFont typeface="Wingdings" panose="05000000000000000000" pitchFamily="2" charset="2"/>
              <a:buChar char="Ø"/>
            </a:pPr>
            <a:r>
              <a:rPr lang="en-US" sz="3000" b="1" dirty="0"/>
              <a:t>Messaggistica</a:t>
            </a:r>
            <a:r>
              <a:rPr lang="en-US" sz="3000" dirty="0"/>
              <a:t>- include il linguaggio e i messaggi utilizzati per comunicare i valori, lo scopo e la proposta di vendita unica del marchio.</a:t>
            </a:r>
          </a:p>
        </p:txBody>
      </p:sp>
    </p:spTree>
    <p:extLst>
      <p:ext uri="{BB962C8B-B14F-4D97-AF65-F5344CB8AC3E}">
        <p14:creationId xmlns:p14="http://schemas.microsoft.com/office/powerpoint/2010/main" val="89018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Marchio</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424731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Personalità</a:t>
            </a:r>
            <a:r>
              <a:rPr lang="en-US" sz="3000" dirty="0"/>
              <a:t>- questa è la personalità o il carattere del marchio, compreso il tono di voce, il comportamento e l'atteggiamento.</a:t>
            </a:r>
          </a:p>
          <a:p>
            <a:pPr algn="l" rtl="0"/>
            <a:endParaRPr lang="en-US" sz="3000" dirty="0"/>
          </a:p>
          <a:p>
            <a:pPr marL="457200" indent="-457200" algn="l" rtl="0">
              <a:buFont typeface="Wingdings" panose="05000000000000000000" pitchFamily="2" charset="2"/>
              <a:buChar char="Ø"/>
            </a:pPr>
            <a:r>
              <a:rPr lang="en-US" sz="3000" b="1" dirty="0"/>
              <a:t>Esperienza</a:t>
            </a:r>
            <a:r>
              <a:rPr lang="en-US" sz="3000" dirty="0"/>
              <a:t>- Ciò include l'esperienza complessiva che un cliente ha con il marchio, compreso il servizio clienti, l'esperienza dell'utente e la qualità del prodotto o del servizio.</a:t>
            </a:r>
          </a:p>
        </p:txBody>
      </p:sp>
    </p:spTree>
    <p:extLst>
      <p:ext uri="{BB962C8B-B14F-4D97-AF65-F5344CB8AC3E}">
        <p14:creationId xmlns:p14="http://schemas.microsoft.com/office/powerpoint/2010/main" val="1071649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Logo e tema colore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1938992"/>
          </a:xfrm>
          <a:prstGeom prst="rect">
            <a:avLst/>
          </a:prstGeom>
          <a:noFill/>
        </p:spPr>
        <p:txBody>
          <a:bodyPr wrap="square" rtlCol="0">
            <a:spAutoFit/>
          </a:bodyPr>
          <a:lstStyle/>
          <a:p>
            <a:pPr algn="l" rtl="0"/>
            <a:r>
              <a:rPr lang="en-US" sz="3000" dirty="0"/>
              <a:t>Loghi e colori sono componenti importanti dell'identità visiva di un marchio e svolgono un ruolo cruciale nella creazione di un marchio memorabile e riconoscibile.</a:t>
            </a:r>
          </a:p>
        </p:txBody>
      </p:sp>
      <p:pic>
        <p:nvPicPr>
          <p:cNvPr id="4" name="Picture 3" descr="The 7 Types of Logos And How to Use Them - 99designs">
            <a:extLst>
              <a:ext uri="{FF2B5EF4-FFF2-40B4-BE49-F238E27FC236}">
                <a16:creationId xmlns:a16="http://schemas.microsoft.com/office/drawing/2014/main" id="{226219C6-9EB4-6C59-CAA9-9C77098473B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2457" y="3421410"/>
            <a:ext cx="4879086" cy="2744890"/>
          </a:xfrm>
          <a:prstGeom prst="rect">
            <a:avLst/>
          </a:prstGeom>
          <a:noFill/>
          <a:ln>
            <a:noFill/>
          </a:ln>
        </p:spPr>
      </p:pic>
    </p:spTree>
    <p:extLst>
      <p:ext uri="{BB962C8B-B14F-4D97-AF65-F5344CB8AC3E}">
        <p14:creationId xmlns:p14="http://schemas.microsoft.com/office/powerpoint/2010/main" val="4072050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sym typeface="Arial Black"/>
              </a:rPr>
              <a:t>CONTENUTO</a:t>
            </a:r>
          </a:p>
        </p:txBody>
      </p:sp>
      <p:sp>
        <p:nvSpPr>
          <p:cNvPr id="3" name="TextBox 2">
            <a:extLst>
              <a:ext uri="{FF2B5EF4-FFF2-40B4-BE49-F238E27FC236}">
                <a16:creationId xmlns:a16="http://schemas.microsoft.com/office/drawing/2014/main" id="{766D8631-F10C-4C29-77AC-A67E4BD41E3B}"/>
              </a:ext>
            </a:extLst>
          </p:cNvPr>
          <p:cNvSpPr txBox="1"/>
          <p:nvPr/>
        </p:nvSpPr>
        <p:spPr>
          <a:xfrm>
            <a:off x="794479" y="2143593"/>
            <a:ext cx="7779895" cy="3046988"/>
          </a:xfrm>
          <a:prstGeom prst="rect">
            <a:avLst/>
          </a:prstGeom>
          <a:noFill/>
        </p:spPr>
        <p:txBody>
          <a:bodyPr wrap="square" rtlCol="0">
            <a:spAutoFit/>
          </a:bodyPr>
          <a:lstStyle/>
          <a:p>
            <a:pPr marL="514350" indent="-514350" algn="l" rtl="0">
              <a:buFont typeface="+mj-lt"/>
              <a:buAutoNum type="arabicPeriod"/>
            </a:pPr>
            <a:r>
              <a:rPr lang="en-US" sz="3200" dirty="0">
                <a:hlinkClick r:id="rId3" action="ppaction://hlinksldjump"/>
              </a:rPr>
              <a:t>Introduzione ai social media</a:t>
            </a:r>
            <a:endParaRPr lang="en-US" sz="3200" dirty="0"/>
          </a:p>
          <a:p>
            <a:pPr marL="514350" indent="-514350" algn="l" rtl="0">
              <a:buFont typeface="+mj-lt"/>
              <a:buAutoNum type="arabicPeriod"/>
            </a:pPr>
            <a:r>
              <a:rPr lang="en-US" sz="3200" dirty="0">
                <a:hlinkClick r:id="rId4" action="ppaction://hlinksldjump"/>
              </a:rPr>
              <a:t>Ricerca di mercato</a:t>
            </a:r>
            <a:endParaRPr lang="en-US" sz="3200" dirty="0"/>
          </a:p>
          <a:p>
            <a:pPr marL="514350" indent="-514350" algn="l" rtl="0">
              <a:buFont typeface="+mj-lt"/>
              <a:buAutoNum type="arabicPeriod"/>
            </a:pPr>
            <a:r>
              <a:rPr lang="en-US" sz="3200" dirty="0">
                <a:hlinkClick r:id="rId5" action="ppaction://hlinksldjump"/>
              </a:rPr>
              <a:t>Marchio</a:t>
            </a:r>
            <a:endParaRPr lang="en-US" sz="3200" dirty="0"/>
          </a:p>
          <a:p>
            <a:pPr marL="514350" indent="-514350" algn="l" rtl="0">
              <a:buFont typeface="+mj-lt"/>
              <a:buAutoNum type="arabicPeriod"/>
            </a:pPr>
            <a:r>
              <a:rPr lang="en-US" sz="3200" dirty="0">
                <a:hlinkClick r:id="rId6" action="ppaction://hlinksldjump"/>
              </a:rPr>
              <a:t>Content marketing, progettazione grafica e copywriting</a:t>
            </a:r>
            <a:endParaRPr lang="en-US" sz="3200" dirty="0"/>
          </a:p>
          <a:p>
            <a:pPr marL="514350" indent="-514350" algn="l" rtl="0">
              <a:buFont typeface="+mj-lt"/>
              <a:buAutoNum type="arabicPeriod"/>
            </a:pPr>
            <a:r>
              <a:rPr lang="en-US" sz="3200" dirty="0">
                <a:hlinkClick r:id="rId7" action="ppaction://hlinksldjump"/>
              </a:rPr>
              <a:t>Metriche e prestazioni</a:t>
            </a:r>
            <a:endParaRPr lang="en-US"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Logo e tema colore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3785652"/>
          </a:xfrm>
          <a:prstGeom prst="rect">
            <a:avLst/>
          </a:prstGeom>
          <a:noFill/>
        </p:spPr>
        <p:txBody>
          <a:bodyPr wrap="square" rtlCol="0">
            <a:spAutoFit/>
          </a:bodyPr>
          <a:lstStyle/>
          <a:p>
            <a:pPr algn="l" rtl="0"/>
            <a:r>
              <a:rPr lang="en-US" sz="3000" dirty="0"/>
              <a:t>Un logo è un</a:t>
            </a:r>
            <a:r>
              <a:rPr lang="en-US" sz="3000" b="1" dirty="0"/>
              <a:t>elemento grafico</a:t>
            </a:r>
            <a:r>
              <a:rPr lang="en-US" sz="3000" dirty="0"/>
              <a:t>che rappresenta un marchio, spesso costituito da un simbolo o un'icona, insieme al nome dell'azienda o allo slogan. I loghi possono assumere molte forme diverse, da disegni semplici e minimalisti a disegni complessi e intricati. I loghi più efficaci sono quelli semplici, facili da ricordare e immediatamente riconoscibili.</a:t>
            </a:r>
          </a:p>
        </p:txBody>
      </p:sp>
    </p:spTree>
    <p:extLst>
      <p:ext uri="{BB962C8B-B14F-4D97-AF65-F5344CB8AC3E}">
        <p14:creationId xmlns:p14="http://schemas.microsoft.com/office/powerpoint/2010/main" val="3081470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Logo e tema colore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4247317"/>
          </a:xfrm>
          <a:prstGeom prst="rect">
            <a:avLst/>
          </a:prstGeom>
          <a:noFill/>
        </p:spPr>
        <p:txBody>
          <a:bodyPr wrap="square" rtlCol="0">
            <a:spAutoFit/>
          </a:bodyPr>
          <a:lstStyle/>
          <a:p>
            <a:pPr algn="l" rtl="0"/>
            <a:r>
              <a:rPr lang="en-US" sz="3000" dirty="0"/>
              <a:t>Il secondo elemento chiave dell'identità visiva di un brand è rappresentato dal</a:t>
            </a:r>
            <a:r>
              <a:rPr lang="en-US" sz="3000" b="1" dirty="0"/>
              <a:t>colori</a:t>
            </a:r>
            <a:r>
              <a:rPr lang="en-US" sz="3000" dirty="0"/>
              <a:t>, che svolgono anche un ruolo importante. Colori diversi possono evocare emozioni diverse e trasmettere significati diversi, che possono influenzare il modo in cui i clienti percepiscono un marchio. Ad esempio, il blu è spesso associato alla fiducia e alla stabilità, mentre il rosso è associato alla passione e all’eccitazione.</a:t>
            </a:r>
          </a:p>
        </p:txBody>
      </p:sp>
    </p:spTree>
    <p:extLst>
      <p:ext uri="{BB962C8B-B14F-4D97-AF65-F5344CB8AC3E}">
        <p14:creationId xmlns:p14="http://schemas.microsoft.com/office/powerpoint/2010/main" val="2192607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Logo e tema colore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60385"/>
            <a:ext cx="8027233" cy="3785652"/>
          </a:xfrm>
          <a:prstGeom prst="rect">
            <a:avLst/>
          </a:prstGeom>
          <a:noFill/>
        </p:spPr>
        <p:txBody>
          <a:bodyPr wrap="square" rtlCol="0">
            <a:spAutoFit/>
          </a:bodyPr>
          <a:lstStyle/>
          <a:p>
            <a:pPr algn="l" rtl="0"/>
            <a:r>
              <a:rPr lang="en-US" sz="3000" dirty="0"/>
              <a:t>Quando si scelgono i colori per un marchio, è importante considerare la psicologia del colore e il modo in cui i diversi colori possono essere percepiti dal pubblico di destinazione. È anche importante garantire che la tavolozza dei colori del tuo marchio sia coerente in tutti i punti di contatto, inclusi il sito Web, i profili dei social media, i materiali di marketing e la confezione del prodotto.</a:t>
            </a:r>
          </a:p>
        </p:txBody>
      </p:sp>
    </p:spTree>
    <p:extLst>
      <p:ext uri="{BB962C8B-B14F-4D97-AF65-F5344CB8AC3E}">
        <p14:creationId xmlns:p14="http://schemas.microsoft.com/office/powerpoint/2010/main" val="4262922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Logo e tema colore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2862322"/>
          </a:xfrm>
          <a:prstGeom prst="rect">
            <a:avLst/>
          </a:prstGeom>
          <a:noFill/>
        </p:spPr>
        <p:txBody>
          <a:bodyPr wrap="square" rtlCol="0">
            <a:spAutoFit/>
          </a:bodyPr>
          <a:lstStyle/>
          <a:p>
            <a:pPr algn="l" rtl="0"/>
            <a:r>
              <a:rPr lang="en-US" sz="3000" dirty="0"/>
              <a:t>Oltre ai loghi e ai colori, includono altri elementi visivi che contribuiscono all'identità visiva di un marchio</a:t>
            </a:r>
            <a:r>
              <a:rPr lang="en-US" sz="3000" b="1" dirty="0"/>
              <a:t>tipografia, immagini ed elementi grafici</a:t>
            </a:r>
            <a:r>
              <a:rPr lang="en-US" sz="3000" dirty="0"/>
              <a:t>. Questi elementi dovrebbero essere tutti coerenti e lavorare insieme per creare un’immagine di marca coesa e memorabile.</a:t>
            </a:r>
          </a:p>
        </p:txBody>
      </p:sp>
    </p:spTree>
    <p:extLst>
      <p:ext uri="{BB962C8B-B14F-4D97-AF65-F5344CB8AC3E}">
        <p14:creationId xmlns:p14="http://schemas.microsoft.com/office/powerpoint/2010/main" val="10093870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2862322"/>
          </a:xfrm>
          <a:prstGeom prst="rect">
            <a:avLst/>
          </a:prstGeom>
          <a:noFill/>
        </p:spPr>
        <p:txBody>
          <a:bodyPr wrap="square" rtlCol="0">
            <a:spAutoFit/>
          </a:bodyPr>
          <a:lstStyle/>
          <a:p>
            <a:pPr algn="l" rtl="0"/>
            <a:r>
              <a:rPr lang="en-US" sz="3000" dirty="0"/>
              <a:t>Il content marketing è un approccio di marketing strategico che si concentra sulla creazione e distribuzione di contenuti preziosi, pertinenti e coerenti per attrarre e trattenere un pubblico chiaramente definito e, in definitiva, per guidare un'azione redditizia da parte dei clienti.</a:t>
            </a:r>
          </a:p>
        </p:txBody>
      </p:sp>
    </p:spTree>
    <p:extLst>
      <p:ext uri="{BB962C8B-B14F-4D97-AF65-F5344CB8AC3E}">
        <p14:creationId xmlns:p14="http://schemas.microsoft.com/office/powerpoint/2010/main" val="1096229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3785652"/>
          </a:xfrm>
          <a:prstGeom prst="rect">
            <a:avLst/>
          </a:prstGeom>
          <a:noFill/>
        </p:spPr>
        <p:txBody>
          <a:bodyPr wrap="square" rtlCol="0">
            <a:spAutoFit/>
          </a:bodyPr>
          <a:lstStyle/>
          <a:p>
            <a:pPr algn="l" rtl="0"/>
            <a:r>
              <a:rPr lang="en-US" sz="3000" dirty="0"/>
              <a:t>L'obiettivo del content marketing è creare contenuti che siano utili, informativi o divertenti per il tuo pubblico target, piuttosto che limitarsi a promuovere direttamente i tuoi prodotti o servizi. Fornendo contenuti di valore, puoi creare fiducia e credibilità presso il tuo pubblico, il che può portare a un aumento del coinvolgimento, della lealtà e, in definitiva, delle vendite.</a:t>
            </a:r>
          </a:p>
        </p:txBody>
      </p:sp>
    </p:spTree>
    <p:extLst>
      <p:ext uri="{BB962C8B-B14F-4D97-AF65-F5344CB8AC3E}">
        <p14:creationId xmlns:p14="http://schemas.microsoft.com/office/powerpoint/2010/main" val="1449282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61847"/>
            <a:ext cx="8027233" cy="3323987"/>
          </a:xfrm>
          <a:prstGeom prst="rect">
            <a:avLst/>
          </a:prstGeom>
          <a:noFill/>
        </p:spPr>
        <p:txBody>
          <a:bodyPr wrap="square" rtlCol="0">
            <a:spAutoFit/>
          </a:bodyPr>
          <a:lstStyle/>
          <a:p>
            <a:pPr algn="l" rtl="0"/>
            <a:r>
              <a:rPr lang="en-US" sz="3000" dirty="0"/>
              <a:t>I tipi comuni di contenuti utilizzati nel content marketing includono:</a:t>
            </a:r>
          </a:p>
          <a:p>
            <a:pPr algn="l" rtl="0"/>
            <a:endParaRPr lang="en-US" sz="3000" dirty="0"/>
          </a:p>
          <a:p>
            <a:pPr marL="457200" indent="-457200" algn="l" rtl="0">
              <a:buFont typeface="Wingdings" panose="05000000000000000000" pitchFamily="2" charset="2"/>
              <a:buChar char="Ø"/>
            </a:pPr>
            <a:r>
              <a:rPr lang="en-US" sz="3000" b="1" dirty="0"/>
              <a:t>I post del blog</a:t>
            </a:r>
            <a:r>
              <a:rPr lang="en-US" sz="3000" dirty="0"/>
              <a:t>: i post regolari sul blog possono aiutarti a affermare il tuo marchio come autorità nel tuo settore e fornire informazioni utili al tuo pubblico di destinazione.</a:t>
            </a:r>
          </a:p>
        </p:txBody>
      </p:sp>
    </p:spTree>
    <p:extLst>
      <p:ext uri="{BB962C8B-B14F-4D97-AF65-F5344CB8AC3E}">
        <p14:creationId xmlns:p14="http://schemas.microsoft.com/office/powerpoint/2010/main" val="24242017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888111"/>
            <a:ext cx="8027233" cy="424731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Contenuti dei social media</a:t>
            </a:r>
            <a:r>
              <a:rPr lang="en-US" sz="3000" dirty="0"/>
              <a:t>: Le piattaforme di social media possono essere un modo efficace per distribuire i tuoi contenuti e coinvolgere il tuo pubblico.</a:t>
            </a:r>
          </a:p>
          <a:p>
            <a:pPr marL="457200" indent="-457200" algn="l" rtl="0">
              <a:buFont typeface="Wingdings" panose="05000000000000000000" pitchFamily="2" charset="2"/>
              <a:buChar char="Ø"/>
            </a:pPr>
            <a:endParaRPr lang="en-US" sz="3000" dirty="0"/>
          </a:p>
          <a:p>
            <a:pPr marL="457200" indent="-457200" algn="l" rtl="0">
              <a:buFont typeface="Wingdings" panose="05000000000000000000" pitchFamily="2" charset="2"/>
              <a:buChar char="Ø"/>
            </a:pPr>
            <a:r>
              <a:rPr lang="en-US" sz="3000" b="1" dirty="0"/>
              <a:t>Contenuti video</a:t>
            </a:r>
            <a:r>
              <a:rPr lang="en-US" sz="3000" dirty="0"/>
              <a:t>: i video sono una forma di contenuto molto coinvolgente che può essere utilizzata per educare, intrattenere o ispirare il pubblico.</a:t>
            </a:r>
          </a:p>
        </p:txBody>
      </p:sp>
    </p:spTree>
    <p:extLst>
      <p:ext uri="{BB962C8B-B14F-4D97-AF65-F5344CB8AC3E}">
        <p14:creationId xmlns:p14="http://schemas.microsoft.com/office/powerpoint/2010/main" val="14084047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05231"/>
            <a:ext cx="8027233" cy="4708981"/>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Infografica:</a:t>
            </a:r>
            <a:r>
              <a:rPr lang="en-US" sz="3000" dirty="0"/>
              <a:t>Le infografiche sono rappresentazioni visive di dati o informazioni che possono essere utilizzate per comunicare idee o statistiche complesse in un formato facile da digerire.</a:t>
            </a:r>
          </a:p>
          <a:p>
            <a:pPr algn="l" rtl="0"/>
            <a:endParaRPr lang="en-US" sz="3000" dirty="0"/>
          </a:p>
          <a:p>
            <a:pPr marL="457200" indent="-457200" algn="l" rtl="0">
              <a:buFont typeface="Wingdings" panose="05000000000000000000" pitchFamily="2" charset="2"/>
              <a:buChar char="Ø"/>
            </a:pPr>
            <a:r>
              <a:rPr lang="en-US" sz="3000" b="1" dirty="0"/>
              <a:t>E-book e white paper:</a:t>
            </a:r>
            <a:r>
              <a:rPr lang="en-US" sz="3000" dirty="0"/>
              <a:t>Questi contenuti di formato più lungo possono essere utilizzati per fornire informazioni più approfondite su un particolare argomento o problema.</a:t>
            </a:r>
          </a:p>
        </p:txBody>
      </p:sp>
    </p:spTree>
    <p:extLst>
      <p:ext uri="{BB962C8B-B14F-4D97-AF65-F5344CB8AC3E}">
        <p14:creationId xmlns:p14="http://schemas.microsoft.com/office/powerpoint/2010/main" val="2401817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705231"/>
            <a:ext cx="8027233" cy="3785652"/>
          </a:xfrm>
          <a:prstGeom prst="rect">
            <a:avLst/>
          </a:prstGeom>
          <a:noFill/>
        </p:spPr>
        <p:txBody>
          <a:bodyPr wrap="square" rtlCol="0">
            <a:spAutoFit/>
          </a:bodyPr>
          <a:lstStyle/>
          <a:p>
            <a:pPr algn="l" rtl="0"/>
            <a:r>
              <a:rPr lang="en-US" sz="3000" dirty="0"/>
              <a:t>Un content marketing efficace richiede un approccio strategico e coerente, nonché una profonda comprensione del pubblico target e dei suoi bisogni e interessi. Creando contenuti di alta qualità che siano in sintonia con il tuo pubblico e promuovano il messaggio del tuo marchio in modo sottile ed efficace, puoi creare un seguito fedele e favorire la crescita del business.</a:t>
            </a:r>
          </a:p>
        </p:txBody>
      </p:sp>
    </p:spTree>
    <p:extLst>
      <p:ext uri="{BB962C8B-B14F-4D97-AF65-F5344CB8AC3E}">
        <p14:creationId xmlns:p14="http://schemas.microsoft.com/office/powerpoint/2010/main" val="4259148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introduzione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1723869"/>
            <a:ext cx="7779895" cy="4247317"/>
          </a:xfrm>
          <a:prstGeom prst="rect">
            <a:avLst/>
          </a:prstGeom>
          <a:noFill/>
        </p:spPr>
        <p:txBody>
          <a:bodyPr wrap="square" rtlCol="0">
            <a:spAutoFit/>
          </a:bodyPr>
          <a:lstStyle/>
          <a:p>
            <a:pPr algn="l" rtl="0"/>
            <a:r>
              <a:rPr lang="en-US" sz="3000" dirty="0"/>
              <a:t>Nell’ultimo decennio i social media sono diventati più un ecosistema</a:t>
            </a:r>
            <a:r>
              <a:rPr lang="en-US" sz="3000" dirty="0" err="1"/>
              <a:t>centrato</a:t>
            </a:r>
            <a:r>
              <a:rPr lang="en-US" sz="3000" dirty="0"/>
              <a:t>sull'esperienza del consumatore.</a:t>
            </a:r>
          </a:p>
          <a:p>
            <a:pPr algn="l" rtl="0"/>
            <a:endParaRPr lang="en-US" sz="3000" dirty="0"/>
          </a:p>
          <a:p>
            <a:pPr algn="l" rtl="0"/>
            <a:r>
              <a:rPr lang="en-US" sz="3000" dirty="0"/>
              <a:t>I social media sono oggi uno degli elementi più importanti della strategia di marketing poiché l'utilizzo di dispositivi, Internet, networking e piattaforme social è in costante aumento</a:t>
            </a:r>
          </a:p>
        </p:txBody>
      </p:sp>
    </p:spTree>
    <p:extLst>
      <p:ext uri="{BB962C8B-B14F-4D97-AF65-F5344CB8AC3E}">
        <p14:creationId xmlns:p14="http://schemas.microsoft.com/office/powerpoint/2010/main" val="3781373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440055"/>
            <a:ext cx="8293009" cy="5539978"/>
          </a:xfrm>
          <a:prstGeom prst="rect">
            <a:avLst/>
          </a:prstGeom>
          <a:noFill/>
        </p:spPr>
        <p:txBody>
          <a:bodyPr wrap="square" rtlCol="0">
            <a:spAutoFit/>
          </a:bodyPr>
          <a:lstStyle/>
          <a:p>
            <a:pPr algn="l" rtl="0"/>
            <a:r>
              <a:rPr lang="en-US" sz="3000" dirty="0"/>
              <a:t>Il content marketing può essere un potente strumento per costruire il tuo marchio e coinvolgere il tuo pubblico target sui social media.</a:t>
            </a:r>
          </a:p>
          <a:p>
            <a:pPr algn="l" rtl="0"/>
            <a:r>
              <a:rPr lang="en-US" sz="3000" dirty="0"/>
              <a:t>Suggerimenti per creare contenuti di marketing efficaci per i social media:</a:t>
            </a:r>
          </a:p>
          <a:p>
            <a:pPr marL="457200" indent="-457200" algn="l" rtl="0">
              <a:buFont typeface="Wingdings" panose="05000000000000000000" pitchFamily="2" charset="2"/>
              <a:buChar char="Ø"/>
            </a:pPr>
            <a:r>
              <a:rPr lang="en-US" sz="2400" b="1" dirty="0"/>
              <a:t>Conosci il tuo pubblico</a:t>
            </a:r>
            <a:r>
              <a:rPr lang="en-US" sz="2400" dirty="0"/>
              <a:t>: per creare contenuti che siano in sintonia con il tuo pubblico di destinazione, devi comprenderne le esigenze, gli interessi e le preferenze. Utilizza gli strumenti di analisi dei social media per ottenere informazioni dettagliate sui dati demografici, sui comportamenti e sulle preferenze del tuo pubblico.</a:t>
            </a:r>
          </a:p>
          <a:p>
            <a:pPr algn="l" rtl="0"/>
            <a:endParaRPr lang="en-US" sz="3000" dirty="0"/>
          </a:p>
        </p:txBody>
      </p:sp>
    </p:spTree>
    <p:extLst>
      <p:ext uri="{BB962C8B-B14F-4D97-AF65-F5344CB8AC3E}">
        <p14:creationId xmlns:p14="http://schemas.microsoft.com/office/powerpoint/2010/main" val="11941864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308735"/>
            <a:ext cx="8293009"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Creare una strategia di contenuti</a:t>
            </a:r>
            <a:r>
              <a:rPr lang="en-US" sz="3000" dirty="0"/>
              <a:t>: sviluppa una strategia di contenuto che delinei i tuoi obiettivi, il pubblico di destinazione, i messaggi chiave e i temi dei contenuti. Questo ti aiuterà a rimanere concentrato e coerente nella creazione dei tuoi contenuti.</a:t>
            </a:r>
          </a:p>
        </p:txBody>
      </p:sp>
    </p:spTree>
    <p:extLst>
      <p:ext uri="{BB962C8B-B14F-4D97-AF65-F5344CB8AC3E}">
        <p14:creationId xmlns:p14="http://schemas.microsoft.com/office/powerpoint/2010/main" val="278103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263015"/>
            <a:ext cx="8293009"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Utilizza contenuti visivi</a:t>
            </a:r>
            <a:r>
              <a:rPr lang="en-US" sz="3000" dirty="0"/>
              <a:t>: le piattaforme di social media sono altamente visive, quindi è importante utilizzare immagini, video e grafica di alta qualità nei tuoi contenuti. Il contenuto visivo tende ad essere più coinvolgente e condivisibile rispetto al contenuto basato su testo.</a:t>
            </a:r>
          </a:p>
        </p:txBody>
      </p:sp>
    </p:spTree>
    <p:extLst>
      <p:ext uri="{BB962C8B-B14F-4D97-AF65-F5344CB8AC3E}">
        <p14:creationId xmlns:p14="http://schemas.microsoft.com/office/powerpoint/2010/main" val="20198200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263015"/>
            <a:ext cx="8293009" cy="286232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Crea contenuti condivisibili:</a:t>
            </a:r>
            <a:r>
              <a:rPr lang="en-US" sz="3000" dirty="0"/>
              <a:t>Per aumentare la portata dei tuoi contenuti, rendi facile per i tuoi follower condividerli con le proprie reti. Includi pulsanti di condivisione social sul tuo sito web e incoraggia i tuoi follower a condividere i tuoi contenuti sui social media.</a:t>
            </a:r>
          </a:p>
        </p:txBody>
      </p:sp>
    </p:spTree>
    <p:extLst>
      <p:ext uri="{BB962C8B-B14F-4D97-AF65-F5344CB8AC3E}">
        <p14:creationId xmlns:p14="http://schemas.microsoft.com/office/powerpoint/2010/main" val="11320851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25271"/>
            <a:ext cx="8293009"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Interagisci con il tuo pubblico:</a:t>
            </a:r>
            <a:r>
              <a:rPr lang="en-US" sz="3000" dirty="0"/>
              <a:t>I social media sono una conversazione bidirezionale, quindi è importante interagire con il pubblico rispondendo a commenti e messaggi e partecipando a conversazioni pertinenti.</a:t>
            </a:r>
          </a:p>
        </p:txBody>
      </p:sp>
    </p:spTree>
    <p:extLst>
      <p:ext uri="{BB962C8B-B14F-4D97-AF65-F5344CB8AC3E}">
        <p14:creationId xmlns:p14="http://schemas.microsoft.com/office/powerpoint/2010/main" val="41550404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293009" cy="3785652"/>
          </a:xfrm>
          <a:prstGeom prst="rect">
            <a:avLst/>
          </a:prstGeom>
          <a:noFill/>
        </p:spPr>
        <p:txBody>
          <a:bodyPr wrap="square" rtlCol="0">
            <a:spAutoFit/>
          </a:bodyPr>
          <a:lstStyle/>
          <a:p>
            <a:pPr algn="l" rtl="0"/>
            <a:endParaRPr lang="en-US" sz="3000" dirty="0"/>
          </a:p>
          <a:p>
            <a:pPr marL="457200" indent="-457200" algn="l" rtl="0">
              <a:buFont typeface="Wingdings" panose="05000000000000000000" pitchFamily="2" charset="2"/>
              <a:buChar char="Ø"/>
            </a:pPr>
            <a:r>
              <a:rPr lang="en-US" sz="3000" b="1" dirty="0"/>
              <a:t>Monitora i tuoi risultati</a:t>
            </a:r>
            <a:r>
              <a:rPr lang="en-US" sz="3000" dirty="0"/>
              <a:t>: utilizza gli strumenti di analisi dei social media per monitorare le prestazioni dei tuoi contenuti e adattare la tua strategia secondo necessità. Monitora parametri quali tassi di coinvolgimento, portata e conversioni per misurare l'efficacia dei tuoi sforzi di content marketing.</a:t>
            </a:r>
          </a:p>
        </p:txBody>
      </p:sp>
    </p:spTree>
    <p:extLst>
      <p:ext uri="{BB962C8B-B14F-4D97-AF65-F5344CB8AC3E}">
        <p14:creationId xmlns:p14="http://schemas.microsoft.com/office/powerpoint/2010/main" val="30813013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293009" cy="4247317"/>
          </a:xfrm>
          <a:prstGeom prst="rect">
            <a:avLst/>
          </a:prstGeom>
          <a:noFill/>
        </p:spPr>
        <p:txBody>
          <a:bodyPr wrap="square" rtlCol="0">
            <a:spAutoFit/>
          </a:bodyPr>
          <a:lstStyle/>
          <a:p>
            <a:pPr algn="l" rtl="0"/>
            <a:r>
              <a:rPr lang="en-US" sz="3000" dirty="0"/>
              <a:t>La creazione di contenuti di successo sui social media richiede un'attenta pianificazione, creatività e comprensione del pubblico di destinazione. Il successo sui social media è il risultato di una sperimentazione continua, dell’apprendimento dal tuo pubblico e dell’adattamento del tuo approccio. Rimani aperto al feedback, mantieni la coerenza e migliora continuamente i tuoi contenuti per massimizzare il tuo impatto sui social media.</a:t>
            </a:r>
          </a:p>
        </p:txBody>
      </p:sp>
    </p:spTree>
    <p:extLst>
      <p:ext uri="{BB962C8B-B14F-4D97-AF65-F5344CB8AC3E}">
        <p14:creationId xmlns:p14="http://schemas.microsoft.com/office/powerpoint/2010/main" val="31017882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750951"/>
            <a:ext cx="8293009" cy="4708981"/>
          </a:xfrm>
          <a:prstGeom prst="rect">
            <a:avLst/>
          </a:prstGeom>
          <a:noFill/>
        </p:spPr>
        <p:txBody>
          <a:bodyPr wrap="square" rtlCol="0">
            <a:spAutoFit/>
          </a:bodyPr>
          <a:lstStyle/>
          <a:p>
            <a:pPr algn="l" rtl="0"/>
            <a:r>
              <a:rPr lang="en-US" sz="3000" dirty="0"/>
              <a:t>Puoi promuovere la tua attività sui social media cercando di creare i migliori contenuti, tenendo in considerazione i seguenti principi:</a:t>
            </a:r>
          </a:p>
          <a:p>
            <a:pPr algn="l" rtl="0"/>
            <a:endParaRPr lang="en-US" sz="3000" dirty="0"/>
          </a:p>
          <a:p>
            <a:pPr marL="457200" indent="-457200" algn="l" rtl="0">
              <a:buFont typeface="Wingdings" panose="05000000000000000000" pitchFamily="2" charset="2"/>
              <a:buChar char="Ø"/>
            </a:pPr>
            <a:r>
              <a:rPr lang="en-US" sz="3000" b="1" dirty="0"/>
              <a:t>Utilizza titoli che attirino l'attenzione</a:t>
            </a:r>
            <a:r>
              <a:rPr lang="en-US" sz="3000" dirty="0"/>
              <a:t>: il titolo è spesso la prima cosa che le persone vedono, quindi è importante renderlo avvincente e accattivante. Usa parole potenti, numeri e fatti o statistiche interessanti per far risaltare i tuoi titoli.</a:t>
            </a:r>
          </a:p>
        </p:txBody>
      </p:sp>
    </p:spTree>
    <p:extLst>
      <p:ext uri="{BB962C8B-B14F-4D97-AF65-F5344CB8AC3E}">
        <p14:creationId xmlns:p14="http://schemas.microsoft.com/office/powerpoint/2010/main" val="20566123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Usa immagini accattivanti</a:t>
            </a:r>
            <a:r>
              <a:rPr lang="en-US" sz="3000" dirty="0"/>
              <a:t>: Come ho detto prima, le immagini sono importanti sui social media, quindi assicurati che le tue immagini, i tuoi video e la tua grafica siano di alta qualità e attirino l'attenzione. Utilizza colori, caratteri e altri elementi di design per rendere i tuoi contenuti visivamente accattivanti.</a:t>
            </a:r>
          </a:p>
        </p:txBody>
      </p:sp>
    </p:spTree>
    <p:extLst>
      <p:ext uri="{BB962C8B-B14F-4D97-AF65-F5344CB8AC3E}">
        <p14:creationId xmlns:p14="http://schemas.microsoft.com/office/powerpoint/2010/main" val="17350126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Sii conciso:</a:t>
            </a:r>
            <a:r>
              <a:rPr lang="en-US" sz="3000" dirty="0"/>
              <a:t>I social media sono incentrati su contenuti brevi e fruibili, quindi mantieni i tuoi post brevi e dolci. Utilizza punti elenco o elenchi numerati per suddividere i tuoi contenuti e renderli più facili da leggere.</a:t>
            </a:r>
          </a:p>
        </p:txBody>
      </p:sp>
    </p:spTree>
    <p:extLst>
      <p:ext uri="{BB962C8B-B14F-4D97-AF65-F5344CB8AC3E}">
        <p14:creationId xmlns:p14="http://schemas.microsoft.com/office/powerpoint/2010/main" val="2148933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introduzione</a:t>
            </a:r>
          </a:p>
        </p:txBody>
      </p:sp>
      <p:sp>
        <p:nvSpPr>
          <p:cNvPr id="3" name="TextBox 2">
            <a:extLst>
              <a:ext uri="{FF2B5EF4-FFF2-40B4-BE49-F238E27FC236}">
                <a16:creationId xmlns:a16="http://schemas.microsoft.com/office/drawing/2014/main" id="{766D8631-F10C-4C29-77AC-A67E4BD41E3B}"/>
              </a:ext>
            </a:extLst>
          </p:cNvPr>
          <p:cNvSpPr txBox="1"/>
          <p:nvPr/>
        </p:nvSpPr>
        <p:spPr>
          <a:xfrm>
            <a:off x="673000" y="2248525"/>
            <a:ext cx="7779895" cy="3323987"/>
          </a:xfrm>
          <a:prstGeom prst="rect">
            <a:avLst/>
          </a:prstGeom>
          <a:noFill/>
        </p:spPr>
        <p:txBody>
          <a:bodyPr wrap="square" rtlCol="0">
            <a:spAutoFit/>
          </a:bodyPr>
          <a:lstStyle/>
          <a:p>
            <a:pPr algn="l" rtl="0"/>
            <a:r>
              <a:rPr lang="en-US" sz="3000" dirty="0"/>
              <a:t>L'ascesa dei media digitali interattivi ha partecipato attivamente all'evoluzione della collaborazione tra azienda e consumatore da un modello passivo Web 1.0 a un modello interattivo Web 2.0 in cui i consumatori sono contemporaneamente iniziatori e destinatari degli scambi di informazioni.</a:t>
            </a:r>
          </a:p>
        </p:txBody>
      </p:sp>
    </p:spTree>
    <p:extLst>
      <p:ext uri="{BB962C8B-B14F-4D97-AF65-F5344CB8AC3E}">
        <p14:creationId xmlns:p14="http://schemas.microsoft.com/office/powerpoint/2010/main" val="11529554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Usa gli hashtag:</a:t>
            </a:r>
            <a:r>
              <a:rPr lang="en-US" sz="3000" dirty="0"/>
              <a:t>Gli hashtag sono un potente strumento per aumentare la portata dei tuoi contenuti e aiutare le persone a trovare i tuoi post. Utilizza hashtag pertinenti nei tuoi post per rendere più facile per le persone scoprire i tuoi contenuti.</a:t>
            </a:r>
          </a:p>
        </p:txBody>
      </p:sp>
    </p:spTree>
    <p:extLst>
      <p:ext uri="{BB962C8B-B14F-4D97-AF65-F5344CB8AC3E}">
        <p14:creationId xmlns:p14="http://schemas.microsoft.com/office/powerpoint/2010/main" val="1439221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240065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Usa una voce e un tono coerenti:</a:t>
            </a:r>
            <a:r>
              <a:rPr lang="en-US" sz="3000" dirty="0"/>
              <a:t>La voce e il tono del tuo marchio dovrebbero essere coerenti su tutte le piattaforme di social media. Utilizza un tono che sia in sintonia con il tuo pubblico target e rifletta la personalità del tuo marchio.</a:t>
            </a:r>
          </a:p>
        </p:txBody>
      </p:sp>
    </p:spTree>
    <p:extLst>
      <p:ext uri="{BB962C8B-B14F-4D97-AF65-F5344CB8AC3E}">
        <p14:creationId xmlns:p14="http://schemas.microsoft.com/office/powerpoint/2010/main" val="6353000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Interagisci con il tuo pubblico:</a:t>
            </a:r>
            <a:r>
              <a:rPr lang="en-US" sz="3000" dirty="0"/>
              <a:t>I social media sono una conversazione bidirezionale, quindi è importante interagire con il tuo pubblico rispondendo a commenti, messaggi e menzioni. Fai domande, rispondi al feedback e partecipa a conversazioni pertinenti per creare coinvolgimento e fiducia con i tuoi follower.</a:t>
            </a:r>
          </a:p>
        </p:txBody>
      </p:sp>
    </p:spTree>
    <p:extLst>
      <p:ext uri="{BB962C8B-B14F-4D97-AF65-F5344CB8AC3E}">
        <p14:creationId xmlns:p14="http://schemas.microsoft.com/office/powerpoint/2010/main" val="29313858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Marketing dei contenuti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979551"/>
            <a:ext cx="8293009"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Sperimenta e prova:</a:t>
            </a:r>
            <a:r>
              <a:rPr lang="en-US" sz="3000" dirty="0"/>
              <a:t>I social media sono in continua evoluzione, quindi è importante sperimentare diversi tipi di contenuti e formati per vedere cosa funziona meglio per il tuo pubblico. Prova titoli, immagini e formati diversi per vedere cosa risuona con i tuoi follower.</a:t>
            </a:r>
          </a:p>
        </p:txBody>
      </p:sp>
    </p:spTree>
    <p:extLst>
      <p:ext uri="{BB962C8B-B14F-4D97-AF65-F5344CB8AC3E}">
        <p14:creationId xmlns:p14="http://schemas.microsoft.com/office/powerpoint/2010/main" val="20380818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317879"/>
            <a:ext cx="8293009" cy="1938992"/>
          </a:xfrm>
          <a:prstGeom prst="rect">
            <a:avLst/>
          </a:prstGeom>
          <a:noFill/>
        </p:spPr>
        <p:txBody>
          <a:bodyPr wrap="square" rtlCol="0">
            <a:spAutoFit/>
          </a:bodyPr>
          <a:lstStyle/>
          <a:p>
            <a:pPr algn="l" rtl="0"/>
            <a:r>
              <a:rPr lang="en-US" sz="3000" dirty="0"/>
              <a:t>Il monitoraggio delle prestazioni di marketing è essenziale per le aziende per determinare l'efficacia dei propri sforzi di marketing e identificare le aree di miglioramento.</a:t>
            </a:r>
          </a:p>
        </p:txBody>
      </p:sp>
    </p:spTree>
    <p:extLst>
      <p:ext uri="{BB962C8B-B14F-4D97-AF65-F5344CB8AC3E}">
        <p14:creationId xmlns:p14="http://schemas.microsoft.com/office/powerpoint/2010/main" val="25361100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888111"/>
            <a:ext cx="8293009" cy="4893647"/>
          </a:xfrm>
          <a:prstGeom prst="rect">
            <a:avLst/>
          </a:prstGeom>
          <a:noFill/>
        </p:spPr>
        <p:txBody>
          <a:bodyPr wrap="square" rtlCol="0">
            <a:spAutoFit/>
          </a:bodyPr>
          <a:lstStyle/>
          <a:p>
            <a:pPr algn="l" rtl="0"/>
            <a:r>
              <a:rPr lang="en-US" sz="3000" dirty="0"/>
              <a:t>Modi per monitorare le prestazioni di marketing:</a:t>
            </a:r>
          </a:p>
          <a:p>
            <a:pPr algn="l" rtl="0"/>
            <a:endParaRPr lang="en-US" sz="3000" dirty="0"/>
          </a:p>
          <a:p>
            <a:pPr marL="457200" indent="-457200" algn="l" rtl="0">
              <a:buFont typeface="Wingdings" panose="05000000000000000000" pitchFamily="2" charset="2"/>
              <a:buChar char="Ø"/>
            </a:pPr>
            <a:r>
              <a:rPr lang="en-US" sz="2800" b="1" dirty="0"/>
              <a:t>Stabilisci obiettivi e parametri specifici</a:t>
            </a:r>
            <a:r>
              <a:rPr lang="en-US" sz="2800" dirty="0"/>
              <a:t>: identifica gli obiettivi specifici che desideri raggiungere con le tue attività di marketing, come l'aumento del traffico sul sito web, la generazione di lead o l'incremento delle vendite. Imposta metriche misurabili che ti aiuteranno a monitorare i progressi verso questi obiettivi, come visitatori del sito web, tassi di conversione o entrate.</a:t>
            </a:r>
          </a:p>
        </p:txBody>
      </p:sp>
    </p:spTree>
    <p:extLst>
      <p:ext uri="{BB962C8B-B14F-4D97-AF65-F5344CB8AC3E}">
        <p14:creationId xmlns:p14="http://schemas.microsoft.com/office/powerpoint/2010/main" val="29867764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1888111"/>
            <a:ext cx="8293009" cy="424731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Utilizza strumenti di analisi</a:t>
            </a:r>
            <a:r>
              <a:rPr lang="en-US" sz="3000" dirty="0"/>
              <a:t>: utilizza strumenti di analisi come Google Analytics o piattaforme di analisi dei social media per monitorare parametri quali traffico del sito web, percentuali di clic, coinvolgimento e tassi di conversione. Questi strumenti forniscono preziose informazioni sul comportamento, i dati demografici e le preferenze degli utenti che possono aiutarti a ottimizzare la tua strategia di marketing.</a:t>
            </a:r>
          </a:p>
        </p:txBody>
      </p:sp>
    </p:spTree>
    <p:extLst>
      <p:ext uri="{BB962C8B-B14F-4D97-AF65-F5344CB8AC3E}">
        <p14:creationId xmlns:p14="http://schemas.microsoft.com/office/powerpoint/2010/main" val="17531353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Condurre sondaggi tra i clienti:</a:t>
            </a:r>
            <a:r>
              <a:rPr lang="en-US" sz="3000" dirty="0"/>
              <a:t>Raccogli feedback dai clienti attraverso sondaggi o focus group per ottenere informazioni dettagliate sulle loro preferenze, opinioni ed esperienze con il tuo marchio. Utilizza questo feedback per migliorare i messaggi di marketing, il targeting e le tattiche.</a:t>
            </a:r>
          </a:p>
        </p:txBody>
      </p:sp>
    </p:spTree>
    <p:extLst>
      <p:ext uri="{BB962C8B-B14F-4D97-AF65-F5344CB8AC3E}">
        <p14:creationId xmlns:p14="http://schemas.microsoft.com/office/powerpoint/2010/main" val="8712050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Monitorare il coinvolgimento sui social media:</a:t>
            </a:r>
            <a:r>
              <a:rPr lang="en-US" sz="3000" dirty="0"/>
              <a:t>Monitora le metriche di coinvolgimento come Mi piace, condivisioni, commenti e menzioni sui social media per valutare l'efficacia della tua strategia sui social media. Analizza quali post hanno un buon rendimento e identifica le opportunità per migliorare il coinvolgimento e la portata.</a:t>
            </a:r>
          </a:p>
        </p:txBody>
      </p:sp>
    </p:spTree>
    <p:extLst>
      <p:ext uri="{BB962C8B-B14F-4D97-AF65-F5344CB8AC3E}">
        <p14:creationId xmlns:p14="http://schemas.microsoft.com/office/powerpoint/2010/main" val="3978265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Metriche e prestazioni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785652"/>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Tieni traccia del ROI:</a:t>
            </a:r>
            <a:r>
              <a:rPr lang="en-US" sz="3000" dirty="0"/>
              <a:t>Misura il ritorno sull'investimento (ROI) delle tue attività di marketing confrontando i costi delle tue attività di marketing con le entrate generate. Ciò può aiutarti a identificare quali tattiche di marketing stanno offrendo il ROI più elevato e prendere decisioni basate sui dati su dove allocare le risorse.</a:t>
            </a:r>
          </a:p>
        </p:txBody>
      </p:sp>
    </p:spTree>
    <p:extLst>
      <p:ext uri="{BB962C8B-B14F-4D97-AF65-F5344CB8AC3E}">
        <p14:creationId xmlns:p14="http://schemas.microsoft.com/office/powerpoint/2010/main" val="989633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Tieni a mente!</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1687354"/>
            <a:ext cx="8027233" cy="4708981"/>
          </a:xfrm>
          <a:prstGeom prst="rect">
            <a:avLst/>
          </a:prstGeom>
          <a:noFill/>
        </p:spPr>
        <p:txBody>
          <a:bodyPr wrap="square" rtlCol="0">
            <a:spAutoFit/>
          </a:bodyPr>
          <a:lstStyle/>
          <a:p>
            <a:pPr marL="457200" indent="-457200" algn="l" rtl="0">
              <a:buFont typeface="Wingdings" panose="05000000000000000000" pitchFamily="2" charset="2"/>
              <a:buChar char="ü"/>
            </a:pPr>
            <a:r>
              <a:rPr lang="en-US" sz="3000" dirty="0"/>
              <a:t>I social media possono svolgere un ruolo cruciale nella strategia di marketing complessiva di un’azienda.</a:t>
            </a:r>
          </a:p>
          <a:p>
            <a:pPr marL="457200" indent="-457200" algn="l" rtl="0">
              <a:buFont typeface="Wingdings" panose="05000000000000000000" pitchFamily="2" charset="2"/>
              <a:buChar char="ü"/>
            </a:pPr>
            <a:endParaRPr lang="en-US" sz="3000" dirty="0"/>
          </a:p>
          <a:p>
            <a:pPr marL="457200" indent="-457200" algn="l" rtl="0">
              <a:buFont typeface="Wingdings" panose="05000000000000000000" pitchFamily="2" charset="2"/>
              <a:buChar char="ü"/>
            </a:pPr>
            <a:r>
              <a:rPr lang="en-US" sz="3000" dirty="0"/>
              <a:t>Il tipo di piattaforma di social media che scegli di utilizzare per il tuo marchio dipenderà dai tuoi obiettivi, dal pubblico di destinazione e dal tipo di contenuto che desideri condividere. È importante scegliere piattaforme che siano in linea con i messaggi e i valori del tuo marchio e che ti consentano di entrare in contatto con il tuo pubblico.</a:t>
            </a:r>
          </a:p>
        </p:txBody>
      </p:sp>
    </p:spTree>
    <p:extLst>
      <p:ext uri="{BB962C8B-B14F-4D97-AF65-F5344CB8AC3E}">
        <p14:creationId xmlns:p14="http://schemas.microsoft.com/office/powerpoint/2010/main" val="30568301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Esempi di strumenti di analisi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24731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Statistiche di Google:</a:t>
            </a:r>
            <a:r>
              <a:rPr lang="en-US" sz="3000" dirty="0"/>
              <a:t>Google Analytics è uno strumento gratuito fornito da Google che aiuta le aziende a monitorare il traffico del sito web, il comportamento degli utenti e altri parametri. Consente alle aziende di monitorare il numero di visitatori, le pagine visitate, la frequenza di rimbalzo e i tassi di conversione. Può anche fornire informazioni preziose sui dati demografici degli utenti, sui canali di acquisizione e su altri dati utili.</a:t>
            </a:r>
          </a:p>
        </p:txBody>
      </p:sp>
    </p:spTree>
    <p:extLst>
      <p:ext uri="{BB962C8B-B14F-4D97-AF65-F5344CB8AC3E}">
        <p14:creationId xmlns:p14="http://schemas.microsoft.com/office/powerpoint/2010/main" val="20499148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Esempi di strumenti di analisi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Adobe Analytics:</a:t>
            </a:r>
            <a:r>
              <a:rPr lang="en-US" sz="3000" dirty="0"/>
              <a:t>Adobe Analytics è uno strumento di analisi a pagamento che fornisce alle aziende funzionalità avanzate per monitorare il comportamento degli utenti, le prestazioni del sito Web e la segmentazione dei clienti. Offre analisi in tempo reale, dashboard personalizzabili e funzionalità di analisi predittiva.</a:t>
            </a:r>
          </a:p>
        </p:txBody>
      </p:sp>
    </p:spTree>
    <p:extLst>
      <p:ext uri="{BB962C8B-B14F-4D97-AF65-F5344CB8AC3E}">
        <p14:creationId xmlns:p14="http://schemas.microsoft.com/office/powerpoint/2010/main" val="20670740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Esempi di strumenti di analisi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Approfondimenti Hootsuite:</a:t>
            </a:r>
            <a:r>
              <a:rPr lang="en-US" sz="3000" dirty="0"/>
              <a:t>Hootsuite Insights è uno strumento di analisi dei social media che aiuta le aziende a monitorare e analizzare il coinvolgimento, il sentiment e le tendenze sui social media. Consente alle aziende di tenere traccia di menzioni, coinvolgimento e follower su piattaforme di social media come Twitter, Facebook e Instagram.</a:t>
            </a:r>
          </a:p>
        </p:txBody>
      </p:sp>
    </p:spTree>
    <p:extLst>
      <p:ext uri="{BB962C8B-B14F-4D97-AF65-F5344CB8AC3E}">
        <p14:creationId xmlns:p14="http://schemas.microsoft.com/office/powerpoint/2010/main" val="32183167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Esempi di strumenti di analisi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SEMrush:</a:t>
            </a:r>
            <a:r>
              <a:rPr lang="en-US" sz="3000" dirty="0"/>
              <a:t>SEMrush è uno strumento di analisi a pagamento che fornisce alle aziende approfondimenti sull'ottimizzazione dei motori di ricerca (SEO), sulla pubblicità pay-per-click (PPC) e sul marketing sui social media. Offre funzionalità come la ricerca di parole chiave, il controllo del sito e l'analisi della concorrenza.</a:t>
            </a:r>
          </a:p>
        </p:txBody>
      </p:sp>
    </p:spTree>
    <p:extLst>
      <p:ext uri="{BB962C8B-B14F-4D97-AF65-F5344CB8AC3E}">
        <p14:creationId xmlns:p14="http://schemas.microsoft.com/office/powerpoint/2010/main" val="18260507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Esempi di strumenti di analisi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3323987"/>
          </a:xfrm>
          <a:prstGeom prst="rect">
            <a:avLst/>
          </a:prstGeom>
          <a:noFill/>
        </p:spPr>
        <p:txBody>
          <a:bodyPr wrap="square" rtlCol="0">
            <a:spAutoFit/>
          </a:bodyPr>
          <a:lstStyle/>
          <a:p>
            <a:pPr marL="457200" indent="-457200" algn="l" rtl="0">
              <a:buFont typeface="Wingdings" panose="05000000000000000000" pitchFamily="2" charset="2"/>
              <a:buChar char="Ø"/>
            </a:pPr>
            <a:r>
              <a:rPr lang="en-US" sz="3000" b="1" dirty="0"/>
              <a:t>Hotjar:</a:t>
            </a:r>
            <a:r>
              <a:rPr lang="en-US" sz="3000" dirty="0"/>
              <a:t>Hotjar è uno strumento a pagamento che fornisce alle aziende informazioni dettagliate sul comportamento degli utenti sul proprio sito Web tramite mappe di calore, mappe dei clic e registrazioni degli utenti. Può aiutare le aziende a capire come gli utenti interagiscono con il proprio sito Web e identificare le aree di miglioramento.</a:t>
            </a:r>
          </a:p>
        </p:txBody>
      </p:sp>
    </p:spTree>
    <p:extLst>
      <p:ext uri="{BB962C8B-B14F-4D97-AF65-F5344CB8AC3E}">
        <p14:creationId xmlns:p14="http://schemas.microsoft.com/office/powerpoint/2010/main" val="34466847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2254912" y="2721114"/>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Fine dell'unità didattica</a:t>
            </a:r>
          </a:p>
        </p:txBody>
      </p:sp>
    </p:spTree>
    <p:extLst>
      <p:ext uri="{BB962C8B-B14F-4D97-AF65-F5344CB8AC3E}">
        <p14:creationId xmlns:p14="http://schemas.microsoft.com/office/powerpoint/2010/main" val="41206609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Avviso sul diritto d'autore</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2246769"/>
          </a:xfrm>
          <a:prstGeom prst="rect">
            <a:avLst/>
          </a:prstGeom>
          <a:noFill/>
        </p:spPr>
        <p:txBody>
          <a:bodyPr wrap="square" rtlCol="0">
            <a:spAutoFit/>
          </a:bodyPr>
          <a:lstStyle/>
          <a:p>
            <a:pPr marL="457200" indent="-457200" algn="l" rtl="0">
              <a:buFont typeface="Wingdings" panose="05000000000000000000" pitchFamily="2" charset="2"/>
              <a:buChar char="Ø"/>
            </a:pPr>
            <a:r>
              <a:rPr lang="en-US" dirty="0"/>
              <a:t>Diritto d'autore © Membri del</a:t>
            </a:r>
            <a:r>
              <a:rPr lang="en-US" i="1" dirty="0"/>
              <a:t>Migliorare le capacità e le competenze dei giovani nell'imprenditorialità sociale attraverso la realtà virtuale</a:t>
            </a:r>
            <a:r>
              <a:rPr lang="en-US" dirty="0"/>
              <a:t>Progetto, 2021 per i dettagli dell'ENTREALITÀ</a:t>
            </a:r>
            <a:r>
              <a:rPr lang="en-US" dirty="0">
                <a:hlinkClick r:id="rId3"/>
              </a:rPr>
              <a:t>https://projectentreality.eu/index.php/it/</a:t>
            </a:r>
            <a:r>
              <a:rPr lang="en-US" dirty="0"/>
              <a:t>progetto e la collaborazione.</a:t>
            </a:r>
          </a:p>
          <a:p>
            <a:pPr algn="l" rtl="0"/>
            <a:endParaRPr lang="en-US" dirty="0"/>
          </a:p>
          <a:p>
            <a:pPr marL="457200" indent="-457200" algn="l" rtl="0">
              <a:buFont typeface="Wingdings" panose="05000000000000000000" pitchFamily="2" charset="2"/>
              <a:buChar char="Ø"/>
            </a:pPr>
            <a:r>
              <a:rPr lang="en-US" dirty="0"/>
              <a:t>L'opera dovrà essere attribuita allegando il seguente riferimento agli elementi copiati: “Copyright © Membri del</a:t>
            </a:r>
            <a:r>
              <a:rPr lang="en-US" dirty="0" err="1"/>
              <a:t>Entrerealtà</a:t>
            </a:r>
            <a:r>
              <a:rPr lang="en-US" dirty="0"/>
              <a:t>Progetto, 2021”.</a:t>
            </a:r>
          </a:p>
          <a:p>
            <a:pPr marL="457200" indent="-457200" algn="l" rtl="0">
              <a:buFont typeface="Wingdings" panose="05000000000000000000" pitchFamily="2" charset="2"/>
              <a:buChar char="Ø"/>
            </a:pPr>
            <a:endParaRPr lang="en-US" dirty="0"/>
          </a:p>
          <a:p>
            <a:pPr marL="457200" indent="-457200" algn="l" rtl="0">
              <a:buFont typeface="Wingdings" panose="05000000000000000000" pitchFamily="2" charset="2"/>
              <a:buChar char="Ø"/>
            </a:pPr>
            <a:r>
              <a:rPr lang="en-US" dirty="0"/>
              <a:t>L'utilizzo di questa presentazione in modi e/o per scopi non previsti nella licenza richiede la previa autorizzazione scritta dei detentori dei diritti d'autore. Le informazioni contenute in questa presentazione rappresentano le opinioni dei titolari dei diritti d'autore alla data in cui tali opinioni sono state pubblicate</a:t>
            </a:r>
          </a:p>
        </p:txBody>
      </p:sp>
    </p:spTree>
    <p:extLst>
      <p:ext uri="{BB962C8B-B14F-4D97-AF65-F5344CB8AC3E}">
        <p14:creationId xmlns:p14="http://schemas.microsoft.com/office/powerpoint/2010/main" val="22592506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673000" y="589802"/>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Riferimenti</a:t>
            </a:r>
          </a:p>
        </p:txBody>
      </p:sp>
      <p:sp>
        <p:nvSpPr>
          <p:cNvPr id="3" name="TextBox 2">
            <a:extLst>
              <a:ext uri="{FF2B5EF4-FFF2-40B4-BE49-F238E27FC236}">
                <a16:creationId xmlns:a16="http://schemas.microsoft.com/office/drawing/2014/main" id="{766D8631-F10C-4C29-77AC-A67E4BD41E3B}"/>
              </a:ext>
            </a:extLst>
          </p:cNvPr>
          <p:cNvSpPr txBox="1"/>
          <p:nvPr/>
        </p:nvSpPr>
        <p:spPr>
          <a:xfrm>
            <a:off x="425495" y="2070991"/>
            <a:ext cx="8293009" cy="4185761"/>
          </a:xfrm>
          <a:prstGeom prst="rect">
            <a:avLst/>
          </a:prstGeom>
          <a:noFill/>
        </p:spPr>
        <p:txBody>
          <a:bodyPr wrap="square" rtlCol="0">
            <a:spAutoFit/>
          </a:bodyPr>
          <a:lstStyle/>
          <a:p>
            <a:pPr marL="285750" indent="-285750" algn="l" rtl="0">
              <a:buFont typeface="Arial" panose="020B0604020202020204" pitchFamily="34" charset="0"/>
              <a:buChar char="•"/>
            </a:pPr>
            <a:r>
              <a:rPr lang="en-US" dirty="0" err="1"/>
              <a:t>Zippia</a:t>
            </a:r>
            <a:r>
              <a:rPr lang="en-US" dirty="0"/>
              <a:t>. "20 statistiche vitali sull'utilizzo degli smartphone [2023]: fatti, dati e tendenze sull'uso dei dispositivi mobili negli Stati Uniti" Zippia.com. 3 aprile 2023, https://www.zippia.com/advice/smartphone-usage-statistics/</a:t>
            </a:r>
          </a:p>
          <a:p>
            <a:pPr marL="285750" indent="-285750" algn="l" rtl="0">
              <a:buFont typeface="Arial" panose="020B0604020202020204" pitchFamily="34" charset="0"/>
              <a:buChar char="•"/>
            </a:pPr>
            <a:r>
              <a:rPr lang="en-US" dirty="0" err="1"/>
              <a:t>aresh</a:t>
            </a:r>
            <a:r>
              <a:rPr lang="en-US" dirty="0"/>
              <a:t>, KM, Nunan, D., Pearson, DFB (2019). Ricerche di mercato: un approccio applicato. Pearson Education Limited</a:t>
            </a:r>
          </a:p>
          <a:p>
            <a:pPr marL="285750" indent="-285750" algn="l" rtl="0">
              <a:buFont typeface="Arial" panose="020B0604020202020204" pitchFamily="34" charset="0"/>
              <a:buChar char="•"/>
            </a:pPr>
            <a:r>
              <a:rPr lang="en-US" dirty="0" err="1"/>
              <a:t>Doerr</a:t>
            </a:r>
            <a:r>
              <a:rPr lang="en-US" dirty="0"/>
              <a:t>, J. (2018). Misura ciò che conta: OKR: l'idea semplice che favorisce una crescita 10 volte maggiore. Penguin Books Ltd</a:t>
            </a:r>
          </a:p>
          <a:p>
            <a:pPr marL="285750" indent="-285750" algn="l" rtl="0">
              <a:buFont typeface="Arial" panose="020B0604020202020204" pitchFamily="34" charset="0"/>
              <a:buChar char="•"/>
            </a:pPr>
            <a:r>
              <a:rPr lang="en-US" dirty="0"/>
              <a:t>Wheeler, A. (2012). Progettare l'identità del marchio: una guida essenziale per l'intero team di branding. John Wiley &amp; Figli</a:t>
            </a:r>
          </a:p>
          <a:p>
            <a:pPr marL="285750" indent="-285750" algn="l" rtl="0">
              <a:buFont typeface="Arial" panose="020B0604020202020204" pitchFamily="34" charset="0"/>
              <a:buChar char="•"/>
            </a:pPr>
            <a:r>
              <a:rPr lang="en-US" dirty="0"/>
              <a:t>Kotler, P.,</a:t>
            </a:r>
            <a:r>
              <a:rPr lang="en-US" dirty="0" err="1"/>
              <a:t>Kartajaya</a:t>
            </a:r>
            <a:r>
              <a:rPr lang="en-US" dirty="0"/>
              <a:t>, H., Iwan (2017). Marketing 4.0: passaggio dal tradizionale al digitale. John Wiley &amp; Figli</a:t>
            </a:r>
          </a:p>
          <a:p>
            <a:pPr marL="285750" indent="-285750" algn="l" rtl="0">
              <a:buFont typeface="Arial" panose="020B0604020202020204" pitchFamily="34" charset="0"/>
              <a:buChar char="•"/>
            </a:pPr>
            <a:r>
              <a:rPr lang="en-US" dirty="0" err="1"/>
              <a:t>Reibstein</a:t>
            </a:r>
            <a:r>
              <a:rPr lang="en-US" dirty="0"/>
              <a:t>, D. (2021). Metriche chiave di marketing. Gli oltre 50 parametri che ogni manager deve conoscere, Libro in brossura. Pearson Education Limited</a:t>
            </a:r>
          </a:p>
          <a:p>
            <a:pPr marL="285750" indent="-285750" algn="l" rtl="0">
              <a:buFont typeface="Arial" panose="020B0604020202020204" pitchFamily="34" charset="0"/>
              <a:buChar char="•"/>
            </a:pPr>
            <a:r>
              <a:rPr lang="en-US" dirty="0">
                <a:hlinkClick r:id="rId3"/>
              </a:rPr>
              <a:t>https://netbasequid.com/blog/market-research-steps/</a:t>
            </a:r>
            <a:r>
              <a:rPr lang="en-US" dirty="0"/>
              <a:t> </a:t>
            </a:r>
          </a:p>
          <a:p>
            <a:pPr marL="285750" indent="-285750" algn="l" rtl="0">
              <a:buFont typeface="Arial" panose="020B0604020202020204" pitchFamily="34" charset="0"/>
              <a:buChar char="•"/>
            </a:pPr>
            <a:r>
              <a:rPr lang="en-US" dirty="0">
                <a:hlinkClick r:id="rId4"/>
              </a:rPr>
              <a:t>https://books.forbes.com/blog/how-to-build-a-digital-brand-that-lasts/</a:t>
            </a:r>
            <a:r>
              <a:rPr lang="en-US" dirty="0"/>
              <a:t> </a:t>
            </a:r>
          </a:p>
          <a:p>
            <a:pPr marL="285750" indent="-285750" algn="l" rtl="0">
              <a:buFont typeface="Arial" panose="020B0604020202020204" pitchFamily="34" charset="0"/>
              <a:buChar char="•"/>
            </a:pPr>
            <a:r>
              <a:rPr lang="en-US" dirty="0">
                <a:hlinkClick r:id="rId5"/>
              </a:rPr>
              <a:t>https://neilpatel.com/what-is-content-marketing/</a:t>
            </a:r>
            <a:r>
              <a:rPr lang="en-US" dirty="0"/>
              <a:t> </a:t>
            </a:r>
          </a:p>
          <a:p>
            <a:pPr marL="285750" indent="-285750" algn="l" rtl="0">
              <a:buFont typeface="Arial" panose="020B0604020202020204" pitchFamily="34" charset="0"/>
              <a:buChar char="•"/>
            </a:pPr>
            <a:r>
              <a:rPr lang="en-US" dirty="0">
                <a:hlinkClick r:id="rId6"/>
              </a:rPr>
              <a:t>https://www.heurio.co/dieter-rams-10-principles-of-good-design</a:t>
            </a:r>
            <a:r>
              <a:rPr lang="en-US" dirty="0"/>
              <a:t> </a:t>
            </a:r>
          </a:p>
          <a:p>
            <a:pPr marL="285750" indent="-285750" algn="l" rtl="0">
              <a:buFont typeface="Arial" panose="020B0604020202020204" pitchFamily="34" charset="0"/>
              <a:buChar char="•"/>
            </a:pPr>
            <a:r>
              <a:rPr lang="en-US" dirty="0">
                <a:hlinkClick r:id="rId7"/>
              </a:rPr>
              <a:t>https://www.smashingmagazine.com/2010/01/color-theory-for-designers-part-1-the-meaning-of-color/</a:t>
            </a:r>
            <a:r>
              <a:rPr lang="en-US" dirty="0"/>
              <a:t> </a:t>
            </a:r>
          </a:p>
          <a:p>
            <a:pPr algn="l" rtl="0"/>
            <a:endParaRPr lang="en-US" dirty="0"/>
          </a:p>
        </p:txBody>
      </p:sp>
    </p:spTree>
    <p:extLst>
      <p:ext uri="{BB962C8B-B14F-4D97-AF65-F5344CB8AC3E}">
        <p14:creationId xmlns:p14="http://schemas.microsoft.com/office/powerpoint/2010/main" val="1907757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Ricerca di mercato</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3785652"/>
          </a:xfrm>
          <a:prstGeom prst="rect">
            <a:avLst/>
          </a:prstGeom>
          <a:noFill/>
        </p:spPr>
        <p:txBody>
          <a:bodyPr wrap="square" rtlCol="0">
            <a:spAutoFit/>
          </a:bodyPr>
          <a:lstStyle/>
          <a:p>
            <a:pPr algn="l" rtl="0"/>
            <a:r>
              <a:rPr lang="en-US" sz="3000" dirty="0"/>
              <a:t>Una strategia di marketing di successo inizia con uno studio approfondito del mercato che vuoi conquistare.</a:t>
            </a:r>
          </a:p>
          <a:p>
            <a:pPr algn="l" rtl="0"/>
            <a:endParaRPr lang="en-US" sz="3000" dirty="0"/>
          </a:p>
          <a:p>
            <a:pPr algn="l" rtl="0"/>
            <a:r>
              <a:rPr lang="en-US" sz="3000" dirty="0"/>
              <a:t>La ricerca di mercato è conosciuta soprattutto come un processo sistematico di raccolta e analisi di dati e informazioni su un mercato, i suoi clienti, i concorrenti e le tendenze del settore.</a:t>
            </a:r>
          </a:p>
        </p:txBody>
      </p:sp>
    </p:spTree>
    <p:extLst>
      <p:ext uri="{BB962C8B-B14F-4D97-AF65-F5344CB8AC3E}">
        <p14:creationId xmlns:p14="http://schemas.microsoft.com/office/powerpoint/2010/main" val="3033238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Ricerca di mercato</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4247317"/>
          </a:xfrm>
          <a:prstGeom prst="rect">
            <a:avLst/>
          </a:prstGeom>
          <a:noFill/>
        </p:spPr>
        <p:txBody>
          <a:bodyPr wrap="square" rtlCol="0">
            <a:spAutoFit/>
          </a:bodyPr>
          <a:lstStyle/>
          <a:p>
            <a:pPr algn="l" rtl="0"/>
            <a:r>
              <a:rPr lang="en-US" sz="3000" dirty="0"/>
              <a:t>Generalmente, il processo di ricerca di mercato comprende 7 passaggi importanti[1]:</a:t>
            </a:r>
          </a:p>
          <a:p>
            <a:pPr algn="l" rtl="0"/>
            <a:endParaRPr lang="en-US" sz="3000" dirty="0"/>
          </a:p>
          <a:p>
            <a:pPr algn="l" rtl="0"/>
            <a:r>
              <a:rPr lang="en-US" sz="3000" dirty="0"/>
              <a:t>1.</a:t>
            </a:r>
            <a:r>
              <a:rPr lang="en-US" sz="3000" b="1" dirty="0"/>
              <a:t>Definire il problema della ricerca</a:t>
            </a:r>
            <a:r>
              <a:rPr lang="en-US" sz="3000" dirty="0"/>
              <a:t>: Il primo passo nel processo di ricerca di mercato è definire chiaramente il problema o l'obiettivo della ricerca. Ciò implica identificare le informazioni necessarie, chi le utilizzerà e perché sono importanti.</a:t>
            </a:r>
          </a:p>
        </p:txBody>
      </p:sp>
    </p:spTree>
    <p:extLst>
      <p:ext uri="{BB962C8B-B14F-4D97-AF65-F5344CB8AC3E}">
        <p14:creationId xmlns:p14="http://schemas.microsoft.com/office/powerpoint/2010/main" val="3868287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Ricerca di mercato</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3323987"/>
          </a:xfrm>
          <a:prstGeom prst="rect">
            <a:avLst/>
          </a:prstGeom>
          <a:noFill/>
        </p:spPr>
        <p:txBody>
          <a:bodyPr wrap="square" rtlCol="0">
            <a:spAutoFit/>
          </a:bodyPr>
          <a:lstStyle/>
          <a:p>
            <a:pPr marL="514350" indent="-514350" algn="l" rtl="0">
              <a:buAutoNum type="arabicPeriod" startAt="2"/>
            </a:pPr>
            <a:r>
              <a:rPr lang="en-US" sz="3000" b="1" dirty="0"/>
              <a:t>Sviluppare il piano di ricerca</a:t>
            </a:r>
            <a:r>
              <a:rPr lang="en-US" sz="3000" dirty="0"/>
              <a:t>: Una volta definito il problema della ricerca, il passo successivo è sviluppare un piano di ricerca. Ciò include la determinazione del disegno della ricerca, del metodo di raccolta dei dati e della dimensione del campione.</a:t>
            </a:r>
          </a:p>
          <a:p>
            <a:pPr algn="l" rtl="0"/>
            <a:endParaRPr lang="en-US" sz="3000" dirty="0"/>
          </a:p>
        </p:txBody>
      </p:sp>
    </p:spTree>
    <p:extLst>
      <p:ext uri="{BB962C8B-B14F-4D97-AF65-F5344CB8AC3E}">
        <p14:creationId xmlns:p14="http://schemas.microsoft.com/office/powerpoint/2010/main" val="1954738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49f56271c5_0_10"/>
          <p:cNvSpPr txBox="1"/>
          <p:nvPr/>
        </p:nvSpPr>
        <p:spPr>
          <a:xfrm>
            <a:off x="673000" y="648475"/>
            <a:ext cx="654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C5EBF3DF-3786-BABB-1476-75E260A9668A}"/>
              </a:ext>
            </a:extLst>
          </p:cNvPr>
          <p:cNvSpPr txBox="1"/>
          <p:nvPr/>
        </p:nvSpPr>
        <p:spPr>
          <a:xfrm>
            <a:off x="794479" y="648475"/>
            <a:ext cx="5906124" cy="707886"/>
          </a:xfrm>
          <a:prstGeom prst="rect">
            <a:avLst/>
          </a:prstGeom>
          <a:noFill/>
        </p:spPr>
        <p:txBody>
          <a:bodyPr wrap="square" rtlCol="0">
            <a:spAutoFit/>
          </a:bodyPr>
          <a:lstStyle/>
          <a:p>
            <a:pPr algn="l" rtl="0"/>
            <a:r>
              <a:rPr lang="en-US" sz="4000" dirty="0">
                <a:solidFill>
                  <a:srgbClr val="398F98"/>
                </a:solidFill>
                <a:latin typeface="Calibri"/>
                <a:cs typeface="Calibri"/>
              </a:rPr>
              <a:t>Ricerca di mercato</a:t>
            </a:r>
          </a:p>
        </p:txBody>
      </p:sp>
      <p:sp>
        <p:nvSpPr>
          <p:cNvPr id="3" name="TextBox 2">
            <a:extLst>
              <a:ext uri="{FF2B5EF4-FFF2-40B4-BE49-F238E27FC236}">
                <a16:creationId xmlns:a16="http://schemas.microsoft.com/office/drawing/2014/main" id="{766D8631-F10C-4C29-77AC-A67E4BD41E3B}"/>
              </a:ext>
            </a:extLst>
          </p:cNvPr>
          <p:cNvSpPr txBox="1"/>
          <p:nvPr/>
        </p:nvSpPr>
        <p:spPr>
          <a:xfrm>
            <a:off x="558383" y="2077099"/>
            <a:ext cx="8027233" cy="3785652"/>
          </a:xfrm>
          <a:prstGeom prst="rect">
            <a:avLst/>
          </a:prstGeom>
          <a:noFill/>
        </p:spPr>
        <p:txBody>
          <a:bodyPr wrap="square" rtlCol="0">
            <a:spAutoFit/>
          </a:bodyPr>
          <a:lstStyle/>
          <a:p>
            <a:pPr algn="l" rtl="0"/>
            <a:r>
              <a:rPr lang="en-US" sz="3000" dirty="0"/>
              <a:t>3.</a:t>
            </a:r>
            <a:r>
              <a:rPr lang="en-US" sz="3000" b="1" dirty="0"/>
              <a:t>Raccogliere dati</a:t>
            </a:r>
            <a:r>
              <a:rPr lang="en-US" sz="3000" dirty="0"/>
              <a:t>: Il terzo passo nel processo di ricerca di mercato è la raccolta dei dati. Esistono due tipi principali di dati: dati primari e dati secondari. I dati primari sono dati raccolti appositamente per il progetto di ricerca, mentre i dati secondari sono dati già esistenti, come rapporti governativi o pubblicazioni di settore.</a:t>
            </a:r>
          </a:p>
        </p:txBody>
      </p:sp>
    </p:spTree>
    <p:extLst>
      <p:ext uri="{BB962C8B-B14F-4D97-AF65-F5344CB8AC3E}">
        <p14:creationId xmlns:p14="http://schemas.microsoft.com/office/powerpoint/2010/main" val="1236524632"/>
      </p:ext>
    </p:extLst>
  </p:cSld>
  <p:clrMapOvr>
    <a:masterClrMapping/>
  </p:clrMapOvr>
</p:sld>
</file>

<file path=ppt/theme/theme1.xml><?xml version="1.0" encoding="utf-8"?>
<a:theme xmlns:a="http://schemas.openxmlformats.org/drawingml/2006/main"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7454</TotalTime>
  <Words>3357</Words>
  <Application>Microsoft Macintosh PowerPoint</Application>
  <PresentationFormat>Presentazione su schermo (4:3)</PresentationFormat>
  <Paragraphs>220</Paragraphs>
  <Slides>57</Slides>
  <Notes>57</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57</vt:i4>
      </vt:variant>
    </vt:vector>
  </HeadingPairs>
  <TitlesOfParts>
    <vt:vector size="62" baseType="lpstr">
      <vt:lpstr>Arial</vt:lpstr>
      <vt:lpstr>Calibri</vt:lpstr>
      <vt:lpstr>Wingdings</vt:lpstr>
      <vt:lpstr>Arial Black</vt:lpstr>
      <vt:lpstr>Základné</vt:lpstr>
      <vt:lpstr>FONDAMENTI SUI SOCIAL MEDIA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FUNDAMENTALS</dc:title>
  <dc:creator>Zuzana Palková</dc:creator>
  <cp:lastModifiedBy>Dario La Guardia</cp:lastModifiedBy>
  <cp:revision>23</cp:revision>
  <dcterms:created xsi:type="dcterms:W3CDTF">2019-02-10T21:49:04Z</dcterms:created>
  <dcterms:modified xsi:type="dcterms:W3CDTF">2023-11-22T09:30:49Z</dcterms:modified>
</cp:coreProperties>
</file>