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9"/>
  </p:notesMasterIdLst>
  <p:sldIdLst>
    <p:sldId id="256" r:id="rId2"/>
    <p:sldId id="257" r:id="rId3"/>
    <p:sldId id="262" r:id="rId4"/>
    <p:sldId id="263" r:id="rId5"/>
    <p:sldId id="265" r:id="rId6"/>
    <p:sldId id="266" r:id="rId7"/>
    <p:sldId id="267" r:id="rId8"/>
    <p:sldId id="268" r:id="rId9"/>
    <p:sldId id="269" r:id="rId10"/>
    <p:sldId id="270" r:id="rId11"/>
    <p:sldId id="271" r:id="rId12"/>
    <p:sldId id="274" r:id="rId13"/>
    <p:sldId id="273" r:id="rId14"/>
    <p:sldId id="272" r:id="rId15"/>
    <p:sldId id="275" r:id="rId16"/>
    <p:sldId id="276" r:id="rId17"/>
    <p:sldId id="277" r:id="rId18"/>
    <p:sldId id="279" r:id="rId19"/>
    <p:sldId id="281" r:id="rId20"/>
    <p:sldId id="282" r:id="rId21"/>
    <p:sldId id="283" r:id="rId22"/>
    <p:sldId id="284" r:id="rId23"/>
    <p:sldId id="285" r:id="rId24"/>
    <p:sldId id="286" r:id="rId25"/>
    <p:sldId id="287" r:id="rId26"/>
    <p:sldId id="288" r:id="rId27"/>
    <p:sldId id="289" r:id="rId28"/>
    <p:sldId id="290" r:id="rId29"/>
    <p:sldId id="292" r:id="rId30"/>
    <p:sldId id="291" r:id="rId31"/>
    <p:sldId id="293" r:id="rId32"/>
    <p:sldId id="294" r:id="rId33"/>
    <p:sldId id="295" r:id="rId34"/>
    <p:sldId id="297" r:id="rId35"/>
    <p:sldId id="296" r:id="rId36"/>
    <p:sldId id="298" r:id="rId37"/>
    <p:sldId id="299" r:id="rId38"/>
    <p:sldId id="300" r:id="rId39"/>
    <p:sldId id="301" r:id="rId40"/>
    <p:sldId id="302" r:id="rId41"/>
    <p:sldId id="303" r:id="rId42"/>
    <p:sldId id="304" r:id="rId43"/>
    <p:sldId id="305"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20" r:id="rId57"/>
    <p:sldId id="321" r:id="rId58"/>
  </p:sldIdLst>
  <p:sldSz cx="9144000" cy="6858000" type="screen4x3"/>
  <p:notesSz cx="7315200" cy="9601200"/>
  <p:embeddedFontLst>
    <p:embeddedFont>
      <p:font typeface="Arial Black" panose="020B0A04020102020204" pitchFamily="34" charset="0"/>
      <p:regular r:id="rId60"/>
      <p:bold r:id="rId61"/>
    </p:embeddedFont>
    <p:embeddedFont>
      <p:font typeface="Calibri" panose="020F0502020204030204" pitchFamily="34" charset="0"/>
      <p:regular r:id="rId62"/>
      <p:bold r:id="rId63"/>
      <p:italic r:id="rId64"/>
      <p:bold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0" roundtripDataSignature="AMtx7mizSp6IC6PHl5ypQOO6wkBDRJYrI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76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169920" cy="48006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1"/>
            <a:ext cx="3169920" cy="48006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006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1:notes"/>
          <p:cNvSpPr txBox="1">
            <a:spLocks noGrp="1"/>
          </p:cNvSpPr>
          <p:nvPr>
            <p:ph type="body" idx="1"/>
          </p:nvPr>
        </p:nvSpPr>
        <p:spPr>
          <a:xfrm>
            <a:off x="731521" y="4560570"/>
            <a:ext cx="5852160" cy="432054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1:notes"/>
          <p:cNvSpPr txBox="1">
            <a:spLocks noGrp="1"/>
          </p:cNvSpPr>
          <p:nvPr>
            <p:ph type="sldNum" idx="12"/>
          </p:nvPr>
        </p:nvSpPr>
        <p:spPr>
          <a:xfrm>
            <a:off x="4143587" y="9119474"/>
            <a:ext cx="3169920" cy="48006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10</a:t>
            </a:fld>
            <a:endParaRPr/>
          </a:p>
        </p:txBody>
      </p:sp>
    </p:spTree>
    <p:extLst>
      <p:ext uri="{BB962C8B-B14F-4D97-AF65-F5344CB8AC3E}">
        <p14:creationId xmlns:p14="http://schemas.microsoft.com/office/powerpoint/2010/main" val="2700445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11</a:t>
            </a:fld>
            <a:endParaRPr/>
          </a:p>
        </p:txBody>
      </p:sp>
    </p:spTree>
    <p:extLst>
      <p:ext uri="{BB962C8B-B14F-4D97-AF65-F5344CB8AC3E}">
        <p14:creationId xmlns:p14="http://schemas.microsoft.com/office/powerpoint/2010/main" val="3594497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12</a:t>
            </a:fld>
            <a:endParaRPr/>
          </a:p>
        </p:txBody>
      </p:sp>
    </p:spTree>
    <p:extLst>
      <p:ext uri="{BB962C8B-B14F-4D97-AF65-F5344CB8AC3E}">
        <p14:creationId xmlns:p14="http://schemas.microsoft.com/office/powerpoint/2010/main" val="2203234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13</a:t>
            </a:fld>
            <a:endParaRPr/>
          </a:p>
        </p:txBody>
      </p:sp>
    </p:spTree>
    <p:extLst>
      <p:ext uri="{BB962C8B-B14F-4D97-AF65-F5344CB8AC3E}">
        <p14:creationId xmlns:p14="http://schemas.microsoft.com/office/powerpoint/2010/main" val="397084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a:p>
        </p:txBody>
      </p:sp>
    </p:spTree>
    <p:extLst>
      <p:ext uri="{BB962C8B-B14F-4D97-AF65-F5344CB8AC3E}">
        <p14:creationId xmlns:p14="http://schemas.microsoft.com/office/powerpoint/2010/main" val="2485524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15</a:t>
            </a:fld>
            <a:endParaRPr/>
          </a:p>
        </p:txBody>
      </p:sp>
    </p:spTree>
    <p:extLst>
      <p:ext uri="{BB962C8B-B14F-4D97-AF65-F5344CB8AC3E}">
        <p14:creationId xmlns:p14="http://schemas.microsoft.com/office/powerpoint/2010/main" val="2099991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16</a:t>
            </a:fld>
            <a:endParaRPr/>
          </a:p>
        </p:txBody>
      </p:sp>
    </p:spTree>
    <p:extLst>
      <p:ext uri="{BB962C8B-B14F-4D97-AF65-F5344CB8AC3E}">
        <p14:creationId xmlns:p14="http://schemas.microsoft.com/office/powerpoint/2010/main" val="1256824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17</a:t>
            </a:fld>
            <a:endParaRPr/>
          </a:p>
        </p:txBody>
      </p:sp>
    </p:spTree>
    <p:extLst>
      <p:ext uri="{BB962C8B-B14F-4D97-AF65-F5344CB8AC3E}">
        <p14:creationId xmlns:p14="http://schemas.microsoft.com/office/powerpoint/2010/main" val="4063505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18</a:t>
            </a:fld>
            <a:endParaRPr/>
          </a:p>
        </p:txBody>
      </p:sp>
    </p:spTree>
    <p:extLst>
      <p:ext uri="{BB962C8B-B14F-4D97-AF65-F5344CB8AC3E}">
        <p14:creationId xmlns:p14="http://schemas.microsoft.com/office/powerpoint/2010/main" val="939619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19</a:t>
            </a:fld>
            <a:endParaRPr/>
          </a:p>
        </p:txBody>
      </p:sp>
    </p:spTree>
    <p:extLst>
      <p:ext uri="{BB962C8B-B14F-4D97-AF65-F5344CB8AC3E}">
        <p14:creationId xmlns:p14="http://schemas.microsoft.com/office/powerpoint/2010/main" val="330414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20</a:t>
            </a:fld>
            <a:endParaRPr/>
          </a:p>
        </p:txBody>
      </p:sp>
    </p:spTree>
    <p:extLst>
      <p:ext uri="{BB962C8B-B14F-4D97-AF65-F5344CB8AC3E}">
        <p14:creationId xmlns:p14="http://schemas.microsoft.com/office/powerpoint/2010/main" val="3981165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21</a:t>
            </a:fld>
            <a:endParaRPr/>
          </a:p>
        </p:txBody>
      </p:sp>
    </p:spTree>
    <p:extLst>
      <p:ext uri="{BB962C8B-B14F-4D97-AF65-F5344CB8AC3E}">
        <p14:creationId xmlns:p14="http://schemas.microsoft.com/office/powerpoint/2010/main" val="1183681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22</a:t>
            </a:fld>
            <a:endParaRPr/>
          </a:p>
        </p:txBody>
      </p:sp>
    </p:spTree>
    <p:extLst>
      <p:ext uri="{BB962C8B-B14F-4D97-AF65-F5344CB8AC3E}">
        <p14:creationId xmlns:p14="http://schemas.microsoft.com/office/powerpoint/2010/main" val="2879633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23</a:t>
            </a:fld>
            <a:endParaRPr/>
          </a:p>
        </p:txBody>
      </p:sp>
    </p:spTree>
    <p:extLst>
      <p:ext uri="{BB962C8B-B14F-4D97-AF65-F5344CB8AC3E}">
        <p14:creationId xmlns:p14="http://schemas.microsoft.com/office/powerpoint/2010/main" val="2130133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24</a:t>
            </a:fld>
            <a:endParaRPr/>
          </a:p>
        </p:txBody>
      </p:sp>
    </p:spTree>
    <p:extLst>
      <p:ext uri="{BB962C8B-B14F-4D97-AF65-F5344CB8AC3E}">
        <p14:creationId xmlns:p14="http://schemas.microsoft.com/office/powerpoint/2010/main" val="42659952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25</a:t>
            </a:fld>
            <a:endParaRPr/>
          </a:p>
        </p:txBody>
      </p:sp>
    </p:spTree>
    <p:extLst>
      <p:ext uri="{BB962C8B-B14F-4D97-AF65-F5344CB8AC3E}">
        <p14:creationId xmlns:p14="http://schemas.microsoft.com/office/powerpoint/2010/main" val="25917863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26</a:t>
            </a:fld>
            <a:endParaRPr/>
          </a:p>
        </p:txBody>
      </p:sp>
    </p:spTree>
    <p:extLst>
      <p:ext uri="{BB962C8B-B14F-4D97-AF65-F5344CB8AC3E}">
        <p14:creationId xmlns:p14="http://schemas.microsoft.com/office/powerpoint/2010/main" val="6515494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27</a:t>
            </a:fld>
            <a:endParaRPr/>
          </a:p>
        </p:txBody>
      </p:sp>
    </p:spTree>
    <p:extLst>
      <p:ext uri="{BB962C8B-B14F-4D97-AF65-F5344CB8AC3E}">
        <p14:creationId xmlns:p14="http://schemas.microsoft.com/office/powerpoint/2010/main" val="1921170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28</a:t>
            </a:fld>
            <a:endParaRPr/>
          </a:p>
        </p:txBody>
      </p:sp>
    </p:spTree>
    <p:extLst>
      <p:ext uri="{BB962C8B-B14F-4D97-AF65-F5344CB8AC3E}">
        <p14:creationId xmlns:p14="http://schemas.microsoft.com/office/powerpoint/2010/main" val="21147353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29</a:t>
            </a:fld>
            <a:endParaRPr/>
          </a:p>
        </p:txBody>
      </p:sp>
    </p:spTree>
    <p:extLst>
      <p:ext uri="{BB962C8B-B14F-4D97-AF65-F5344CB8AC3E}">
        <p14:creationId xmlns:p14="http://schemas.microsoft.com/office/powerpoint/2010/main" val="2877360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a:t>
            </a:fld>
            <a:endParaRPr/>
          </a:p>
        </p:txBody>
      </p:sp>
    </p:spTree>
    <p:extLst>
      <p:ext uri="{BB962C8B-B14F-4D97-AF65-F5344CB8AC3E}">
        <p14:creationId xmlns:p14="http://schemas.microsoft.com/office/powerpoint/2010/main" val="2343700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30</a:t>
            </a:fld>
            <a:endParaRPr/>
          </a:p>
        </p:txBody>
      </p:sp>
    </p:spTree>
    <p:extLst>
      <p:ext uri="{BB962C8B-B14F-4D97-AF65-F5344CB8AC3E}">
        <p14:creationId xmlns:p14="http://schemas.microsoft.com/office/powerpoint/2010/main" val="4265217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31</a:t>
            </a:fld>
            <a:endParaRPr/>
          </a:p>
        </p:txBody>
      </p:sp>
    </p:spTree>
    <p:extLst>
      <p:ext uri="{BB962C8B-B14F-4D97-AF65-F5344CB8AC3E}">
        <p14:creationId xmlns:p14="http://schemas.microsoft.com/office/powerpoint/2010/main" val="2517150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32</a:t>
            </a:fld>
            <a:endParaRPr/>
          </a:p>
        </p:txBody>
      </p:sp>
    </p:spTree>
    <p:extLst>
      <p:ext uri="{BB962C8B-B14F-4D97-AF65-F5344CB8AC3E}">
        <p14:creationId xmlns:p14="http://schemas.microsoft.com/office/powerpoint/2010/main" val="1309404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33</a:t>
            </a:fld>
            <a:endParaRPr/>
          </a:p>
        </p:txBody>
      </p:sp>
    </p:spTree>
    <p:extLst>
      <p:ext uri="{BB962C8B-B14F-4D97-AF65-F5344CB8AC3E}">
        <p14:creationId xmlns:p14="http://schemas.microsoft.com/office/powerpoint/2010/main" val="3320953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34</a:t>
            </a:fld>
            <a:endParaRPr/>
          </a:p>
        </p:txBody>
      </p:sp>
    </p:spTree>
    <p:extLst>
      <p:ext uri="{BB962C8B-B14F-4D97-AF65-F5344CB8AC3E}">
        <p14:creationId xmlns:p14="http://schemas.microsoft.com/office/powerpoint/2010/main" val="31337214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35</a:t>
            </a:fld>
            <a:endParaRPr/>
          </a:p>
        </p:txBody>
      </p:sp>
    </p:spTree>
    <p:extLst>
      <p:ext uri="{BB962C8B-B14F-4D97-AF65-F5344CB8AC3E}">
        <p14:creationId xmlns:p14="http://schemas.microsoft.com/office/powerpoint/2010/main" val="1141511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36</a:t>
            </a:fld>
            <a:endParaRPr/>
          </a:p>
        </p:txBody>
      </p:sp>
    </p:spTree>
    <p:extLst>
      <p:ext uri="{BB962C8B-B14F-4D97-AF65-F5344CB8AC3E}">
        <p14:creationId xmlns:p14="http://schemas.microsoft.com/office/powerpoint/2010/main" val="2943080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37</a:t>
            </a:fld>
            <a:endParaRPr/>
          </a:p>
        </p:txBody>
      </p:sp>
    </p:spTree>
    <p:extLst>
      <p:ext uri="{BB962C8B-B14F-4D97-AF65-F5344CB8AC3E}">
        <p14:creationId xmlns:p14="http://schemas.microsoft.com/office/powerpoint/2010/main" val="2064363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38</a:t>
            </a:fld>
            <a:endParaRPr/>
          </a:p>
        </p:txBody>
      </p:sp>
    </p:spTree>
    <p:extLst>
      <p:ext uri="{BB962C8B-B14F-4D97-AF65-F5344CB8AC3E}">
        <p14:creationId xmlns:p14="http://schemas.microsoft.com/office/powerpoint/2010/main" val="19408558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39</a:t>
            </a:fld>
            <a:endParaRPr/>
          </a:p>
        </p:txBody>
      </p:sp>
    </p:spTree>
    <p:extLst>
      <p:ext uri="{BB962C8B-B14F-4D97-AF65-F5344CB8AC3E}">
        <p14:creationId xmlns:p14="http://schemas.microsoft.com/office/powerpoint/2010/main" val="2863988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a:t>
            </a:fld>
            <a:endParaRPr/>
          </a:p>
        </p:txBody>
      </p:sp>
    </p:spTree>
    <p:extLst>
      <p:ext uri="{BB962C8B-B14F-4D97-AF65-F5344CB8AC3E}">
        <p14:creationId xmlns:p14="http://schemas.microsoft.com/office/powerpoint/2010/main" val="2980209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40</a:t>
            </a:fld>
            <a:endParaRPr/>
          </a:p>
        </p:txBody>
      </p:sp>
    </p:spTree>
    <p:extLst>
      <p:ext uri="{BB962C8B-B14F-4D97-AF65-F5344CB8AC3E}">
        <p14:creationId xmlns:p14="http://schemas.microsoft.com/office/powerpoint/2010/main" val="42559279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41</a:t>
            </a:fld>
            <a:endParaRPr/>
          </a:p>
        </p:txBody>
      </p:sp>
    </p:spTree>
    <p:extLst>
      <p:ext uri="{BB962C8B-B14F-4D97-AF65-F5344CB8AC3E}">
        <p14:creationId xmlns:p14="http://schemas.microsoft.com/office/powerpoint/2010/main" val="11140798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42</a:t>
            </a:fld>
            <a:endParaRPr/>
          </a:p>
        </p:txBody>
      </p:sp>
    </p:spTree>
    <p:extLst>
      <p:ext uri="{BB962C8B-B14F-4D97-AF65-F5344CB8AC3E}">
        <p14:creationId xmlns:p14="http://schemas.microsoft.com/office/powerpoint/2010/main" val="2299797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43</a:t>
            </a:fld>
            <a:endParaRPr/>
          </a:p>
        </p:txBody>
      </p:sp>
    </p:spTree>
    <p:extLst>
      <p:ext uri="{BB962C8B-B14F-4D97-AF65-F5344CB8AC3E}">
        <p14:creationId xmlns:p14="http://schemas.microsoft.com/office/powerpoint/2010/main" val="1678611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44</a:t>
            </a:fld>
            <a:endParaRPr/>
          </a:p>
        </p:txBody>
      </p:sp>
    </p:spTree>
    <p:extLst>
      <p:ext uri="{BB962C8B-B14F-4D97-AF65-F5344CB8AC3E}">
        <p14:creationId xmlns:p14="http://schemas.microsoft.com/office/powerpoint/2010/main" val="16036029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45</a:t>
            </a:fld>
            <a:endParaRPr/>
          </a:p>
        </p:txBody>
      </p:sp>
    </p:spTree>
    <p:extLst>
      <p:ext uri="{BB962C8B-B14F-4D97-AF65-F5344CB8AC3E}">
        <p14:creationId xmlns:p14="http://schemas.microsoft.com/office/powerpoint/2010/main" val="34963854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46</a:t>
            </a:fld>
            <a:endParaRPr/>
          </a:p>
        </p:txBody>
      </p:sp>
    </p:spTree>
    <p:extLst>
      <p:ext uri="{BB962C8B-B14F-4D97-AF65-F5344CB8AC3E}">
        <p14:creationId xmlns:p14="http://schemas.microsoft.com/office/powerpoint/2010/main" val="33158082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47</a:t>
            </a:fld>
            <a:endParaRPr/>
          </a:p>
        </p:txBody>
      </p:sp>
    </p:spTree>
    <p:extLst>
      <p:ext uri="{BB962C8B-B14F-4D97-AF65-F5344CB8AC3E}">
        <p14:creationId xmlns:p14="http://schemas.microsoft.com/office/powerpoint/2010/main" val="7065017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48</a:t>
            </a:fld>
            <a:endParaRPr/>
          </a:p>
        </p:txBody>
      </p:sp>
    </p:spTree>
    <p:extLst>
      <p:ext uri="{BB962C8B-B14F-4D97-AF65-F5344CB8AC3E}">
        <p14:creationId xmlns:p14="http://schemas.microsoft.com/office/powerpoint/2010/main" val="42287856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49</a:t>
            </a:fld>
            <a:endParaRPr/>
          </a:p>
        </p:txBody>
      </p:sp>
    </p:spTree>
    <p:extLst>
      <p:ext uri="{BB962C8B-B14F-4D97-AF65-F5344CB8AC3E}">
        <p14:creationId xmlns:p14="http://schemas.microsoft.com/office/powerpoint/2010/main" val="2925211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a:t>
            </a:fld>
            <a:endParaRPr/>
          </a:p>
        </p:txBody>
      </p:sp>
    </p:spTree>
    <p:extLst>
      <p:ext uri="{BB962C8B-B14F-4D97-AF65-F5344CB8AC3E}">
        <p14:creationId xmlns:p14="http://schemas.microsoft.com/office/powerpoint/2010/main" val="20629669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50</a:t>
            </a:fld>
            <a:endParaRPr/>
          </a:p>
        </p:txBody>
      </p:sp>
    </p:spTree>
    <p:extLst>
      <p:ext uri="{BB962C8B-B14F-4D97-AF65-F5344CB8AC3E}">
        <p14:creationId xmlns:p14="http://schemas.microsoft.com/office/powerpoint/2010/main" val="26746568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51</a:t>
            </a:fld>
            <a:endParaRPr/>
          </a:p>
        </p:txBody>
      </p:sp>
    </p:spTree>
    <p:extLst>
      <p:ext uri="{BB962C8B-B14F-4D97-AF65-F5344CB8AC3E}">
        <p14:creationId xmlns:p14="http://schemas.microsoft.com/office/powerpoint/2010/main" val="7379982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52</a:t>
            </a:fld>
            <a:endParaRPr/>
          </a:p>
        </p:txBody>
      </p:sp>
    </p:spTree>
    <p:extLst>
      <p:ext uri="{BB962C8B-B14F-4D97-AF65-F5344CB8AC3E}">
        <p14:creationId xmlns:p14="http://schemas.microsoft.com/office/powerpoint/2010/main" val="14384520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53</a:t>
            </a:fld>
            <a:endParaRPr/>
          </a:p>
        </p:txBody>
      </p:sp>
    </p:spTree>
    <p:extLst>
      <p:ext uri="{BB962C8B-B14F-4D97-AF65-F5344CB8AC3E}">
        <p14:creationId xmlns:p14="http://schemas.microsoft.com/office/powerpoint/2010/main" val="34831500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54</a:t>
            </a:fld>
            <a:endParaRPr/>
          </a:p>
        </p:txBody>
      </p:sp>
    </p:spTree>
    <p:extLst>
      <p:ext uri="{BB962C8B-B14F-4D97-AF65-F5344CB8AC3E}">
        <p14:creationId xmlns:p14="http://schemas.microsoft.com/office/powerpoint/2010/main" val="23525110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55</a:t>
            </a:fld>
            <a:endParaRPr/>
          </a:p>
        </p:txBody>
      </p:sp>
    </p:spTree>
    <p:extLst>
      <p:ext uri="{BB962C8B-B14F-4D97-AF65-F5344CB8AC3E}">
        <p14:creationId xmlns:p14="http://schemas.microsoft.com/office/powerpoint/2010/main" val="42404501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56</a:t>
            </a:fld>
            <a:endParaRPr/>
          </a:p>
        </p:txBody>
      </p:sp>
    </p:spTree>
    <p:extLst>
      <p:ext uri="{BB962C8B-B14F-4D97-AF65-F5344CB8AC3E}">
        <p14:creationId xmlns:p14="http://schemas.microsoft.com/office/powerpoint/2010/main" val="4056682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57</a:t>
            </a:fld>
            <a:endParaRPr/>
          </a:p>
        </p:txBody>
      </p:sp>
    </p:spTree>
    <p:extLst>
      <p:ext uri="{BB962C8B-B14F-4D97-AF65-F5344CB8AC3E}">
        <p14:creationId xmlns:p14="http://schemas.microsoft.com/office/powerpoint/2010/main" val="356232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a:t>
            </a:fld>
            <a:endParaRPr/>
          </a:p>
        </p:txBody>
      </p:sp>
    </p:spTree>
    <p:extLst>
      <p:ext uri="{BB962C8B-B14F-4D97-AF65-F5344CB8AC3E}">
        <p14:creationId xmlns:p14="http://schemas.microsoft.com/office/powerpoint/2010/main" val="2677799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7</a:t>
            </a:fld>
            <a:endParaRPr/>
          </a:p>
        </p:txBody>
      </p:sp>
    </p:spTree>
    <p:extLst>
      <p:ext uri="{BB962C8B-B14F-4D97-AF65-F5344CB8AC3E}">
        <p14:creationId xmlns:p14="http://schemas.microsoft.com/office/powerpoint/2010/main" val="1743269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8</a:t>
            </a:fld>
            <a:endParaRPr/>
          </a:p>
        </p:txBody>
      </p:sp>
    </p:spTree>
    <p:extLst>
      <p:ext uri="{BB962C8B-B14F-4D97-AF65-F5344CB8AC3E}">
        <p14:creationId xmlns:p14="http://schemas.microsoft.com/office/powerpoint/2010/main" val="397773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9f56271c5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9f56271c5_0_10:notes"/>
          <p:cNvSpPr txBox="1">
            <a:spLocks noGrp="1"/>
          </p:cNvSpPr>
          <p:nvPr>
            <p:ph type="body" idx="1"/>
          </p:nvPr>
        </p:nvSpPr>
        <p:spPr>
          <a:xfrm>
            <a:off x="731521" y="4560570"/>
            <a:ext cx="5852100" cy="432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49f56271c5_0_10:notes"/>
          <p:cNvSpPr txBox="1">
            <a:spLocks noGrp="1"/>
          </p:cNvSpPr>
          <p:nvPr>
            <p:ph type="sldNum" idx="12"/>
          </p:nvPr>
        </p:nvSpPr>
        <p:spPr>
          <a:xfrm>
            <a:off x="4143587" y="9119474"/>
            <a:ext cx="3169800" cy="4800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9</a:t>
            </a:fld>
            <a:endParaRPr/>
          </a:p>
        </p:txBody>
      </p:sp>
    </p:spTree>
    <p:extLst>
      <p:ext uri="{BB962C8B-B14F-4D97-AF65-F5344CB8AC3E}">
        <p14:creationId xmlns:p14="http://schemas.microsoft.com/office/powerpoint/2010/main" val="1205938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Úvodná snímka" type="title">
  <p:cSld name="TITLE">
    <p:spTree>
      <p:nvGrpSpPr>
        <p:cNvPr id="1" name="Shape 18"/>
        <p:cNvGrpSpPr/>
        <p:nvPr/>
      </p:nvGrpSpPr>
      <p:grpSpPr>
        <a:xfrm>
          <a:off x="0" y="0"/>
          <a:ext cx="0" cy="0"/>
          <a:chOff x="0" y="0"/>
          <a:chExt cx="0" cy="0"/>
        </a:xfrm>
      </p:grpSpPr>
      <p:sp>
        <p:nvSpPr>
          <p:cNvPr id="19" name="Google Shape;19;p5"/>
          <p:cNvSpPr txBox="1">
            <a:spLocks noGrp="1"/>
          </p:cNvSpPr>
          <p:nvPr>
            <p:ph type="ctrTitle"/>
          </p:nvPr>
        </p:nvSpPr>
        <p:spPr>
          <a:xfrm>
            <a:off x="457200" y="1626915"/>
            <a:ext cx="7772400" cy="317368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6000"/>
              <a:buFont typeface="Arial Black"/>
              <a:buNone/>
              <a:defRPr sz="600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5"/>
          <p:cNvSpPr txBox="1">
            <a:spLocks noGrp="1"/>
          </p:cNvSpPr>
          <p:nvPr>
            <p:ph type="subTitle" idx="1"/>
          </p:nvPr>
        </p:nvSpPr>
        <p:spPr>
          <a:xfrm>
            <a:off x="457200" y="4800600"/>
            <a:ext cx="6858000" cy="91440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400"/>
              </a:spcBef>
              <a:spcAft>
                <a:spcPts val="0"/>
              </a:spcAft>
              <a:buClr>
                <a:schemeClr val="dk2"/>
              </a:buClr>
              <a:buSzPts val="2000"/>
              <a:buNone/>
              <a:defRPr b="0" cap="none">
                <a:solidFill>
                  <a:schemeClr val="dk2"/>
                </a:solidFill>
                <a:latin typeface="Arial Black"/>
                <a:ea typeface="Arial Black"/>
                <a:cs typeface="Arial Black"/>
                <a:sym typeface="Arial Black"/>
              </a:defRPr>
            </a:lvl1pPr>
            <a:lvl2pPr lvl="1" algn="ctr">
              <a:lnSpc>
                <a:spcPct val="100000"/>
              </a:lnSpc>
              <a:spcBef>
                <a:spcPts val="600"/>
              </a:spcBef>
              <a:spcAft>
                <a:spcPts val="0"/>
              </a:spcAft>
              <a:buSzPts val="2000"/>
              <a:buNone/>
              <a:defRPr>
                <a:solidFill>
                  <a:srgbClr val="888888"/>
                </a:solidFill>
              </a:defRPr>
            </a:lvl2pPr>
            <a:lvl3pPr lvl="2" algn="ctr">
              <a:lnSpc>
                <a:spcPct val="100000"/>
              </a:lnSpc>
              <a:spcBef>
                <a:spcPts val="360"/>
              </a:spcBef>
              <a:spcAft>
                <a:spcPts val="0"/>
              </a:spcAft>
              <a:buSzPts val="1800"/>
              <a:buNone/>
              <a:defRPr>
                <a:solidFill>
                  <a:srgbClr val="888888"/>
                </a:solidFill>
              </a:defRPr>
            </a:lvl3pPr>
            <a:lvl4pPr lvl="3" algn="ctr">
              <a:lnSpc>
                <a:spcPct val="100000"/>
              </a:lnSpc>
              <a:spcBef>
                <a:spcPts val="360"/>
              </a:spcBef>
              <a:spcAft>
                <a:spcPts val="0"/>
              </a:spcAft>
              <a:buSzPts val="1800"/>
              <a:buNone/>
              <a:defRPr>
                <a:solidFill>
                  <a:srgbClr val="888888"/>
                </a:solidFill>
              </a:defRPr>
            </a:lvl4pPr>
            <a:lvl5pPr lvl="4" algn="ctr">
              <a:lnSpc>
                <a:spcPct val="100000"/>
              </a:lnSpc>
              <a:spcBef>
                <a:spcPts val="360"/>
              </a:spcBef>
              <a:spcAft>
                <a:spcPts val="0"/>
              </a:spcAft>
              <a:buSzPts val="1800"/>
              <a:buNone/>
              <a:defRPr>
                <a:solidFill>
                  <a:srgbClr val="888888"/>
                </a:solidFill>
              </a:defRPr>
            </a:lvl5pPr>
            <a:lvl6pPr lvl="5" algn="ctr">
              <a:lnSpc>
                <a:spcPct val="100000"/>
              </a:lnSpc>
              <a:spcBef>
                <a:spcPts val="320"/>
              </a:spcBef>
              <a:spcAft>
                <a:spcPts val="0"/>
              </a:spcAft>
              <a:buSzPts val="1600"/>
              <a:buNone/>
              <a:defRPr>
                <a:solidFill>
                  <a:srgbClr val="888888"/>
                </a:solidFill>
              </a:defRPr>
            </a:lvl6pPr>
            <a:lvl7pPr lvl="6" algn="ctr">
              <a:lnSpc>
                <a:spcPct val="100000"/>
              </a:lnSpc>
              <a:spcBef>
                <a:spcPts val="320"/>
              </a:spcBef>
              <a:spcAft>
                <a:spcPts val="0"/>
              </a:spcAft>
              <a:buSzPts val="1600"/>
              <a:buNone/>
              <a:defRPr>
                <a:solidFill>
                  <a:srgbClr val="888888"/>
                </a:solidFill>
              </a:defRPr>
            </a:lvl7pPr>
            <a:lvl8pPr lvl="7" algn="ctr">
              <a:lnSpc>
                <a:spcPct val="100000"/>
              </a:lnSpc>
              <a:spcBef>
                <a:spcPts val="320"/>
              </a:spcBef>
              <a:spcAft>
                <a:spcPts val="0"/>
              </a:spcAft>
              <a:buSzPts val="1600"/>
              <a:buNone/>
              <a:defRPr>
                <a:solidFill>
                  <a:srgbClr val="888888"/>
                </a:solidFill>
              </a:defRPr>
            </a:lvl8pPr>
            <a:lvl9pPr lvl="8" algn="ctr">
              <a:lnSpc>
                <a:spcPct val="100000"/>
              </a:lnSpc>
              <a:spcBef>
                <a:spcPts val="320"/>
              </a:spcBef>
              <a:spcAft>
                <a:spcPts val="0"/>
              </a:spcAft>
              <a:buSzPts val="1600"/>
              <a:buNone/>
              <a:defRPr>
                <a:solidFill>
                  <a:srgbClr val="888888"/>
                </a:solidFill>
              </a:defRPr>
            </a:lvl9pPr>
          </a:lstStyle>
          <a:p>
            <a:endParaRPr/>
          </a:p>
        </p:txBody>
      </p:sp>
      <p:sp>
        <p:nvSpPr>
          <p:cNvPr id="21" name="Google Shape;21;p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
          <p:cNvSpPr/>
          <p:nvPr/>
        </p:nvSpPr>
        <p:spPr>
          <a:xfrm>
            <a:off x="9001124" y="4846320"/>
            <a:ext cx="142876" cy="201168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 name="Google Shape;24;p5"/>
          <p:cNvSpPr/>
          <p:nvPr/>
        </p:nvSpPr>
        <p:spPr>
          <a:xfrm>
            <a:off x="9001124" y="0"/>
            <a:ext cx="142876" cy="4846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 name="Google Shape;25;p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26" name="Google Shape;26;p5" descr="Logo&#10;&#10;Description automatically generated"/>
          <p:cNvPicPr preferRelativeResize="0"/>
          <p:nvPr/>
        </p:nvPicPr>
        <p:blipFill rotWithShape="1">
          <a:blip r:embed="rId2">
            <a:alphaModFix/>
          </a:blip>
          <a:srcRect/>
          <a:stretch/>
        </p:blipFill>
        <p:spPr>
          <a:xfrm>
            <a:off x="7598575" y="107926"/>
            <a:ext cx="1286662" cy="12866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Zvislý nadpis a text" type="vertTitleAndTx">
  <p:cSld name="VERTICAL_TITLE_AND_VERTICAL_TEXT">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rot="5400000">
            <a:off x="5157391" y="2596754"/>
            <a:ext cx="5001419" cy="20574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5"/>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9" name="Google Shape;89;p15"/>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va obsahy" type="twoObj">
  <p:cSld name="TWO_OBJECTS">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6"/>
          <p:cNvSpPr txBox="1">
            <a:spLocks noGrp="1"/>
          </p:cNvSpPr>
          <p:nvPr>
            <p:ph type="body" idx="1"/>
          </p:nvPr>
        </p:nvSpPr>
        <p:spPr>
          <a:xfrm>
            <a:off x="163068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0" name="Google Shape;30;p6"/>
          <p:cNvSpPr txBox="1">
            <a:spLocks noGrp="1"/>
          </p:cNvSpPr>
          <p:nvPr>
            <p:ph type="body" idx="2"/>
          </p:nvPr>
        </p:nvSpPr>
        <p:spPr>
          <a:xfrm>
            <a:off x="5090160" y="1574800"/>
            <a:ext cx="3291840" cy="45259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560"/>
              </a:spcBef>
              <a:spcAft>
                <a:spcPts val="0"/>
              </a:spcAft>
              <a:buClr>
                <a:schemeClr val="dk1"/>
              </a:buClr>
              <a:buSzPts val="2800"/>
              <a:buNone/>
              <a:defRPr sz="2800"/>
            </a:lvl1pPr>
            <a:lvl2pPr marL="914400" lvl="1" indent="-381000" algn="l">
              <a:lnSpc>
                <a:spcPct val="100000"/>
              </a:lnSpc>
              <a:spcBef>
                <a:spcPts val="600"/>
              </a:spcBef>
              <a:spcAft>
                <a:spcPts val="0"/>
              </a:spcAft>
              <a:buSzPts val="2400"/>
              <a:buChar char="•"/>
              <a:defRPr sz="2400"/>
            </a:lvl2pPr>
            <a:lvl3pPr marL="1371600" lvl="2" indent="-355600" algn="l">
              <a:lnSpc>
                <a:spcPct val="100000"/>
              </a:lnSpc>
              <a:spcBef>
                <a:spcPts val="400"/>
              </a:spcBef>
              <a:spcAft>
                <a:spcPts val="0"/>
              </a:spcAft>
              <a:buSzPts val="2000"/>
              <a:buChar char="•"/>
              <a:defRPr sz="2000"/>
            </a:lvl3pPr>
            <a:lvl4pPr marL="1828800" lvl="3" indent="-342900" algn="l">
              <a:lnSpc>
                <a:spcPct val="100000"/>
              </a:lnSpc>
              <a:spcBef>
                <a:spcPts val="360"/>
              </a:spcBef>
              <a:spcAft>
                <a:spcPts val="0"/>
              </a:spcAft>
              <a:buSzPts val="1800"/>
              <a:buChar char="•"/>
              <a:defRPr sz="1800"/>
            </a:lvl4pPr>
            <a:lvl5pPr marL="2286000" lvl="4" indent="-342900" algn="l">
              <a:lnSpc>
                <a:spcPct val="100000"/>
              </a:lnSpc>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sz="1800"/>
            </a:lvl6pPr>
            <a:lvl7pPr marL="3200400" lvl="6" indent="-342900" algn="l">
              <a:lnSpc>
                <a:spcPct val="100000"/>
              </a:lnSpc>
              <a:spcBef>
                <a:spcPts val="360"/>
              </a:spcBef>
              <a:spcAft>
                <a:spcPts val="0"/>
              </a:spcAft>
              <a:buSzPts val="1800"/>
              <a:buChar char="•"/>
              <a:defRPr sz="1800"/>
            </a:lvl7pPr>
            <a:lvl8pPr marL="3657600" lvl="7" indent="-342900" algn="l">
              <a:lnSpc>
                <a:spcPct val="100000"/>
              </a:lnSpc>
              <a:spcBef>
                <a:spcPts val="360"/>
              </a:spcBef>
              <a:spcAft>
                <a:spcPts val="0"/>
              </a:spcAft>
              <a:buSzPts val="1800"/>
              <a:buChar char="•"/>
              <a:defRPr sz="1800"/>
            </a:lvl8pPr>
            <a:lvl9pPr marL="4114800" lvl="8" indent="-342900" algn="l">
              <a:lnSpc>
                <a:spcPct val="100000"/>
              </a:lnSpc>
              <a:spcBef>
                <a:spcPts val="360"/>
              </a:spcBef>
              <a:spcAft>
                <a:spcPts val="0"/>
              </a:spcAft>
              <a:buSzPts val="1800"/>
              <a:buChar char="•"/>
              <a:defRPr sz="1800"/>
            </a:lvl9pPr>
          </a:lstStyle>
          <a:p>
            <a:endParaRPr/>
          </a:p>
        </p:txBody>
      </p:sp>
      <p:sp>
        <p:nvSpPr>
          <p:cNvPr id="31" name="Google Shape;31;p6"/>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6"/>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Hlavička sekcie" type="secHead">
  <p:cSld name="SECTION_HEADER">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457200" y="1447800"/>
            <a:ext cx="7772400" cy="432117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398F98"/>
              </a:buClr>
              <a:buSzPts val="7200"/>
              <a:buFont typeface="Arial Black"/>
              <a:buNone/>
              <a:defRPr sz="7200" b="0" cap="none">
                <a:solidFill>
                  <a:srgbClr val="398F9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457200" y="228601"/>
            <a:ext cx="7772400" cy="10668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chemeClr val="dk2"/>
              </a:buClr>
              <a:buSzPts val="2000"/>
              <a:buNone/>
              <a:defRPr sz="2000" b="0" cap="none">
                <a:solidFill>
                  <a:schemeClr val="dk2"/>
                </a:solidFill>
                <a:latin typeface="Arial Black"/>
                <a:ea typeface="Arial Black"/>
                <a:cs typeface="Arial Black"/>
                <a:sym typeface="Arial Black"/>
              </a:defRPr>
            </a:lvl1pPr>
            <a:lvl2pPr marL="914400" lvl="1" indent="-228600" algn="l">
              <a:lnSpc>
                <a:spcPct val="100000"/>
              </a:lnSpc>
              <a:spcBef>
                <a:spcPts val="600"/>
              </a:spcBef>
              <a:spcAft>
                <a:spcPts val="0"/>
              </a:spcAft>
              <a:buSzPts val="1800"/>
              <a:buNone/>
              <a:defRPr sz="1800">
                <a:solidFill>
                  <a:srgbClr val="888888"/>
                </a:solidFill>
              </a:defRPr>
            </a:lvl2pPr>
            <a:lvl3pPr marL="1371600" lvl="2" indent="-228600" algn="l">
              <a:lnSpc>
                <a:spcPct val="100000"/>
              </a:lnSpc>
              <a:spcBef>
                <a:spcPts val="320"/>
              </a:spcBef>
              <a:spcAft>
                <a:spcPts val="0"/>
              </a:spcAft>
              <a:buSzPts val="1600"/>
              <a:buNone/>
              <a:defRPr sz="1600">
                <a:solidFill>
                  <a:srgbClr val="888888"/>
                </a:solidFill>
              </a:defRPr>
            </a:lvl3pPr>
            <a:lvl4pPr marL="1828800" lvl="3" indent="-228600" algn="l">
              <a:lnSpc>
                <a:spcPct val="100000"/>
              </a:lnSpc>
              <a:spcBef>
                <a:spcPts val="280"/>
              </a:spcBef>
              <a:spcAft>
                <a:spcPts val="0"/>
              </a:spcAft>
              <a:buSzPts val="1400"/>
              <a:buNone/>
              <a:defRPr sz="1400">
                <a:solidFill>
                  <a:srgbClr val="888888"/>
                </a:solidFill>
              </a:defRPr>
            </a:lvl4pPr>
            <a:lvl5pPr marL="2286000" lvl="4" indent="-228600" algn="l">
              <a:lnSpc>
                <a:spcPct val="100000"/>
              </a:lnSpc>
              <a:spcBef>
                <a:spcPts val="280"/>
              </a:spcBef>
              <a:spcAft>
                <a:spcPts val="0"/>
              </a:spcAft>
              <a:buSzPts val="1400"/>
              <a:buNone/>
              <a:defRPr sz="1400">
                <a:solidFill>
                  <a:srgbClr val="888888"/>
                </a:solidFill>
              </a:defRPr>
            </a:lvl5pPr>
            <a:lvl6pPr marL="2743200" lvl="5" indent="-228600" algn="l">
              <a:lnSpc>
                <a:spcPct val="100000"/>
              </a:lnSpc>
              <a:spcBef>
                <a:spcPts val="280"/>
              </a:spcBef>
              <a:spcAft>
                <a:spcPts val="0"/>
              </a:spcAft>
              <a:buSzPts val="1400"/>
              <a:buNone/>
              <a:defRPr sz="1400">
                <a:solidFill>
                  <a:srgbClr val="888888"/>
                </a:solidFill>
              </a:defRPr>
            </a:lvl6pPr>
            <a:lvl7pPr marL="3200400" lvl="6" indent="-228600" algn="l">
              <a:lnSpc>
                <a:spcPct val="100000"/>
              </a:lnSpc>
              <a:spcBef>
                <a:spcPts val="280"/>
              </a:spcBef>
              <a:spcAft>
                <a:spcPts val="0"/>
              </a:spcAft>
              <a:buSzPts val="1400"/>
              <a:buNone/>
              <a:defRPr sz="1400">
                <a:solidFill>
                  <a:srgbClr val="888888"/>
                </a:solidFill>
              </a:defRPr>
            </a:lvl7pPr>
            <a:lvl8pPr marL="3657600" lvl="7" indent="-228600" algn="l">
              <a:lnSpc>
                <a:spcPct val="100000"/>
              </a:lnSpc>
              <a:spcBef>
                <a:spcPts val="280"/>
              </a:spcBef>
              <a:spcAft>
                <a:spcPts val="0"/>
              </a:spcAft>
              <a:buSzPts val="1400"/>
              <a:buNone/>
              <a:defRPr sz="1400">
                <a:solidFill>
                  <a:srgbClr val="888888"/>
                </a:solidFill>
              </a:defRPr>
            </a:lvl8pPr>
            <a:lvl9pPr marL="4114800" lvl="8" indent="-228600" algn="l">
              <a:lnSpc>
                <a:spcPct val="100000"/>
              </a:lnSpc>
              <a:spcBef>
                <a:spcPts val="280"/>
              </a:spcBef>
              <a:spcAft>
                <a:spcPts val="0"/>
              </a:spcAft>
              <a:buSzPts val="1400"/>
              <a:buNone/>
              <a:defRPr sz="1400">
                <a:solidFill>
                  <a:srgbClr val="888888"/>
                </a:solidFill>
              </a:defRPr>
            </a:lvl9pPr>
          </a:lstStyle>
          <a:p>
            <a:endParaRPr/>
          </a:p>
        </p:txBody>
      </p:sp>
      <p:sp>
        <p:nvSpPr>
          <p:cNvPr id="43" name="Google Shape;43;p8"/>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8"/>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5" name="Google Shape;45;p8"/>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orovnanie" type="twoTxTwoObj">
  <p:cSld name="TWO_OBJECTS_WITH_TEXT">
    <p:spTree>
      <p:nvGrpSpPr>
        <p:cNvPr id="1" name="Shape 46"/>
        <p:cNvGrpSpPr/>
        <p:nvPr/>
      </p:nvGrpSpPr>
      <p:grpSpPr>
        <a:xfrm>
          <a:off x="0" y="0"/>
          <a:ext cx="0" cy="0"/>
          <a:chOff x="0" y="0"/>
          <a:chExt cx="0" cy="0"/>
        </a:xfrm>
      </p:grpSpPr>
      <p:sp>
        <p:nvSpPr>
          <p:cNvPr id="47" name="Google Shape;47;p9"/>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1"/>
          </p:nvPr>
        </p:nvSpPr>
        <p:spPr>
          <a:xfrm>
            <a:off x="1627632"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49" name="Google Shape;49;p9"/>
          <p:cNvSpPr txBox="1">
            <a:spLocks noGrp="1"/>
          </p:cNvSpPr>
          <p:nvPr>
            <p:ph type="body" idx="2"/>
          </p:nvPr>
        </p:nvSpPr>
        <p:spPr>
          <a:xfrm>
            <a:off x="1627632"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0" name="Google Shape;50;p9"/>
          <p:cNvSpPr txBox="1">
            <a:spLocks noGrp="1"/>
          </p:cNvSpPr>
          <p:nvPr>
            <p:ph type="body" idx="3"/>
          </p:nvPr>
        </p:nvSpPr>
        <p:spPr>
          <a:xfrm>
            <a:off x="5093208" y="1572768"/>
            <a:ext cx="3291840"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360"/>
              </a:spcBef>
              <a:spcAft>
                <a:spcPts val="0"/>
              </a:spcAft>
              <a:buClr>
                <a:schemeClr val="dk1"/>
              </a:buClr>
              <a:buSzPts val="1800"/>
              <a:buNone/>
              <a:defRPr sz="1800" b="0" cap="none">
                <a:solidFill>
                  <a:schemeClr val="dk1"/>
                </a:solidFill>
                <a:latin typeface="Arial Black"/>
                <a:ea typeface="Arial Black"/>
                <a:cs typeface="Arial Black"/>
                <a:sym typeface="Arial Black"/>
              </a:defRPr>
            </a:lvl1pPr>
            <a:lvl2pPr marL="914400" lvl="1" indent="-228600" algn="l">
              <a:lnSpc>
                <a:spcPct val="100000"/>
              </a:lnSpc>
              <a:spcBef>
                <a:spcPts val="6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SzPts val="1600"/>
              <a:buNone/>
              <a:defRPr sz="1600" b="1"/>
            </a:lvl6pPr>
            <a:lvl7pPr marL="3200400" lvl="6" indent="-228600" algn="l">
              <a:lnSpc>
                <a:spcPct val="100000"/>
              </a:lnSpc>
              <a:spcBef>
                <a:spcPts val="320"/>
              </a:spcBef>
              <a:spcAft>
                <a:spcPts val="0"/>
              </a:spcAft>
              <a:buSzPts val="1600"/>
              <a:buNone/>
              <a:defRPr sz="1600" b="1"/>
            </a:lvl7pPr>
            <a:lvl8pPr marL="3657600" lvl="7" indent="-228600" algn="l">
              <a:lnSpc>
                <a:spcPct val="100000"/>
              </a:lnSpc>
              <a:spcBef>
                <a:spcPts val="320"/>
              </a:spcBef>
              <a:spcAft>
                <a:spcPts val="0"/>
              </a:spcAft>
              <a:buSzPts val="1600"/>
              <a:buNone/>
              <a:defRPr sz="1600" b="1"/>
            </a:lvl8pPr>
            <a:lvl9pPr marL="4114800" lvl="8" indent="-228600" algn="l">
              <a:lnSpc>
                <a:spcPct val="100000"/>
              </a:lnSpc>
              <a:spcBef>
                <a:spcPts val="320"/>
              </a:spcBef>
              <a:spcAft>
                <a:spcPts val="0"/>
              </a:spcAft>
              <a:buSzPts val="1600"/>
              <a:buNone/>
              <a:defRPr sz="1600" b="1"/>
            </a:lvl9pPr>
          </a:lstStyle>
          <a:p>
            <a:endParaRPr/>
          </a:p>
        </p:txBody>
      </p:sp>
      <p:sp>
        <p:nvSpPr>
          <p:cNvPr id="51" name="Google Shape;51;p9"/>
          <p:cNvSpPr txBox="1">
            <a:spLocks noGrp="1"/>
          </p:cNvSpPr>
          <p:nvPr>
            <p:ph type="body" idx="4"/>
          </p:nvPr>
        </p:nvSpPr>
        <p:spPr>
          <a:xfrm>
            <a:off x="5093208" y="2259366"/>
            <a:ext cx="3291840" cy="384048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480"/>
              </a:spcBef>
              <a:spcAft>
                <a:spcPts val="0"/>
              </a:spcAft>
              <a:buClr>
                <a:schemeClr val="dk1"/>
              </a:buClr>
              <a:buSzPts val="2400"/>
              <a:buNone/>
              <a:defRPr sz="2400"/>
            </a:lvl1pPr>
            <a:lvl2pPr marL="914400" lvl="1" indent="-355600" algn="l">
              <a:lnSpc>
                <a:spcPct val="100000"/>
              </a:lnSpc>
              <a:spcBef>
                <a:spcPts val="600"/>
              </a:spcBef>
              <a:spcAft>
                <a:spcPts val="0"/>
              </a:spcAft>
              <a:buSzPts val="2000"/>
              <a:buChar char="•"/>
              <a:defRPr sz="2000"/>
            </a:lvl2pPr>
            <a:lvl3pPr marL="1371600" lvl="2" indent="-342900" algn="l">
              <a:lnSpc>
                <a:spcPct val="100000"/>
              </a:lnSpc>
              <a:spcBef>
                <a:spcPts val="360"/>
              </a:spcBef>
              <a:spcAft>
                <a:spcPts val="0"/>
              </a:spcAft>
              <a:buSzPts val="1800"/>
              <a:buChar char="•"/>
              <a:defRPr sz="1800"/>
            </a:lvl3pPr>
            <a:lvl4pPr marL="1828800" lvl="3" indent="-330200" algn="l">
              <a:lnSpc>
                <a:spcPct val="100000"/>
              </a:lnSpc>
              <a:spcBef>
                <a:spcPts val="320"/>
              </a:spcBef>
              <a:spcAft>
                <a:spcPts val="0"/>
              </a:spcAft>
              <a:buSzPts val="1600"/>
              <a:buChar char="•"/>
              <a:defRPr sz="1600"/>
            </a:lvl4pPr>
            <a:lvl5pPr marL="2286000" lvl="4" indent="-330200" algn="l">
              <a:lnSpc>
                <a:spcPct val="100000"/>
              </a:lnSpc>
              <a:spcBef>
                <a:spcPts val="320"/>
              </a:spcBef>
              <a:spcAft>
                <a:spcPts val="0"/>
              </a:spcAft>
              <a:buSzPts val="1600"/>
              <a:buChar char="•"/>
              <a:defRPr sz="1600"/>
            </a:lvl5pPr>
            <a:lvl6pPr marL="2743200" lvl="5" indent="-330200" algn="l">
              <a:lnSpc>
                <a:spcPct val="100000"/>
              </a:lnSpc>
              <a:spcBef>
                <a:spcPts val="320"/>
              </a:spcBef>
              <a:spcAft>
                <a:spcPts val="0"/>
              </a:spcAft>
              <a:buSzPts val="1600"/>
              <a:buChar char="•"/>
              <a:defRPr sz="1600"/>
            </a:lvl6pPr>
            <a:lvl7pPr marL="3200400" lvl="6" indent="-330200" algn="l">
              <a:lnSpc>
                <a:spcPct val="100000"/>
              </a:lnSpc>
              <a:spcBef>
                <a:spcPts val="320"/>
              </a:spcBef>
              <a:spcAft>
                <a:spcPts val="0"/>
              </a:spcAft>
              <a:buSzPts val="1600"/>
              <a:buChar char="•"/>
              <a:defRPr sz="1600"/>
            </a:lvl7pPr>
            <a:lvl8pPr marL="3657600" lvl="7" indent="-330200" algn="l">
              <a:lnSpc>
                <a:spcPct val="100000"/>
              </a:lnSpc>
              <a:spcBef>
                <a:spcPts val="320"/>
              </a:spcBef>
              <a:spcAft>
                <a:spcPts val="0"/>
              </a:spcAft>
              <a:buSzPts val="1600"/>
              <a:buChar char="•"/>
              <a:defRPr sz="1600"/>
            </a:lvl8pPr>
            <a:lvl9pPr marL="4114800" lvl="8" indent="-330200" algn="l">
              <a:lnSpc>
                <a:spcPct val="100000"/>
              </a:lnSpc>
              <a:spcBef>
                <a:spcPts val="320"/>
              </a:spcBef>
              <a:spcAft>
                <a:spcPts val="0"/>
              </a:spcAft>
              <a:buSzPts val="1600"/>
              <a:buChar char="•"/>
              <a:defRPr sz="1600"/>
            </a:lvl9pPr>
          </a:lstStyle>
          <a:p>
            <a:endParaRPr/>
          </a:p>
        </p:txBody>
      </p:sp>
      <p:sp>
        <p:nvSpPr>
          <p:cNvPr id="52" name="Google Shape;52;p9"/>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en nadpis" type="titleOnly">
  <p:cSld name="TITLE_ONLY">
    <p:spTree>
      <p:nvGrpSpPr>
        <p:cNvPr id="1" name="Shape 55"/>
        <p:cNvGrpSpPr/>
        <p:nvPr/>
      </p:nvGrpSpPr>
      <p:grpSpPr>
        <a:xfrm>
          <a:off x="0" y="0"/>
          <a:ext cx="0" cy="0"/>
          <a:chOff x="0" y="0"/>
          <a:chExt cx="0" cy="0"/>
        </a:xfrm>
      </p:grpSpPr>
      <p:sp>
        <p:nvSpPr>
          <p:cNvPr id="56" name="Google Shape;56;p10"/>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66C0C4"/>
              </a:buClr>
              <a:buSzPts val="3600"/>
              <a:buFont typeface="Arial Black"/>
              <a:buNone/>
              <a:defRPr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0"/>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0"/>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rázdna" type="blank">
  <p:cSld name="BLANK">
    <p:spTree>
      <p:nvGrpSpPr>
        <p:cNvPr id="1" name="Shape 60"/>
        <p:cNvGrpSpPr/>
        <p:nvPr/>
      </p:nvGrpSpPr>
      <p:grpSpPr>
        <a:xfrm>
          <a:off x="0" y="0"/>
          <a:ext cx="0" cy="0"/>
          <a:chOff x="0" y="0"/>
          <a:chExt cx="0" cy="0"/>
        </a:xfrm>
      </p:grpSpPr>
      <p:sp>
        <p:nvSpPr>
          <p:cNvPr id="61" name="Google Shape;61;p11"/>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1"/>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bsah s popisom" type="objTx">
  <p:cSld name="OBJECT_WITH_CAPTION_TEXT">
    <p:spTree>
      <p:nvGrpSpPr>
        <p:cNvPr id="1" name="Shape 64"/>
        <p:cNvGrpSpPr/>
        <p:nvPr/>
      </p:nvGrpSpPr>
      <p:grpSpPr>
        <a:xfrm>
          <a:off x="0" y="0"/>
          <a:ext cx="0" cy="0"/>
          <a:chOff x="0" y="0"/>
          <a:chExt cx="0" cy="0"/>
        </a:xfrm>
      </p:grpSpPr>
      <p:sp>
        <p:nvSpPr>
          <p:cNvPr id="65" name="Google Shape;65;p12"/>
          <p:cNvSpPr txBox="1">
            <a:spLocks noGrp="1"/>
          </p:cNvSpPr>
          <p:nvPr>
            <p:ph type="body" idx="1"/>
          </p:nvPr>
        </p:nvSpPr>
        <p:spPr>
          <a:xfrm>
            <a:off x="3575050" y="1600200"/>
            <a:ext cx="5111750"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Clr>
                <a:schemeClr val="dk1"/>
              </a:buClr>
              <a:buSzPts val="3200"/>
              <a:buNone/>
              <a:defRPr sz="3200"/>
            </a:lvl1pPr>
            <a:lvl2pPr marL="914400" lvl="1" indent="-406400" algn="l">
              <a:lnSpc>
                <a:spcPct val="100000"/>
              </a:lnSpc>
              <a:spcBef>
                <a:spcPts val="600"/>
              </a:spcBef>
              <a:spcAft>
                <a:spcPts val="0"/>
              </a:spcAft>
              <a:buSzPts val="2800"/>
              <a:buChar char="•"/>
              <a:defRPr sz="2800"/>
            </a:lvl2pPr>
            <a:lvl3pPr marL="1371600" lvl="2" indent="-381000" algn="l">
              <a:lnSpc>
                <a:spcPct val="100000"/>
              </a:lnSpc>
              <a:spcBef>
                <a:spcPts val="480"/>
              </a:spcBef>
              <a:spcAft>
                <a:spcPts val="0"/>
              </a:spcAft>
              <a:buSzPts val="2400"/>
              <a:buChar char="•"/>
              <a:defRPr sz="2400"/>
            </a:lvl3pPr>
            <a:lvl4pPr marL="1828800" lvl="3" indent="-355600" algn="l">
              <a:lnSpc>
                <a:spcPct val="100000"/>
              </a:lnSpc>
              <a:spcBef>
                <a:spcPts val="400"/>
              </a:spcBef>
              <a:spcAft>
                <a:spcPts val="0"/>
              </a:spcAft>
              <a:buSzPts val="2000"/>
              <a:buChar char="•"/>
              <a:defRPr sz="2000"/>
            </a:lvl4pPr>
            <a:lvl5pPr marL="2286000" lvl="4" indent="-355600" algn="l">
              <a:lnSpc>
                <a:spcPct val="100000"/>
              </a:lnSpc>
              <a:spcBef>
                <a:spcPts val="400"/>
              </a:spcBef>
              <a:spcAft>
                <a:spcPts val="0"/>
              </a:spcAft>
              <a:buSzPts val="2000"/>
              <a:buChar char="•"/>
              <a:defRPr sz="2000"/>
            </a:lvl5pPr>
            <a:lvl6pPr marL="2743200" lvl="5" indent="-355600" algn="l">
              <a:lnSpc>
                <a:spcPct val="100000"/>
              </a:lnSpc>
              <a:spcBef>
                <a:spcPts val="400"/>
              </a:spcBef>
              <a:spcAft>
                <a:spcPts val="0"/>
              </a:spcAft>
              <a:buSzPts val="2000"/>
              <a:buChar char="•"/>
              <a:defRPr sz="2000"/>
            </a:lvl6pPr>
            <a:lvl7pPr marL="3200400" lvl="6" indent="-355600" algn="l">
              <a:lnSpc>
                <a:spcPct val="100000"/>
              </a:lnSpc>
              <a:spcBef>
                <a:spcPts val="400"/>
              </a:spcBef>
              <a:spcAft>
                <a:spcPts val="0"/>
              </a:spcAft>
              <a:buSzPts val="2000"/>
              <a:buChar char="•"/>
              <a:defRPr sz="2000"/>
            </a:lvl7pPr>
            <a:lvl8pPr marL="3657600" lvl="7" indent="-355600" algn="l">
              <a:lnSpc>
                <a:spcPct val="100000"/>
              </a:lnSpc>
              <a:spcBef>
                <a:spcPts val="400"/>
              </a:spcBef>
              <a:spcAft>
                <a:spcPts val="0"/>
              </a:spcAft>
              <a:buSzPts val="2000"/>
              <a:buChar char="•"/>
              <a:defRPr sz="2000"/>
            </a:lvl8pPr>
            <a:lvl9pPr marL="4114800" lvl="8" indent="-355600" algn="l">
              <a:lnSpc>
                <a:spcPct val="100000"/>
              </a:lnSpc>
              <a:spcBef>
                <a:spcPts val="400"/>
              </a:spcBef>
              <a:spcAft>
                <a:spcPts val="0"/>
              </a:spcAft>
              <a:buSzPts val="2000"/>
              <a:buChar char="•"/>
              <a:defRPr sz="2000"/>
            </a:lvl9pPr>
          </a:lstStyle>
          <a:p>
            <a:endParaRPr/>
          </a:p>
        </p:txBody>
      </p:sp>
      <p:sp>
        <p:nvSpPr>
          <p:cNvPr id="66" name="Google Shape;66;p12"/>
          <p:cNvSpPr txBox="1">
            <a:spLocks noGrp="1"/>
          </p:cNvSpPr>
          <p:nvPr>
            <p:ph type="body" idx="2"/>
          </p:nvPr>
        </p:nvSpPr>
        <p:spPr>
          <a:xfrm>
            <a:off x="457200" y="1600200"/>
            <a:ext cx="3008313" cy="44805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67" name="Google Shape;67;p12"/>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0" name="Google Shape;70;p12"/>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Obrázok s popisom" type="picTx">
  <p:cSld name="PICTURE_WITH_CAPTION_TEXT">
    <p:spTree>
      <p:nvGrpSpPr>
        <p:cNvPr id="1" name="Shape 71"/>
        <p:cNvGrpSpPr/>
        <p:nvPr/>
      </p:nvGrpSpPr>
      <p:grpSpPr>
        <a:xfrm>
          <a:off x="0" y="0"/>
          <a:ext cx="0" cy="0"/>
          <a:chOff x="0" y="0"/>
          <a:chExt cx="0" cy="0"/>
        </a:xfrm>
      </p:grpSpPr>
      <p:sp>
        <p:nvSpPr>
          <p:cNvPr id="72" name="Google Shape;72;p13"/>
          <p:cNvSpPr/>
          <p:nvPr/>
        </p:nvSpPr>
        <p:spPr>
          <a:xfrm>
            <a:off x="9001124" y="4846320"/>
            <a:ext cx="142876" cy="201168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3" name="Google Shape;73;p13"/>
          <p:cNvSpPr>
            <a:spLocks noGrp="1"/>
          </p:cNvSpPr>
          <p:nvPr>
            <p:ph type="pic" idx="2"/>
          </p:nvPr>
        </p:nvSpPr>
        <p:spPr>
          <a:xfrm>
            <a:off x="-1" y="0"/>
            <a:ext cx="9000877" cy="4846320"/>
          </a:xfrm>
          <a:prstGeom prst="rect">
            <a:avLst/>
          </a:prstGeom>
          <a:solidFill>
            <a:srgbClr val="BFBFBF"/>
          </a:solidFill>
          <a:ln>
            <a:noFill/>
          </a:ln>
        </p:spPr>
      </p:sp>
      <p:sp>
        <p:nvSpPr>
          <p:cNvPr id="74" name="Google Shape;74;p13"/>
          <p:cNvSpPr txBox="1">
            <a:spLocks noGrp="1"/>
          </p:cNvSpPr>
          <p:nvPr>
            <p:ph type="body" idx="1"/>
          </p:nvPr>
        </p:nvSpPr>
        <p:spPr>
          <a:xfrm>
            <a:off x="457200" y="5715000"/>
            <a:ext cx="8153400" cy="4572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20"/>
              </a:spcBef>
              <a:spcAft>
                <a:spcPts val="0"/>
              </a:spcAft>
              <a:buClr>
                <a:schemeClr val="dk1"/>
              </a:buClr>
              <a:buSzPts val="1600"/>
              <a:buNone/>
              <a:defRPr sz="1600"/>
            </a:lvl1pPr>
            <a:lvl2pPr marL="914400" lvl="1" indent="-228600" algn="l">
              <a:lnSpc>
                <a:spcPct val="100000"/>
              </a:lnSpc>
              <a:spcBef>
                <a:spcPts val="600"/>
              </a:spcBef>
              <a:spcAft>
                <a:spcPts val="0"/>
              </a:spcAft>
              <a:buSzPts val="1200"/>
              <a:buNone/>
              <a:defRPr sz="1200"/>
            </a:lvl2pPr>
            <a:lvl3pPr marL="1371600" lvl="2" indent="-228600" algn="l">
              <a:lnSpc>
                <a:spcPct val="100000"/>
              </a:lnSpc>
              <a:spcBef>
                <a:spcPts val="200"/>
              </a:spcBef>
              <a:spcAft>
                <a:spcPts val="0"/>
              </a:spcAft>
              <a:buSzPts val="1000"/>
              <a:buNone/>
              <a:defRPr sz="1000"/>
            </a:lvl3pPr>
            <a:lvl4pPr marL="1828800" lvl="3" indent="-228600" algn="l">
              <a:lnSpc>
                <a:spcPct val="100000"/>
              </a:lnSpc>
              <a:spcBef>
                <a:spcPts val="180"/>
              </a:spcBef>
              <a:spcAft>
                <a:spcPts val="0"/>
              </a:spcAft>
              <a:buSzPts val="900"/>
              <a:buNone/>
              <a:defRPr sz="900"/>
            </a:lvl4pPr>
            <a:lvl5pPr marL="2286000" lvl="4" indent="-228600" algn="l">
              <a:lnSpc>
                <a:spcPct val="100000"/>
              </a:lnSpc>
              <a:spcBef>
                <a:spcPts val="180"/>
              </a:spcBef>
              <a:spcAft>
                <a:spcPts val="0"/>
              </a:spcAft>
              <a:buSzPts val="900"/>
              <a:buNone/>
              <a:defRPr sz="900"/>
            </a:lvl5pPr>
            <a:lvl6pPr marL="2743200" lvl="5" indent="-228600" algn="l">
              <a:lnSpc>
                <a:spcPct val="100000"/>
              </a:lnSpc>
              <a:spcBef>
                <a:spcPts val="180"/>
              </a:spcBef>
              <a:spcAft>
                <a:spcPts val="0"/>
              </a:spcAft>
              <a:buSzPts val="900"/>
              <a:buNone/>
              <a:defRPr sz="900"/>
            </a:lvl6pPr>
            <a:lvl7pPr marL="3200400" lvl="6" indent="-228600" algn="l">
              <a:lnSpc>
                <a:spcPct val="100000"/>
              </a:lnSpc>
              <a:spcBef>
                <a:spcPts val="180"/>
              </a:spcBef>
              <a:spcAft>
                <a:spcPts val="0"/>
              </a:spcAft>
              <a:buSzPts val="900"/>
              <a:buNone/>
              <a:defRPr sz="900"/>
            </a:lvl7pPr>
            <a:lvl8pPr marL="3657600" lvl="7" indent="-228600" algn="l">
              <a:lnSpc>
                <a:spcPct val="100000"/>
              </a:lnSpc>
              <a:spcBef>
                <a:spcPts val="180"/>
              </a:spcBef>
              <a:spcAft>
                <a:spcPts val="0"/>
              </a:spcAft>
              <a:buSzPts val="900"/>
              <a:buNone/>
              <a:defRPr sz="900"/>
            </a:lvl8pPr>
            <a:lvl9pPr marL="4114800" lvl="8" indent="-228600" algn="l">
              <a:lnSpc>
                <a:spcPct val="100000"/>
              </a:lnSpc>
              <a:spcBef>
                <a:spcPts val="180"/>
              </a:spcBef>
              <a:spcAft>
                <a:spcPts val="0"/>
              </a:spcAft>
              <a:buSzPts val="900"/>
              <a:buNone/>
              <a:defRPr sz="900"/>
            </a:lvl9pPr>
          </a:lstStyle>
          <a:p>
            <a:endParaRPr/>
          </a:p>
        </p:txBody>
      </p:sp>
      <p:sp>
        <p:nvSpPr>
          <p:cNvPr id="75" name="Google Shape;75;p13"/>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3"/>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3"/>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8" name="Google Shape;78;p13"/>
          <p:cNvSpPr txBox="1">
            <a:spLocks noGrp="1"/>
          </p:cNvSpPr>
          <p:nvPr>
            <p:ph type="title"/>
          </p:nvPr>
        </p:nvSpPr>
        <p:spPr>
          <a:xfrm>
            <a:off x="457200" y="4953000"/>
            <a:ext cx="8153400" cy="762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66C0C4"/>
              </a:buClr>
              <a:buSzPts val="2400"/>
              <a:buFont typeface="Arial Black"/>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p:nvPr/>
        </p:nvSpPr>
        <p:spPr>
          <a:xfrm>
            <a:off x="9001124" y="0"/>
            <a:ext cx="142876" cy="484632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Nadpis a zvislý text" type="vertTx">
  <p:cSld name="VERTICAL_TEXT">
    <p:spTree>
      <p:nvGrpSpPr>
        <p:cNvPr id="1" name="Shape 80"/>
        <p:cNvGrpSpPr/>
        <p:nvPr/>
      </p:nvGrpSpPr>
      <p:grpSpPr>
        <a:xfrm>
          <a:off x="0" y="0"/>
          <a:ext cx="0" cy="0"/>
          <a:chOff x="0" y="0"/>
          <a:chExt cx="0" cy="0"/>
        </a:xfrm>
      </p:grpSpPr>
      <p:sp>
        <p:nvSpPr>
          <p:cNvPr id="81" name="Google Shape;81;p1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66C0C4"/>
              </a:buClr>
              <a:buSzPts val="2800"/>
              <a:buFont typeface="Arial Black"/>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4"/>
          <p:cNvSpPr txBox="1">
            <a:spLocks noGrp="1"/>
          </p:cNvSpPr>
          <p:nvPr>
            <p:ph type="body" idx="1"/>
          </p:nvPr>
        </p:nvSpPr>
        <p:spPr>
          <a:xfrm rot="5400000">
            <a:off x="2080419" y="129382"/>
            <a:ext cx="4373563" cy="7620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3" name="Google Shape;83;p1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457200" y="152718"/>
            <a:ext cx="5791200" cy="1371600"/>
          </a:xfrm>
          <a:prstGeom prst="rect">
            <a:avLst/>
          </a:prstGeom>
          <a:noFill/>
          <a:ln>
            <a:noFill/>
          </a:ln>
        </p:spPr>
        <p:txBody>
          <a:bodyPr spcFirstLastPara="1" wrap="square" lIns="91425" tIns="45700" rIns="91425" bIns="45700" anchor="b" anchorCtr="0">
            <a:normAutofit/>
          </a:bodyPr>
          <a:lstStyle>
            <a:lvl1pPr marR="0" lvl="0" algn="l" rtl="0">
              <a:lnSpc>
                <a:spcPct val="100000"/>
              </a:lnSpc>
              <a:spcBef>
                <a:spcPts val="0"/>
              </a:spcBef>
              <a:spcAft>
                <a:spcPts val="0"/>
              </a:spcAft>
              <a:buClr>
                <a:srgbClr val="66C0C4"/>
              </a:buClr>
              <a:buSzPts val="3600"/>
              <a:buFont typeface="Arial Black"/>
              <a:buNone/>
              <a:defRPr sz="3600" b="0" i="0" u="none" strike="noStrike" cap="none">
                <a:solidFill>
                  <a:srgbClr val="66C0C4"/>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457200" y="1752600"/>
            <a:ext cx="7620000" cy="4373563"/>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marL="914400" marR="0" lvl="1" indent="-355600" algn="l" rtl="0">
              <a:lnSpc>
                <a:spcPct val="100000"/>
              </a:lnSpc>
              <a:spcBef>
                <a:spcPts val="6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457200" y="6172201"/>
            <a:ext cx="3429000" cy="304800"/>
          </a:xfrm>
          <a:prstGeom prst="rect">
            <a:avLst/>
          </a:prstGeom>
          <a:noFill/>
          <a:ln>
            <a:noFill/>
          </a:ln>
        </p:spPr>
        <p:txBody>
          <a:bodyPr spcFirstLastPara="1" wrap="square" lIns="91425" tIns="45700" rIns="91425" bIns="0" anchor="b"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57200" y="6492875"/>
            <a:ext cx="3429000" cy="28384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rot="-5400000">
            <a:off x="8227377" y="5885497"/>
            <a:ext cx="1315721"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2400"/>
              <a:buFont typeface="Arial"/>
              <a:buNone/>
              <a:defRPr sz="2400" b="1"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5" name="Google Shape;15;p4"/>
          <p:cNvSpPr/>
          <p:nvPr/>
        </p:nvSpPr>
        <p:spPr>
          <a:xfrm>
            <a:off x="9001124" y="0"/>
            <a:ext cx="142876" cy="1371600"/>
          </a:xfrm>
          <a:prstGeom prst="rect">
            <a:avLst/>
          </a:prstGeom>
          <a:solidFill>
            <a:srgbClr val="C6E4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
          <p:cNvSpPr/>
          <p:nvPr/>
        </p:nvSpPr>
        <p:spPr>
          <a:xfrm>
            <a:off x="9001124" y="1371600"/>
            <a:ext cx="142876" cy="5486400"/>
          </a:xfrm>
          <a:prstGeom prst="rect">
            <a:avLst/>
          </a:prstGeom>
          <a:solidFill>
            <a:srgbClr val="4A9B8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 name="Google Shape;17;p4" descr="Logo&#10;&#10;Description automatically generated"/>
          <p:cNvPicPr preferRelativeResize="0"/>
          <p:nvPr/>
        </p:nvPicPr>
        <p:blipFill rotWithShape="1">
          <a:blip r:embed="rId12">
            <a:alphaModFix/>
          </a:blip>
          <a:srcRect/>
          <a:stretch/>
        </p:blipFill>
        <p:spPr>
          <a:xfrm>
            <a:off x="7308304" y="-1"/>
            <a:ext cx="1576933" cy="157693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4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6.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projectentreality.eu/index.php/en/"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netbasequid.com/blog/market-research-steps/" TargetMode="External"/><Relationship Id="rId7" Type="http://schemas.openxmlformats.org/officeDocument/2006/relationships/hyperlink" Target="https://www.smashingmagazine.com/2010/01/color-theory-for-designers-part-1-the-meaning-of-color/"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hyperlink" Target="https://www.heurio.co/dieter-rams-10-principles-of-good-design" TargetMode="External"/><Relationship Id="rId5" Type="http://schemas.openxmlformats.org/officeDocument/2006/relationships/hyperlink" Target="https://neilpatel.com/what-is-content-marketing/" TargetMode="External"/><Relationship Id="rId4" Type="http://schemas.openxmlformats.org/officeDocument/2006/relationships/hyperlink" Target="https://books.forbes.com/blog/how-to-build-a-digital-brand-that-last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
        <p:cNvGrpSpPr/>
        <p:nvPr/>
      </p:nvGrpSpPr>
      <p:grpSpPr>
        <a:xfrm>
          <a:off x="0" y="0"/>
          <a:ext cx="0" cy="0"/>
          <a:chOff x="0" y="0"/>
          <a:chExt cx="0" cy="0"/>
        </a:xfrm>
      </p:grpSpPr>
      <p:sp>
        <p:nvSpPr>
          <p:cNvPr id="97" name="Google Shape;97;p1"/>
          <p:cNvSpPr txBox="1">
            <a:spLocks noGrp="1"/>
          </p:cNvSpPr>
          <p:nvPr>
            <p:ph type="ctrTitle"/>
          </p:nvPr>
        </p:nvSpPr>
        <p:spPr>
          <a:xfrm>
            <a:off x="387058" y="2516908"/>
            <a:ext cx="8072400" cy="1297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4000" dirty="0">
                <a:latin typeface="Calibri"/>
                <a:ea typeface="Calibri"/>
                <a:cs typeface="Calibri"/>
                <a:sym typeface="Calibri"/>
              </a:rPr>
              <a:t>ΒΑΣΙΚΑ ΣΤΟΙΧΕΙΑ ΜΕΣΩΝ ΚΟΙΝΩΝΙΚΗΣ ΔΙΚΤΥΩΣΗΣ</a:t>
            </a:r>
            <a:endParaRPr dirty="0"/>
          </a:p>
        </p:txBody>
      </p:sp>
      <p:sp>
        <p:nvSpPr>
          <p:cNvPr id="98" name="Google Shape;98;p1"/>
          <p:cNvSpPr txBox="1">
            <a:spLocks noGrp="1"/>
          </p:cNvSpPr>
          <p:nvPr>
            <p:ph type="subTitle" idx="1"/>
          </p:nvPr>
        </p:nvSpPr>
        <p:spPr>
          <a:xfrm>
            <a:off x="642910" y="4000504"/>
            <a:ext cx="7283100" cy="5760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2"/>
              </a:buClr>
              <a:buSzPts val="2000"/>
              <a:buNone/>
            </a:pPr>
            <a:r>
              <a:rPr lang="en-GB" dirty="0"/>
              <a:t> </a:t>
            </a:r>
            <a:endParaRPr dirty="0"/>
          </a:p>
        </p:txBody>
      </p:sp>
      <p:pic>
        <p:nvPicPr>
          <p:cNvPr id="99" name="Google Shape;99;p1"/>
          <p:cNvPicPr preferRelativeResize="0"/>
          <p:nvPr/>
        </p:nvPicPr>
        <p:blipFill rotWithShape="1">
          <a:blip r:embed="rId3">
            <a:alphaModFix/>
          </a:blip>
          <a:srcRect/>
          <a:stretch/>
        </p:blipFill>
        <p:spPr>
          <a:xfrm>
            <a:off x="500034" y="397819"/>
            <a:ext cx="1928826" cy="549715"/>
          </a:xfrm>
          <a:prstGeom prst="rect">
            <a:avLst/>
          </a:prstGeom>
          <a:noFill/>
          <a:ln>
            <a:noFill/>
          </a:ln>
        </p:spPr>
      </p:pic>
      <p:sp>
        <p:nvSpPr>
          <p:cNvPr id="100" name="Google Shape;100;p1"/>
          <p:cNvSpPr/>
          <p:nvPr/>
        </p:nvSpPr>
        <p:spPr>
          <a:xfrm>
            <a:off x="1681137" y="1507271"/>
            <a:ext cx="5484227"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dirty="0">
                <a:solidFill>
                  <a:srgbClr val="398F98"/>
                </a:solidFill>
                <a:latin typeface="Calibri"/>
                <a:cs typeface="Calibri"/>
              </a:rPr>
              <a:t>Enhancing Young People Skills and Competencies in Social Entrepreneurship by Virtual Reality - </a:t>
            </a:r>
            <a:r>
              <a:rPr lang="en-IE" sz="1200" b="1" dirty="0">
                <a:solidFill>
                  <a:schemeClr val="accent6">
                    <a:lumMod val="75000"/>
                  </a:schemeClr>
                </a:solidFill>
                <a:latin typeface="Calibri"/>
                <a:cs typeface="Calibri"/>
              </a:rPr>
              <a:t>ERASMUS + 2021-1-RO01-KA220-YOU-000029869</a:t>
            </a:r>
            <a:endParaRPr lang="en-US" sz="1200" b="1" dirty="0">
              <a:solidFill>
                <a:schemeClr val="accent6">
                  <a:lumMod val="75000"/>
                </a:schemeClr>
              </a:solidFill>
              <a:latin typeface="Calibri"/>
              <a:cs typeface="Calibri"/>
            </a:endParaRPr>
          </a:p>
        </p:txBody>
      </p:sp>
      <p:sp>
        <p:nvSpPr>
          <p:cNvPr id="101" name="Google Shape;101;p1"/>
          <p:cNvSpPr/>
          <p:nvPr/>
        </p:nvSpPr>
        <p:spPr>
          <a:xfrm>
            <a:off x="500034" y="6286520"/>
            <a:ext cx="810177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a:solidFill>
                  <a:srgbClr val="ABD7C9"/>
                </a:solidFill>
              </a:rPr>
              <a:t>Asociatia Centrul de Training European - CTE</a:t>
            </a:r>
            <a:endParaRPr sz="1400" b="0" i="0" u="none" strike="noStrike" cap="none">
              <a:solidFill>
                <a:srgbClr val="000000"/>
              </a:solidFill>
              <a:latin typeface="Arial"/>
              <a:ea typeface="Arial"/>
              <a:cs typeface="Arial"/>
              <a:sym typeface="Arial"/>
            </a:endParaRPr>
          </a:p>
        </p:txBody>
      </p:sp>
      <p:sp>
        <p:nvSpPr>
          <p:cNvPr id="102" name="Google Shape;102;p1"/>
          <p:cNvSpPr txBox="1"/>
          <p:nvPr/>
        </p:nvSpPr>
        <p:spPr>
          <a:xfrm>
            <a:off x="3404275" y="4210500"/>
            <a:ext cx="3716700" cy="600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rgbClr val="398F98"/>
              </a:solidFill>
              <a:latin typeface="Arial Black"/>
              <a:ea typeface="Arial Black"/>
              <a:cs typeface="Arial Black"/>
              <a:sym typeface="Arial Black"/>
            </a:endParaRPr>
          </a:p>
        </p:txBody>
      </p:sp>
      <p:sp>
        <p:nvSpPr>
          <p:cNvPr id="103" name="Google Shape;103;p1"/>
          <p:cNvSpPr txBox="1">
            <a:spLocks noGrp="1"/>
          </p:cNvSpPr>
          <p:nvPr>
            <p:ph type="ctrTitle"/>
          </p:nvPr>
        </p:nvSpPr>
        <p:spPr>
          <a:xfrm>
            <a:off x="759951" y="3725955"/>
            <a:ext cx="7326600" cy="4314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398F98"/>
              </a:buClr>
              <a:buSzPts val="4000"/>
              <a:buFont typeface="Calibri"/>
              <a:buNone/>
            </a:pPr>
            <a:r>
              <a:rPr lang="el-GR" sz="3000" dirty="0">
                <a:latin typeface="Calibri"/>
                <a:cs typeface="Calibri"/>
                <a:sym typeface="Calibri"/>
              </a:rPr>
              <a:t>Εισαγωγή</a:t>
            </a:r>
            <a:endParaRPr sz="5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657375"/>
            <a:ext cx="8027233" cy="4924425"/>
          </a:xfrm>
          <a:prstGeom prst="rect">
            <a:avLst/>
          </a:prstGeom>
          <a:noFill/>
        </p:spPr>
        <p:txBody>
          <a:bodyPr wrap="square" rtlCol="0">
            <a:spAutoFit/>
          </a:bodyPr>
          <a:lstStyle/>
          <a:p>
            <a:pPr algn="just"/>
            <a:r>
              <a:rPr lang="en-US" sz="3000" dirty="0"/>
              <a:t>4.	</a:t>
            </a:r>
            <a:r>
              <a:rPr lang="el-GR" sz="3000" b="1" dirty="0"/>
              <a:t> </a:t>
            </a:r>
            <a:r>
              <a:rPr lang="el-GR" sz="2800" b="1" dirty="0"/>
              <a:t>Αναλύστε τα δεδομένα </a:t>
            </a:r>
            <a:r>
              <a:rPr lang="en-US" sz="2800" dirty="0"/>
              <a:t>: </a:t>
            </a:r>
            <a:r>
              <a:rPr lang="el-GR" sz="2800" dirty="0"/>
              <a:t>Αφού συλλεχθούν τα δεδομένα, το επόμενο βήμα είναι η ανάλυσή τους. Αυτό περιλαμβάνει την οργάνωση και τη σύνοψη των δεδομένων, καθώς και τον εντοπισμό προτύπων και σχέσεων</a:t>
            </a:r>
            <a:r>
              <a:rPr lang="en-US" sz="2800" dirty="0"/>
              <a:t>.</a:t>
            </a:r>
          </a:p>
          <a:p>
            <a:pPr algn="just"/>
            <a:r>
              <a:rPr lang="en-US" sz="3000" dirty="0"/>
              <a:t>5.	</a:t>
            </a:r>
            <a:r>
              <a:rPr lang="el-GR" sz="2800" b="1" dirty="0"/>
              <a:t> Ερμηνεύστε τα ευρήματα </a:t>
            </a:r>
            <a:r>
              <a:rPr lang="en-US" sz="2800" dirty="0"/>
              <a:t>: </a:t>
            </a:r>
            <a:r>
              <a:rPr lang="el-GR" sz="2800" dirty="0"/>
              <a:t>Αφού αναλυθούν τα δεδομένα, το επόμενο βήμα είναι η ερμηνεία των ευρημάτων. Αυτό περιλαμβάνει την εξαγωγή συμπερασμάτων από τα δεδομένα και τη διατύπωση συστάσεων με βάση αυτά τα συμπεράσματα</a:t>
            </a:r>
            <a:r>
              <a:rPr lang="en-US" sz="3000" dirty="0"/>
              <a:t>.</a:t>
            </a:r>
          </a:p>
        </p:txBody>
      </p:sp>
    </p:spTree>
    <p:extLst>
      <p:ext uri="{BB962C8B-B14F-4D97-AF65-F5344CB8AC3E}">
        <p14:creationId xmlns:p14="http://schemas.microsoft.com/office/powerpoint/2010/main" val="3032970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657375"/>
            <a:ext cx="8027233" cy="5386090"/>
          </a:xfrm>
          <a:prstGeom prst="rect">
            <a:avLst/>
          </a:prstGeom>
          <a:noFill/>
        </p:spPr>
        <p:txBody>
          <a:bodyPr wrap="square" rtlCol="0">
            <a:spAutoFit/>
          </a:bodyPr>
          <a:lstStyle/>
          <a:p>
            <a:pPr marL="514350" indent="-514350" algn="just">
              <a:buAutoNum type="arabicPeriod" startAt="6"/>
            </a:pPr>
            <a:r>
              <a:rPr lang="el-GR" sz="2800" b="1" dirty="0"/>
              <a:t>Αναφέρετε τα ευρήματα </a:t>
            </a:r>
            <a:r>
              <a:rPr lang="en-US" sz="2800" dirty="0"/>
              <a:t>: </a:t>
            </a:r>
            <a:r>
              <a:rPr lang="el-GR" sz="2800" dirty="0"/>
              <a:t>Το τελευταίο βήμα στη διαδικασία έρευνας αγοράς είναι η αναφορά των ευρημάτων. Αυτό περιλαμβάνει την παρουσίαση των αποτελεσμάτων της έρευνας με σαφή και συνοπτικό τρόπο, χρησιμοποιώντας γραφήματα και άλλα οπτικά βοηθήματα για να βοηθήσουν στην επικοινωνία των ευρημάτων</a:t>
            </a:r>
            <a:r>
              <a:rPr lang="en-US" sz="3000" dirty="0"/>
              <a:t>.</a:t>
            </a:r>
          </a:p>
          <a:p>
            <a:pPr algn="just"/>
            <a:endParaRPr lang="en-US" sz="3000" dirty="0"/>
          </a:p>
          <a:p>
            <a:pPr algn="just"/>
            <a:r>
              <a:rPr lang="en-US" sz="3000" dirty="0"/>
              <a:t>7.	</a:t>
            </a:r>
            <a:r>
              <a:rPr lang="el-GR" sz="2800" b="1" dirty="0"/>
              <a:t> Εφαρμόστε τα ευρήματα και προσαρμόστε ανάλογα τους στόχους μάρκετινγκ</a:t>
            </a:r>
            <a:r>
              <a:rPr lang="en-US" sz="3000" b="1" dirty="0"/>
              <a:t>.</a:t>
            </a:r>
          </a:p>
        </p:txBody>
      </p:sp>
    </p:spTree>
    <p:extLst>
      <p:ext uri="{BB962C8B-B14F-4D97-AF65-F5344CB8AC3E}">
        <p14:creationId xmlns:p14="http://schemas.microsoft.com/office/powerpoint/2010/main" val="3890300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pic>
        <p:nvPicPr>
          <p:cNvPr id="4" name="Picture 3" descr="The 7 Key Steps of the Market Research Process">
            <a:extLst>
              <a:ext uri="{FF2B5EF4-FFF2-40B4-BE49-F238E27FC236}">
                <a16:creationId xmlns:a16="http://schemas.microsoft.com/office/drawing/2014/main" id="{F71CC85E-DAD8-3CBD-DF63-68F336FC89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4478" y="2115756"/>
            <a:ext cx="7407689" cy="3876364"/>
          </a:xfrm>
          <a:prstGeom prst="rect">
            <a:avLst/>
          </a:prstGeom>
          <a:noFill/>
          <a:ln>
            <a:noFill/>
          </a:ln>
        </p:spPr>
      </p:pic>
    </p:spTree>
    <p:extLst>
      <p:ext uri="{BB962C8B-B14F-4D97-AF65-F5344CB8AC3E}">
        <p14:creationId xmlns:p14="http://schemas.microsoft.com/office/powerpoint/2010/main" val="2435218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657375"/>
            <a:ext cx="8027233" cy="5170646"/>
          </a:xfrm>
          <a:prstGeom prst="rect">
            <a:avLst/>
          </a:prstGeom>
          <a:noFill/>
        </p:spPr>
        <p:txBody>
          <a:bodyPr wrap="square" rtlCol="0">
            <a:spAutoFit/>
          </a:bodyPr>
          <a:lstStyle/>
          <a:p>
            <a:pPr algn="just"/>
            <a:r>
              <a:rPr lang="el-GR" sz="3000" dirty="0"/>
              <a:t>Συνοπτικά, τα μέσα κοινωνικής δικτύωσης παρέχουν μια σειρά από ευκαιρίες για τη διεξαγωγή έρευνας αγοράς. Χρησιμοποιώντας πλατφόρμες μέσων κοινωνικής δικτύωσης για τη συλλογή πληροφοριών σχετικά με τις προτιμήσεις, τις απόψεις και τη συμπεριφορά των πελατών, οι επιχειρήσεις μπορούν να αποκτήσουν πολύτιμες πληροφορίες που μπορούν να ενημερώσουν τις στρατηγικές μάρκετινγκ και να τις βοηθήσουν να παραμείνουν μπροστά από τον ανταγωνισμό</a:t>
            </a:r>
            <a:r>
              <a:rPr lang="en-US" sz="3000" dirty="0"/>
              <a:t>.</a:t>
            </a:r>
          </a:p>
        </p:txBody>
      </p:sp>
    </p:spTree>
    <p:extLst>
      <p:ext uri="{BB962C8B-B14F-4D97-AF65-F5344CB8AC3E}">
        <p14:creationId xmlns:p14="http://schemas.microsoft.com/office/powerpoint/2010/main" val="3253573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Θυμήσου</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84192"/>
            <a:ext cx="8027233" cy="4247317"/>
          </a:xfrm>
          <a:prstGeom prst="rect">
            <a:avLst/>
          </a:prstGeom>
          <a:noFill/>
        </p:spPr>
        <p:txBody>
          <a:bodyPr wrap="square" rtlCol="0">
            <a:spAutoFit/>
          </a:bodyPr>
          <a:lstStyle/>
          <a:p>
            <a:pPr marL="457200" indent="-457200" algn="just">
              <a:buFont typeface="Wingdings" panose="05000000000000000000" pitchFamily="2" charset="2"/>
              <a:buChar char="ü"/>
            </a:pPr>
            <a:r>
              <a:rPr lang="el-GR" sz="3000" dirty="0"/>
              <a:t>Ακολουθώντας αυτά τα βήματα, οι επιχειρήσεις μπορούν να συγκεντρώσουν πολύτιμες πληροφορίες σχετικά με την αγορά, τους πελάτες και τον ανταγωνισμό τους και να χρησιμοποιήσουν αυτές τις πληροφορίες για να λάβουν τεκμηριωμένες αποφάσεις σχετικά με τα προϊόντα, τις υπηρεσίες και τις στρατηγικές μάρκετινγκ τους</a:t>
            </a:r>
            <a:r>
              <a:rPr lang="en-US" sz="3000" dirty="0"/>
              <a:t>.</a:t>
            </a:r>
          </a:p>
        </p:txBody>
      </p:sp>
    </p:spTree>
    <p:extLst>
      <p:ext uri="{BB962C8B-B14F-4D97-AF65-F5344CB8AC3E}">
        <p14:creationId xmlns:p14="http://schemas.microsoft.com/office/powerpoint/2010/main" val="3853002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Θυμήσου</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997839"/>
            <a:ext cx="8027233" cy="3323987"/>
          </a:xfrm>
          <a:prstGeom prst="rect">
            <a:avLst/>
          </a:prstGeom>
          <a:noFill/>
        </p:spPr>
        <p:txBody>
          <a:bodyPr wrap="square" rtlCol="0">
            <a:spAutoFit/>
          </a:bodyPr>
          <a:lstStyle/>
          <a:p>
            <a:pPr marL="457200" indent="-457200" algn="just">
              <a:buFont typeface="Wingdings" panose="05000000000000000000" pitchFamily="2" charset="2"/>
              <a:buChar char="ü"/>
            </a:pPr>
            <a:r>
              <a:rPr lang="el-GR" sz="3000" dirty="0"/>
              <a:t>Χρησιμοποιώντας έναν συνδυασμό μεθόδων έρευνας μέσων κοινωνικής δικτύωσης και παραδοσιακών μεθόδων έρευνας, οι επιχειρήσεις μπορούν να αποκτήσουν μια πιο ολοκληρωμένη κατανόηση του κοινού-στόχου τους και να λάβουν πιο ενημερωμένες αποφάσεις</a:t>
            </a:r>
            <a:r>
              <a:rPr lang="en-US" sz="3000" dirty="0"/>
              <a:t>.</a:t>
            </a:r>
          </a:p>
        </p:txBody>
      </p:sp>
    </p:spTree>
    <p:extLst>
      <p:ext uri="{BB962C8B-B14F-4D97-AF65-F5344CB8AC3E}">
        <p14:creationId xmlns:p14="http://schemas.microsoft.com/office/powerpoint/2010/main" val="2343888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Επωνυμία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997839"/>
            <a:ext cx="8027233" cy="4708981"/>
          </a:xfrm>
          <a:prstGeom prst="rect">
            <a:avLst/>
          </a:prstGeom>
          <a:noFill/>
        </p:spPr>
        <p:txBody>
          <a:bodyPr wrap="square" rtlCol="0">
            <a:spAutoFit/>
          </a:bodyPr>
          <a:lstStyle/>
          <a:p>
            <a:pPr algn="just"/>
            <a:r>
              <a:rPr lang="el-GR" sz="3000" dirty="0"/>
              <a:t>Όταν λέτε μάρκετινγκ, σκέφτεστε επίσης την επωνυμία. Η επωνυμία είναι μια μοναδική ταυτότητα που διακρίνει μια εταιρεία, ένα προϊόν ή μια υπηρεσία από τους ανταγωνιστές της στο μυαλό των καταναλωτών. Μια επωνυμία δεν είναι απλώς ένα λογότυπο, όνομα ή ετικέτα, αλλά μάλλον ένας συνδυασμός απτών και άυλων στοιχείων που δημιουργούν μια αντίληψη αξίας και τη διαφοροποιούν από άλλες προσφορές</a:t>
            </a:r>
            <a:r>
              <a:rPr lang="en-US" sz="3000" dirty="0"/>
              <a:t>.</a:t>
            </a:r>
          </a:p>
        </p:txBody>
      </p:sp>
    </p:spTree>
    <p:extLst>
      <p:ext uri="{BB962C8B-B14F-4D97-AF65-F5344CB8AC3E}">
        <p14:creationId xmlns:p14="http://schemas.microsoft.com/office/powerpoint/2010/main" val="1904829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Επωνυμία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559217"/>
            <a:ext cx="8027233" cy="5509200"/>
          </a:xfrm>
          <a:prstGeom prst="rect">
            <a:avLst/>
          </a:prstGeom>
          <a:noFill/>
        </p:spPr>
        <p:txBody>
          <a:bodyPr wrap="square" rtlCol="0">
            <a:spAutoFit/>
          </a:bodyPr>
          <a:lstStyle/>
          <a:p>
            <a:pPr algn="just"/>
            <a:r>
              <a:rPr lang="el-GR" sz="3000" dirty="0"/>
              <a:t>Στις περισσότερες περιπτώσεις, μια επωνυμία αποτελείται από πολλαπλά βασικά στοιχεία, όπως</a:t>
            </a:r>
            <a:r>
              <a:rPr lang="en-US" sz="3000" dirty="0"/>
              <a:t>:</a:t>
            </a:r>
          </a:p>
          <a:p>
            <a:pPr algn="just"/>
            <a:endParaRPr lang="en-US" sz="3000" dirty="0"/>
          </a:p>
          <a:p>
            <a:pPr marL="457200" indent="-457200" algn="just">
              <a:buFont typeface="Wingdings" panose="05000000000000000000" pitchFamily="2" charset="2"/>
              <a:buChar char="Ø"/>
            </a:pPr>
            <a:r>
              <a:rPr lang="el-GR" sz="3000" b="1" dirty="0"/>
              <a:t>Ταυτότητα</a:t>
            </a:r>
            <a:r>
              <a:rPr lang="en-US" sz="3000" dirty="0"/>
              <a:t> - </a:t>
            </a:r>
            <a:r>
              <a:rPr lang="el-GR" sz="3000" dirty="0"/>
              <a:t>περιλαμβάνει τα οπτικά στοιχεία μιας επωνυμίας, όπως λογότυπο, χρωματική παλέτα, τυπογραφία και εικόνες</a:t>
            </a:r>
            <a:r>
              <a:rPr lang="en-US" sz="3000" dirty="0"/>
              <a:t>.</a:t>
            </a:r>
          </a:p>
          <a:p>
            <a:pPr marL="457200" indent="-457200" algn="just">
              <a:buFont typeface="Wingdings" panose="05000000000000000000" pitchFamily="2" charset="2"/>
              <a:buChar char="Ø"/>
            </a:pPr>
            <a:r>
              <a:rPr lang="el-GR" sz="3000" b="1" dirty="0"/>
              <a:t>Μηνύματα</a:t>
            </a:r>
            <a:r>
              <a:rPr lang="en-US" sz="3000" dirty="0"/>
              <a:t> - </a:t>
            </a:r>
            <a:r>
              <a:rPr lang="el-GR" sz="2800" dirty="0"/>
              <a:t>περιλαμβάνει τη γλώσσα και τα μηνύματα που χρησιμοποιούνται για την επικοινωνία των αξιών, του σκοπού και της μοναδικής πρότασης πώλησης της επωνυμίας</a:t>
            </a:r>
            <a:r>
              <a:rPr lang="en-US" sz="2800" dirty="0"/>
              <a:t>.</a:t>
            </a:r>
          </a:p>
        </p:txBody>
      </p:sp>
    </p:spTree>
    <p:extLst>
      <p:ext uri="{BB962C8B-B14F-4D97-AF65-F5344CB8AC3E}">
        <p14:creationId xmlns:p14="http://schemas.microsoft.com/office/powerpoint/2010/main" val="89018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Επωνυμία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60385"/>
            <a:ext cx="8027233" cy="4924425"/>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Προσωπικότητα</a:t>
            </a:r>
            <a:r>
              <a:rPr lang="en-US" sz="2800" dirty="0"/>
              <a:t> - </a:t>
            </a:r>
            <a:r>
              <a:rPr lang="el-GR" sz="2800" dirty="0"/>
              <a:t>Αυτή είναι η προσωπικότητα ή ο χαρακτήρας της επωνυμίας, συμπεριλαμβανομένου του τόνου της φωνής, της συμπεριφοράς και της στάσης της</a:t>
            </a:r>
            <a:r>
              <a:rPr lang="en-US" sz="3000" dirty="0"/>
              <a:t>.</a:t>
            </a:r>
          </a:p>
          <a:p>
            <a:pPr marL="457200" indent="-457200" algn="just">
              <a:buFont typeface="Wingdings" panose="05000000000000000000" pitchFamily="2" charset="2"/>
              <a:buChar char="Ø"/>
            </a:pPr>
            <a:r>
              <a:rPr lang="el-GR" sz="2800" b="1" dirty="0"/>
              <a:t>Εμπειρία</a:t>
            </a:r>
            <a:r>
              <a:rPr lang="en-US" sz="3000" dirty="0"/>
              <a:t> - </a:t>
            </a:r>
            <a:r>
              <a:rPr lang="el-GR" sz="2800" dirty="0"/>
              <a:t>Αυτό περιλαμβάνει τη συνολική εμπειρία που έχει ένας πελάτης με την επωνυμία, συμπεριλαμβανομένης της εξυπηρέτησης πελατών, της εμπειρίας χρήστη και της ποιότητας του προϊόντος ή της υπηρεσίας</a:t>
            </a:r>
            <a:r>
              <a:rPr lang="en-US" sz="3000" dirty="0"/>
              <a:t>.</a:t>
            </a:r>
          </a:p>
        </p:txBody>
      </p:sp>
    </p:spTree>
    <p:extLst>
      <p:ext uri="{BB962C8B-B14F-4D97-AF65-F5344CB8AC3E}">
        <p14:creationId xmlns:p14="http://schemas.microsoft.com/office/powerpoint/2010/main" val="1071649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Λογότυπο και χρώμα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60385"/>
            <a:ext cx="8027233" cy="2400657"/>
          </a:xfrm>
          <a:prstGeom prst="rect">
            <a:avLst/>
          </a:prstGeom>
          <a:noFill/>
        </p:spPr>
        <p:txBody>
          <a:bodyPr wrap="square" rtlCol="0">
            <a:spAutoFit/>
          </a:bodyPr>
          <a:lstStyle/>
          <a:p>
            <a:pPr algn="just"/>
            <a:r>
              <a:rPr lang="el-GR" sz="3000" dirty="0"/>
              <a:t>Τα λογότυπα και τα χρώματα είναι σημαντικά στοιχεία της οπτικής ταυτότητας μιας μάρκας και παίζουν καθοριστικό ρόλο στη δημιουργία μιας αξέχαστης και αναγνωρίσιμης επωνυμίας</a:t>
            </a:r>
            <a:r>
              <a:rPr lang="en-US" sz="3000" dirty="0"/>
              <a:t>.</a:t>
            </a:r>
          </a:p>
        </p:txBody>
      </p:sp>
      <p:pic>
        <p:nvPicPr>
          <p:cNvPr id="4" name="Picture 3" descr="The 7 Types of Logos And How to Use Them - 99designs">
            <a:extLst>
              <a:ext uri="{FF2B5EF4-FFF2-40B4-BE49-F238E27FC236}">
                <a16:creationId xmlns:a16="http://schemas.microsoft.com/office/drawing/2014/main" id="{226219C6-9EB4-6C59-CAA9-9C77098473B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6734" y="3832453"/>
            <a:ext cx="4879086" cy="2744890"/>
          </a:xfrm>
          <a:prstGeom prst="rect">
            <a:avLst/>
          </a:prstGeom>
          <a:noFill/>
          <a:ln>
            <a:noFill/>
          </a:ln>
        </p:spPr>
      </p:pic>
    </p:spTree>
    <p:extLst>
      <p:ext uri="{BB962C8B-B14F-4D97-AF65-F5344CB8AC3E}">
        <p14:creationId xmlns:p14="http://schemas.microsoft.com/office/powerpoint/2010/main" val="4072050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sym typeface="Arial Black"/>
              </a:rPr>
              <a:t>ΠΕΡΙΕΧΟΜΕΝΑ</a:t>
            </a:r>
            <a:endParaRPr lang="en-US" sz="4000" dirty="0">
              <a:solidFill>
                <a:srgbClr val="398F98"/>
              </a:solidFill>
              <a:latin typeface="Calibri"/>
              <a:cs typeface="Calibri"/>
              <a:sym typeface="Arial Black"/>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794479" y="2143593"/>
            <a:ext cx="7779895" cy="3539430"/>
          </a:xfrm>
          <a:prstGeom prst="rect">
            <a:avLst/>
          </a:prstGeom>
          <a:noFill/>
        </p:spPr>
        <p:txBody>
          <a:bodyPr wrap="square" rtlCol="0">
            <a:spAutoFit/>
          </a:bodyPr>
          <a:lstStyle/>
          <a:p>
            <a:pPr marL="514350" indent="-514350">
              <a:buFont typeface="+mj-lt"/>
              <a:buAutoNum type="arabicPeriod"/>
            </a:pPr>
            <a:r>
              <a:rPr lang="el-GR" sz="3200" dirty="0">
                <a:hlinkClick r:id="rId3" action="ppaction://hlinksldjump"/>
              </a:rPr>
              <a:t>Εισαγωγή στα μέσα κοινωνικής δικτύωσης</a:t>
            </a:r>
            <a:r>
              <a:rPr lang="en-US" sz="3200" dirty="0">
                <a:hlinkClick r:id="rId3" action="ppaction://hlinksldjump"/>
              </a:rPr>
              <a:t> </a:t>
            </a:r>
            <a:endParaRPr lang="el-GR" sz="3200" dirty="0"/>
          </a:p>
          <a:p>
            <a:pPr marL="514350" indent="-514350">
              <a:buFont typeface="+mj-lt"/>
              <a:buAutoNum type="arabicPeriod"/>
            </a:pPr>
            <a:r>
              <a:rPr lang="el-GR" sz="3200" dirty="0" err="1">
                <a:hlinkClick r:id="rId4" action="ppaction://hlinksldjump"/>
              </a:rPr>
              <a:t>Ερευνα</a:t>
            </a:r>
            <a:r>
              <a:rPr lang="el-GR" sz="3200" dirty="0">
                <a:hlinkClick r:id="rId4" action="ppaction://hlinksldjump"/>
              </a:rPr>
              <a:t> αγοράς</a:t>
            </a:r>
            <a:r>
              <a:rPr lang="en-US" sz="3200" dirty="0">
                <a:hlinkClick r:id="rId4" action="ppaction://hlinksldjump"/>
              </a:rPr>
              <a:t> </a:t>
            </a:r>
            <a:endParaRPr lang="el-GR" sz="3200" dirty="0"/>
          </a:p>
          <a:p>
            <a:pPr marL="514350" indent="-514350">
              <a:buFont typeface="+mj-lt"/>
              <a:buAutoNum type="arabicPeriod"/>
            </a:pPr>
            <a:r>
              <a:rPr lang="el-GR" sz="3200" dirty="0">
                <a:hlinkClick r:id="rId5" action="ppaction://hlinksldjump"/>
              </a:rPr>
              <a:t>Επωνυμία</a:t>
            </a:r>
            <a:endParaRPr lang="en-US" sz="3200" dirty="0"/>
          </a:p>
          <a:p>
            <a:pPr marL="514350" indent="-514350">
              <a:buFont typeface="+mj-lt"/>
              <a:buAutoNum type="arabicPeriod"/>
            </a:pPr>
            <a:r>
              <a:rPr lang="el-GR" sz="3200" dirty="0">
                <a:hlinkClick r:id="rId6" action="ppaction://hlinksldjump"/>
              </a:rPr>
              <a:t>Μάρκετινγκ περιεχομένου</a:t>
            </a:r>
            <a:r>
              <a:rPr lang="en-US" sz="3200" dirty="0">
                <a:hlinkClick r:id="rId6" action="ppaction://hlinksldjump"/>
              </a:rPr>
              <a:t>, </a:t>
            </a:r>
            <a:r>
              <a:rPr lang="en-US" sz="3200" dirty="0" err="1">
                <a:hlinkClick r:id="rId6" action="ppaction://hlinksldjump"/>
              </a:rPr>
              <a:t>γρ</a:t>
            </a:r>
            <a:r>
              <a:rPr lang="en-US" sz="3200" dirty="0">
                <a:hlinkClick r:id="rId6" action="ppaction://hlinksldjump"/>
              </a:rPr>
              <a:t>αφιστική και</a:t>
            </a:r>
            <a:r>
              <a:rPr lang="el-GR" sz="3200" dirty="0">
                <a:hlinkClick r:id="rId6" action="ppaction://hlinksldjump"/>
              </a:rPr>
              <a:t> πνευματικά δικαιώματα</a:t>
            </a:r>
            <a:r>
              <a:rPr lang="en-US" sz="3200" dirty="0">
                <a:hlinkClick r:id="rId6" action="ppaction://hlinksldjump"/>
              </a:rPr>
              <a:t> </a:t>
            </a:r>
            <a:endParaRPr lang="en-US" sz="3200" dirty="0"/>
          </a:p>
          <a:p>
            <a:pPr marL="514350" indent="-514350">
              <a:buFont typeface="+mj-lt"/>
              <a:buAutoNum type="arabicPeriod"/>
            </a:pPr>
            <a:r>
              <a:rPr lang="el-GR" sz="3200" dirty="0">
                <a:hlinkClick r:id="rId7" action="ppaction://hlinksldjump"/>
              </a:rPr>
              <a:t>Μετρήσεις &amp; απόδοση</a:t>
            </a:r>
            <a:endParaRPr 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Λογότυπο και χρώμα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60385"/>
            <a:ext cx="8027233" cy="4708981"/>
          </a:xfrm>
          <a:prstGeom prst="rect">
            <a:avLst/>
          </a:prstGeom>
          <a:noFill/>
        </p:spPr>
        <p:txBody>
          <a:bodyPr wrap="square" rtlCol="0">
            <a:spAutoFit/>
          </a:bodyPr>
          <a:lstStyle/>
          <a:p>
            <a:pPr algn="just"/>
            <a:r>
              <a:rPr lang="el-GR" sz="3000" dirty="0"/>
              <a:t>Το λογότυπο είναι ένα γραφικό στοιχείο που αντιπροσωπεύει μια επωνυμία, που συχνά αποτελείται από ένα σύμβολο ή ένα εικονίδιο, μαζί με ένα όνομα εταιρείας ή μια ετικέτα. Τα λογότυπα μπορούν να λάβουν πολλές διαφορετικές μορφές, από απλά και μινιμαλιστικά σχέδια έως πολύπλοκα. Τα πιο αποτελεσματικά λογότυπα είναι αυτά που είναι απλά, εύκολα στη μνήμη και άμεσα αναγνωρίσιμα</a:t>
            </a:r>
            <a:r>
              <a:rPr lang="en-US" sz="3000" dirty="0"/>
              <a:t>.</a:t>
            </a:r>
          </a:p>
        </p:txBody>
      </p:sp>
    </p:spTree>
    <p:extLst>
      <p:ext uri="{BB962C8B-B14F-4D97-AF65-F5344CB8AC3E}">
        <p14:creationId xmlns:p14="http://schemas.microsoft.com/office/powerpoint/2010/main" val="3081470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Λογότυπο και χρώμα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60385"/>
            <a:ext cx="8027233" cy="4832092"/>
          </a:xfrm>
          <a:prstGeom prst="rect">
            <a:avLst/>
          </a:prstGeom>
          <a:noFill/>
        </p:spPr>
        <p:txBody>
          <a:bodyPr wrap="square" rtlCol="0">
            <a:spAutoFit/>
          </a:bodyPr>
          <a:lstStyle/>
          <a:p>
            <a:pPr algn="just"/>
            <a:r>
              <a:rPr lang="el-GR" sz="2800" dirty="0"/>
              <a:t>Το δεύτερο βασικό στοιχείο της οπτικής ταυτότητας μιας μάρκας αντιπροσωπεύεται από τα χρώματα, τα οποία παίζουν επίσης σημαντικό ρόλο. Τα διαφορετικά χρώματα μπορούν να προκαλέσουν διαφορετικά συναισθήματα και να μεταφέρουν διαφορετικά νοήματα, τα οποία μπορούν να επηρεάσουν τον τρόπο με τον οποίο αντιλαμβάνονται οι πελάτες μια επωνυμία. Για παράδειγμα, το μπλε συνδέεται συχνά με την εμπιστοσύνη και τη σταθερότητα, ενώ το κόκκινο με το πάθος και τον ενθουσιασμό</a:t>
            </a:r>
            <a:r>
              <a:rPr lang="en-US" sz="2800" dirty="0"/>
              <a:t>.</a:t>
            </a:r>
          </a:p>
        </p:txBody>
      </p:sp>
    </p:spTree>
    <p:extLst>
      <p:ext uri="{BB962C8B-B14F-4D97-AF65-F5344CB8AC3E}">
        <p14:creationId xmlns:p14="http://schemas.microsoft.com/office/powerpoint/2010/main" val="2192607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n-US" sz="4000" dirty="0">
                <a:solidFill>
                  <a:srgbClr val="398F98"/>
                </a:solidFill>
                <a:latin typeface="Calibri"/>
                <a:cs typeface="Calibri"/>
              </a:rPr>
              <a:t>Logo and color theme</a:t>
            </a: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60385"/>
            <a:ext cx="8027233" cy="3785652"/>
          </a:xfrm>
          <a:prstGeom prst="rect">
            <a:avLst/>
          </a:prstGeom>
          <a:noFill/>
        </p:spPr>
        <p:txBody>
          <a:bodyPr wrap="square" rtlCol="0">
            <a:spAutoFit/>
          </a:bodyPr>
          <a:lstStyle/>
          <a:p>
            <a:pPr algn="just"/>
            <a:r>
              <a:rPr lang="en-US" sz="3000" dirty="0"/>
              <a:t>When choosing colors for a brand, it's important to consider the psychology of color and how different colors may be perceived by your target audience. It's also important to ensure that your brand's color palette is consistent across all touchpoints, including your website, social media profiles, marketing materials, and product packaging.</a:t>
            </a:r>
          </a:p>
        </p:txBody>
      </p:sp>
    </p:spTree>
    <p:extLst>
      <p:ext uri="{BB962C8B-B14F-4D97-AF65-F5344CB8AC3E}">
        <p14:creationId xmlns:p14="http://schemas.microsoft.com/office/powerpoint/2010/main" val="4262922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Λογότυπο και χρώμα</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61847"/>
            <a:ext cx="8027233" cy="3785652"/>
          </a:xfrm>
          <a:prstGeom prst="rect">
            <a:avLst/>
          </a:prstGeom>
          <a:noFill/>
        </p:spPr>
        <p:txBody>
          <a:bodyPr wrap="square" rtlCol="0">
            <a:spAutoFit/>
          </a:bodyPr>
          <a:lstStyle/>
          <a:p>
            <a:pPr algn="just"/>
            <a:r>
              <a:rPr lang="el-GR" sz="3000" dirty="0"/>
              <a:t>Εκτός από τα λογότυπα και τα χρώματα, άλλα οπτικά στοιχεία που συμβάλλουν στην οπτική ταυτότητα μιας επωνυμίας περιλαμβάνουν τυπογραφία, εικόνες και γραφικά στοιχεία. Αυτά τα στοιχεία πρέπει να είναι όλα συνεπή και να συνεργάζονται για να δημιουργήσουν μια συνεκτική και αξέχαστη εικόνα της επωνυμίας</a:t>
            </a:r>
            <a:r>
              <a:rPr lang="en-US" sz="3000" dirty="0"/>
              <a:t>.</a:t>
            </a:r>
          </a:p>
        </p:txBody>
      </p:sp>
    </p:spTree>
    <p:extLst>
      <p:ext uri="{BB962C8B-B14F-4D97-AF65-F5344CB8AC3E}">
        <p14:creationId xmlns:p14="http://schemas.microsoft.com/office/powerpoint/2010/main" val="1009387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61847"/>
            <a:ext cx="8027233" cy="3785652"/>
          </a:xfrm>
          <a:prstGeom prst="rect">
            <a:avLst/>
          </a:prstGeom>
          <a:noFill/>
        </p:spPr>
        <p:txBody>
          <a:bodyPr wrap="square" rtlCol="0">
            <a:spAutoFit/>
          </a:bodyPr>
          <a:lstStyle/>
          <a:p>
            <a:pPr algn="just"/>
            <a:r>
              <a:rPr lang="el-GR" sz="3000" dirty="0"/>
              <a:t>Το μάρκετινγκ περιεχομένου είναι μια στρατηγική προσέγγιση μάρκετινγκ που εστιάζει στη δημιουργία και διανομή πολύτιμου, σχετικού και συνεπούς περιεχομένου για να προσελκύσει και να διατηρήσει ένα σαφώς καθορισμένο κοινό - και, τελικά, να οδηγήσει σε κερδοφόρα δράση πελατών</a:t>
            </a:r>
            <a:r>
              <a:rPr lang="en-US" sz="3000" dirty="0"/>
              <a:t>.</a:t>
            </a:r>
          </a:p>
        </p:txBody>
      </p:sp>
    </p:spTree>
    <p:extLst>
      <p:ext uri="{BB962C8B-B14F-4D97-AF65-F5344CB8AC3E}">
        <p14:creationId xmlns:p14="http://schemas.microsoft.com/office/powerpoint/2010/main" val="1096229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61847"/>
            <a:ext cx="8027233" cy="4247317"/>
          </a:xfrm>
          <a:prstGeom prst="rect">
            <a:avLst/>
          </a:prstGeom>
          <a:noFill/>
        </p:spPr>
        <p:txBody>
          <a:bodyPr wrap="square" rtlCol="0">
            <a:spAutoFit/>
          </a:bodyPr>
          <a:lstStyle/>
          <a:p>
            <a:pPr algn="just"/>
            <a:r>
              <a:rPr lang="el-GR" sz="3000" dirty="0"/>
              <a:t>Ο στόχος του μάρκετινγκ περιεχομένου είναι να δημιουργεί περιεχόμενο που είναι χρήσιμο, ενημερωτικό ή διασκεδαστικό για το κοινό-στόχο σας, αντί να προωθεί απλώς τα προϊόντα ή τις υπηρεσίες σας απευθείας. Παρέχοντας πολύτιμο περιεχόμενο, μπορείτε να χτίσετε εμπιστοσύνη και αξιοπιστία με το κοινό σας, γεγονός που μπορεί να οδηγήσει σε αυξημένη αφοσίωση και τελικά, πωλήσεις</a:t>
            </a:r>
            <a:r>
              <a:rPr lang="en-US" sz="3000" dirty="0"/>
              <a:t>.</a:t>
            </a:r>
          </a:p>
        </p:txBody>
      </p:sp>
    </p:spTree>
    <p:extLst>
      <p:ext uri="{BB962C8B-B14F-4D97-AF65-F5344CB8AC3E}">
        <p14:creationId xmlns:p14="http://schemas.microsoft.com/office/powerpoint/2010/main" val="144928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61847"/>
            <a:ext cx="8027233" cy="4708981"/>
          </a:xfrm>
          <a:prstGeom prst="rect">
            <a:avLst/>
          </a:prstGeom>
          <a:noFill/>
        </p:spPr>
        <p:txBody>
          <a:bodyPr wrap="square" rtlCol="0">
            <a:spAutoFit/>
          </a:bodyPr>
          <a:lstStyle/>
          <a:p>
            <a:pPr algn="just"/>
            <a:r>
              <a:rPr lang="el-GR" sz="3000" dirty="0"/>
              <a:t>Οι συνήθεις τύποι περιεχομένου που χρησιμοποιούνται στο μάρκετινγκ περιεχομένου περιλαμβάνουν </a:t>
            </a:r>
            <a:r>
              <a:rPr lang="en-US" sz="3000" dirty="0"/>
              <a:t>:</a:t>
            </a:r>
          </a:p>
          <a:p>
            <a:pPr algn="just"/>
            <a:endParaRPr lang="en-US" sz="3000" dirty="0"/>
          </a:p>
          <a:p>
            <a:pPr marL="457200" indent="-457200" algn="just">
              <a:buFont typeface="Wingdings" panose="05000000000000000000" pitchFamily="2" charset="2"/>
              <a:buChar char="Ø"/>
            </a:pPr>
            <a:r>
              <a:rPr lang="el-GR" sz="3000" b="1" dirty="0"/>
              <a:t>Αναρτήσεις </a:t>
            </a:r>
            <a:r>
              <a:rPr lang="el-GR" sz="3000" b="1" dirty="0" err="1"/>
              <a:t>ιστολογίου</a:t>
            </a:r>
            <a:r>
              <a:rPr lang="el-GR" sz="3000" b="1" dirty="0"/>
              <a:t> </a:t>
            </a:r>
            <a:r>
              <a:rPr lang="en-US" sz="3000" dirty="0"/>
              <a:t>: </a:t>
            </a:r>
            <a:r>
              <a:rPr lang="el-GR" sz="3000" dirty="0"/>
              <a:t>Οι τακτικές αναρτήσεις </a:t>
            </a:r>
            <a:r>
              <a:rPr lang="el-GR" sz="3000" dirty="0" err="1"/>
              <a:t>ιστολογίου</a:t>
            </a:r>
            <a:r>
              <a:rPr lang="el-GR" sz="3000" dirty="0"/>
              <a:t> μπορούν να βοηθήσουν στην καθιέρωση της επωνυμίας σας ως αυθεντίας στον κλάδο σας και να παρέχουν χρήσιμες πληροφορίες στο κοινό-στόχο σας</a:t>
            </a:r>
            <a:r>
              <a:rPr lang="en-US" sz="3000" dirty="0"/>
              <a:t>.</a:t>
            </a:r>
          </a:p>
        </p:txBody>
      </p:sp>
    </p:spTree>
    <p:extLst>
      <p:ext uri="{BB962C8B-B14F-4D97-AF65-F5344CB8AC3E}">
        <p14:creationId xmlns:p14="http://schemas.microsoft.com/office/powerpoint/2010/main" val="24242017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888111"/>
            <a:ext cx="8027233" cy="4462760"/>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Περιεχόμενο μέσων κοινωνικής δικτύωσης</a:t>
            </a:r>
            <a:r>
              <a:rPr lang="en-US" sz="2800" dirty="0"/>
              <a:t>: </a:t>
            </a:r>
            <a:r>
              <a:rPr lang="el-GR" sz="2800" dirty="0"/>
              <a:t>Οι πλατφόρμες μέσων κοινωνικής δικτύωσης μπορούν να είναι ένας ισχυρός τρόπος για να διανείμετε το περιεχόμενό σας και να </a:t>
            </a:r>
            <a:r>
              <a:rPr lang="el-GR" sz="2800" dirty="0" err="1"/>
              <a:t>αλληλεπιδράσετε</a:t>
            </a:r>
            <a:r>
              <a:rPr lang="el-GR" sz="2800" dirty="0"/>
              <a:t> με το κοινό σας</a:t>
            </a:r>
            <a:r>
              <a:rPr lang="en-US" sz="3000" dirty="0"/>
              <a:t>.</a:t>
            </a:r>
          </a:p>
          <a:p>
            <a:pPr marL="457200" indent="-457200" algn="just">
              <a:buFont typeface="Wingdings" panose="05000000000000000000" pitchFamily="2" charset="2"/>
              <a:buChar char="Ø"/>
            </a:pPr>
            <a:endParaRPr lang="en-US" sz="3000" dirty="0"/>
          </a:p>
          <a:p>
            <a:pPr marL="457200" indent="-457200" algn="just">
              <a:buFont typeface="Wingdings" panose="05000000000000000000" pitchFamily="2" charset="2"/>
              <a:buChar char="Ø"/>
            </a:pPr>
            <a:r>
              <a:rPr lang="el-GR" sz="2800" b="1" dirty="0"/>
              <a:t>Βίντεο περιεχόμενο</a:t>
            </a:r>
            <a:r>
              <a:rPr lang="en-US" sz="2800" dirty="0"/>
              <a:t>: </a:t>
            </a:r>
            <a:r>
              <a:rPr lang="el-GR" sz="2800" dirty="0"/>
              <a:t>Τα βίντεο είναι μια εξαιρετικά ελκυστική μορφή περιεχομένου που μπορεί να χρησιμοποιηθεί για να εκπαιδεύσει, να ψυχαγωγήσει ή να εμπνεύσει το κοινό σας</a:t>
            </a:r>
            <a:r>
              <a:rPr lang="en-US" sz="2800" dirty="0"/>
              <a:t>.</a:t>
            </a:r>
          </a:p>
        </p:txBody>
      </p:sp>
    </p:spTree>
    <p:extLst>
      <p:ext uri="{BB962C8B-B14F-4D97-AF65-F5344CB8AC3E}">
        <p14:creationId xmlns:p14="http://schemas.microsoft.com/office/powerpoint/2010/main" val="1408404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05231"/>
            <a:ext cx="8027233" cy="4893647"/>
          </a:xfrm>
          <a:prstGeom prst="rect">
            <a:avLst/>
          </a:prstGeom>
          <a:noFill/>
        </p:spPr>
        <p:txBody>
          <a:bodyPr wrap="square" rtlCol="0">
            <a:spAutoFit/>
          </a:bodyPr>
          <a:lstStyle/>
          <a:p>
            <a:pPr marL="457200" indent="-457200" algn="just">
              <a:buFont typeface="Wingdings" panose="05000000000000000000" pitchFamily="2" charset="2"/>
              <a:buChar char="Ø"/>
            </a:pPr>
            <a:r>
              <a:rPr lang="en-US" sz="2800" b="1" dirty="0"/>
              <a:t>Infographics: </a:t>
            </a:r>
            <a:r>
              <a:rPr lang="el-GR" sz="2800" dirty="0"/>
              <a:t>Τα </a:t>
            </a:r>
            <a:r>
              <a:rPr lang="en-US" sz="2800" dirty="0"/>
              <a:t>infographics</a:t>
            </a:r>
            <a:r>
              <a:rPr lang="el-GR" sz="2800" dirty="0"/>
              <a:t> είναι οπτικές αναπαραστάσεις δεδομένων ή πληροφοριών που μπορούν να χρησιμοποιηθούν για την επικοινωνία σύνθετων ιδεών ή στατιστικών στοιχείων σε μια εύπεπτη μορφή</a:t>
            </a:r>
            <a:r>
              <a:rPr lang="en-US" sz="2800" dirty="0"/>
              <a:t>.</a:t>
            </a:r>
          </a:p>
          <a:p>
            <a:pPr algn="just"/>
            <a:endParaRPr lang="en-US" sz="3000" dirty="0"/>
          </a:p>
          <a:p>
            <a:pPr marL="457200" indent="-457200" algn="just">
              <a:buFont typeface="Wingdings" panose="05000000000000000000" pitchFamily="2" charset="2"/>
              <a:buChar char="Ø"/>
            </a:pPr>
            <a:r>
              <a:rPr lang="el-GR" sz="2800" b="1" dirty="0"/>
              <a:t>Ηλεκτρονικά βιβλία και λευκές βίβλοι </a:t>
            </a:r>
            <a:r>
              <a:rPr lang="en-US" sz="2800" b="1" dirty="0"/>
              <a:t>: </a:t>
            </a:r>
            <a:r>
              <a:rPr lang="el-GR" sz="2800" dirty="0"/>
              <a:t>Αυτά τα κομμάτια περιεχομένου μεγαλύτερης μορφής μπορούν να χρησιμοποιηθούν για την παροχή πιο εμπεριστατωμένων πληροφοριών για ένα συγκεκριμένο θέμα ή ζήτημα</a:t>
            </a:r>
            <a:r>
              <a:rPr lang="en-US" sz="3000" dirty="0"/>
              <a:t>.</a:t>
            </a:r>
          </a:p>
        </p:txBody>
      </p:sp>
    </p:spTree>
    <p:extLst>
      <p:ext uri="{BB962C8B-B14F-4D97-AF65-F5344CB8AC3E}">
        <p14:creationId xmlns:p14="http://schemas.microsoft.com/office/powerpoint/2010/main" val="2401817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705231"/>
            <a:ext cx="8027233" cy="5170646"/>
          </a:xfrm>
          <a:prstGeom prst="rect">
            <a:avLst/>
          </a:prstGeom>
          <a:noFill/>
        </p:spPr>
        <p:txBody>
          <a:bodyPr wrap="square" rtlCol="0">
            <a:spAutoFit/>
          </a:bodyPr>
          <a:lstStyle/>
          <a:p>
            <a:pPr algn="just"/>
            <a:r>
              <a:rPr lang="el-GR" sz="3000" dirty="0"/>
              <a:t>Το αποτελεσματικό μάρκετινγκ περιεχομένου απαιτεί στρατηγική και συνεπή προσέγγιση, καθώς και βαθιά κατανόηση του κοινού-στόχου σας και των αναγκών και των ενδιαφερόντων. Δημιουργώντας περιεχόμενο υψηλής ποιότητας που έχει απήχηση στο κοινό σας και προωθεί το μήνυμα της επωνυμίας σας με λεπτό και αποτελεσματικό τρόπο, μπορείτε να δημιουργήσετε πιστούς ακόλουθους και να προωθήσετε την ανάπτυξη της επιχείρησης</a:t>
            </a:r>
            <a:endParaRPr lang="en-US" sz="3000" dirty="0"/>
          </a:p>
        </p:txBody>
      </p:sp>
    </p:spTree>
    <p:extLst>
      <p:ext uri="{BB962C8B-B14F-4D97-AF65-F5344CB8AC3E}">
        <p14:creationId xmlns:p14="http://schemas.microsoft.com/office/powerpoint/2010/main" val="4259148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Εισαγωγή</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1723869"/>
            <a:ext cx="7779895" cy="5170646"/>
          </a:xfrm>
          <a:prstGeom prst="rect">
            <a:avLst/>
          </a:prstGeom>
          <a:noFill/>
        </p:spPr>
        <p:txBody>
          <a:bodyPr wrap="square" rtlCol="0">
            <a:spAutoFit/>
          </a:bodyPr>
          <a:lstStyle/>
          <a:p>
            <a:pPr algn="just"/>
            <a:r>
              <a:rPr lang="el-GR" sz="3000" dirty="0"/>
              <a:t>Τα μέσα κοινωνικής δικτύωσης έγιναν την τελευταία δεκαετία περισσότερο ένα οικοσύστημα με επίκεντρο την εμπειρία των καταναλωτών</a:t>
            </a:r>
            <a:r>
              <a:rPr lang="en-US" sz="3000" dirty="0"/>
              <a:t>. </a:t>
            </a:r>
          </a:p>
          <a:p>
            <a:pPr algn="just"/>
            <a:endParaRPr lang="en-US" sz="3000" dirty="0"/>
          </a:p>
          <a:p>
            <a:pPr algn="just"/>
            <a:r>
              <a:rPr lang="el-GR" sz="3000" dirty="0"/>
              <a:t>Τα μέσα κοινωνικής δικτύωσης αποτελούν στις μέρες μας ένα από τα πιο σημαντικά στοιχεία της στρατηγικής μάρκετινγκ καθώς η χρήση συσκευών, διαδικτύου και δικτύωσης και κοινωνικών </a:t>
            </a:r>
            <a:r>
              <a:rPr lang="el-GR" sz="3000" dirty="0" err="1"/>
              <a:t>πλατφορμών</a:t>
            </a:r>
            <a:r>
              <a:rPr lang="el-GR" sz="3000" dirty="0"/>
              <a:t> αυξάνεται συνεχώς</a:t>
            </a:r>
            <a:endParaRPr lang="en-US" sz="3000" dirty="0"/>
          </a:p>
        </p:txBody>
      </p:sp>
    </p:spTree>
    <p:extLst>
      <p:ext uri="{BB962C8B-B14F-4D97-AF65-F5344CB8AC3E}">
        <p14:creationId xmlns:p14="http://schemas.microsoft.com/office/powerpoint/2010/main" val="37813739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440055"/>
            <a:ext cx="8293009" cy="5355312"/>
          </a:xfrm>
          <a:prstGeom prst="rect">
            <a:avLst/>
          </a:prstGeom>
          <a:noFill/>
        </p:spPr>
        <p:txBody>
          <a:bodyPr wrap="square" rtlCol="0">
            <a:spAutoFit/>
          </a:bodyPr>
          <a:lstStyle/>
          <a:p>
            <a:pPr algn="just"/>
            <a:r>
              <a:rPr lang="el-GR" sz="2400" dirty="0"/>
              <a:t>Το μάρκετινγκ περιεχομένου μπορεί να είναι ένα ισχυρό εργαλείο για την οικοδόμηση της επωνυμίας σας και την αλληλεπίδραση με το κοινό-στόχο σας στα μέσα κοινωνικής δικτύωσης.</a:t>
            </a:r>
          </a:p>
          <a:p>
            <a:pPr algn="just"/>
            <a:r>
              <a:rPr lang="el-GR" sz="2400" dirty="0"/>
              <a:t>Συμβουλές για τη δημιουργία αποτελεσματικού μάρκετινγκ περιεχομένου για τα μέσα κοινωνικής δικτύωσης </a:t>
            </a:r>
            <a:r>
              <a:rPr lang="en-US" sz="2400" dirty="0"/>
              <a:t>:</a:t>
            </a:r>
          </a:p>
          <a:p>
            <a:pPr marL="457200" indent="-457200" algn="just">
              <a:buFont typeface="Wingdings" panose="05000000000000000000" pitchFamily="2" charset="2"/>
              <a:buChar char="Ø"/>
            </a:pPr>
            <a:r>
              <a:rPr lang="el-GR" sz="2400" b="1" dirty="0"/>
              <a:t>Γνωρίστε το κοινό σας </a:t>
            </a:r>
            <a:r>
              <a:rPr lang="en-US" sz="2400" dirty="0"/>
              <a:t>: </a:t>
            </a:r>
            <a:r>
              <a:rPr lang="el-GR" sz="2400" dirty="0"/>
              <a:t>Για να δημιουργήσετε περιεχόμενο που να έχει απήχηση στο κοινό-στόχο σας, πρέπει να κατανοήσετε τις ανάγκες, τα ενδιαφέροντα και τις προτιμήσεις του. Χρησιμοποιήστε εργαλεία ανάλυσης κοινωνικών μέσων για να αποκτήσετε πληροφορίες για τα δημογραφικά στοιχεία, τις συμπεριφορές και τις προτιμήσεις του κοινού σας</a:t>
            </a:r>
            <a:r>
              <a:rPr lang="en-US" sz="2400" dirty="0"/>
              <a:t>.</a:t>
            </a:r>
          </a:p>
          <a:p>
            <a:pPr algn="just"/>
            <a:endParaRPr lang="en-US" sz="3000" dirty="0"/>
          </a:p>
        </p:txBody>
      </p:sp>
    </p:spTree>
    <p:extLst>
      <p:ext uri="{BB962C8B-B14F-4D97-AF65-F5344CB8AC3E}">
        <p14:creationId xmlns:p14="http://schemas.microsoft.com/office/powerpoint/2010/main" val="1194186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308735"/>
            <a:ext cx="8293009"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Δημιουργήστε μια στρατηγική περιεχομένου </a:t>
            </a:r>
            <a:r>
              <a:rPr lang="en-US" sz="3000" dirty="0"/>
              <a:t>: </a:t>
            </a:r>
            <a:r>
              <a:rPr lang="el-GR" sz="3000" dirty="0"/>
              <a:t>Αναπτύξτε μια στρατηγική περιεχομένου που περιγράφει τους στόχους, το κοινό-στόχο, τα βασικά μηνύματα και τα θέματα περιεχομένου σας. Αυτό θα σας βοηθήσει να παραμείνετε συγκεντρωμένοι και συνεπείς στη δημιουργία περιεχομένου</a:t>
            </a:r>
            <a:r>
              <a:rPr lang="en-US" sz="3000" dirty="0"/>
              <a:t>.</a:t>
            </a:r>
          </a:p>
        </p:txBody>
      </p:sp>
    </p:spTree>
    <p:extLst>
      <p:ext uri="{BB962C8B-B14F-4D97-AF65-F5344CB8AC3E}">
        <p14:creationId xmlns:p14="http://schemas.microsoft.com/office/powerpoint/2010/main" val="278103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263015"/>
            <a:ext cx="8293009"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Χρησιμοποιήστε οπτικό περιεχόμενο </a:t>
            </a:r>
            <a:r>
              <a:rPr lang="en-US" sz="3000" dirty="0"/>
              <a:t>: </a:t>
            </a:r>
            <a:r>
              <a:rPr lang="el-GR" sz="3000" dirty="0"/>
              <a:t>Οι πλατφόρμες μέσων κοινωνικής δικτύωσης είναι εξαιρετικά οπτικές, επομένως είναι σημαντικό να χρησιμοποιείτε εικόνες, βίντεο και γραφικά υψηλής ποιότητας στο περιεχόμενό σας. Το οπτικό περιεχόμενο τείνει να είναι πιο ελκυστικό και πιο κοινόχρηστο από το περιεχόμενο που βασίζεται σε κείμενο</a:t>
            </a:r>
            <a:r>
              <a:rPr lang="en-US" sz="3000" dirty="0"/>
              <a:t>.</a:t>
            </a:r>
          </a:p>
        </p:txBody>
      </p:sp>
    </p:spTree>
    <p:extLst>
      <p:ext uri="{BB962C8B-B14F-4D97-AF65-F5344CB8AC3E}">
        <p14:creationId xmlns:p14="http://schemas.microsoft.com/office/powerpoint/2010/main" val="2019820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263015"/>
            <a:ext cx="8293009"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Δημιουργήστε κοινόχρηστο περιεχόμενο</a:t>
            </a:r>
            <a:r>
              <a:rPr lang="en-US" sz="3000" b="1" dirty="0"/>
              <a:t>: </a:t>
            </a:r>
            <a:r>
              <a:rPr lang="el-GR" sz="3000" dirty="0"/>
              <a:t>Για να αυξήσετε την προσέγγιση χρηστών του περιεχομένου σας, διευκολύνετε τους ακόλουθούς σας να το μοιράζονται με τα δικά τους δίκτυα. Συμπεριλάβετε κουμπιά κοινής χρήσης κοινωνικής δικτύωσης στον </a:t>
            </a:r>
            <a:r>
              <a:rPr lang="el-GR" sz="3000" dirty="0" err="1"/>
              <a:t>ιστότοπό</a:t>
            </a:r>
            <a:r>
              <a:rPr lang="el-GR" sz="3000" dirty="0"/>
              <a:t> σας και ενθαρρύνετε τους ακόλουθούς σας να μοιράζονται το περιεχόμενό σας στα μέσα κοινωνικής δικτύωσης</a:t>
            </a:r>
            <a:r>
              <a:rPr lang="en-US" sz="3000" dirty="0"/>
              <a:t>.</a:t>
            </a:r>
          </a:p>
        </p:txBody>
      </p:sp>
    </p:spTree>
    <p:extLst>
      <p:ext uri="{BB962C8B-B14F-4D97-AF65-F5344CB8AC3E}">
        <p14:creationId xmlns:p14="http://schemas.microsoft.com/office/powerpoint/2010/main" val="1132085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25271"/>
            <a:ext cx="8293009" cy="286232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Ασχοληθείτε με το κοινό σας</a:t>
            </a:r>
            <a:r>
              <a:rPr lang="en-US" sz="3000" b="1" dirty="0"/>
              <a:t> : </a:t>
            </a:r>
            <a:r>
              <a:rPr lang="el-GR" sz="3000" dirty="0"/>
              <a:t>Τα μέσα κοινωνικής δικτύωσης είναι μια αμφίδρομη συνομιλία, επομένως είναι σημαντικό να </a:t>
            </a:r>
            <a:r>
              <a:rPr lang="el-GR" sz="3000" dirty="0" err="1"/>
              <a:t>αλληλεπιδράσετε</a:t>
            </a:r>
            <a:r>
              <a:rPr lang="el-GR" sz="3000" dirty="0"/>
              <a:t> με το κοινό σας απαντώντας σε σχόλια και μηνύματα και συμμετέχοντας σε σχετικές συνομιλίες</a:t>
            </a:r>
            <a:r>
              <a:rPr lang="en-US" sz="3000" dirty="0"/>
              <a:t>.</a:t>
            </a:r>
          </a:p>
        </p:txBody>
      </p:sp>
    </p:spTree>
    <p:extLst>
      <p:ext uri="{BB962C8B-B14F-4D97-AF65-F5344CB8AC3E}">
        <p14:creationId xmlns:p14="http://schemas.microsoft.com/office/powerpoint/2010/main" val="4155040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750951"/>
            <a:ext cx="8293009" cy="5170646"/>
          </a:xfrm>
          <a:prstGeom prst="rect">
            <a:avLst/>
          </a:prstGeom>
          <a:noFill/>
        </p:spPr>
        <p:txBody>
          <a:bodyPr wrap="square" rtlCol="0">
            <a:spAutoFit/>
          </a:bodyPr>
          <a:lstStyle/>
          <a:p>
            <a:pPr algn="just"/>
            <a:endParaRPr lang="en-US" sz="3000" dirty="0"/>
          </a:p>
          <a:p>
            <a:pPr marL="457200" indent="-457200" algn="just">
              <a:buFont typeface="Wingdings" panose="05000000000000000000" pitchFamily="2" charset="2"/>
              <a:buChar char="Ø"/>
            </a:pPr>
            <a:r>
              <a:rPr lang="el-GR" sz="3000" b="1" dirty="0"/>
              <a:t>Παρακολουθήστε τα αποτελέσματά σας </a:t>
            </a:r>
            <a:r>
              <a:rPr lang="en-US" sz="3000" dirty="0"/>
              <a:t>: </a:t>
            </a:r>
            <a:r>
              <a:rPr lang="el-GR" sz="3000" dirty="0"/>
              <a:t>Χρησιμοποιήστε εργαλεία ανάλυσης κοινωνικών μέσων για να παρακολουθήσετε την απόδοση του περιεχομένου σας και να προσαρμόσετε τη στρατηγική σας όπως απαιτείται. Παρακολουθήστε μετρήσεις όπως τα ποσοστά αφοσίωσης, η προσέγγιση χρηστών και οι μετατροπές για να μετρήσετε την αποτελεσματικότητα των προσπαθειών μάρκετινγκ περιεχομένου σας</a:t>
            </a:r>
            <a:r>
              <a:rPr lang="en-US" sz="3000" dirty="0"/>
              <a:t>.</a:t>
            </a:r>
          </a:p>
        </p:txBody>
      </p:sp>
    </p:spTree>
    <p:extLst>
      <p:ext uri="{BB962C8B-B14F-4D97-AF65-F5344CB8AC3E}">
        <p14:creationId xmlns:p14="http://schemas.microsoft.com/office/powerpoint/2010/main" val="30813013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750951"/>
            <a:ext cx="8293009" cy="5170646"/>
          </a:xfrm>
          <a:prstGeom prst="rect">
            <a:avLst/>
          </a:prstGeom>
          <a:noFill/>
        </p:spPr>
        <p:txBody>
          <a:bodyPr wrap="square" rtlCol="0">
            <a:spAutoFit/>
          </a:bodyPr>
          <a:lstStyle/>
          <a:p>
            <a:pPr algn="just"/>
            <a:r>
              <a:rPr lang="el-GR" sz="3000" dirty="0"/>
              <a:t>Η δημιουργία επιτυχημένου περιεχομένου στα μέσα κοινωνικής δικτύωσης απαιτεί προσεκτικό σχεδιασμό, δημιουργικότητα και κατανόηση του κοινού-στόχου σας. Η επιτυχία των μέσων κοινωνικής δικτύωσης είναι αποτέλεσμα συνεχούς πειραματισμού, εκμάθησης από το κοινό σας και προσαρμογής της προσέγγισής σας. Μείνετε ανοιχτοί σε σχόλια, μείνετε συνεπείς και βελτιώνετε συνεχώς το περιεχόμενό σας για να μεγιστοποιήσετε τον αντίκτυπό σας στα μέσα κοινωνικής δικτύωσης</a:t>
            </a:r>
            <a:r>
              <a:rPr lang="en-US" sz="3000" dirty="0"/>
              <a:t>.</a:t>
            </a:r>
          </a:p>
        </p:txBody>
      </p:sp>
    </p:spTree>
    <p:extLst>
      <p:ext uri="{BB962C8B-B14F-4D97-AF65-F5344CB8AC3E}">
        <p14:creationId xmlns:p14="http://schemas.microsoft.com/office/powerpoint/2010/main" val="31017882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750951"/>
            <a:ext cx="8293009" cy="5293757"/>
          </a:xfrm>
          <a:prstGeom prst="rect">
            <a:avLst/>
          </a:prstGeom>
          <a:noFill/>
        </p:spPr>
        <p:txBody>
          <a:bodyPr wrap="square" rtlCol="0">
            <a:spAutoFit/>
          </a:bodyPr>
          <a:lstStyle/>
          <a:p>
            <a:pPr algn="just"/>
            <a:r>
              <a:rPr lang="el-GR" sz="2800" dirty="0"/>
              <a:t>Μπορείτε να προωθήσετε την επιχείρησή σας στα μέσα κοινωνικής δικτύωσης προσπαθώντας να δημιουργήσετε το καλύτερο περιεχόμενο, λαμβάνοντας υπόψη τις ακόλουθες αρχές </a:t>
            </a:r>
            <a:r>
              <a:rPr lang="en-US" sz="2800" dirty="0"/>
              <a:t>:</a:t>
            </a:r>
          </a:p>
          <a:p>
            <a:pPr marL="457200" indent="-457200" algn="just">
              <a:buFont typeface="Wingdings" panose="05000000000000000000" pitchFamily="2" charset="2"/>
              <a:buChar char="Ø"/>
            </a:pPr>
            <a:r>
              <a:rPr lang="el-GR" sz="2800" b="1" dirty="0"/>
              <a:t>Χρησιμοποιήστε τίτλους που τραβούν την προσοχή </a:t>
            </a:r>
            <a:r>
              <a:rPr lang="en-US" sz="2800" dirty="0"/>
              <a:t>: </a:t>
            </a:r>
            <a:r>
              <a:rPr lang="el-GR" sz="2800" dirty="0"/>
              <a:t>Ο τίτλος είναι συχνά το πρώτο πράγμα που βλέπουν οι άνθρωποι, επομένως είναι σημαντικό να είναι συναρπαστικός και να τραβάει την προσοχή. Χρησιμοποιήστε ισχυρές λέξεις, αριθμούς και ενδιαφέροντα γεγονότα ή στατιστικά στοιχεία για να κάνετε τους τίτλους σας να ξεχωρίζουν</a:t>
            </a:r>
            <a:r>
              <a:rPr lang="en-US" sz="3000" dirty="0"/>
              <a:t>.</a:t>
            </a:r>
          </a:p>
        </p:txBody>
      </p:sp>
    </p:spTree>
    <p:extLst>
      <p:ext uri="{BB962C8B-B14F-4D97-AF65-F5344CB8AC3E}">
        <p14:creationId xmlns:p14="http://schemas.microsoft.com/office/powerpoint/2010/main" val="20566123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Χρησιμοποιήστε εντυπωσιακά γραφικά </a:t>
            </a:r>
            <a:r>
              <a:rPr lang="en-US" sz="3000" dirty="0"/>
              <a:t>: </a:t>
            </a:r>
            <a:r>
              <a:rPr lang="el-GR" sz="3000" dirty="0"/>
              <a:t>Όπως αναφέρθηκε προηγουμένως, τα γραφικά είναι σημαντικά στα μέσα κοινωνικής δικτύωσης, επομένως βεβαιωθείτε ότι οι εικόνες, τα βίντεο και τα γραφικά σας είναι υψηλής ποιότητας και τραβούν την προσοχή. Χρησιμοποιήστε χρώματα, γραμματοσειρές και άλλα σχεδιαστικά στοιχεία για να κάνετε το περιεχόμενό σας οπτικά ελκυστικό</a:t>
            </a:r>
            <a:r>
              <a:rPr lang="en-US" sz="3000" dirty="0"/>
              <a:t>.</a:t>
            </a:r>
          </a:p>
        </p:txBody>
      </p:sp>
    </p:spTree>
    <p:extLst>
      <p:ext uri="{BB962C8B-B14F-4D97-AF65-F5344CB8AC3E}">
        <p14:creationId xmlns:p14="http://schemas.microsoft.com/office/powerpoint/2010/main" val="17350126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Κρατήστε το συνοπτικό </a:t>
            </a:r>
            <a:r>
              <a:rPr lang="en-US" sz="3000" b="1" dirty="0"/>
              <a:t>: </a:t>
            </a:r>
            <a:r>
              <a:rPr lang="el-GR" sz="3000" dirty="0"/>
              <a:t>Τα μέσα κοινωνικής δικτύωσης έχουν να κάνουν με σύντομο και εύχρηστο περιεχόμενο, οπότε κρατήστε τις αναρτήσεις σας σύντομες και γλυκές. Χρησιμοποιήστε κουκκίδες ή αριθμημένες λίστες για να χωρίσετε το περιεχόμενό σας και να το κάνετε πιο ευανάγνωστο</a:t>
            </a:r>
            <a:r>
              <a:rPr lang="en-US" sz="3000" dirty="0"/>
              <a:t>.</a:t>
            </a:r>
          </a:p>
        </p:txBody>
      </p:sp>
    </p:spTree>
    <p:extLst>
      <p:ext uri="{BB962C8B-B14F-4D97-AF65-F5344CB8AC3E}">
        <p14:creationId xmlns:p14="http://schemas.microsoft.com/office/powerpoint/2010/main" val="2148933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Εισαγωγή</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673000" y="2248525"/>
            <a:ext cx="7779895" cy="3785652"/>
          </a:xfrm>
          <a:prstGeom prst="rect">
            <a:avLst/>
          </a:prstGeom>
          <a:noFill/>
        </p:spPr>
        <p:txBody>
          <a:bodyPr wrap="square" rtlCol="0">
            <a:spAutoFit/>
          </a:bodyPr>
          <a:lstStyle/>
          <a:p>
            <a:pPr algn="just"/>
            <a:r>
              <a:rPr lang="el-GR" sz="3000" dirty="0"/>
              <a:t>Η άνοδος των </a:t>
            </a:r>
            <a:r>
              <a:rPr lang="el-GR" sz="3000" dirty="0" err="1"/>
              <a:t>διαδραστικών</a:t>
            </a:r>
            <a:r>
              <a:rPr lang="el-GR" sz="3000" dirty="0"/>
              <a:t> ψηφιακών μέσων έχει συμμετάσχει ενεργά στην εξέλιξη της συνεργασίας μεταξύ εταιρείας και καταναλωτή από ένα παθητικό μοντέλο Web 1.0, σε ένα </a:t>
            </a:r>
            <a:r>
              <a:rPr lang="el-GR" sz="3000" dirty="0" err="1"/>
              <a:t>διαδραστικό</a:t>
            </a:r>
            <a:r>
              <a:rPr lang="el-GR" sz="3000" dirty="0"/>
              <a:t> μοντέλο Web 2.0 όπου οι καταναλωτές είναι ταυτόχρονα οι εμπνευστές και οι αποδέκτες των ανταλλαγών πληροφοριών</a:t>
            </a:r>
            <a:r>
              <a:rPr lang="en-US" sz="3000" dirty="0"/>
              <a:t>. </a:t>
            </a:r>
          </a:p>
        </p:txBody>
      </p:sp>
    </p:spTree>
    <p:extLst>
      <p:ext uri="{BB962C8B-B14F-4D97-AF65-F5344CB8AC3E}">
        <p14:creationId xmlns:p14="http://schemas.microsoft.com/office/powerpoint/2010/main" val="11529554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Χρησιμοποιήστε </a:t>
            </a:r>
            <a:r>
              <a:rPr lang="en-US" sz="3000" b="1" dirty="0"/>
              <a:t>hashtags : </a:t>
            </a:r>
            <a:r>
              <a:rPr lang="el-GR" sz="3000" dirty="0"/>
              <a:t>Τα </a:t>
            </a:r>
            <a:r>
              <a:rPr lang="el-GR" sz="3000" dirty="0" err="1"/>
              <a:t>hashtags</a:t>
            </a:r>
            <a:r>
              <a:rPr lang="el-GR" sz="3000" dirty="0"/>
              <a:t> είναι ένα ισχυρό εργαλείο για να αυξήσετε την προσέγγιση χρηστών του περιεχομένου σας και να βοηθήσετε τους ανθρώπους να βρουν τις αναρτήσεις σας. Χρησιμοποιήστε σχετικά </a:t>
            </a:r>
            <a:r>
              <a:rPr lang="el-GR" sz="3000" dirty="0" err="1"/>
              <a:t>hashtags</a:t>
            </a:r>
            <a:r>
              <a:rPr lang="el-GR" sz="3000" dirty="0"/>
              <a:t> στις αναρτήσεις σας για να διευκολύνετε τους χρήστες να ανακαλύψουν το περιεχόμενό σας</a:t>
            </a:r>
            <a:r>
              <a:rPr lang="en-US" sz="3000" dirty="0"/>
              <a:t>.</a:t>
            </a:r>
          </a:p>
        </p:txBody>
      </p:sp>
    </p:spTree>
    <p:extLst>
      <p:ext uri="{BB962C8B-B14F-4D97-AF65-F5344CB8AC3E}">
        <p14:creationId xmlns:p14="http://schemas.microsoft.com/office/powerpoint/2010/main" val="1439221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332398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Χρησιμοποιήστε σταθερή φωνή και τόνο</a:t>
            </a:r>
            <a:r>
              <a:rPr lang="en-US" sz="3000" b="1" dirty="0"/>
              <a:t>: </a:t>
            </a:r>
            <a:r>
              <a:rPr lang="el-GR" sz="3000" dirty="0"/>
              <a:t>Η φωνή και ο τόνος της επωνυμίας σας θα πρέπει να είναι συνεπείς σε όλες τις πλατφόρμες κοινωνικών μέσων. Χρησιμοποιήστε έναν τόνο που έχει απήχηση στο κοινό-στόχο σας και αντανακλά την προσωπικότητα της επωνυμίας σας</a:t>
            </a:r>
            <a:r>
              <a:rPr lang="en-US" sz="3000" dirty="0"/>
              <a:t>.</a:t>
            </a:r>
          </a:p>
        </p:txBody>
      </p:sp>
    </p:spTree>
    <p:extLst>
      <p:ext uri="{BB962C8B-B14F-4D97-AF65-F5344CB8AC3E}">
        <p14:creationId xmlns:p14="http://schemas.microsoft.com/office/powerpoint/2010/main" val="6353000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4247317"/>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Ασχοληθείτε με το κοινό σας </a:t>
            </a:r>
            <a:r>
              <a:rPr lang="en-US" sz="3000" b="1" dirty="0"/>
              <a:t>: </a:t>
            </a:r>
            <a:r>
              <a:rPr lang="el-GR" sz="3000" dirty="0"/>
              <a:t>Τα μέσα κοινωνικής δικτύωσης είναι μια αμφίδρομη συνομιλία, επομένως είναι σημαντικό να </a:t>
            </a:r>
            <a:r>
              <a:rPr lang="el-GR" sz="3000" dirty="0" err="1"/>
              <a:t>αλληλεπιδράσετε</a:t>
            </a:r>
            <a:r>
              <a:rPr lang="el-GR" sz="3000" dirty="0"/>
              <a:t> με το κοινό σας απαντώντας σε σχόλια, μηνύματα και αναφορές. Κάντε ερωτήσεις, απαντήστε σε σχόλια και συμμετάσχετε σε σχετικές συζητήσεις για να δημιουργήσετε δέσμευση και εμπιστοσύνη με τους οπαδούς σας</a:t>
            </a:r>
            <a:r>
              <a:rPr lang="en-US" sz="3000" dirty="0"/>
              <a:t>.</a:t>
            </a:r>
          </a:p>
        </p:txBody>
      </p:sp>
    </p:spTree>
    <p:extLst>
      <p:ext uri="{BB962C8B-B14F-4D97-AF65-F5344CB8AC3E}">
        <p14:creationId xmlns:p14="http://schemas.microsoft.com/office/powerpoint/2010/main" val="29313858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Μάρκετινγκ περιεχομένου</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979551"/>
            <a:ext cx="8293009"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Πειραματιστείτε και δοκιμάστε </a:t>
            </a:r>
            <a:r>
              <a:rPr lang="en-US" sz="3000" b="1" dirty="0"/>
              <a:t>: </a:t>
            </a:r>
            <a:r>
              <a:rPr lang="el-GR" sz="3000" dirty="0"/>
              <a:t>Τα μέσα κοινωνικής δικτύωσης εξελίσσονται συνεχώς, επομένως είναι σημαντικό να πειραματιστείτε με διαφορετικούς τύπους περιεχομένου και μορφών για να δείτε τι λειτουργεί καλύτερα για το κοινό σας. Δοκιμάστε διαφορετικούς τίτλους, γραφικά και μορφές για να δείτε τι έχει απήχηση στους ακόλουθούς σας.</a:t>
            </a:r>
            <a:endParaRPr lang="en-US" sz="3000" dirty="0"/>
          </a:p>
        </p:txBody>
      </p:sp>
    </p:spTree>
    <p:extLst>
      <p:ext uri="{BB962C8B-B14F-4D97-AF65-F5344CB8AC3E}">
        <p14:creationId xmlns:p14="http://schemas.microsoft.com/office/powerpoint/2010/main" val="20380818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317879"/>
            <a:ext cx="8293009" cy="2862322"/>
          </a:xfrm>
          <a:prstGeom prst="rect">
            <a:avLst/>
          </a:prstGeom>
          <a:noFill/>
        </p:spPr>
        <p:txBody>
          <a:bodyPr wrap="square" rtlCol="0">
            <a:spAutoFit/>
          </a:bodyPr>
          <a:lstStyle/>
          <a:p>
            <a:pPr algn="just"/>
            <a:r>
              <a:rPr lang="el-GR" sz="3000" dirty="0"/>
              <a:t>Η παρακολούθηση της απόδοσης μάρκετινγκ είναι απαραίτητη για τις επιχειρήσεις προκειμένου να προσδιορίσουν την αποτελεσματικότητα των προσπαθειών μάρκετινγκ και να εντοπίσουν τομείς προς βελτίωση</a:t>
            </a:r>
            <a:r>
              <a:rPr lang="en-US" sz="3000" dirty="0"/>
              <a:t>. </a:t>
            </a:r>
          </a:p>
        </p:txBody>
      </p:sp>
    </p:spTree>
    <p:extLst>
      <p:ext uri="{BB962C8B-B14F-4D97-AF65-F5344CB8AC3E}">
        <p14:creationId xmlns:p14="http://schemas.microsoft.com/office/powerpoint/2010/main" val="25361100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888111"/>
            <a:ext cx="8293009" cy="4154984"/>
          </a:xfrm>
          <a:prstGeom prst="rect">
            <a:avLst/>
          </a:prstGeom>
          <a:noFill/>
        </p:spPr>
        <p:txBody>
          <a:bodyPr wrap="square" rtlCol="0">
            <a:spAutoFit/>
          </a:bodyPr>
          <a:lstStyle/>
          <a:p>
            <a:pPr algn="just"/>
            <a:r>
              <a:rPr lang="el-GR" sz="2400" dirty="0"/>
              <a:t>Τρόποι παρακολούθησης της απόδοσης του μάρκετινγκ </a:t>
            </a:r>
            <a:r>
              <a:rPr lang="en-US" sz="2400" dirty="0"/>
              <a:t>:</a:t>
            </a:r>
          </a:p>
          <a:p>
            <a:pPr algn="just"/>
            <a:endParaRPr lang="en-US" sz="2400" dirty="0"/>
          </a:p>
          <a:p>
            <a:pPr marL="457200" indent="-457200" algn="just">
              <a:buFont typeface="Wingdings" panose="05000000000000000000" pitchFamily="2" charset="2"/>
              <a:buChar char="Ø"/>
            </a:pPr>
            <a:r>
              <a:rPr lang="el-GR" sz="2400" b="1" dirty="0"/>
              <a:t>Θέστε συγκεκριμένους στόχους και μετρήσεις </a:t>
            </a:r>
            <a:r>
              <a:rPr lang="en-US" sz="2400" dirty="0"/>
              <a:t>: </a:t>
            </a:r>
            <a:r>
              <a:rPr lang="el-GR" sz="2400" dirty="0"/>
              <a:t>Προσδιορίστε συγκεκριμένους στόχους που θέλετε να επιτύχετε με τις προσπάθειες μάρκετινγκ, όπως η αύξηση της </a:t>
            </a:r>
            <a:r>
              <a:rPr lang="el-GR" sz="2400" dirty="0" err="1"/>
              <a:t>επισκεψιμότητας</a:t>
            </a:r>
            <a:r>
              <a:rPr lang="el-GR" sz="2400" dirty="0"/>
              <a:t> στον </a:t>
            </a:r>
            <a:r>
              <a:rPr lang="el-GR" sz="2400" dirty="0" err="1"/>
              <a:t>ιστότοπο</a:t>
            </a:r>
            <a:r>
              <a:rPr lang="el-GR" sz="2400" dirty="0"/>
              <a:t>, η δημιουργία δυνητικών πελατών ή η ενίσχυση των πωλήσεων. Ορίστε μετρήσιμες μετρήσεις που θα σας βοηθήσουν να παρακολουθείτε την πρόοδο προς αυτούς τους στόχους, όπως επισκέπτες </a:t>
            </a:r>
            <a:r>
              <a:rPr lang="el-GR" sz="2400" dirty="0" err="1"/>
              <a:t>ιστότοπου</a:t>
            </a:r>
            <a:r>
              <a:rPr lang="el-GR" sz="2400" dirty="0"/>
              <a:t>, ποσοστά μετατροπών ή έσοδα </a:t>
            </a:r>
            <a:r>
              <a:rPr lang="en-US" sz="2400" dirty="0"/>
              <a:t>	</a:t>
            </a:r>
          </a:p>
        </p:txBody>
      </p:sp>
    </p:spTree>
    <p:extLst>
      <p:ext uri="{BB962C8B-B14F-4D97-AF65-F5344CB8AC3E}">
        <p14:creationId xmlns:p14="http://schemas.microsoft.com/office/powerpoint/2010/main" val="29867764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1888111"/>
            <a:ext cx="8293009"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l-GR" sz="2400" b="1" dirty="0"/>
              <a:t>Χρησιμοποιήστε εργαλεία ανάλυσης </a:t>
            </a:r>
            <a:r>
              <a:rPr lang="en-US" sz="2400" dirty="0"/>
              <a:t>: </a:t>
            </a:r>
            <a:r>
              <a:rPr lang="el-GR" sz="2400" dirty="0"/>
              <a:t>Χρησιμοποιήστε εργαλεία ανάλυσης όπως το </a:t>
            </a:r>
            <a:r>
              <a:rPr lang="el-GR" sz="2400" dirty="0" err="1"/>
              <a:t>Google</a:t>
            </a:r>
            <a:r>
              <a:rPr lang="el-GR" sz="2400" dirty="0"/>
              <a:t> </a:t>
            </a:r>
            <a:r>
              <a:rPr lang="el-GR" sz="2400" dirty="0" err="1"/>
              <a:t>Analytics</a:t>
            </a:r>
            <a:r>
              <a:rPr lang="el-GR" sz="2400" dirty="0"/>
              <a:t> ή πλατφόρμες ανάλυσης μέσων κοινωνικής δικτύωσης για να παρακολουθείτε μετρήσεις όπως η </a:t>
            </a:r>
            <a:r>
              <a:rPr lang="el-GR" sz="2400" dirty="0" err="1"/>
              <a:t>επισκεψιμότητα</a:t>
            </a:r>
            <a:r>
              <a:rPr lang="el-GR" sz="2400" dirty="0"/>
              <a:t> </a:t>
            </a:r>
            <a:r>
              <a:rPr lang="el-GR" sz="2400" dirty="0" err="1"/>
              <a:t>ιστότοπου</a:t>
            </a:r>
            <a:r>
              <a:rPr lang="el-GR" sz="2400" dirty="0"/>
              <a:t>, οι αναλογίες κλικ προς αριθμό εμφανίσεων, η αφοσίωση και τα ποσοστά μετατροπών. Αυτά τα εργαλεία παρέχουν πολύτιμες πληροφορίες σχετικά με τη συμπεριφορά των χρηστών, τα δημογραφικά στοιχεία και τις προτιμήσεις που μπορούν να σας βοηθήσουν να βελτιστοποιήσετε τη στρατηγική μάρκετινγκ</a:t>
            </a:r>
            <a:r>
              <a:rPr lang="en-US" sz="2400" dirty="0"/>
              <a:t>.</a:t>
            </a:r>
          </a:p>
        </p:txBody>
      </p:sp>
    </p:spTree>
    <p:extLst>
      <p:ext uri="{BB962C8B-B14F-4D97-AF65-F5344CB8AC3E}">
        <p14:creationId xmlns:p14="http://schemas.microsoft.com/office/powerpoint/2010/main" val="1753135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3785652"/>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Διεξαγωγή ερευνών πελατών </a:t>
            </a:r>
            <a:r>
              <a:rPr lang="en-US" sz="3000" b="1" dirty="0"/>
              <a:t>: </a:t>
            </a:r>
            <a:r>
              <a:rPr lang="el-GR" sz="3000" dirty="0"/>
              <a:t>Συλλέξτε σχόλια από πελάτες μέσω ερευνών ή ομάδων εστίασης για να αποκτήσετε πληροφορίες για τις προτιμήσεις, τις απόψεις και τις εμπειρίες τους με την επωνυμία σας. Χρησιμοποιήστε αυτά τα σχόλια για να βελτιώσετε τα μηνύματα μάρκετινγκ, τη στόχευση και τις τακτικές σας</a:t>
            </a:r>
            <a:r>
              <a:rPr lang="en-US" sz="3000" dirty="0"/>
              <a:t>.</a:t>
            </a:r>
          </a:p>
        </p:txBody>
      </p:sp>
    </p:spTree>
    <p:extLst>
      <p:ext uri="{BB962C8B-B14F-4D97-AF65-F5344CB8AC3E}">
        <p14:creationId xmlns:p14="http://schemas.microsoft.com/office/powerpoint/2010/main" val="8712050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Μετρήσεις &amp; απόδοση</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832092"/>
          </a:xfrm>
          <a:prstGeom prst="rect">
            <a:avLst/>
          </a:prstGeom>
          <a:noFill/>
        </p:spPr>
        <p:txBody>
          <a:bodyPr wrap="square" rtlCol="0">
            <a:spAutoFit/>
          </a:bodyPr>
          <a:lstStyle/>
          <a:p>
            <a:pPr marL="457200" indent="-457200" algn="just">
              <a:buFont typeface="Wingdings" panose="05000000000000000000" pitchFamily="2" charset="2"/>
              <a:buChar char="Ø"/>
            </a:pPr>
            <a:r>
              <a:rPr lang="el-GR" sz="2800" b="1" dirty="0"/>
              <a:t>Παρακολουθήστε τη δέσμευση στα μέσα κοινωνικής δικτύωσης </a:t>
            </a:r>
            <a:r>
              <a:rPr lang="en-US" sz="2800" b="1" dirty="0"/>
              <a:t>: </a:t>
            </a:r>
            <a:r>
              <a:rPr lang="el-GR" sz="2800" dirty="0"/>
              <a:t>Παρακολουθήστε τις μετρήσεις αφοσίωσης, όπως επισημάνσεις "μου αρέσει", κοινοποιήσεις, σχόλια και αναφορές στα μέσα κοινωνικής δικτύωσης για να μετρήσετε την αποτελεσματικότητα της στρατηγικής σας στα μέσα κοινωνικής δικτύωσης. Αναλύστε ποιες αναρτήσεις έχουν καλή απόδοση και εντοπίστε ευκαιρίες για βελτίωση της αφοσίωσης και της προσέγγισης χρηστών</a:t>
            </a:r>
            <a:r>
              <a:rPr lang="en-US" sz="2800" dirty="0"/>
              <a:t>.</a:t>
            </a:r>
          </a:p>
        </p:txBody>
      </p:sp>
    </p:spTree>
    <p:extLst>
      <p:ext uri="{BB962C8B-B14F-4D97-AF65-F5344CB8AC3E}">
        <p14:creationId xmlns:p14="http://schemas.microsoft.com/office/powerpoint/2010/main" val="397826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n-US" sz="4000" dirty="0">
                <a:solidFill>
                  <a:srgbClr val="398F98"/>
                </a:solidFill>
                <a:latin typeface="Calibri"/>
                <a:cs typeface="Calibri"/>
              </a:rPr>
              <a:t>Metrics &amp; performance</a:t>
            </a: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l-GR" sz="3000" b="1" dirty="0"/>
              <a:t>Μετρήστε το</a:t>
            </a:r>
            <a:r>
              <a:rPr lang="en-US" sz="3000" b="1" dirty="0"/>
              <a:t> ROI: </a:t>
            </a:r>
            <a:r>
              <a:rPr lang="el-GR" sz="3000" dirty="0"/>
              <a:t>Μετρήστε την απόδοση της επένδυσής σας (ROI) των προσπαθειών μάρκετινγκ σας συγκρίνοντας το κόστος των δραστηριοτήτων μάρκετινγκ με τα έσοδα που παράγονται. Αυτό μπορεί να σας βοηθήσει να προσδιορίσετε ποιες τακτικές μάρκετινγκ προσφέρουν την υψηλότερη απόδοση επένδυσης (ROI) και να λάβετε αποφάσεις βάσει δεδομένων σχετικά με το πού να διαθέσετε πόρους</a:t>
            </a:r>
            <a:r>
              <a:rPr lang="en-US" sz="3000" dirty="0"/>
              <a:t>.</a:t>
            </a:r>
          </a:p>
        </p:txBody>
      </p:sp>
    </p:spTree>
    <p:extLst>
      <p:ext uri="{BB962C8B-B14F-4D97-AF65-F5344CB8AC3E}">
        <p14:creationId xmlns:p14="http://schemas.microsoft.com/office/powerpoint/2010/main" val="989633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Θυμήσου</a:t>
            </a:r>
            <a:r>
              <a:rPr lang="en-US" sz="4000" dirty="0">
                <a:solidFill>
                  <a:srgbClr val="398F98"/>
                </a:solidFill>
                <a:latin typeface="Calibri"/>
                <a:cs typeface="Calibri"/>
              </a:rPr>
              <a:t>!</a:t>
            </a: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1687354"/>
            <a:ext cx="8027233" cy="4985980"/>
          </a:xfrm>
          <a:prstGeom prst="rect">
            <a:avLst/>
          </a:prstGeom>
          <a:noFill/>
        </p:spPr>
        <p:txBody>
          <a:bodyPr wrap="square" rtlCol="0">
            <a:spAutoFit/>
          </a:bodyPr>
          <a:lstStyle/>
          <a:p>
            <a:pPr marL="457200" indent="-457200" algn="just">
              <a:buFont typeface="Wingdings" panose="05000000000000000000" pitchFamily="2" charset="2"/>
              <a:buChar char="ü"/>
            </a:pPr>
            <a:r>
              <a:rPr lang="el-GR" sz="2800" dirty="0"/>
              <a:t>Τα μέσα κοινωνικής δικτύωσης μπορούν να διαδραματίσουν κρίσιμο ρόλο στη συνολική στρατηγική μάρκετινγκ μιας επιχείρησης</a:t>
            </a:r>
            <a:r>
              <a:rPr lang="en-US" sz="3000" dirty="0"/>
              <a:t>.</a:t>
            </a:r>
          </a:p>
          <a:p>
            <a:pPr marL="457200" indent="-457200" algn="just">
              <a:buFont typeface="Wingdings" panose="05000000000000000000" pitchFamily="2" charset="2"/>
              <a:buChar char="ü"/>
            </a:pPr>
            <a:endParaRPr lang="en-US" sz="3000" dirty="0"/>
          </a:p>
          <a:p>
            <a:pPr marL="457200" indent="-457200" algn="just">
              <a:buFont typeface="Wingdings" panose="05000000000000000000" pitchFamily="2" charset="2"/>
              <a:buChar char="ü"/>
            </a:pPr>
            <a:r>
              <a:rPr lang="el-GR" sz="2400" dirty="0"/>
              <a:t>Ο τύπος της πλατφόρμας κοινωνικών μέσων που θα επιλέξετε να χρησιμοποιήσετε για την επωνυμία σας θα εξαρτηθεί από τους στόχους σας, το κοινό-στόχο και τον τύπο περιεχομένου που θέλετε να μοιραστείτε. Είναι σημαντικό να επιλέγετε πλατφόρμες που ευθυγραμμίζονται με τα μηνύματα και τις αξίες της επωνυμίας σας και που σας επιτρέπουν να συνδεθείτε με το κοινό σας</a:t>
            </a:r>
            <a:r>
              <a:rPr lang="en-US" sz="3000" dirty="0"/>
              <a:t>.</a:t>
            </a:r>
          </a:p>
        </p:txBody>
      </p:sp>
    </p:spTree>
    <p:extLst>
      <p:ext uri="{BB962C8B-B14F-4D97-AF65-F5344CB8AC3E}">
        <p14:creationId xmlns:p14="http://schemas.microsoft.com/office/powerpoint/2010/main" val="30568301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εργαλείων ανάλυσης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154984"/>
          </a:xfrm>
          <a:prstGeom prst="rect">
            <a:avLst/>
          </a:prstGeom>
          <a:noFill/>
        </p:spPr>
        <p:txBody>
          <a:bodyPr wrap="square" rtlCol="0">
            <a:spAutoFit/>
          </a:bodyPr>
          <a:lstStyle/>
          <a:p>
            <a:pPr marL="457200" indent="-457200" algn="just">
              <a:buFont typeface="Wingdings" panose="05000000000000000000" pitchFamily="2" charset="2"/>
              <a:buChar char="Ø"/>
            </a:pPr>
            <a:r>
              <a:rPr lang="en-US" sz="2400" b="1" dirty="0"/>
              <a:t>Google Analytics: </a:t>
            </a:r>
            <a:r>
              <a:rPr lang="el-GR" sz="2400" dirty="0"/>
              <a:t>Το </a:t>
            </a:r>
            <a:r>
              <a:rPr lang="el-GR" sz="2400" dirty="0" err="1"/>
              <a:t>Google</a:t>
            </a:r>
            <a:r>
              <a:rPr lang="el-GR" sz="2400" dirty="0"/>
              <a:t> </a:t>
            </a:r>
            <a:r>
              <a:rPr lang="el-GR" sz="2400" dirty="0" err="1"/>
              <a:t>Analytics</a:t>
            </a:r>
            <a:r>
              <a:rPr lang="el-GR" sz="2400" dirty="0"/>
              <a:t> είναι ένα δωρεάν εργαλείο που παρέχεται από την </a:t>
            </a:r>
            <a:r>
              <a:rPr lang="el-GR" sz="2400" dirty="0" err="1"/>
              <a:t>Google</a:t>
            </a:r>
            <a:r>
              <a:rPr lang="el-GR" sz="2400" dirty="0"/>
              <a:t> και βοηθά τις επιχειρήσεις να παρακολουθούν την </a:t>
            </a:r>
            <a:r>
              <a:rPr lang="el-GR" sz="2400" dirty="0" err="1"/>
              <a:t>επισκεψιμότητα</a:t>
            </a:r>
            <a:r>
              <a:rPr lang="el-GR" sz="2400" dirty="0"/>
              <a:t> του </a:t>
            </a:r>
            <a:r>
              <a:rPr lang="el-GR" sz="2400" dirty="0" err="1"/>
              <a:t>ιστότοπου</a:t>
            </a:r>
            <a:r>
              <a:rPr lang="el-GR" sz="2400" dirty="0"/>
              <a:t>, τη συμπεριφορά των χρηστών και άλλες μετρήσεις. Επιτρέπει στις επιχειρήσεις να παρακολουθούν τον αριθμό των επισκεπτών, τις σελίδες που επισκέφθηκαν, το ποσοστό εγκατάλειψης και τα ποσοστά μετατροπών. Μπορεί επίσης να παρέχει πολύτιμες πληροφορίες για τα δημογραφικά στοιχεία των χρηστών, τα κανάλια απόκτησης και άλλα χρήσιμα σημεία δεδομένων</a:t>
            </a:r>
            <a:r>
              <a:rPr lang="en-US" sz="2400" dirty="0"/>
              <a:t>.</a:t>
            </a:r>
          </a:p>
        </p:txBody>
      </p:sp>
    </p:spTree>
    <p:extLst>
      <p:ext uri="{BB962C8B-B14F-4D97-AF65-F5344CB8AC3E}">
        <p14:creationId xmlns:p14="http://schemas.microsoft.com/office/powerpoint/2010/main" val="20499148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εργαλείων ανάλυσης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3970318"/>
          </a:xfrm>
          <a:prstGeom prst="rect">
            <a:avLst/>
          </a:prstGeom>
          <a:noFill/>
        </p:spPr>
        <p:txBody>
          <a:bodyPr wrap="square" rtlCol="0">
            <a:spAutoFit/>
          </a:bodyPr>
          <a:lstStyle/>
          <a:p>
            <a:pPr marL="457200" indent="-457200" algn="just">
              <a:buFont typeface="Wingdings" panose="05000000000000000000" pitchFamily="2" charset="2"/>
              <a:buChar char="Ø"/>
            </a:pPr>
            <a:r>
              <a:rPr lang="en-US" sz="2800" b="1" dirty="0"/>
              <a:t>Adobe Analytics: </a:t>
            </a:r>
            <a:r>
              <a:rPr lang="el-GR" sz="2800" dirty="0"/>
              <a:t>Το </a:t>
            </a:r>
            <a:r>
              <a:rPr lang="el-GR" sz="2800" dirty="0" err="1"/>
              <a:t>Adobe</a:t>
            </a:r>
            <a:r>
              <a:rPr lang="el-GR" sz="2800" dirty="0"/>
              <a:t> </a:t>
            </a:r>
            <a:r>
              <a:rPr lang="el-GR" sz="2800" dirty="0" err="1"/>
              <a:t>Analytics</a:t>
            </a:r>
            <a:r>
              <a:rPr lang="el-GR" sz="2800" dirty="0"/>
              <a:t> είναι ένα επί πληρωμή εργαλείο αναλυτικών στοιχείων που παρέχει στις επιχειρήσεις προηγμένες δυνατότητες παρακολούθησης της συμπεριφοράς των χρηστών, της απόδοσης του </a:t>
            </a:r>
            <a:r>
              <a:rPr lang="el-GR" sz="2800" dirty="0" err="1"/>
              <a:t>ιστότοπου</a:t>
            </a:r>
            <a:r>
              <a:rPr lang="el-GR" sz="2800" dirty="0"/>
              <a:t> και της </a:t>
            </a:r>
            <a:r>
              <a:rPr lang="el-GR" sz="2800" dirty="0" err="1"/>
              <a:t>τμηματοποίησης</a:t>
            </a:r>
            <a:r>
              <a:rPr lang="el-GR" sz="2800" dirty="0"/>
              <a:t> πελατών. Προσφέρει αναλυτικά στοιχεία σε πραγματικό χρόνο, προσαρμόσιμους πίνακες εργαλείων και δυνατότητες πρόβλεψης αναλυτικών στοιχείων</a:t>
            </a:r>
            <a:r>
              <a:rPr lang="en-US" sz="2800" dirty="0"/>
              <a:t>.</a:t>
            </a:r>
          </a:p>
        </p:txBody>
      </p:sp>
    </p:spTree>
    <p:extLst>
      <p:ext uri="{BB962C8B-B14F-4D97-AF65-F5344CB8AC3E}">
        <p14:creationId xmlns:p14="http://schemas.microsoft.com/office/powerpoint/2010/main" val="2067074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εργαλείων ανάλυσης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401205"/>
          </a:xfrm>
          <a:prstGeom prst="rect">
            <a:avLst/>
          </a:prstGeom>
          <a:noFill/>
        </p:spPr>
        <p:txBody>
          <a:bodyPr wrap="square" rtlCol="0">
            <a:spAutoFit/>
          </a:bodyPr>
          <a:lstStyle/>
          <a:p>
            <a:pPr marL="457200" indent="-457200" algn="just">
              <a:buFont typeface="Wingdings" panose="05000000000000000000" pitchFamily="2" charset="2"/>
              <a:buChar char="Ø"/>
            </a:pPr>
            <a:r>
              <a:rPr lang="en-US" sz="2800" b="1" dirty="0"/>
              <a:t>Hootsuite Insights: </a:t>
            </a:r>
            <a:r>
              <a:rPr lang="el-GR" sz="2800" dirty="0"/>
              <a:t>Το </a:t>
            </a:r>
            <a:r>
              <a:rPr lang="el-GR" sz="2800" dirty="0" err="1"/>
              <a:t>Hootsuite</a:t>
            </a:r>
            <a:r>
              <a:rPr lang="el-GR" sz="2800" dirty="0"/>
              <a:t> </a:t>
            </a:r>
            <a:r>
              <a:rPr lang="el-GR" sz="2800" dirty="0" err="1"/>
              <a:t>Insights</a:t>
            </a:r>
            <a:r>
              <a:rPr lang="el-GR" sz="2800" dirty="0"/>
              <a:t> είναι ένα εργαλείο ανάλυσης μέσων κοινωνικής δικτύωσης που βοηθά τις επιχειρήσεις να παρακολουθούν και να αναλύουν τη δέσμευση, το συναίσθημα και τις τάσεις στα μέσα κοινωνικής δικτύωσης. Επιτρέπει στις επιχειρήσεις να παρακολουθούν αναφορές, αφοσίωση και οπαδούς σε πλατφόρμες κοινωνικών δικτύων όπως το Twitter, το Facebook και το </a:t>
            </a:r>
            <a:r>
              <a:rPr lang="el-GR" sz="2800" dirty="0" err="1"/>
              <a:t>Instagram</a:t>
            </a:r>
            <a:r>
              <a:rPr lang="en-US" sz="2800" dirty="0"/>
              <a:t>.</a:t>
            </a:r>
          </a:p>
        </p:txBody>
      </p:sp>
    </p:spTree>
    <p:extLst>
      <p:ext uri="{BB962C8B-B14F-4D97-AF65-F5344CB8AC3E}">
        <p14:creationId xmlns:p14="http://schemas.microsoft.com/office/powerpoint/2010/main" val="32183167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εργαλείων ανάλυσης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n-US" sz="3000" b="1" dirty="0"/>
              <a:t>SEMrush: </a:t>
            </a:r>
            <a:r>
              <a:rPr lang="el-GR" sz="3000" dirty="0"/>
              <a:t>Το </a:t>
            </a:r>
            <a:r>
              <a:rPr lang="el-GR" sz="3000" dirty="0" err="1"/>
              <a:t>SEMrush</a:t>
            </a:r>
            <a:r>
              <a:rPr lang="el-GR" sz="3000" dirty="0"/>
              <a:t> είναι ένα επί πληρωμή εργαλείο αναλυτικών στοιχείων που παρέχει στις επιχειρήσεις πληροφορίες σχετικά με τη βελτιστοποίηση μηχανών αναζήτησης (SEO), τη διαφήμιση πληρωμής ανά κλικ (PPC) και το μάρκετινγκ μέσων κοινωνικής δικτύωσης. Προσφέρει χαρακτηριστικά όπως έρευνα λέξεων-κλειδιών, έλεγχος </a:t>
            </a:r>
            <a:r>
              <a:rPr lang="el-GR" sz="3000" dirty="0" err="1"/>
              <a:t>ιστότοπου</a:t>
            </a:r>
            <a:r>
              <a:rPr lang="el-GR" sz="3000" dirty="0"/>
              <a:t> και ανάλυση ανταγωνιστών</a:t>
            </a:r>
            <a:r>
              <a:rPr lang="en-US" sz="3000" dirty="0"/>
              <a:t>.</a:t>
            </a:r>
          </a:p>
        </p:txBody>
      </p:sp>
    </p:spTree>
    <p:extLst>
      <p:ext uri="{BB962C8B-B14F-4D97-AF65-F5344CB8AC3E}">
        <p14:creationId xmlns:p14="http://schemas.microsoft.com/office/powerpoint/2010/main" val="18260507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Παραδείγματα εργαλείων ανάλυσης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708981"/>
          </a:xfrm>
          <a:prstGeom prst="rect">
            <a:avLst/>
          </a:prstGeom>
          <a:noFill/>
        </p:spPr>
        <p:txBody>
          <a:bodyPr wrap="square" rtlCol="0">
            <a:spAutoFit/>
          </a:bodyPr>
          <a:lstStyle/>
          <a:p>
            <a:pPr marL="457200" indent="-457200" algn="just">
              <a:buFont typeface="Wingdings" panose="05000000000000000000" pitchFamily="2" charset="2"/>
              <a:buChar char="Ø"/>
            </a:pPr>
            <a:r>
              <a:rPr lang="en-US" sz="3000" b="1" dirty="0"/>
              <a:t>Hotjar: </a:t>
            </a:r>
            <a:r>
              <a:rPr lang="el-GR" sz="3000" dirty="0"/>
              <a:t>Το </a:t>
            </a:r>
            <a:r>
              <a:rPr lang="el-GR" sz="3000" dirty="0" err="1"/>
              <a:t>Hotjar</a:t>
            </a:r>
            <a:r>
              <a:rPr lang="el-GR" sz="3000" dirty="0"/>
              <a:t> είναι ένα εργαλείο επί πληρωμή που παρέχει στις επιχειρήσεις πληροφορίες σχετικά με τη συμπεριφορά των χρηστών στον </a:t>
            </a:r>
            <a:r>
              <a:rPr lang="el-GR" sz="3000" dirty="0" err="1"/>
              <a:t>ιστότοπό</a:t>
            </a:r>
            <a:r>
              <a:rPr lang="el-GR" sz="3000" dirty="0"/>
              <a:t> τους μέσω χαρτών θερμότητας, χαρτών κλικ και εγγραφών χρηστών. Μπορεί να βοηθήσει τις επιχειρήσεις να κατανοήσουν τον τρόπο με τον οποίο οι χρήστες </a:t>
            </a:r>
            <a:r>
              <a:rPr lang="el-GR" sz="3000" dirty="0" err="1"/>
              <a:t>αλληλεπιδρούν</a:t>
            </a:r>
            <a:r>
              <a:rPr lang="el-GR" sz="3000" dirty="0"/>
              <a:t> με τον </a:t>
            </a:r>
            <a:r>
              <a:rPr lang="el-GR" sz="3000" dirty="0" err="1"/>
              <a:t>ιστότοπό</a:t>
            </a:r>
            <a:r>
              <a:rPr lang="el-GR" sz="3000" dirty="0"/>
              <a:t> τους και να εντοπίσουν τομείς προς βελτίωση</a:t>
            </a:r>
            <a:r>
              <a:rPr lang="en-US" sz="3000" dirty="0"/>
              <a:t>.</a:t>
            </a:r>
          </a:p>
        </p:txBody>
      </p:sp>
    </p:spTree>
    <p:extLst>
      <p:ext uri="{BB962C8B-B14F-4D97-AF65-F5344CB8AC3E}">
        <p14:creationId xmlns:p14="http://schemas.microsoft.com/office/powerpoint/2010/main" val="34466847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2254912" y="2721114"/>
            <a:ext cx="5906124" cy="1323439"/>
          </a:xfrm>
          <a:prstGeom prst="rect">
            <a:avLst/>
          </a:prstGeom>
          <a:noFill/>
        </p:spPr>
        <p:txBody>
          <a:bodyPr wrap="square" rtlCol="0">
            <a:spAutoFit/>
          </a:bodyPr>
          <a:lstStyle/>
          <a:p>
            <a:r>
              <a:rPr lang="el-GR" sz="4000" dirty="0">
                <a:solidFill>
                  <a:srgbClr val="398F98"/>
                </a:solidFill>
                <a:latin typeface="Calibri"/>
                <a:cs typeface="Calibri"/>
              </a:rPr>
              <a:t>Τέλος μαθησιακής ενότητας</a:t>
            </a:r>
            <a:endParaRPr lang="en-US" sz="4000" dirty="0">
              <a:solidFill>
                <a:srgbClr val="398F98"/>
              </a:solidFill>
              <a:latin typeface="Calibri"/>
              <a:cs typeface="Calibri"/>
            </a:endParaRPr>
          </a:p>
        </p:txBody>
      </p:sp>
    </p:spTree>
    <p:extLst>
      <p:ext uri="{BB962C8B-B14F-4D97-AF65-F5344CB8AC3E}">
        <p14:creationId xmlns:p14="http://schemas.microsoft.com/office/powerpoint/2010/main" val="4120660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1323439"/>
          </a:xfrm>
          <a:prstGeom prst="rect">
            <a:avLst/>
          </a:prstGeom>
          <a:noFill/>
        </p:spPr>
        <p:txBody>
          <a:bodyPr wrap="square" rtlCol="0">
            <a:spAutoFit/>
          </a:bodyPr>
          <a:lstStyle/>
          <a:p>
            <a:r>
              <a:rPr lang="el-GR" sz="4000" dirty="0">
                <a:solidFill>
                  <a:srgbClr val="398F98"/>
                </a:solidFill>
                <a:latin typeface="Calibri"/>
                <a:cs typeface="Calibri"/>
              </a:rPr>
              <a:t>Σημείωση πνευματικών δικαιωμάτων</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2246769"/>
          </a:xfrm>
          <a:prstGeom prst="rect">
            <a:avLst/>
          </a:prstGeom>
          <a:noFill/>
        </p:spPr>
        <p:txBody>
          <a:bodyPr wrap="square" rtlCol="0">
            <a:spAutoFit/>
          </a:bodyPr>
          <a:lstStyle/>
          <a:p>
            <a:pPr marL="457200" indent="-457200" algn="just">
              <a:buFont typeface="Wingdings" panose="05000000000000000000" pitchFamily="2" charset="2"/>
              <a:buChar char="Ø"/>
            </a:pPr>
            <a:r>
              <a:rPr lang="en-US" dirty="0"/>
              <a:t>Copyright © Members of the </a:t>
            </a:r>
            <a:r>
              <a:rPr lang="en-US" i="1" dirty="0"/>
              <a:t>Enhancing Young People Skills and Competencies in Social Entrepreneurship by Virtual Reality </a:t>
            </a:r>
            <a:r>
              <a:rPr lang="en-US" dirty="0"/>
              <a:t>Project, 2021 for details of the  ENTREREALITY </a:t>
            </a:r>
            <a:r>
              <a:rPr lang="en-US" dirty="0">
                <a:hlinkClick r:id="rId3"/>
              </a:rPr>
              <a:t>https://projectentreality.eu/index.php/en/</a:t>
            </a:r>
            <a:r>
              <a:rPr lang="en-US" dirty="0"/>
              <a:t> project and the collaboration.</a:t>
            </a:r>
          </a:p>
          <a:p>
            <a:pPr algn="just"/>
            <a:endParaRPr lang="en-US" dirty="0"/>
          </a:p>
          <a:p>
            <a:pPr marL="457200" indent="-457200" algn="just">
              <a:buFont typeface="Wingdings" panose="05000000000000000000" pitchFamily="2" charset="2"/>
              <a:buChar char="Ø"/>
            </a:pPr>
            <a:r>
              <a:rPr lang="en-US" dirty="0"/>
              <a:t> The work must be attributed by attaching the following reference to the copied elements: “Copyright © Members of the </a:t>
            </a:r>
            <a:r>
              <a:rPr lang="en-US" dirty="0" err="1"/>
              <a:t>Entrereality</a:t>
            </a:r>
            <a:r>
              <a:rPr lang="en-US" dirty="0"/>
              <a:t> Project, 2021”. </a:t>
            </a:r>
          </a:p>
          <a:p>
            <a:pPr marL="457200" indent="-457200" algn="just">
              <a:buFont typeface="Wingdings" panose="05000000000000000000" pitchFamily="2" charset="2"/>
              <a:buChar char="Ø"/>
            </a:pPr>
            <a:endParaRPr lang="en-US" dirty="0"/>
          </a:p>
          <a:p>
            <a:pPr marL="457200" indent="-457200" algn="just">
              <a:buFont typeface="Wingdings" panose="05000000000000000000" pitchFamily="2" charset="2"/>
              <a:buChar char="Ø"/>
            </a:pPr>
            <a:r>
              <a:rPr lang="en-US" dirty="0"/>
              <a:t>Using this presentation in a way and/or for purposes not foreseen in the license, requires the prior written permission of the copyright holders. The information contained in this presentation represents the views of the copyright holders as of the date such views are published</a:t>
            </a:r>
          </a:p>
        </p:txBody>
      </p:sp>
    </p:spTree>
    <p:extLst>
      <p:ext uri="{BB962C8B-B14F-4D97-AF65-F5344CB8AC3E}">
        <p14:creationId xmlns:p14="http://schemas.microsoft.com/office/powerpoint/2010/main" val="22592506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673000" y="589802"/>
            <a:ext cx="5906124" cy="707886"/>
          </a:xfrm>
          <a:prstGeom prst="rect">
            <a:avLst/>
          </a:prstGeom>
          <a:noFill/>
        </p:spPr>
        <p:txBody>
          <a:bodyPr wrap="square" rtlCol="0">
            <a:spAutoFit/>
          </a:bodyPr>
          <a:lstStyle/>
          <a:p>
            <a:r>
              <a:rPr lang="el-GR" sz="4000" dirty="0">
                <a:solidFill>
                  <a:srgbClr val="398F98"/>
                </a:solidFill>
                <a:latin typeface="Calibri"/>
                <a:cs typeface="Calibri"/>
              </a:rPr>
              <a:t>Πηγές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425495" y="2070991"/>
            <a:ext cx="8293009" cy="4185761"/>
          </a:xfrm>
          <a:prstGeom prst="rect">
            <a:avLst/>
          </a:prstGeom>
          <a:noFill/>
        </p:spPr>
        <p:txBody>
          <a:bodyPr wrap="square" rtlCol="0">
            <a:spAutoFit/>
          </a:bodyPr>
          <a:lstStyle/>
          <a:p>
            <a:pPr marL="285750" indent="-285750" algn="just">
              <a:buFont typeface="Arial" panose="020B0604020202020204" pitchFamily="34" charset="0"/>
              <a:buChar char="•"/>
            </a:pPr>
            <a:r>
              <a:rPr lang="en-US" dirty="0" err="1"/>
              <a:t>Zippia</a:t>
            </a:r>
            <a:r>
              <a:rPr lang="en-US" dirty="0"/>
              <a:t>. "20 Vital Smartphone Usage Statistics [2023]: Facts, Data, and Trends On Mobile Use In The U.S." Zippia.com. Apr. 3, 2023, https://www.zippia.com/advice/smartphone-usage-statistics/ </a:t>
            </a:r>
          </a:p>
          <a:p>
            <a:pPr marL="285750" indent="-285750" algn="just">
              <a:buFont typeface="Arial" panose="020B0604020202020204" pitchFamily="34" charset="0"/>
              <a:buChar char="•"/>
            </a:pPr>
            <a:r>
              <a:rPr lang="en-US" dirty="0" err="1"/>
              <a:t>aresh</a:t>
            </a:r>
            <a:r>
              <a:rPr lang="en-US" dirty="0"/>
              <a:t>, K. M., Nunan, D., Pearson, D. F. B. (2019). Marketing Research: An Applied Approach. Pearson Education Limited</a:t>
            </a:r>
          </a:p>
          <a:p>
            <a:pPr marL="285750" indent="-285750" algn="just">
              <a:buFont typeface="Arial" panose="020B0604020202020204" pitchFamily="34" charset="0"/>
              <a:buChar char="•"/>
            </a:pPr>
            <a:r>
              <a:rPr lang="en-US" dirty="0" err="1"/>
              <a:t>Doerr</a:t>
            </a:r>
            <a:r>
              <a:rPr lang="en-US" dirty="0"/>
              <a:t>, J. (2018). Measure What Matters: OKRs: The Simple Idea that Drives 10x Growth. Penguin Books Ltd</a:t>
            </a:r>
          </a:p>
          <a:p>
            <a:pPr marL="285750" indent="-285750" algn="just">
              <a:buFont typeface="Arial" panose="020B0604020202020204" pitchFamily="34" charset="0"/>
              <a:buChar char="•"/>
            </a:pPr>
            <a:r>
              <a:rPr lang="en-US" dirty="0"/>
              <a:t>Wheeler, A. (2012). Designing Brand Identity: An Essential Guide for the Whole Branding Team. John Wiley &amp; Sons</a:t>
            </a:r>
          </a:p>
          <a:p>
            <a:pPr marL="285750" indent="-285750" algn="just">
              <a:buFont typeface="Arial" panose="020B0604020202020204" pitchFamily="34" charset="0"/>
              <a:buChar char="•"/>
            </a:pPr>
            <a:r>
              <a:rPr lang="en-US" dirty="0"/>
              <a:t>Kotler, P., </a:t>
            </a:r>
            <a:r>
              <a:rPr lang="en-US" dirty="0" err="1"/>
              <a:t>Kartajaya</a:t>
            </a:r>
            <a:r>
              <a:rPr lang="en-US" dirty="0"/>
              <a:t>, H., Iwan (2017). Marketing 4.0: Moving from Traditional to Digital. John Wiley &amp; Sons</a:t>
            </a:r>
          </a:p>
          <a:p>
            <a:pPr marL="285750" indent="-285750" algn="just">
              <a:buFont typeface="Arial" panose="020B0604020202020204" pitchFamily="34" charset="0"/>
              <a:buChar char="•"/>
            </a:pPr>
            <a:r>
              <a:rPr lang="en-US" dirty="0" err="1"/>
              <a:t>Reibstein</a:t>
            </a:r>
            <a:r>
              <a:rPr lang="en-US" dirty="0"/>
              <a:t>, D. (2021). Key Marketing Metrics. The 50+ metrics every manager needs to know, Paperback. Pearson Education Limited</a:t>
            </a:r>
          </a:p>
          <a:p>
            <a:pPr marL="285750" indent="-285750" algn="just">
              <a:buFont typeface="Arial" panose="020B0604020202020204" pitchFamily="34" charset="0"/>
              <a:buChar char="•"/>
            </a:pPr>
            <a:r>
              <a:rPr lang="en-US" dirty="0">
                <a:hlinkClick r:id="rId3"/>
              </a:rPr>
              <a:t>https://netbasequid.com/blog/market-research-steps/</a:t>
            </a:r>
            <a:r>
              <a:rPr lang="en-US" dirty="0"/>
              <a:t>   </a:t>
            </a:r>
          </a:p>
          <a:p>
            <a:pPr marL="285750" indent="-285750" algn="just">
              <a:buFont typeface="Arial" panose="020B0604020202020204" pitchFamily="34" charset="0"/>
              <a:buChar char="•"/>
            </a:pPr>
            <a:r>
              <a:rPr lang="en-US" dirty="0">
                <a:hlinkClick r:id="rId4"/>
              </a:rPr>
              <a:t>https://books.forbes.com/blog/how-to-build-a-digital-brand-that-lasts/</a:t>
            </a:r>
            <a:r>
              <a:rPr lang="en-US" dirty="0"/>
              <a:t>  </a:t>
            </a:r>
          </a:p>
          <a:p>
            <a:pPr marL="285750" indent="-285750" algn="just">
              <a:buFont typeface="Arial" panose="020B0604020202020204" pitchFamily="34" charset="0"/>
              <a:buChar char="•"/>
            </a:pPr>
            <a:r>
              <a:rPr lang="en-US" dirty="0">
                <a:hlinkClick r:id="rId5"/>
              </a:rPr>
              <a:t>https://neilpatel.com/what-is-content-marketing/</a:t>
            </a:r>
            <a:r>
              <a:rPr lang="en-US" dirty="0"/>
              <a:t>  </a:t>
            </a:r>
          </a:p>
          <a:p>
            <a:pPr marL="285750" indent="-285750" algn="just">
              <a:buFont typeface="Arial" panose="020B0604020202020204" pitchFamily="34" charset="0"/>
              <a:buChar char="•"/>
            </a:pPr>
            <a:r>
              <a:rPr lang="en-US" dirty="0">
                <a:hlinkClick r:id="rId6"/>
              </a:rPr>
              <a:t>https://www.heurio.co/dieter-rams-10-principles-of-good-design</a:t>
            </a:r>
            <a:r>
              <a:rPr lang="en-US" dirty="0"/>
              <a:t>  </a:t>
            </a:r>
          </a:p>
          <a:p>
            <a:pPr marL="285750" indent="-285750" algn="just">
              <a:buFont typeface="Arial" panose="020B0604020202020204" pitchFamily="34" charset="0"/>
              <a:buChar char="•"/>
            </a:pPr>
            <a:r>
              <a:rPr lang="en-US" dirty="0">
                <a:hlinkClick r:id="rId7"/>
              </a:rPr>
              <a:t>https://www.smashingmagazine.com/2010/01/color-theory-for-designers-part-1-the-meaning-of-color/</a:t>
            </a:r>
            <a:r>
              <a:rPr lang="en-US" dirty="0"/>
              <a:t>  </a:t>
            </a:r>
          </a:p>
          <a:p>
            <a:pPr algn="just"/>
            <a:endParaRPr lang="en-US" dirty="0"/>
          </a:p>
        </p:txBody>
      </p:sp>
    </p:spTree>
    <p:extLst>
      <p:ext uri="{BB962C8B-B14F-4D97-AF65-F5344CB8AC3E}">
        <p14:creationId xmlns:p14="http://schemas.microsoft.com/office/powerpoint/2010/main" val="1907757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err="1">
                <a:solidFill>
                  <a:srgbClr val="398F98"/>
                </a:solidFill>
                <a:latin typeface="Calibri"/>
                <a:cs typeface="Calibri"/>
              </a:rPr>
              <a:t>Ερευνα</a:t>
            </a:r>
            <a:r>
              <a:rPr lang="el-GR" sz="4000" dirty="0">
                <a:solidFill>
                  <a:srgbClr val="398F98"/>
                </a:solidFill>
                <a:latin typeface="Calibri"/>
                <a:cs typeface="Calibri"/>
              </a:rPr>
              <a:t>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77099"/>
            <a:ext cx="8027233" cy="4247317"/>
          </a:xfrm>
          <a:prstGeom prst="rect">
            <a:avLst/>
          </a:prstGeom>
          <a:noFill/>
        </p:spPr>
        <p:txBody>
          <a:bodyPr wrap="square" rtlCol="0">
            <a:spAutoFit/>
          </a:bodyPr>
          <a:lstStyle/>
          <a:p>
            <a:pPr algn="just"/>
            <a:r>
              <a:rPr lang="el-GR" sz="3000" dirty="0"/>
              <a:t>Μια επιτυχημένη στρατηγική μάρκετινγκ ξεκινά με τη σε βάθος μελέτη της αγοράς που θέλετε να κατακτήσετε</a:t>
            </a:r>
            <a:r>
              <a:rPr lang="en-US" sz="3000" dirty="0"/>
              <a:t>. </a:t>
            </a:r>
          </a:p>
          <a:p>
            <a:pPr algn="just"/>
            <a:endParaRPr lang="en-US" sz="3000" dirty="0"/>
          </a:p>
          <a:p>
            <a:pPr algn="just"/>
            <a:r>
              <a:rPr lang="el-GR" sz="3000" dirty="0"/>
              <a:t>Η έρευνα αγοράς είναι πιο γνωστή ως μια συστηματική διαδικασία συλλογής και ανάλυσης δεδομένων και πληροφοριών σχετικά με μια αγορά, τους πελάτες, τους ανταγωνιστές της και τις τάσεις του κλάδου</a:t>
            </a:r>
            <a:r>
              <a:rPr lang="en-US" sz="3000" dirty="0"/>
              <a:t>. </a:t>
            </a:r>
          </a:p>
        </p:txBody>
      </p:sp>
    </p:spTree>
    <p:extLst>
      <p:ext uri="{BB962C8B-B14F-4D97-AF65-F5344CB8AC3E}">
        <p14:creationId xmlns:p14="http://schemas.microsoft.com/office/powerpoint/2010/main" val="3033238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77099"/>
            <a:ext cx="8027233" cy="4555093"/>
          </a:xfrm>
          <a:prstGeom prst="rect">
            <a:avLst/>
          </a:prstGeom>
          <a:noFill/>
        </p:spPr>
        <p:txBody>
          <a:bodyPr wrap="square" rtlCol="0">
            <a:spAutoFit/>
          </a:bodyPr>
          <a:lstStyle/>
          <a:p>
            <a:pPr algn="just"/>
            <a:r>
              <a:rPr lang="el-GR" sz="3000" dirty="0"/>
              <a:t>Γενικά, η διαδικασία έρευνας αγοράς αποτελείται από 7 σημαντικά βήματα</a:t>
            </a:r>
            <a:r>
              <a:rPr lang="en-US" sz="3000" dirty="0"/>
              <a:t>[1]:</a:t>
            </a:r>
          </a:p>
          <a:p>
            <a:pPr algn="just"/>
            <a:endParaRPr lang="en-US" sz="3000" dirty="0"/>
          </a:p>
          <a:p>
            <a:pPr algn="just"/>
            <a:r>
              <a:rPr lang="en-US" sz="3000" dirty="0"/>
              <a:t>1.	</a:t>
            </a:r>
            <a:r>
              <a:rPr lang="el-GR" sz="3000" b="1" dirty="0"/>
              <a:t> </a:t>
            </a:r>
            <a:r>
              <a:rPr lang="el-GR" sz="2800" b="1" dirty="0"/>
              <a:t>Προσδιορίστε το ερευνητικό πρόβλημα: </a:t>
            </a:r>
            <a:r>
              <a:rPr lang="el-GR" sz="2800" dirty="0"/>
              <a:t>Το πρώτο βήμα στη διαδικασία έρευνας αγοράς είναι να ορίσετε με σαφήνεια το ερευνητικό πρόβλημα ή στόχο. Αυτό περιλαμβάνει τον προσδιορισμό των πληροφοριών που χρειάζονται, ποιος θα τις χρησιμοποιήσει και γιατί είναι σημαντικές</a:t>
            </a:r>
            <a:r>
              <a:rPr lang="en-US" sz="3000" dirty="0"/>
              <a:t>.</a:t>
            </a:r>
          </a:p>
        </p:txBody>
      </p:sp>
    </p:spTree>
    <p:extLst>
      <p:ext uri="{BB962C8B-B14F-4D97-AF65-F5344CB8AC3E}">
        <p14:creationId xmlns:p14="http://schemas.microsoft.com/office/powerpoint/2010/main" val="3868287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77099"/>
            <a:ext cx="8027233" cy="4247317"/>
          </a:xfrm>
          <a:prstGeom prst="rect">
            <a:avLst/>
          </a:prstGeom>
          <a:noFill/>
        </p:spPr>
        <p:txBody>
          <a:bodyPr wrap="square" rtlCol="0">
            <a:spAutoFit/>
          </a:bodyPr>
          <a:lstStyle/>
          <a:p>
            <a:pPr marL="514350" indent="-514350" algn="just">
              <a:buAutoNum type="arabicPeriod" startAt="2"/>
            </a:pPr>
            <a:r>
              <a:rPr lang="el-GR" sz="3000" b="1" dirty="0"/>
              <a:t>Αναπτύξτε το ερευνητικό σχέδιο </a:t>
            </a:r>
            <a:r>
              <a:rPr lang="en-US" sz="3000" dirty="0"/>
              <a:t>: </a:t>
            </a:r>
            <a:r>
              <a:rPr lang="el-GR" sz="3000" dirty="0"/>
              <a:t>Μόλις καθοριστεί το ερευνητικό πρόβλημα, το επόμενο βήμα είναι η ανάπτυξη ενός ερευνητικού σχεδίου. Αυτό περιλαμβάνει τον προσδιορισμό του σχεδιασμού της έρευνας, της μεθόδου συλλογής δεδομένων και του μεγέθους του δείγματος</a:t>
            </a:r>
            <a:r>
              <a:rPr lang="en-US" sz="3000" dirty="0"/>
              <a:t>.</a:t>
            </a:r>
          </a:p>
          <a:p>
            <a:pPr algn="just"/>
            <a:endParaRPr lang="en-US" sz="3000" dirty="0"/>
          </a:p>
        </p:txBody>
      </p:sp>
    </p:spTree>
    <p:extLst>
      <p:ext uri="{BB962C8B-B14F-4D97-AF65-F5344CB8AC3E}">
        <p14:creationId xmlns:p14="http://schemas.microsoft.com/office/powerpoint/2010/main" val="1954738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49f56271c5_0_10"/>
          <p:cNvSpPr txBox="1"/>
          <p:nvPr/>
        </p:nvSpPr>
        <p:spPr>
          <a:xfrm>
            <a:off x="673000" y="648475"/>
            <a:ext cx="6549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5EBF3DF-3786-BABB-1476-75E260A9668A}"/>
              </a:ext>
            </a:extLst>
          </p:cNvPr>
          <p:cNvSpPr txBox="1"/>
          <p:nvPr/>
        </p:nvSpPr>
        <p:spPr>
          <a:xfrm>
            <a:off x="794479" y="648475"/>
            <a:ext cx="5906124" cy="707886"/>
          </a:xfrm>
          <a:prstGeom prst="rect">
            <a:avLst/>
          </a:prstGeom>
          <a:noFill/>
        </p:spPr>
        <p:txBody>
          <a:bodyPr wrap="square" rtlCol="0">
            <a:spAutoFit/>
          </a:bodyPr>
          <a:lstStyle/>
          <a:p>
            <a:r>
              <a:rPr lang="el-GR" sz="4000" dirty="0">
                <a:solidFill>
                  <a:srgbClr val="398F98"/>
                </a:solidFill>
                <a:latin typeface="Calibri"/>
                <a:cs typeface="Calibri"/>
              </a:rPr>
              <a:t>Έρευνα αγοράς</a:t>
            </a:r>
            <a:endParaRPr lang="en-US" sz="4000" dirty="0">
              <a:solidFill>
                <a:srgbClr val="398F98"/>
              </a:solidFill>
              <a:latin typeface="Calibri"/>
              <a:cs typeface="Calibri"/>
            </a:endParaRPr>
          </a:p>
        </p:txBody>
      </p:sp>
      <p:sp>
        <p:nvSpPr>
          <p:cNvPr id="3" name="TextBox 2">
            <a:extLst>
              <a:ext uri="{FF2B5EF4-FFF2-40B4-BE49-F238E27FC236}">
                <a16:creationId xmlns:a16="http://schemas.microsoft.com/office/drawing/2014/main" id="{766D8631-F10C-4C29-77AC-A67E4BD41E3B}"/>
              </a:ext>
            </a:extLst>
          </p:cNvPr>
          <p:cNvSpPr txBox="1"/>
          <p:nvPr/>
        </p:nvSpPr>
        <p:spPr>
          <a:xfrm>
            <a:off x="558383" y="2077099"/>
            <a:ext cx="8027233" cy="4708981"/>
          </a:xfrm>
          <a:prstGeom prst="rect">
            <a:avLst/>
          </a:prstGeom>
          <a:noFill/>
        </p:spPr>
        <p:txBody>
          <a:bodyPr wrap="square" rtlCol="0">
            <a:spAutoFit/>
          </a:bodyPr>
          <a:lstStyle/>
          <a:p>
            <a:pPr algn="just"/>
            <a:r>
              <a:rPr lang="en-US" sz="3000" dirty="0"/>
              <a:t>3.	</a:t>
            </a:r>
            <a:r>
              <a:rPr lang="el-GR" sz="3000" b="1" dirty="0"/>
              <a:t> Συλλέξτε δεδομένα </a:t>
            </a:r>
            <a:r>
              <a:rPr lang="en-US" sz="3000" dirty="0"/>
              <a:t>: </a:t>
            </a:r>
            <a:r>
              <a:rPr lang="el-GR" sz="3000" dirty="0"/>
              <a:t>Το τρίτο βήμα στη διαδικασία έρευνας αγοράς είναι η συλλογή δεδομένων. Υπάρχουν δύο κύριοι τύποι δεδομένων: τα πρωτεύοντα και τα δευτερεύοντα δεδομένα. Τα πρωτεύοντα δεδομένα είναι δεδομένα που συλλέγονται ειδικά για το ερευνητικό έργο, ενώ τα δευτερεύοντα δεδομένα είναι δεδομένα που υπάρχουν ήδη, όπως κυβερνητικές εκθέσεις ή δημοσιεύσεις του κλάδου</a:t>
            </a:r>
            <a:r>
              <a:rPr lang="en-US" sz="3000" dirty="0"/>
              <a:t>.</a:t>
            </a:r>
          </a:p>
        </p:txBody>
      </p:sp>
    </p:spTree>
    <p:extLst>
      <p:ext uri="{BB962C8B-B14F-4D97-AF65-F5344CB8AC3E}">
        <p14:creationId xmlns:p14="http://schemas.microsoft.com/office/powerpoint/2010/main" val="1236524632"/>
      </p:ext>
    </p:extLst>
  </p:cSld>
  <p:clrMapOvr>
    <a:masterClrMapping/>
  </p:clrMapOvr>
</p:sld>
</file>

<file path=ppt/theme/theme1.xml><?xml version="1.0" encoding="utf-8"?>
<a:theme xmlns:a="http://schemas.openxmlformats.org/drawingml/2006/main" name="Základné">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ív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7626</TotalTime>
  <Words>3382</Words>
  <Application>Microsoft Office PowerPoint</Application>
  <PresentationFormat>Προβολή στην οθόνη (4:3)</PresentationFormat>
  <Paragraphs>217</Paragraphs>
  <Slides>57</Slides>
  <Notes>57</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57</vt:i4>
      </vt:variant>
    </vt:vector>
  </HeadingPairs>
  <TitlesOfParts>
    <vt:vector size="62" baseType="lpstr">
      <vt:lpstr>Arial Black</vt:lpstr>
      <vt:lpstr>Calibri</vt:lpstr>
      <vt:lpstr>Wingdings</vt:lpstr>
      <vt:lpstr>Arial</vt:lpstr>
      <vt:lpstr>Základné</vt:lpstr>
      <vt:lpstr>ΒΑΣΙΚΑ ΣΤΟΙΧΕΙΑ ΜΕΣΩΝ ΚΟΙΝΩΝΙΚΗΣ ΔΙΚΤΥΩΣΗΣ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FUNDAMENTALS</dc:title>
  <dc:creator>Zuzana Palková</dc:creator>
  <cp:lastModifiedBy>Konstantinos Dimitropoulos</cp:lastModifiedBy>
  <cp:revision>35</cp:revision>
  <dcterms:created xsi:type="dcterms:W3CDTF">2019-02-10T21:49:04Z</dcterms:created>
  <dcterms:modified xsi:type="dcterms:W3CDTF">2023-07-17T12:37:19Z</dcterms:modified>
</cp:coreProperties>
</file>