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0"/>
  </p:notesMasterIdLst>
  <p:sldIdLst>
    <p:sldId id="329" r:id="rId2"/>
    <p:sldId id="257"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8" r:id="rId57"/>
    <p:sldId id="320" r:id="rId58"/>
    <p:sldId id="321" r:id="rId59"/>
  </p:sldIdLst>
  <p:sldSz cx="9144000" cy="6858000" type="screen4x3"/>
  <p:notesSz cx="7315200" cy="9601200"/>
  <p:embeddedFontLst>
    <p:embeddedFont>
      <p:font typeface="Arial Black" panose="020B0A04020102020204" pitchFamily="34" charset="0"/>
      <p:regular r:id="rId61"/>
      <p:bold r:id="rId62"/>
    </p:embeddedFont>
    <p:embeddedFont>
      <p:font typeface="Calibri" panose="020F0502020204030204" pitchFamily="34" charset="0"/>
      <p:regular r:id="rId63"/>
      <p:bold r:id="rId64"/>
      <p:italic r:id="rId65"/>
      <p:boldItalic r:id="rId6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7" roundtripDataSignature="AMtx7mizSp6IC6PHl5ypQOO6wkBDRJYrI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1764"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3.fntdata"/><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6.fntdata"/><Relationship Id="rId5" Type="http://schemas.openxmlformats.org/officeDocument/2006/relationships/slide" Target="slides/slide4.xml"/><Relationship Id="rId61" Type="http://schemas.openxmlformats.org/officeDocument/2006/relationships/font" Target="fonts/font1.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4.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customschemas.google.com/relationships/presentationmetadata" Target="meta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2.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1"/>
            <a:ext cx="3169920" cy="48006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3587" y="1"/>
            <a:ext cx="3169920" cy="48006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521" y="4560570"/>
            <a:ext cx="5852160" cy="432054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474"/>
            <a:ext cx="3169920" cy="48006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3587" y="9119474"/>
            <a:ext cx="3169920" cy="48006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 name="Google Shape;94;p1:notes"/>
          <p:cNvSpPr txBox="1">
            <a:spLocks noGrp="1"/>
          </p:cNvSpPr>
          <p:nvPr>
            <p:ph type="body" idx="1"/>
          </p:nvPr>
        </p:nvSpPr>
        <p:spPr>
          <a:xfrm>
            <a:off x="731521" y="4560570"/>
            <a:ext cx="5852160" cy="432054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5" name="Google Shape;95;p1:notes"/>
          <p:cNvSpPr txBox="1">
            <a:spLocks noGrp="1"/>
          </p:cNvSpPr>
          <p:nvPr>
            <p:ph type="sldNum" idx="12"/>
          </p:nvPr>
        </p:nvSpPr>
        <p:spPr>
          <a:xfrm>
            <a:off x="4143587" y="9119474"/>
            <a:ext cx="3169920" cy="48006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10</a:t>
            </a:fld>
            <a:endParaRPr/>
          </a:p>
        </p:txBody>
      </p:sp>
    </p:spTree>
    <p:extLst>
      <p:ext uri="{BB962C8B-B14F-4D97-AF65-F5344CB8AC3E}">
        <p14:creationId xmlns:p14="http://schemas.microsoft.com/office/powerpoint/2010/main" val="1938645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11</a:t>
            </a:fld>
            <a:endParaRPr/>
          </a:p>
        </p:txBody>
      </p:sp>
    </p:spTree>
    <p:extLst>
      <p:ext uri="{BB962C8B-B14F-4D97-AF65-F5344CB8AC3E}">
        <p14:creationId xmlns:p14="http://schemas.microsoft.com/office/powerpoint/2010/main" val="32930625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12</a:t>
            </a:fld>
            <a:endParaRPr/>
          </a:p>
        </p:txBody>
      </p:sp>
    </p:spTree>
    <p:extLst>
      <p:ext uri="{BB962C8B-B14F-4D97-AF65-F5344CB8AC3E}">
        <p14:creationId xmlns:p14="http://schemas.microsoft.com/office/powerpoint/2010/main" val="3785504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13</a:t>
            </a:fld>
            <a:endParaRPr/>
          </a:p>
        </p:txBody>
      </p:sp>
    </p:spTree>
    <p:extLst>
      <p:ext uri="{BB962C8B-B14F-4D97-AF65-F5344CB8AC3E}">
        <p14:creationId xmlns:p14="http://schemas.microsoft.com/office/powerpoint/2010/main" val="330223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14</a:t>
            </a:fld>
            <a:endParaRPr/>
          </a:p>
        </p:txBody>
      </p:sp>
    </p:spTree>
    <p:extLst>
      <p:ext uri="{BB962C8B-B14F-4D97-AF65-F5344CB8AC3E}">
        <p14:creationId xmlns:p14="http://schemas.microsoft.com/office/powerpoint/2010/main" val="37000610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15</a:t>
            </a:fld>
            <a:endParaRPr/>
          </a:p>
        </p:txBody>
      </p:sp>
    </p:spTree>
    <p:extLst>
      <p:ext uri="{BB962C8B-B14F-4D97-AF65-F5344CB8AC3E}">
        <p14:creationId xmlns:p14="http://schemas.microsoft.com/office/powerpoint/2010/main" val="1991650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16</a:t>
            </a:fld>
            <a:endParaRPr/>
          </a:p>
        </p:txBody>
      </p:sp>
    </p:spTree>
    <p:extLst>
      <p:ext uri="{BB962C8B-B14F-4D97-AF65-F5344CB8AC3E}">
        <p14:creationId xmlns:p14="http://schemas.microsoft.com/office/powerpoint/2010/main" val="30117670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17</a:t>
            </a:fld>
            <a:endParaRPr/>
          </a:p>
        </p:txBody>
      </p:sp>
    </p:spTree>
    <p:extLst>
      <p:ext uri="{BB962C8B-B14F-4D97-AF65-F5344CB8AC3E}">
        <p14:creationId xmlns:p14="http://schemas.microsoft.com/office/powerpoint/2010/main" val="36295803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18</a:t>
            </a:fld>
            <a:endParaRPr/>
          </a:p>
        </p:txBody>
      </p:sp>
    </p:spTree>
    <p:extLst>
      <p:ext uri="{BB962C8B-B14F-4D97-AF65-F5344CB8AC3E}">
        <p14:creationId xmlns:p14="http://schemas.microsoft.com/office/powerpoint/2010/main" val="18859565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19</a:t>
            </a:fld>
            <a:endParaRPr/>
          </a:p>
        </p:txBody>
      </p:sp>
    </p:spTree>
    <p:extLst>
      <p:ext uri="{BB962C8B-B14F-4D97-AF65-F5344CB8AC3E}">
        <p14:creationId xmlns:p14="http://schemas.microsoft.com/office/powerpoint/2010/main" val="3299714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20</a:t>
            </a:fld>
            <a:endParaRPr/>
          </a:p>
        </p:txBody>
      </p:sp>
    </p:spTree>
    <p:extLst>
      <p:ext uri="{BB962C8B-B14F-4D97-AF65-F5344CB8AC3E}">
        <p14:creationId xmlns:p14="http://schemas.microsoft.com/office/powerpoint/2010/main" val="20818099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21</a:t>
            </a:fld>
            <a:endParaRPr/>
          </a:p>
        </p:txBody>
      </p:sp>
    </p:spTree>
    <p:extLst>
      <p:ext uri="{BB962C8B-B14F-4D97-AF65-F5344CB8AC3E}">
        <p14:creationId xmlns:p14="http://schemas.microsoft.com/office/powerpoint/2010/main" val="13096434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22</a:t>
            </a:fld>
            <a:endParaRPr/>
          </a:p>
        </p:txBody>
      </p:sp>
    </p:spTree>
    <p:extLst>
      <p:ext uri="{BB962C8B-B14F-4D97-AF65-F5344CB8AC3E}">
        <p14:creationId xmlns:p14="http://schemas.microsoft.com/office/powerpoint/2010/main" val="14265233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23</a:t>
            </a:fld>
            <a:endParaRPr/>
          </a:p>
        </p:txBody>
      </p:sp>
    </p:spTree>
    <p:extLst>
      <p:ext uri="{BB962C8B-B14F-4D97-AF65-F5344CB8AC3E}">
        <p14:creationId xmlns:p14="http://schemas.microsoft.com/office/powerpoint/2010/main" val="17487938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24</a:t>
            </a:fld>
            <a:endParaRPr/>
          </a:p>
        </p:txBody>
      </p:sp>
    </p:spTree>
    <p:extLst>
      <p:ext uri="{BB962C8B-B14F-4D97-AF65-F5344CB8AC3E}">
        <p14:creationId xmlns:p14="http://schemas.microsoft.com/office/powerpoint/2010/main" val="3926856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25</a:t>
            </a:fld>
            <a:endParaRPr/>
          </a:p>
        </p:txBody>
      </p:sp>
    </p:spTree>
    <p:extLst>
      <p:ext uri="{BB962C8B-B14F-4D97-AF65-F5344CB8AC3E}">
        <p14:creationId xmlns:p14="http://schemas.microsoft.com/office/powerpoint/2010/main" val="37343094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26</a:t>
            </a:fld>
            <a:endParaRPr/>
          </a:p>
        </p:txBody>
      </p:sp>
    </p:spTree>
    <p:extLst>
      <p:ext uri="{BB962C8B-B14F-4D97-AF65-F5344CB8AC3E}">
        <p14:creationId xmlns:p14="http://schemas.microsoft.com/office/powerpoint/2010/main" val="27661285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27</a:t>
            </a:fld>
            <a:endParaRPr/>
          </a:p>
        </p:txBody>
      </p:sp>
    </p:spTree>
    <p:extLst>
      <p:ext uri="{BB962C8B-B14F-4D97-AF65-F5344CB8AC3E}">
        <p14:creationId xmlns:p14="http://schemas.microsoft.com/office/powerpoint/2010/main" val="4129792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28</a:t>
            </a:fld>
            <a:endParaRPr/>
          </a:p>
        </p:txBody>
      </p:sp>
    </p:spTree>
    <p:extLst>
      <p:ext uri="{BB962C8B-B14F-4D97-AF65-F5344CB8AC3E}">
        <p14:creationId xmlns:p14="http://schemas.microsoft.com/office/powerpoint/2010/main" val="19244929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29</a:t>
            </a:fld>
            <a:endParaRPr/>
          </a:p>
        </p:txBody>
      </p:sp>
    </p:spTree>
    <p:extLst>
      <p:ext uri="{BB962C8B-B14F-4D97-AF65-F5344CB8AC3E}">
        <p14:creationId xmlns:p14="http://schemas.microsoft.com/office/powerpoint/2010/main" val="4098484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a:t>
            </a:fld>
            <a:endParaRPr/>
          </a:p>
        </p:txBody>
      </p:sp>
    </p:spTree>
    <p:extLst>
      <p:ext uri="{BB962C8B-B14F-4D97-AF65-F5344CB8AC3E}">
        <p14:creationId xmlns:p14="http://schemas.microsoft.com/office/powerpoint/2010/main" val="23437004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30</a:t>
            </a:fld>
            <a:endParaRPr/>
          </a:p>
        </p:txBody>
      </p:sp>
    </p:spTree>
    <p:extLst>
      <p:ext uri="{BB962C8B-B14F-4D97-AF65-F5344CB8AC3E}">
        <p14:creationId xmlns:p14="http://schemas.microsoft.com/office/powerpoint/2010/main" val="14417682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31</a:t>
            </a:fld>
            <a:endParaRPr/>
          </a:p>
        </p:txBody>
      </p:sp>
    </p:spTree>
    <p:extLst>
      <p:ext uri="{BB962C8B-B14F-4D97-AF65-F5344CB8AC3E}">
        <p14:creationId xmlns:p14="http://schemas.microsoft.com/office/powerpoint/2010/main" val="15784235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32</a:t>
            </a:fld>
            <a:endParaRPr/>
          </a:p>
        </p:txBody>
      </p:sp>
    </p:spTree>
    <p:extLst>
      <p:ext uri="{BB962C8B-B14F-4D97-AF65-F5344CB8AC3E}">
        <p14:creationId xmlns:p14="http://schemas.microsoft.com/office/powerpoint/2010/main" val="2100121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33</a:t>
            </a:fld>
            <a:endParaRPr/>
          </a:p>
        </p:txBody>
      </p:sp>
    </p:spTree>
    <p:extLst>
      <p:ext uri="{BB962C8B-B14F-4D97-AF65-F5344CB8AC3E}">
        <p14:creationId xmlns:p14="http://schemas.microsoft.com/office/powerpoint/2010/main" val="24946910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34</a:t>
            </a:fld>
            <a:endParaRPr/>
          </a:p>
        </p:txBody>
      </p:sp>
    </p:spTree>
    <p:extLst>
      <p:ext uri="{BB962C8B-B14F-4D97-AF65-F5344CB8AC3E}">
        <p14:creationId xmlns:p14="http://schemas.microsoft.com/office/powerpoint/2010/main" val="24341661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35</a:t>
            </a:fld>
            <a:endParaRPr/>
          </a:p>
        </p:txBody>
      </p:sp>
    </p:spTree>
    <p:extLst>
      <p:ext uri="{BB962C8B-B14F-4D97-AF65-F5344CB8AC3E}">
        <p14:creationId xmlns:p14="http://schemas.microsoft.com/office/powerpoint/2010/main" val="13747866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36</a:t>
            </a:fld>
            <a:endParaRPr/>
          </a:p>
        </p:txBody>
      </p:sp>
    </p:spTree>
    <p:extLst>
      <p:ext uri="{BB962C8B-B14F-4D97-AF65-F5344CB8AC3E}">
        <p14:creationId xmlns:p14="http://schemas.microsoft.com/office/powerpoint/2010/main" val="41718502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37</a:t>
            </a:fld>
            <a:endParaRPr/>
          </a:p>
        </p:txBody>
      </p:sp>
    </p:spTree>
    <p:extLst>
      <p:ext uri="{BB962C8B-B14F-4D97-AF65-F5344CB8AC3E}">
        <p14:creationId xmlns:p14="http://schemas.microsoft.com/office/powerpoint/2010/main" val="36283956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38</a:t>
            </a:fld>
            <a:endParaRPr/>
          </a:p>
        </p:txBody>
      </p:sp>
    </p:spTree>
    <p:extLst>
      <p:ext uri="{BB962C8B-B14F-4D97-AF65-F5344CB8AC3E}">
        <p14:creationId xmlns:p14="http://schemas.microsoft.com/office/powerpoint/2010/main" val="28864625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39</a:t>
            </a:fld>
            <a:endParaRPr/>
          </a:p>
        </p:txBody>
      </p:sp>
    </p:spTree>
    <p:extLst>
      <p:ext uri="{BB962C8B-B14F-4D97-AF65-F5344CB8AC3E}">
        <p14:creationId xmlns:p14="http://schemas.microsoft.com/office/powerpoint/2010/main" val="3963298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a:t>
            </a:fld>
            <a:endParaRPr/>
          </a:p>
        </p:txBody>
      </p:sp>
    </p:spTree>
    <p:extLst>
      <p:ext uri="{BB962C8B-B14F-4D97-AF65-F5344CB8AC3E}">
        <p14:creationId xmlns:p14="http://schemas.microsoft.com/office/powerpoint/2010/main" val="6914362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40</a:t>
            </a:fld>
            <a:endParaRPr/>
          </a:p>
        </p:txBody>
      </p:sp>
    </p:spTree>
    <p:extLst>
      <p:ext uri="{BB962C8B-B14F-4D97-AF65-F5344CB8AC3E}">
        <p14:creationId xmlns:p14="http://schemas.microsoft.com/office/powerpoint/2010/main" val="17854321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41</a:t>
            </a:fld>
            <a:endParaRPr/>
          </a:p>
        </p:txBody>
      </p:sp>
    </p:spTree>
    <p:extLst>
      <p:ext uri="{BB962C8B-B14F-4D97-AF65-F5344CB8AC3E}">
        <p14:creationId xmlns:p14="http://schemas.microsoft.com/office/powerpoint/2010/main" val="17630504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42</a:t>
            </a:fld>
            <a:endParaRPr/>
          </a:p>
        </p:txBody>
      </p:sp>
    </p:spTree>
    <p:extLst>
      <p:ext uri="{BB962C8B-B14F-4D97-AF65-F5344CB8AC3E}">
        <p14:creationId xmlns:p14="http://schemas.microsoft.com/office/powerpoint/2010/main" val="39992014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43</a:t>
            </a:fld>
            <a:endParaRPr/>
          </a:p>
        </p:txBody>
      </p:sp>
    </p:spTree>
    <p:extLst>
      <p:ext uri="{BB962C8B-B14F-4D97-AF65-F5344CB8AC3E}">
        <p14:creationId xmlns:p14="http://schemas.microsoft.com/office/powerpoint/2010/main" val="9054538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44</a:t>
            </a:fld>
            <a:endParaRPr/>
          </a:p>
        </p:txBody>
      </p:sp>
    </p:spTree>
    <p:extLst>
      <p:ext uri="{BB962C8B-B14F-4D97-AF65-F5344CB8AC3E}">
        <p14:creationId xmlns:p14="http://schemas.microsoft.com/office/powerpoint/2010/main" val="10091517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45</a:t>
            </a:fld>
            <a:endParaRPr/>
          </a:p>
        </p:txBody>
      </p:sp>
    </p:spTree>
    <p:extLst>
      <p:ext uri="{BB962C8B-B14F-4D97-AF65-F5344CB8AC3E}">
        <p14:creationId xmlns:p14="http://schemas.microsoft.com/office/powerpoint/2010/main" val="23843195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46</a:t>
            </a:fld>
            <a:endParaRPr/>
          </a:p>
        </p:txBody>
      </p:sp>
    </p:spTree>
    <p:extLst>
      <p:ext uri="{BB962C8B-B14F-4D97-AF65-F5344CB8AC3E}">
        <p14:creationId xmlns:p14="http://schemas.microsoft.com/office/powerpoint/2010/main" val="101334860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47</a:t>
            </a:fld>
            <a:endParaRPr/>
          </a:p>
        </p:txBody>
      </p:sp>
    </p:spTree>
    <p:extLst>
      <p:ext uri="{BB962C8B-B14F-4D97-AF65-F5344CB8AC3E}">
        <p14:creationId xmlns:p14="http://schemas.microsoft.com/office/powerpoint/2010/main" val="148064781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48</a:t>
            </a:fld>
            <a:endParaRPr/>
          </a:p>
        </p:txBody>
      </p:sp>
    </p:spTree>
    <p:extLst>
      <p:ext uri="{BB962C8B-B14F-4D97-AF65-F5344CB8AC3E}">
        <p14:creationId xmlns:p14="http://schemas.microsoft.com/office/powerpoint/2010/main" val="29386664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49</a:t>
            </a:fld>
            <a:endParaRPr/>
          </a:p>
        </p:txBody>
      </p:sp>
    </p:spTree>
    <p:extLst>
      <p:ext uri="{BB962C8B-B14F-4D97-AF65-F5344CB8AC3E}">
        <p14:creationId xmlns:p14="http://schemas.microsoft.com/office/powerpoint/2010/main" val="1751320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a:t>
            </a:fld>
            <a:endParaRPr/>
          </a:p>
        </p:txBody>
      </p:sp>
    </p:spTree>
    <p:extLst>
      <p:ext uri="{BB962C8B-B14F-4D97-AF65-F5344CB8AC3E}">
        <p14:creationId xmlns:p14="http://schemas.microsoft.com/office/powerpoint/2010/main" val="113463353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50</a:t>
            </a:fld>
            <a:endParaRPr/>
          </a:p>
        </p:txBody>
      </p:sp>
    </p:spTree>
    <p:extLst>
      <p:ext uri="{BB962C8B-B14F-4D97-AF65-F5344CB8AC3E}">
        <p14:creationId xmlns:p14="http://schemas.microsoft.com/office/powerpoint/2010/main" val="246626103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51</a:t>
            </a:fld>
            <a:endParaRPr/>
          </a:p>
        </p:txBody>
      </p:sp>
    </p:spTree>
    <p:extLst>
      <p:ext uri="{BB962C8B-B14F-4D97-AF65-F5344CB8AC3E}">
        <p14:creationId xmlns:p14="http://schemas.microsoft.com/office/powerpoint/2010/main" val="28146284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52</a:t>
            </a:fld>
            <a:endParaRPr/>
          </a:p>
        </p:txBody>
      </p:sp>
    </p:spTree>
    <p:extLst>
      <p:ext uri="{BB962C8B-B14F-4D97-AF65-F5344CB8AC3E}">
        <p14:creationId xmlns:p14="http://schemas.microsoft.com/office/powerpoint/2010/main" val="32267506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53</a:t>
            </a:fld>
            <a:endParaRPr/>
          </a:p>
        </p:txBody>
      </p:sp>
    </p:spTree>
    <p:extLst>
      <p:ext uri="{BB962C8B-B14F-4D97-AF65-F5344CB8AC3E}">
        <p14:creationId xmlns:p14="http://schemas.microsoft.com/office/powerpoint/2010/main" val="29534376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54</a:t>
            </a:fld>
            <a:endParaRPr/>
          </a:p>
        </p:txBody>
      </p:sp>
    </p:spTree>
    <p:extLst>
      <p:ext uri="{BB962C8B-B14F-4D97-AF65-F5344CB8AC3E}">
        <p14:creationId xmlns:p14="http://schemas.microsoft.com/office/powerpoint/2010/main" val="258278760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55</a:t>
            </a:fld>
            <a:endParaRPr/>
          </a:p>
        </p:txBody>
      </p:sp>
    </p:spTree>
    <p:extLst>
      <p:ext uri="{BB962C8B-B14F-4D97-AF65-F5344CB8AC3E}">
        <p14:creationId xmlns:p14="http://schemas.microsoft.com/office/powerpoint/2010/main" val="16471116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56</a:t>
            </a:fld>
            <a:endParaRPr/>
          </a:p>
        </p:txBody>
      </p:sp>
    </p:spTree>
    <p:extLst>
      <p:ext uri="{BB962C8B-B14F-4D97-AF65-F5344CB8AC3E}">
        <p14:creationId xmlns:p14="http://schemas.microsoft.com/office/powerpoint/2010/main" val="424045014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57</a:t>
            </a:fld>
            <a:endParaRPr/>
          </a:p>
        </p:txBody>
      </p:sp>
    </p:spTree>
    <p:extLst>
      <p:ext uri="{BB962C8B-B14F-4D97-AF65-F5344CB8AC3E}">
        <p14:creationId xmlns:p14="http://schemas.microsoft.com/office/powerpoint/2010/main" val="4056682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58</a:t>
            </a:fld>
            <a:endParaRPr/>
          </a:p>
        </p:txBody>
      </p:sp>
    </p:spTree>
    <p:extLst>
      <p:ext uri="{BB962C8B-B14F-4D97-AF65-F5344CB8AC3E}">
        <p14:creationId xmlns:p14="http://schemas.microsoft.com/office/powerpoint/2010/main" val="35623256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6</a:t>
            </a:fld>
            <a:endParaRPr/>
          </a:p>
        </p:txBody>
      </p:sp>
    </p:spTree>
    <p:extLst>
      <p:ext uri="{BB962C8B-B14F-4D97-AF65-F5344CB8AC3E}">
        <p14:creationId xmlns:p14="http://schemas.microsoft.com/office/powerpoint/2010/main" val="3092258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7</a:t>
            </a:fld>
            <a:endParaRPr/>
          </a:p>
        </p:txBody>
      </p:sp>
    </p:spTree>
    <p:extLst>
      <p:ext uri="{BB962C8B-B14F-4D97-AF65-F5344CB8AC3E}">
        <p14:creationId xmlns:p14="http://schemas.microsoft.com/office/powerpoint/2010/main" val="2547153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8</a:t>
            </a:fld>
            <a:endParaRPr/>
          </a:p>
        </p:txBody>
      </p:sp>
    </p:spTree>
    <p:extLst>
      <p:ext uri="{BB962C8B-B14F-4D97-AF65-F5344CB8AC3E}">
        <p14:creationId xmlns:p14="http://schemas.microsoft.com/office/powerpoint/2010/main" val="20223926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9</a:t>
            </a:fld>
            <a:endParaRPr/>
          </a:p>
        </p:txBody>
      </p:sp>
    </p:spTree>
    <p:extLst>
      <p:ext uri="{BB962C8B-B14F-4D97-AF65-F5344CB8AC3E}">
        <p14:creationId xmlns:p14="http://schemas.microsoft.com/office/powerpoint/2010/main" val="24423312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Úvodná snímka" type="title">
  <p:cSld name="TITLE">
    <p:spTree>
      <p:nvGrpSpPr>
        <p:cNvPr id="1" name="Shape 18"/>
        <p:cNvGrpSpPr/>
        <p:nvPr/>
      </p:nvGrpSpPr>
      <p:grpSpPr>
        <a:xfrm>
          <a:off x="0" y="0"/>
          <a:ext cx="0" cy="0"/>
          <a:chOff x="0" y="0"/>
          <a:chExt cx="0" cy="0"/>
        </a:xfrm>
      </p:grpSpPr>
      <p:sp>
        <p:nvSpPr>
          <p:cNvPr id="19" name="Google Shape;19;p5"/>
          <p:cNvSpPr txBox="1">
            <a:spLocks noGrp="1"/>
          </p:cNvSpPr>
          <p:nvPr>
            <p:ph type="ctrTitle"/>
          </p:nvPr>
        </p:nvSpPr>
        <p:spPr>
          <a:xfrm>
            <a:off x="457200" y="1626915"/>
            <a:ext cx="7772400" cy="317368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398F98"/>
              </a:buClr>
              <a:buSzPts val="6000"/>
              <a:buFont typeface="Arial Black"/>
              <a:buNone/>
              <a:defRPr sz="6000" cap="none">
                <a:solidFill>
                  <a:srgbClr val="398F9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5"/>
          <p:cNvSpPr txBox="1">
            <a:spLocks noGrp="1"/>
          </p:cNvSpPr>
          <p:nvPr>
            <p:ph type="subTitle" idx="1"/>
          </p:nvPr>
        </p:nvSpPr>
        <p:spPr>
          <a:xfrm>
            <a:off x="457200" y="4800600"/>
            <a:ext cx="6858000" cy="914400"/>
          </a:xfrm>
          <a:prstGeom prst="rect">
            <a:avLst/>
          </a:prstGeom>
          <a:noFill/>
          <a:ln>
            <a:noFill/>
          </a:ln>
        </p:spPr>
        <p:txBody>
          <a:bodyPr spcFirstLastPara="1" wrap="square" lIns="91425" tIns="45700" rIns="91425" bIns="45700" anchor="t" anchorCtr="0">
            <a:normAutofit/>
          </a:bodyPr>
          <a:lstStyle>
            <a:lvl1pPr lvl="0" algn="l">
              <a:lnSpc>
                <a:spcPct val="100000"/>
              </a:lnSpc>
              <a:spcBef>
                <a:spcPts val="400"/>
              </a:spcBef>
              <a:spcAft>
                <a:spcPts val="0"/>
              </a:spcAft>
              <a:buClr>
                <a:schemeClr val="dk2"/>
              </a:buClr>
              <a:buSzPts val="2000"/>
              <a:buNone/>
              <a:defRPr b="0" cap="none">
                <a:solidFill>
                  <a:schemeClr val="dk2"/>
                </a:solidFill>
                <a:latin typeface="Arial Black"/>
                <a:ea typeface="Arial Black"/>
                <a:cs typeface="Arial Black"/>
                <a:sym typeface="Arial Black"/>
              </a:defRPr>
            </a:lvl1pPr>
            <a:lvl2pPr lvl="1" algn="ctr">
              <a:lnSpc>
                <a:spcPct val="100000"/>
              </a:lnSpc>
              <a:spcBef>
                <a:spcPts val="600"/>
              </a:spcBef>
              <a:spcAft>
                <a:spcPts val="0"/>
              </a:spcAft>
              <a:buSzPts val="2000"/>
              <a:buNone/>
              <a:defRPr>
                <a:solidFill>
                  <a:srgbClr val="888888"/>
                </a:solidFill>
              </a:defRPr>
            </a:lvl2pPr>
            <a:lvl3pPr lvl="2" algn="ctr">
              <a:lnSpc>
                <a:spcPct val="100000"/>
              </a:lnSpc>
              <a:spcBef>
                <a:spcPts val="360"/>
              </a:spcBef>
              <a:spcAft>
                <a:spcPts val="0"/>
              </a:spcAft>
              <a:buSzPts val="1800"/>
              <a:buNone/>
              <a:defRPr>
                <a:solidFill>
                  <a:srgbClr val="888888"/>
                </a:solidFill>
              </a:defRPr>
            </a:lvl3pPr>
            <a:lvl4pPr lvl="3" algn="ctr">
              <a:lnSpc>
                <a:spcPct val="100000"/>
              </a:lnSpc>
              <a:spcBef>
                <a:spcPts val="360"/>
              </a:spcBef>
              <a:spcAft>
                <a:spcPts val="0"/>
              </a:spcAft>
              <a:buSzPts val="1800"/>
              <a:buNone/>
              <a:defRPr>
                <a:solidFill>
                  <a:srgbClr val="888888"/>
                </a:solidFill>
              </a:defRPr>
            </a:lvl4pPr>
            <a:lvl5pPr lvl="4" algn="ctr">
              <a:lnSpc>
                <a:spcPct val="100000"/>
              </a:lnSpc>
              <a:spcBef>
                <a:spcPts val="360"/>
              </a:spcBef>
              <a:spcAft>
                <a:spcPts val="0"/>
              </a:spcAft>
              <a:buSzPts val="1800"/>
              <a:buNone/>
              <a:defRPr>
                <a:solidFill>
                  <a:srgbClr val="888888"/>
                </a:solidFill>
              </a:defRPr>
            </a:lvl5pPr>
            <a:lvl6pPr lvl="5" algn="ctr">
              <a:lnSpc>
                <a:spcPct val="100000"/>
              </a:lnSpc>
              <a:spcBef>
                <a:spcPts val="320"/>
              </a:spcBef>
              <a:spcAft>
                <a:spcPts val="0"/>
              </a:spcAft>
              <a:buSzPts val="1600"/>
              <a:buNone/>
              <a:defRPr>
                <a:solidFill>
                  <a:srgbClr val="888888"/>
                </a:solidFill>
              </a:defRPr>
            </a:lvl6pPr>
            <a:lvl7pPr lvl="6" algn="ctr">
              <a:lnSpc>
                <a:spcPct val="100000"/>
              </a:lnSpc>
              <a:spcBef>
                <a:spcPts val="320"/>
              </a:spcBef>
              <a:spcAft>
                <a:spcPts val="0"/>
              </a:spcAft>
              <a:buSzPts val="1600"/>
              <a:buNone/>
              <a:defRPr>
                <a:solidFill>
                  <a:srgbClr val="888888"/>
                </a:solidFill>
              </a:defRPr>
            </a:lvl7pPr>
            <a:lvl8pPr lvl="7" algn="ctr">
              <a:lnSpc>
                <a:spcPct val="100000"/>
              </a:lnSpc>
              <a:spcBef>
                <a:spcPts val="320"/>
              </a:spcBef>
              <a:spcAft>
                <a:spcPts val="0"/>
              </a:spcAft>
              <a:buSzPts val="1600"/>
              <a:buNone/>
              <a:defRPr>
                <a:solidFill>
                  <a:srgbClr val="888888"/>
                </a:solidFill>
              </a:defRPr>
            </a:lvl8pPr>
            <a:lvl9pPr lvl="8" algn="ctr">
              <a:lnSpc>
                <a:spcPct val="100000"/>
              </a:lnSpc>
              <a:spcBef>
                <a:spcPts val="320"/>
              </a:spcBef>
              <a:spcAft>
                <a:spcPts val="0"/>
              </a:spcAft>
              <a:buSzPts val="1600"/>
              <a:buNone/>
              <a:defRPr>
                <a:solidFill>
                  <a:srgbClr val="888888"/>
                </a:solidFill>
              </a:defRPr>
            </a:lvl9pPr>
          </a:lstStyle>
          <a:p>
            <a:endParaRPr/>
          </a:p>
        </p:txBody>
      </p:sp>
      <p:sp>
        <p:nvSpPr>
          <p:cNvPr id="21" name="Google Shape;21;p5"/>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5"/>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5"/>
          <p:cNvSpPr/>
          <p:nvPr/>
        </p:nvSpPr>
        <p:spPr>
          <a:xfrm>
            <a:off x="9001124" y="4846320"/>
            <a:ext cx="142876" cy="2011680"/>
          </a:xfrm>
          <a:prstGeom prst="rect">
            <a:avLst/>
          </a:prstGeom>
          <a:solidFill>
            <a:srgbClr val="4A9B8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4" name="Google Shape;24;p5"/>
          <p:cNvSpPr/>
          <p:nvPr/>
        </p:nvSpPr>
        <p:spPr>
          <a:xfrm>
            <a:off x="9001124" y="0"/>
            <a:ext cx="142876" cy="484632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5" name="Google Shape;25;p5"/>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pic>
        <p:nvPicPr>
          <p:cNvPr id="26" name="Google Shape;26;p5" descr="Logo&#10;&#10;Description automatically generated"/>
          <p:cNvPicPr preferRelativeResize="0"/>
          <p:nvPr/>
        </p:nvPicPr>
        <p:blipFill rotWithShape="1">
          <a:blip r:embed="rId2">
            <a:alphaModFix/>
          </a:blip>
          <a:srcRect/>
          <a:stretch/>
        </p:blipFill>
        <p:spPr>
          <a:xfrm>
            <a:off x="7598575" y="107926"/>
            <a:ext cx="1286662" cy="128666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Zvislý nadpis a text" type="vertTitleAndTx">
  <p:cSld name="VERTICAL_TITLE_AND_VERTICAL_TEXT">
    <p:spTree>
      <p:nvGrpSpPr>
        <p:cNvPr id="1" name="Shape 86"/>
        <p:cNvGrpSpPr/>
        <p:nvPr/>
      </p:nvGrpSpPr>
      <p:grpSpPr>
        <a:xfrm>
          <a:off x="0" y="0"/>
          <a:ext cx="0" cy="0"/>
          <a:chOff x="0" y="0"/>
          <a:chExt cx="0" cy="0"/>
        </a:xfrm>
      </p:grpSpPr>
      <p:sp>
        <p:nvSpPr>
          <p:cNvPr id="87" name="Google Shape;87;p15"/>
          <p:cNvSpPr txBox="1">
            <a:spLocks noGrp="1"/>
          </p:cNvSpPr>
          <p:nvPr>
            <p:ph type="title"/>
          </p:nvPr>
        </p:nvSpPr>
        <p:spPr>
          <a:xfrm rot="5400000">
            <a:off x="5157391" y="2596754"/>
            <a:ext cx="5001419" cy="205740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66C0C4"/>
              </a:buClr>
              <a:buSzPts val="2800"/>
              <a:buFont typeface="Arial Black"/>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15"/>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60"/>
              </a:spcBef>
              <a:spcAft>
                <a:spcPts val="0"/>
              </a:spcAft>
              <a:buClr>
                <a:schemeClr val="dk1"/>
              </a:buClr>
              <a:buSzPts val="18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89" name="Google Shape;89;p15"/>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15"/>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15"/>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va obsahy" type="twoObj">
  <p:cSld name="TWO_OBJECTS">
    <p:spTree>
      <p:nvGrpSpPr>
        <p:cNvPr id="1" name="Shape 27"/>
        <p:cNvGrpSpPr/>
        <p:nvPr/>
      </p:nvGrpSpPr>
      <p:grpSpPr>
        <a:xfrm>
          <a:off x="0" y="0"/>
          <a:ext cx="0" cy="0"/>
          <a:chOff x="0" y="0"/>
          <a:chExt cx="0" cy="0"/>
        </a:xfrm>
      </p:grpSpPr>
      <p:sp>
        <p:nvSpPr>
          <p:cNvPr id="28" name="Google Shape;28;p6"/>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rgbClr val="66C0C4"/>
              </a:buClr>
              <a:buSzPts val="2800"/>
              <a:buFont typeface="Arial Black"/>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6"/>
          <p:cNvSpPr txBox="1">
            <a:spLocks noGrp="1"/>
          </p:cNvSpPr>
          <p:nvPr>
            <p:ph type="body" idx="1"/>
          </p:nvPr>
        </p:nvSpPr>
        <p:spPr>
          <a:xfrm>
            <a:off x="1630680" y="1574800"/>
            <a:ext cx="3291840" cy="45259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560"/>
              </a:spcBef>
              <a:spcAft>
                <a:spcPts val="0"/>
              </a:spcAft>
              <a:buClr>
                <a:schemeClr val="dk1"/>
              </a:buClr>
              <a:buSzPts val="2800"/>
              <a:buNone/>
              <a:defRPr sz="2800"/>
            </a:lvl1pPr>
            <a:lvl2pPr marL="914400" lvl="1" indent="-381000" algn="l">
              <a:lnSpc>
                <a:spcPct val="100000"/>
              </a:lnSpc>
              <a:spcBef>
                <a:spcPts val="600"/>
              </a:spcBef>
              <a:spcAft>
                <a:spcPts val="0"/>
              </a:spcAft>
              <a:buSzPts val="2400"/>
              <a:buChar char="•"/>
              <a:defRPr sz="2400"/>
            </a:lvl2pPr>
            <a:lvl3pPr marL="1371600" lvl="2" indent="-355600" algn="l">
              <a:lnSpc>
                <a:spcPct val="100000"/>
              </a:lnSpc>
              <a:spcBef>
                <a:spcPts val="400"/>
              </a:spcBef>
              <a:spcAft>
                <a:spcPts val="0"/>
              </a:spcAft>
              <a:buSzPts val="2000"/>
              <a:buChar char="•"/>
              <a:defRPr sz="2000"/>
            </a:lvl3pPr>
            <a:lvl4pPr marL="1828800" lvl="3" indent="-342900" algn="l">
              <a:lnSpc>
                <a:spcPct val="100000"/>
              </a:lnSpc>
              <a:spcBef>
                <a:spcPts val="360"/>
              </a:spcBef>
              <a:spcAft>
                <a:spcPts val="0"/>
              </a:spcAft>
              <a:buSzPts val="1800"/>
              <a:buChar char="•"/>
              <a:defRPr sz="1800"/>
            </a:lvl4pPr>
            <a:lvl5pPr marL="2286000" lvl="4" indent="-342900" algn="l">
              <a:lnSpc>
                <a:spcPct val="100000"/>
              </a:lnSpc>
              <a:spcBef>
                <a:spcPts val="360"/>
              </a:spcBef>
              <a:spcAft>
                <a:spcPts val="0"/>
              </a:spcAft>
              <a:buSzPts val="1800"/>
              <a:buChar char="•"/>
              <a:defRPr sz="1800"/>
            </a:lvl5pPr>
            <a:lvl6pPr marL="2743200" lvl="5" indent="-342900" algn="l">
              <a:lnSpc>
                <a:spcPct val="100000"/>
              </a:lnSpc>
              <a:spcBef>
                <a:spcPts val="360"/>
              </a:spcBef>
              <a:spcAft>
                <a:spcPts val="0"/>
              </a:spcAft>
              <a:buSzPts val="1800"/>
              <a:buChar char="•"/>
              <a:defRPr sz="1800"/>
            </a:lvl6pPr>
            <a:lvl7pPr marL="3200400" lvl="6" indent="-342900" algn="l">
              <a:lnSpc>
                <a:spcPct val="100000"/>
              </a:lnSpc>
              <a:spcBef>
                <a:spcPts val="360"/>
              </a:spcBef>
              <a:spcAft>
                <a:spcPts val="0"/>
              </a:spcAft>
              <a:buSzPts val="1800"/>
              <a:buChar char="•"/>
              <a:defRPr sz="1800"/>
            </a:lvl7pPr>
            <a:lvl8pPr marL="3657600" lvl="7" indent="-342900" algn="l">
              <a:lnSpc>
                <a:spcPct val="100000"/>
              </a:lnSpc>
              <a:spcBef>
                <a:spcPts val="360"/>
              </a:spcBef>
              <a:spcAft>
                <a:spcPts val="0"/>
              </a:spcAft>
              <a:buSzPts val="1800"/>
              <a:buChar char="•"/>
              <a:defRPr sz="1800"/>
            </a:lvl8pPr>
            <a:lvl9pPr marL="4114800" lvl="8" indent="-342900" algn="l">
              <a:lnSpc>
                <a:spcPct val="100000"/>
              </a:lnSpc>
              <a:spcBef>
                <a:spcPts val="360"/>
              </a:spcBef>
              <a:spcAft>
                <a:spcPts val="0"/>
              </a:spcAft>
              <a:buSzPts val="1800"/>
              <a:buChar char="•"/>
              <a:defRPr sz="1800"/>
            </a:lvl9pPr>
          </a:lstStyle>
          <a:p>
            <a:endParaRPr/>
          </a:p>
        </p:txBody>
      </p:sp>
      <p:sp>
        <p:nvSpPr>
          <p:cNvPr id="30" name="Google Shape;30;p6"/>
          <p:cNvSpPr txBox="1">
            <a:spLocks noGrp="1"/>
          </p:cNvSpPr>
          <p:nvPr>
            <p:ph type="body" idx="2"/>
          </p:nvPr>
        </p:nvSpPr>
        <p:spPr>
          <a:xfrm>
            <a:off x="5090160" y="1574800"/>
            <a:ext cx="3291840" cy="45259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560"/>
              </a:spcBef>
              <a:spcAft>
                <a:spcPts val="0"/>
              </a:spcAft>
              <a:buClr>
                <a:schemeClr val="dk1"/>
              </a:buClr>
              <a:buSzPts val="2800"/>
              <a:buNone/>
              <a:defRPr sz="2800"/>
            </a:lvl1pPr>
            <a:lvl2pPr marL="914400" lvl="1" indent="-381000" algn="l">
              <a:lnSpc>
                <a:spcPct val="100000"/>
              </a:lnSpc>
              <a:spcBef>
                <a:spcPts val="600"/>
              </a:spcBef>
              <a:spcAft>
                <a:spcPts val="0"/>
              </a:spcAft>
              <a:buSzPts val="2400"/>
              <a:buChar char="•"/>
              <a:defRPr sz="2400"/>
            </a:lvl2pPr>
            <a:lvl3pPr marL="1371600" lvl="2" indent="-355600" algn="l">
              <a:lnSpc>
                <a:spcPct val="100000"/>
              </a:lnSpc>
              <a:spcBef>
                <a:spcPts val="400"/>
              </a:spcBef>
              <a:spcAft>
                <a:spcPts val="0"/>
              </a:spcAft>
              <a:buSzPts val="2000"/>
              <a:buChar char="•"/>
              <a:defRPr sz="2000"/>
            </a:lvl3pPr>
            <a:lvl4pPr marL="1828800" lvl="3" indent="-342900" algn="l">
              <a:lnSpc>
                <a:spcPct val="100000"/>
              </a:lnSpc>
              <a:spcBef>
                <a:spcPts val="360"/>
              </a:spcBef>
              <a:spcAft>
                <a:spcPts val="0"/>
              </a:spcAft>
              <a:buSzPts val="1800"/>
              <a:buChar char="•"/>
              <a:defRPr sz="1800"/>
            </a:lvl4pPr>
            <a:lvl5pPr marL="2286000" lvl="4" indent="-342900" algn="l">
              <a:lnSpc>
                <a:spcPct val="100000"/>
              </a:lnSpc>
              <a:spcBef>
                <a:spcPts val="360"/>
              </a:spcBef>
              <a:spcAft>
                <a:spcPts val="0"/>
              </a:spcAft>
              <a:buSzPts val="1800"/>
              <a:buChar char="•"/>
              <a:defRPr sz="1800"/>
            </a:lvl5pPr>
            <a:lvl6pPr marL="2743200" lvl="5" indent="-342900" algn="l">
              <a:lnSpc>
                <a:spcPct val="100000"/>
              </a:lnSpc>
              <a:spcBef>
                <a:spcPts val="360"/>
              </a:spcBef>
              <a:spcAft>
                <a:spcPts val="0"/>
              </a:spcAft>
              <a:buSzPts val="1800"/>
              <a:buChar char="•"/>
              <a:defRPr sz="1800"/>
            </a:lvl6pPr>
            <a:lvl7pPr marL="3200400" lvl="6" indent="-342900" algn="l">
              <a:lnSpc>
                <a:spcPct val="100000"/>
              </a:lnSpc>
              <a:spcBef>
                <a:spcPts val="360"/>
              </a:spcBef>
              <a:spcAft>
                <a:spcPts val="0"/>
              </a:spcAft>
              <a:buSzPts val="1800"/>
              <a:buChar char="•"/>
              <a:defRPr sz="1800"/>
            </a:lvl7pPr>
            <a:lvl8pPr marL="3657600" lvl="7" indent="-342900" algn="l">
              <a:lnSpc>
                <a:spcPct val="100000"/>
              </a:lnSpc>
              <a:spcBef>
                <a:spcPts val="360"/>
              </a:spcBef>
              <a:spcAft>
                <a:spcPts val="0"/>
              </a:spcAft>
              <a:buSzPts val="1800"/>
              <a:buChar char="•"/>
              <a:defRPr sz="1800"/>
            </a:lvl8pPr>
            <a:lvl9pPr marL="4114800" lvl="8" indent="-342900" algn="l">
              <a:lnSpc>
                <a:spcPct val="100000"/>
              </a:lnSpc>
              <a:spcBef>
                <a:spcPts val="360"/>
              </a:spcBef>
              <a:spcAft>
                <a:spcPts val="0"/>
              </a:spcAft>
              <a:buSzPts val="1800"/>
              <a:buChar char="•"/>
              <a:defRPr sz="1800"/>
            </a:lvl9pPr>
          </a:lstStyle>
          <a:p>
            <a:endParaRPr/>
          </a:p>
        </p:txBody>
      </p:sp>
      <p:sp>
        <p:nvSpPr>
          <p:cNvPr id="31" name="Google Shape;31;p6"/>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6"/>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6"/>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Hlavička sekcie" type="secHead">
  <p:cSld name="SECTION_HEADER">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457200" y="1447800"/>
            <a:ext cx="7772400" cy="432117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398F98"/>
              </a:buClr>
              <a:buSzPts val="7200"/>
              <a:buFont typeface="Arial Black"/>
              <a:buNone/>
              <a:defRPr sz="7200" b="0" cap="none">
                <a:solidFill>
                  <a:srgbClr val="398F9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457200" y="228601"/>
            <a:ext cx="7772400" cy="106680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chemeClr val="dk2"/>
              </a:buClr>
              <a:buSzPts val="2000"/>
              <a:buNone/>
              <a:defRPr sz="2000" b="0" cap="none">
                <a:solidFill>
                  <a:schemeClr val="dk2"/>
                </a:solidFill>
                <a:latin typeface="Arial Black"/>
                <a:ea typeface="Arial Black"/>
                <a:cs typeface="Arial Black"/>
                <a:sym typeface="Arial Black"/>
              </a:defRPr>
            </a:lvl1pPr>
            <a:lvl2pPr marL="914400" lvl="1" indent="-228600" algn="l">
              <a:lnSpc>
                <a:spcPct val="100000"/>
              </a:lnSpc>
              <a:spcBef>
                <a:spcPts val="600"/>
              </a:spcBef>
              <a:spcAft>
                <a:spcPts val="0"/>
              </a:spcAft>
              <a:buSzPts val="1800"/>
              <a:buNone/>
              <a:defRPr sz="1800">
                <a:solidFill>
                  <a:srgbClr val="888888"/>
                </a:solidFill>
              </a:defRPr>
            </a:lvl2pPr>
            <a:lvl3pPr marL="1371600" lvl="2" indent="-228600" algn="l">
              <a:lnSpc>
                <a:spcPct val="100000"/>
              </a:lnSpc>
              <a:spcBef>
                <a:spcPts val="320"/>
              </a:spcBef>
              <a:spcAft>
                <a:spcPts val="0"/>
              </a:spcAft>
              <a:buSzPts val="1600"/>
              <a:buNone/>
              <a:defRPr sz="1600">
                <a:solidFill>
                  <a:srgbClr val="888888"/>
                </a:solidFill>
              </a:defRPr>
            </a:lvl3pPr>
            <a:lvl4pPr marL="1828800" lvl="3" indent="-228600" algn="l">
              <a:lnSpc>
                <a:spcPct val="100000"/>
              </a:lnSpc>
              <a:spcBef>
                <a:spcPts val="280"/>
              </a:spcBef>
              <a:spcAft>
                <a:spcPts val="0"/>
              </a:spcAft>
              <a:buSzPts val="1400"/>
              <a:buNone/>
              <a:defRPr sz="1400">
                <a:solidFill>
                  <a:srgbClr val="888888"/>
                </a:solidFill>
              </a:defRPr>
            </a:lvl4pPr>
            <a:lvl5pPr marL="2286000" lvl="4" indent="-228600" algn="l">
              <a:lnSpc>
                <a:spcPct val="100000"/>
              </a:lnSpc>
              <a:spcBef>
                <a:spcPts val="280"/>
              </a:spcBef>
              <a:spcAft>
                <a:spcPts val="0"/>
              </a:spcAft>
              <a:buSzPts val="1400"/>
              <a:buNone/>
              <a:defRPr sz="1400">
                <a:solidFill>
                  <a:srgbClr val="888888"/>
                </a:solidFill>
              </a:defRPr>
            </a:lvl5pPr>
            <a:lvl6pPr marL="2743200" lvl="5" indent="-228600" algn="l">
              <a:lnSpc>
                <a:spcPct val="100000"/>
              </a:lnSpc>
              <a:spcBef>
                <a:spcPts val="280"/>
              </a:spcBef>
              <a:spcAft>
                <a:spcPts val="0"/>
              </a:spcAft>
              <a:buSzPts val="1400"/>
              <a:buNone/>
              <a:defRPr sz="1400">
                <a:solidFill>
                  <a:srgbClr val="888888"/>
                </a:solidFill>
              </a:defRPr>
            </a:lvl6pPr>
            <a:lvl7pPr marL="3200400" lvl="6" indent="-228600" algn="l">
              <a:lnSpc>
                <a:spcPct val="100000"/>
              </a:lnSpc>
              <a:spcBef>
                <a:spcPts val="280"/>
              </a:spcBef>
              <a:spcAft>
                <a:spcPts val="0"/>
              </a:spcAft>
              <a:buSzPts val="1400"/>
              <a:buNone/>
              <a:defRPr sz="1400">
                <a:solidFill>
                  <a:srgbClr val="888888"/>
                </a:solidFill>
              </a:defRPr>
            </a:lvl7pPr>
            <a:lvl8pPr marL="3657600" lvl="7" indent="-228600" algn="l">
              <a:lnSpc>
                <a:spcPct val="100000"/>
              </a:lnSpc>
              <a:spcBef>
                <a:spcPts val="280"/>
              </a:spcBef>
              <a:spcAft>
                <a:spcPts val="0"/>
              </a:spcAft>
              <a:buSzPts val="1400"/>
              <a:buNone/>
              <a:defRPr sz="1400">
                <a:solidFill>
                  <a:srgbClr val="888888"/>
                </a:solidFill>
              </a:defRPr>
            </a:lvl8pPr>
            <a:lvl9pPr marL="4114800" lvl="8" indent="-228600" algn="l">
              <a:lnSpc>
                <a:spcPct val="100000"/>
              </a:lnSpc>
              <a:spcBef>
                <a:spcPts val="280"/>
              </a:spcBef>
              <a:spcAft>
                <a:spcPts val="0"/>
              </a:spcAft>
              <a:buSzPts val="1400"/>
              <a:buNone/>
              <a:defRPr sz="1400">
                <a:solidFill>
                  <a:srgbClr val="888888"/>
                </a:solidFill>
              </a:defRPr>
            </a:lvl9pPr>
          </a:lstStyle>
          <a:p>
            <a:endParaRPr/>
          </a:p>
        </p:txBody>
      </p:sp>
      <p:sp>
        <p:nvSpPr>
          <p:cNvPr id="43" name="Google Shape;43;p8"/>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8"/>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45" name="Google Shape;45;p8"/>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orovnanie" type="twoTxTwoObj">
  <p:cSld name="TWO_OBJECTS_WITH_TEXT">
    <p:spTree>
      <p:nvGrpSpPr>
        <p:cNvPr id="1" name="Shape 46"/>
        <p:cNvGrpSpPr/>
        <p:nvPr/>
      </p:nvGrpSpPr>
      <p:grpSpPr>
        <a:xfrm>
          <a:off x="0" y="0"/>
          <a:ext cx="0" cy="0"/>
          <a:chOff x="0" y="0"/>
          <a:chExt cx="0" cy="0"/>
        </a:xfrm>
      </p:grpSpPr>
      <p:sp>
        <p:nvSpPr>
          <p:cNvPr id="47" name="Google Shape;47;p9"/>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rgbClr val="66C0C4"/>
              </a:buClr>
              <a:buSzPts val="2800"/>
              <a:buFont typeface="Arial Black"/>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9"/>
          <p:cNvSpPr txBox="1">
            <a:spLocks noGrp="1"/>
          </p:cNvSpPr>
          <p:nvPr>
            <p:ph type="body" idx="1"/>
          </p:nvPr>
        </p:nvSpPr>
        <p:spPr>
          <a:xfrm>
            <a:off x="1627632" y="1572768"/>
            <a:ext cx="3291840"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360"/>
              </a:spcBef>
              <a:spcAft>
                <a:spcPts val="0"/>
              </a:spcAft>
              <a:buClr>
                <a:schemeClr val="dk1"/>
              </a:buClr>
              <a:buSzPts val="1800"/>
              <a:buNone/>
              <a:defRPr sz="1800" b="0" cap="none">
                <a:solidFill>
                  <a:schemeClr val="dk1"/>
                </a:solidFill>
                <a:latin typeface="Arial Black"/>
                <a:ea typeface="Arial Black"/>
                <a:cs typeface="Arial Black"/>
                <a:sym typeface="Arial Black"/>
              </a:defRPr>
            </a:lvl1pPr>
            <a:lvl2pPr marL="914400" lvl="1" indent="-228600" algn="l">
              <a:lnSpc>
                <a:spcPct val="100000"/>
              </a:lnSpc>
              <a:spcBef>
                <a:spcPts val="600"/>
              </a:spcBef>
              <a:spcAft>
                <a:spcPts val="0"/>
              </a:spcAft>
              <a:buSzPts val="2000"/>
              <a:buNone/>
              <a:defRPr sz="2000" b="1"/>
            </a:lvl2pPr>
            <a:lvl3pPr marL="1371600" lvl="2" indent="-228600" algn="l">
              <a:lnSpc>
                <a:spcPct val="100000"/>
              </a:lnSpc>
              <a:spcBef>
                <a:spcPts val="360"/>
              </a:spcBef>
              <a:spcAft>
                <a:spcPts val="0"/>
              </a:spcAft>
              <a:buSzPts val="1800"/>
              <a:buNone/>
              <a:defRPr sz="1800" b="1"/>
            </a:lvl3pPr>
            <a:lvl4pPr marL="1828800" lvl="3" indent="-228600" algn="l">
              <a:lnSpc>
                <a:spcPct val="100000"/>
              </a:lnSpc>
              <a:spcBef>
                <a:spcPts val="320"/>
              </a:spcBef>
              <a:spcAft>
                <a:spcPts val="0"/>
              </a:spcAft>
              <a:buSzPts val="1600"/>
              <a:buNone/>
              <a:defRPr sz="1600" b="1"/>
            </a:lvl4pPr>
            <a:lvl5pPr marL="2286000" lvl="4" indent="-228600" algn="l">
              <a:lnSpc>
                <a:spcPct val="100000"/>
              </a:lnSpc>
              <a:spcBef>
                <a:spcPts val="320"/>
              </a:spcBef>
              <a:spcAft>
                <a:spcPts val="0"/>
              </a:spcAft>
              <a:buSzPts val="1600"/>
              <a:buNone/>
              <a:defRPr sz="1600" b="1"/>
            </a:lvl5pPr>
            <a:lvl6pPr marL="2743200" lvl="5" indent="-228600" algn="l">
              <a:lnSpc>
                <a:spcPct val="100000"/>
              </a:lnSpc>
              <a:spcBef>
                <a:spcPts val="320"/>
              </a:spcBef>
              <a:spcAft>
                <a:spcPts val="0"/>
              </a:spcAft>
              <a:buSzPts val="1600"/>
              <a:buNone/>
              <a:defRPr sz="1600" b="1"/>
            </a:lvl6pPr>
            <a:lvl7pPr marL="3200400" lvl="6" indent="-228600" algn="l">
              <a:lnSpc>
                <a:spcPct val="100000"/>
              </a:lnSpc>
              <a:spcBef>
                <a:spcPts val="320"/>
              </a:spcBef>
              <a:spcAft>
                <a:spcPts val="0"/>
              </a:spcAft>
              <a:buSzPts val="1600"/>
              <a:buNone/>
              <a:defRPr sz="1600" b="1"/>
            </a:lvl7pPr>
            <a:lvl8pPr marL="3657600" lvl="7" indent="-228600" algn="l">
              <a:lnSpc>
                <a:spcPct val="100000"/>
              </a:lnSpc>
              <a:spcBef>
                <a:spcPts val="320"/>
              </a:spcBef>
              <a:spcAft>
                <a:spcPts val="0"/>
              </a:spcAft>
              <a:buSzPts val="1600"/>
              <a:buNone/>
              <a:defRPr sz="1600" b="1"/>
            </a:lvl8pPr>
            <a:lvl9pPr marL="4114800" lvl="8" indent="-228600" algn="l">
              <a:lnSpc>
                <a:spcPct val="100000"/>
              </a:lnSpc>
              <a:spcBef>
                <a:spcPts val="320"/>
              </a:spcBef>
              <a:spcAft>
                <a:spcPts val="0"/>
              </a:spcAft>
              <a:buSzPts val="1600"/>
              <a:buNone/>
              <a:defRPr sz="1600" b="1"/>
            </a:lvl9pPr>
          </a:lstStyle>
          <a:p>
            <a:endParaRPr/>
          </a:p>
        </p:txBody>
      </p:sp>
      <p:sp>
        <p:nvSpPr>
          <p:cNvPr id="49" name="Google Shape;49;p9"/>
          <p:cNvSpPr txBox="1">
            <a:spLocks noGrp="1"/>
          </p:cNvSpPr>
          <p:nvPr>
            <p:ph type="body" idx="2"/>
          </p:nvPr>
        </p:nvSpPr>
        <p:spPr>
          <a:xfrm>
            <a:off x="1627632" y="2259366"/>
            <a:ext cx="3291840" cy="384048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480"/>
              </a:spcBef>
              <a:spcAft>
                <a:spcPts val="0"/>
              </a:spcAft>
              <a:buClr>
                <a:schemeClr val="dk1"/>
              </a:buClr>
              <a:buSzPts val="2400"/>
              <a:buNone/>
              <a:defRPr sz="2400"/>
            </a:lvl1pPr>
            <a:lvl2pPr marL="914400" lvl="1" indent="-355600" algn="l">
              <a:lnSpc>
                <a:spcPct val="100000"/>
              </a:lnSpc>
              <a:spcBef>
                <a:spcPts val="600"/>
              </a:spcBef>
              <a:spcAft>
                <a:spcPts val="0"/>
              </a:spcAft>
              <a:buSzPts val="2000"/>
              <a:buChar char="•"/>
              <a:defRPr sz="2000"/>
            </a:lvl2pPr>
            <a:lvl3pPr marL="1371600" lvl="2" indent="-342900" algn="l">
              <a:lnSpc>
                <a:spcPct val="100000"/>
              </a:lnSpc>
              <a:spcBef>
                <a:spcPts val="360"/>
              </a:spcBef>
              <a:spcAft>
                <a:spcPts val="0"/>
              </a:spcAft>
              <a:buSzPts val="1800"/>
              <a:buChar char="•"/>
              <a:defRPr sz="1800"/>
            </a:lvl3pPr>
            <a:lvl4pPr marL="1828800" lvl="3" indent="-330200" algn="l">
              <a:lnSpc>
                <a:spcPct val="100000"/>
              </a:lnSpc>
              <a:spcBef>
                <a:spcPts val="320"/>
              </a:spcBef>
              <a:spcAft>
                <a:spcPts val="0"/>
              </a:spcAft>
              <a:buSzPts val="1600"/>
              <a:buChar char="•"/>
              <a:defRPr sz="1600"/>
            </a:lvl4pPr>
            <a:lvl5pPr marL="2286000" lvl="4" indent="-330200" algn="l">
              <a:lnSpc>
                <a:spcPct val="100000"/>
              </a:lnSpc>
              <a:spcBef>
                <a:spcPts val="320"/>
              </a:spcBef>
              <a:spcAft>
                <a:spcPts val="0"/>
              </a:spcAft>
              <a:buSzPts val="1600"/>
              <a:buChar char="•"/>
              <a:defRPr sz="1600"/>
            </a:lvl5pPr>
            <a:lvl6pPr marL="2743200" lvl="5" indent="-330200" algn="l">
              <a:lnSpc>
                <a:spcPct val="100000"/>
              </a:lnSpc>
              <a:spcBef>
                <a:spcPts val="320"/>
              </a:spcBef>
              <a:spcAft>
                <a:spcPts val="0"/>
              </a:spcAft>
              <a:buSzPts val="1600"/>
              <a:buChar char="•"/>
              <a:defRPr sz="1600"/>
            </a:lvl6pPr>
            <a:lvl7pPr marL="3200400" lvl="6" indent="-330200" algn="l">
              <a:lnSpc>
                <a:spcPct val="100000"/>
              </a:lnSpc>
              <a:spcBef>
                <a:spcPts val="320"/>
              </a:spcBef>
              <a:spcAft>
                <a:spcPts val="0"/>
              </a:spcAft>
              <a:buSzPts val="1600"/>
              <a:buChar char="•"/>
              <a:defRPr sz="1600"/>
            </a:lvl7pPr>
            <a:lvl8pPr marL="3657600" lvl="7" indent="-330200" algn="l">
              <a:lnSpc>
                <a:spcPct val="100000"/>
              </a:lnSpc>
              <a:spcBef>
                <a:spcPts val="320"/>
              </a:spcBef>
              <a:spcAft>
                <a:spcPts val="0"/>
              </a:spcAft>
              <a:buSzPts val="1600"/>
              <a:buChar char="•"/>
              <a:defRPr sz="1600"/>
            </a:lvl8pPr>
            <a:lvl9pPr marL="4114800" lvl="8" indent="-330200" algn="l">
              <a:lnSpc>
                <a:spcPct val="100000"/>
              </a:lnSpc>
              <a:spcBef>
                <a:spcPts val="320"/>
              </a:spcBef>
              <a:spcAft>
                <a:spcPts val="0"/>
              </a:spcAft>
              <a:buSzPts val="1600"/>
              <a:buChar char="•"/>
              <a:defRPr sz="1600"/>
            </a:lvl9pPr>
          </a:lstStyle>
          <a:p>
            <a:endParaRPr/>
          </a:p>
        </p:txBody>
      </p:sp>
      <p:sp>
        <p:nvSpPr>
          <p:cNvPr id="50" name="Google Shape;50;p9"/>
          <p:cNvSpPr txBox="1">
            <a:spLocks noGrp="1"/>
          </p:cNvSpPr>
          <p:nvPr>
            <p:ph type="body" idx="3"/>
          </p:nvPr>
        </p:nvSpPr>
        <p:spPr>
          <a:xfrm>
            <a:off x="5093208" y="1572768"/>
            <a:ext cx="3291840"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360"/>
              </a:spcBef>
              <a:spcAft>
                <a:spcPts val="0"/>
              </a:spcAft>
              <a:buClr>
                <a:schemeClr val="dk1"/>
              </a:buClr>
              <a:buSzPts val="1800"/>
              <a:buNone/>
              <a:defRPr sz="1800" b="0" cap="none">
                <a:solidFill>
                  <a:schemeClr val="dk1"/>
                </a:solidFill>
                <a:latin typeface="Arial Black"/>
                <a:ea typeface="Arial Black"/>
                <a:cs typeface="Arial Black"/>
                <a:sym typeface="Arial Black"/>
              </a:defRPr>
            </a:lvl1pPr>
            <a:lvl2pPr marL="914400" lvl="1" indent="-228600" algn="l">
              <a:lnSpc>
                <a:spcPct val="100000"/>
              </a:lnSpc>
              <a:spcBef>
                <a:spcPts val="600"/>
              </a:spcBef>
              <a:spcAft>
                <a:spcPts val="0"/>
              </a:spcAft>
              <a:buSzPts val="2000"/>
              <a:buNone/>
              <a:defRPr sz="2000" b="1"/>
            </a:lvl2pPr>
            <a:lvl3pPr marL="1371600" lvl="2" indent="-228600" algn="l">
              <a:lnSpc>
                <a:spcPct val="100000"/>
              </a:lnSpc>
              <a:spcBef>
                <a:spcPts val="360"/>
              </a:spcBef>
              <a:spcAft>
                <a:spcPts val="0"/>
              </a:spcAft>
              <a:buSzPts val="1800"/>
              <a:buNone/>
              <a:defRPr sz="1800" b="1"/>
            </a:lvl3pPr>
            <a:lvl4pPr marL="1828800" lvl="3" indent="-228600" algn="l">
              <a:lnSpc>
                <a:spcPct val="100000"/>
              </a:lnSpc>
              <a:spcBef>
                <a:spcPts val="320"/>
              </a:spcBef>
              <a:spcAft>
                <a:spcPts val="0"/>
              </a:spcAft>
              <a:buSzPts val="1600"/>
              <a:buNone/>
              <a:defRPr sz="1600" b="1"/>
            </a:lvl4pPr>
            <a:lvl5pPr marL="2286000" lvl="4" indent="-228600" algn="l">
              <a:lnSpc>
                <a:spcPct val="100000"/>
              </a:lnSpc>
              <a:spcBef>
                <a:spcPts val="320"/>
              </a:spcBef>
              <a:spcAft>
                <a:spcPts val="0"/>
              </a:spcAft>
              <a:buSzPts val="1600"/>
              <a:buNone/>
              <a:defRPr sz="1600" b="1"/>
            </a:lvl5pPr>
            <a:lvl6pPr marL="2743200" lvl="5" indent="-228600" algn="l">
              <a:lnSpc>
                <a:spcPct val="100000"/>
              </a:lnSpc>
              <a:spcBef>
                <a:spcPts val="320"/>
              </a:spcBef>
              <a:spcAft>
                <a:spcPts val="0"/>
              </a:spcAft>
              <a:buSzPts val="1600"/>
              <a:buNone/>
              <a:defRPr sz="1600" b="1"/>
            </a:lvl6pPr>
            <a:lvl7pPr marL="3200400" lvl="6" indent="-228600" algn="l">
              <a:lnSpc>
                <a:spcPct val="100000"/>
              </a:lnSpc>
              <a:spcBef>
                <a:spcPts val="320"/>
              </a:spcBef>
              <a:spcAft>
                <a:spcPts val="0"/>
              </a:spcAft>
              <a:buSzPts val="1600"/>
              <a:buNone/>
              <a:defRPr sz="1600" b="1"/>
            </a:lvl7pPr>
            <a:lvl8pPr marL="3657600" lvl="7" indent="-228600" algn="l">
              <a:lnSpc>
                <a:spcPct val="100000"/>
              </a:lnSpc>
              <a:spcBef>
                <a:spcPts val="320"/>
              </a:spcBef>
              <a:spcAft>
                <a:spcPts val="0"/>
              </a:spcAft>
              <a:buSzPts val="1600"/>
              <a:buNone/>
              <a:defRPr sz="1600" b="1"/>
            </a:lvl8pPr>
            <a:lvl9pPr marL="4114800" lvl="8" indent="-228600" algn="l">
              <a:lnSpc>
                <a:spcPct val="100000"/>
              </a:lnSpc>
              <a:spcBef>
                <a:spcPts val="320"/>
              </a:spcBef>
              <a:spcAft>
                <a:spcPts val="0"/>
              </a:spcAft>
              <a:buSzPts val="1600"/>
              <a:buNone/>
              <a:defRPr sz="1600" b="1"/>
            </a:lvl9pPr>
          </a:lstStyle>
          <a:p>
            <a:endParaRPr/>
          </a:p>
        </p:txBody>
      </p:sp>
      <p:sp>
        <p:nvSpPr>
          <p:cNvPr id="51" name="Google Shape;51;p9"/>
          <p:cNvSpPr txBox="1">
            <a:spLocks noGrp="1"/>
          </p:cNvSpPr>
          <p:nvPr>
            <p:ph type="body" idx="4"/>
          </p:nvPr>
        </p:nvSpPr>
        <p:spPr>
          <a:xfrm>
            <a:off x="5093208" y="2259366"/>
            <a:ext cx="3291840" cy="384048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480"/>
              </a:spcBef>
              <a:spcAft>
                <a:spcPts val="0"/>
              </a:spcAft>
              <a:buClr>
                <a:schemeClr val="dk1"/>
              </a:buClr>
              <a:buSzPts val="2400"/>
              <a:buNone/>
              <a:defRPr sz="2400"/>
            </a:lvl1pPr>
            <a:lvl2pPr marL="914400" lvl="1" indent="-355600" algn="l">
              <a:lnSpc>
                <a:spcPct val="100000"/>
              </a:lnSpc>
              <a:spcBef>
                <a:spcPts val="600"/>
              </a:spcBef>
              <a:spcAft>
                <a:spcPts val="0"/>
              </a:spcAft>
              <a:buSzPts val="2000"/>
              <a:buChar char="•"/>
              <a:defRPr sz="2000"/>
            </a:lvl2pPr>
            <a:lvl3pPr marL="1371600" lvl="2" indent="-342900" algn="l">
              <a:lnSpc>
                <a:spcPct val="100000"/>
              </a:lnSpc>
              <a:spcBef>
                <a:spcPts val="360"/>
              </a:spcBef>
              <a:spcAft>
                <a:spcPts val="0"/>
              </a:spcAft>
              <a:buSzPts val="1800"/>
              <a:buChar char="•"/>
              <a:defRPr sz="1800"/>
            </a:lvl3pPr>
            <a:lvl4pPr marL="1828800" lvl="3" indent="-330200" algn="l">
              <a:lnSpc>
                <a:spcPct val="100000"/>
              </a:lnSpc>
              <a:spcBef>
                <a:spcPts val="320"/>
              </a:spcBef>
              <a:spcAft>
                <a:spcPts val="0"/>
              </a:spcAft>
              <a:buSzPts val="1600"/>
              <a:buChar char="•"/>
              <a:defRPr sz="1600"/>
            </a:lvl4pPr>
            <a:lvl5pPr marL="2286000" lvl="4" indent="-330200" algn="l">
              <a:lnSpc>
                <a:spcPct val="100000"/>
              </a:lnSpc>
              <a:spcBef>
                <a:spcPts val="320"/>
              </a:spcBef>
              <a:spcAft>
                <a:spcPts val="0"/>
              </a:spcAft>
              <a:buSzPts val="1600"/>
              <a:buChar char="•"/>
              <a:defRPr sz="1600"/>
            </a:lvl5pPr>
            <a:lvl6pPr marL="2743200" lvl="5" indent="-330200" algn="l">
              <a:lnSpc>
                <a:spcPct val="100000"/>
              </a:lnSpc>
              <a:spcBef>
                <a:spcPts val="320"/>
              </a:spcBef>
              <a:spcAft>
                <a:spcPts val="0"/>
              </a:spcAft>
              <a:buSzPts val="1600"/>
              <a:buChar char="•"/>
              <a:defRPr sz="1600"/>
            </a:lvl6pPr>
            <a:lvl7pPr marL="3200400" lvl="6" indent="-330200" algn="l">
              <a:lnSpc>
                <a:spcPct val="100000"/>
              </a:lnSpc>
              <a:spcBef>
                <a:spcPts val="320"/>
              </a:spcBef>
              <a:spcAft>
                <a:spcPts val="0"/>
              </a:spcAft>
              <a:buSzPts val="1600"/>
              <a:buChar char="•"/>
              <a:defRPr sz="1600"/>
            </a:lvl7pPr>
            <a:lvl8pPr marL="3657600" lvl="7" indent="-330200" algn="l">
              <a:lnSpc>
                <a:spcPct val="100000"/>
              </a:lnSpc>
              <a:spcBef>
                <a:spcPts val="320"/>
              </a:spcBef>
              <a:spcAft>
                <a:spcPts val="0"/>
              </a:spcAft>
              <a:buSzPts val="1600"/>
              <a:buChar char="•"/>
              <a:defRPr sz="1600"/>
            </a:lvl8pPr>
            <a:lvl9pPr marL="4114800" lvl="8" indent="-330200" algn="l">
              <a:lnSpc>
                <a:spcPct val="100000"/>
              </a:lnSpc>
              <a:spcBef>
                <a:spcPts val="320"/>
              </a:spcBef>
              <a:spcAft>
                <a:spcPts val="0"/>
              </a:spcAft>
              <a:buSzPts val="1600"/>
              <a:buChar char="•"/>
              <a:defRPr sz="1600"/>
            </a:lvl9pPr>
          </a:lstStyle>
          <a:p>
            <a:endParaRPr/>
          </a:p>
        </p:txBody>
      </p:sp>
      <p:sp>
        <p:nvSpPr>
          <p:cNvPr id="52" name="Google Shape;52;p9"/>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9"/>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9"/>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Len nadpis" type="titleOnly">
  <p:cSld name="TITLE_ONLY">
    <p:spTree>
      <p:nvGrpSpPr>
        <p:cNvPr id="1" name="Shape 55"/>
        <p:cNvGrpSpPr/>
        <p:nvPr/>
      </p:nvGrpSpPr>
      <p:grpSpPr>
        <a:xfrm>
          <a:off x="0" y="0"/>
          <a:ext cx="0" cy="0"/>
          <a:chOff x="0" y="0"/>
          <a:chExt cx="0" cy="0"/>
        </a:xfrm>
      </p:grpSpPr>
      <p:sp>
        <p:nvSpPr>
          <p:cNvPr id="56" name="Google Shape;56;p10"/>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66C0C4"/>
              </a:buClr>
              <a:buSzPts val="3600"/>
              <a:buFont typeface="Arial Black"/>
              <a:buNone/>
              <a:defRPr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0"/>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10"/>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10"/>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rázdna" type="blank">
  <p:cSld name="BLANK">
    <p:spTree>
      <p:nvGrpSpPr>
        <p:cNvPr id="1" name="Shape 60"/>
        <p:cNvGrpSpPr/>
        <p:nvPr/>
      </p:nvGrpSpPr>
      <p:grpSpPr>
        <a:xfrm>
          <a:off x="0" y="0"/>
          <a:ext cx="0" cy="0"/>
          <a:chOff x="0" y="0"/>
          <a:chExt cx="0" cy="0"/>
        </a:xfrm>
      </p:grpSpPr>
      <p:sp>
        <p:nvSpPr>
          <p:cNvPr id="61" name="Google Shape;61;p11"/>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11"/>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1"/>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bsah s popisom" type="objTx">
  <p:cSld name="OBJECT_WITH_CAPTION_TEXT">
    <p:spTree>
      <p:nvGrpSpPr>
        <p:cNvPr id="1" name="Shape 64"/>
        <p:cNvGrpSpPr/>
        <p:nvPr/>
      </p:nvGrpSpPr>
      <p:grpSpPr>
        <a:xfrm>
          <a:off x="0" y="0"/>
          <a:ext cx="0" cy="0"/>
          <a:chOff x="0" y="0"/>
          <a:chExt cx="0" cy="0"/>
        </a:xfrm>
      </p:grpSpPr>
      <p:sp>
        <p:nvSpPr>
          <p:cNvPr id="65" name="Google Shape;65;p12"/>
          <p:cNvSpPr txBox="1">
            <a:spLocks noGrp="1"/>
          </p:cNvSpPr>
          <p:nvPr>
            <p:ph type="body" idx="1"/>
          </p:nvPr>
        </p:nvSpPr>
        <p:spPr>
          <a:xfrm>
            <a:off x="3575050" y="1600200"/>
            <a:ext cx="5111750" cy="448056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40"/>
              </a:spcBef>
              <a:spcAft>
                <a:spcPts val="0"/>
              </a:spcAft>
              <a:buClr>
                <a:schemeClr val="dk1"/>
              </a:buClr>
              <a:buSzPts val="3200"/>
              <a:buNone/>
              <a:defRPr sz="3200"/>
            </a:lvl1pPr>
            <a:lvl2pPr marL="914400" lvl="1" indent="-406400" algn="l">
              <a:lnSpc>
                <a:spcPct val="100000"/>
              </a:lnSpc>
              <a:spcBef>
                <a:spcPts val="600"/>
              </a:spcBef>
              <a:spcAft>
                <a:spcPts val="0"/>
              </a:spcAft>
              <a:buSzPts val="2800"/>
              <a:buChar char="•"/>
              <a:defRPr sz="2800"/>
            </a:lvl2pPr>
            <a:lvl3pPr marL="1371600" lvl="2" indent="-381000" algn="l">
              <a:lnSpc>
                <a:spcPct val="100000"/>
              </a:lnSpc>
              <a:spcBef>
                <a:spcPts val="480"/>
              </a:spcBef>
              <a:spcAft>
                <a:spcPts val="0"/>
              </a:spcAft>
              <a:buSzPts val="2400"/>
              <a:buChar char="•"/>
              <a:defRPr sz="2400"/>
            </a:lvl3pPr>
            <a:lvl4pPr marL="1828800" lvl="3" indent="-355600" algn="l">
              <a:lnSpc>
                <a:spcPct val="100000"/>
              </a:lnSpc>
              <a:spcBef>
                <a:spcPts val="400"/>
              </a:spcBef>
              <a:spcAft>
                <a:spcPts val="0"/>
              </a:spcAft>
              <a:buSzPts val="2000"/>
              <a:buChar char="•"/>
              <a:defRPr sz="2000"/>
            </a:lvl4pPr>
            <a:lvl5pPr marL="2286000" lvl="4" indent="-355600" algn="l">
              <a:lnSpc>
                <a:spcPct val="100000"/>
              </a:lnSpc>
              <a:spcBef>
                <a:spcPts val="400"/>
              </a:spcBef>
              <a:spcAft>
                <a:spcPts val="0"/>
              </a:spcAft>
              <a:buSzPts val="2000"/>
              <a:buChar char="•"/>
              <a:defRPr sz="2000"/>
            </a:lvl5pPr>
            <a:lvl6pPr marL="2743200" lvl="5" indent="-355600" algn="l">
              <a:lnSpc>
                <a:spcPct val="100000"/>
              </a:lnSpc>
              <a:spcBef>
                <a:spcPts val="400"/>
              </a:spcBef>
              <a:spcAft>
                <a:spcPts val="0"/>
              </a:spcAft>
              <a:buSzPts val="2000"/>
              <a:buChar char="•"/>
              <a:defRPr sz="2000"/>
            </a:lvl6pPr>
            <a:lvl7pPr marL="3200400" lvl="6" indent="-355600" algn="l">
              <a:lnSpc>
                <a:spcPct val="100000"/>
              </a:lnSpc>
              <a:spcBef>
                <a:spcPts val="400"/>
              </a:spcBef>
              <a:spcAft>
                <a:spcPts val="0"/>
              </a:spcAft>
              <a:buSzPts val="2000"/>
              <a:buChar char="•"/>
              <a:defRPr sz="2000"/>
            </a:lvl7pPr>
            <a:lvl8pPr marL="3657600" lvl="7" indent="-355600" algn="l">
              <a:lnSpc>
                <a:spcPct val="100000"/>
              </a:lnSpc>
              <a:spcBef>
                <a:spcPts val="400"/>
              </a:spcBef>
              <a:spcAft>
                <a:spcPts val="0"/>
              </a:spcAft>
              <a:buSzPts val="2000"/>
              <a:buChar char="•"/>
              <a:defRPr sz="2000"/>
            </a:lvl8pPr>
            <a:lvl9pPr marL="4114800" lvl="8" indent="-355600" algn="l">
              <a:lnSpc>
                <a:spcPct val="100000"/>
              </a:lnSpc>
              <a:spcBef>
                <a:spcPts val="400"/>
              </a:spcBef>
              <a:spcAft>
                <a:spcPts val="0"/>
              </a:spcAft>
              <a:buSzPts val="2000"/>
              <a:buChar char="•"/>
              <a:defRPr sz="2000"/>
            </a:lvl9pPr>
          </a:lstStyle>
          <a:p>
            <a:endParaRPr/>
          </a:p>
        </p:txBody>
      </p:sp>
      <p:sp>
        <p:nvSpPr>
          <p:cNvPr id="66" name="Google Shape;66;p12"/>
          <p:cNvSpPr txBox="1">
            <a:spLocks noGrp="1"/>
          </p:cNvSpPr>
          <p:nvPr>
            <p:ph type="body" idx="2"/>
          </p:nvPr>
        </p:nvSpPr>
        <p:spPr>
          <a:xfrm>
            <a:off x="457200" y="1600200"/>
            <a:ext cx="3008313" cy="448056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20"/>
              </a:spcBef>
              <a:spcAft>
                <a:spcPts val="0"/>
              </a:spcAft>
              <a:buClr>
                <a:schemeClr val="dk1"/>
              </a:buClr>
              <a:buSzPts val="1600"/>
              <a:buNone/>
              <a:defRPr sz="1600"/>
            </a:lvl1pPr>
            <a:lvl2pPr marL="914400" lvl="1" indent="-228600" algn="l">
              <a:lnSpc>
                <a:spcPct val="100000"/>
              </a:lnSpc>
              <a:spcBef>
                <a:spcPts val="600"/>
              </a:spcBef>
              <a:spcAft>
                <a:spcPts val="0"/>
              </a:spcAft>
              <a:buSzPts val="1200"/>
              <a:buNone/>
              <a:defRPr sz="1200"/>
            </a:lvl2pPr>
            <a:lvl3pPr marL="1371600" lvl="2" indent="-228600" algn="l">
              <a:lnSpc>
                <a:spcPct val="100000"/>
              </a:lnSpc>
              <a:spcBef>
                <a:spcPts val="200"/>
              </a:spcBef>
              <a:spcAft>
                <a:spcPts val="0"/>
              </a:spcAft>
              <a:buSzPts val="1000"/>
              <a:buNone/>
              <a:defRPr sz="1000"/>
            </a:lvl3pPr>
            <a:lvl4pPr marL="1828800" lvl="3" indent="-228600" algn="l">
              <a:lnSpc>
                <a:spcPct val="100000"/>
              </a:lnSpc>
              <a:spcBef>
                <a:spcPts val="180"/>
              </a:spcBef>
              <a:spcAft>
                <a:spcPts val="0"/>
              </a:spcAft>
              <a:buSzPts val="900"/>
              <a:buNone/>
              <a:defRPr sz="900"/>
            </a:lvl4pPr>
            <a:lvl5pPr marL="2286000" lvl="4" indent="-228600" algn="l">
              <a:lnSpc>
                <a:spcPct val="100000"/>
              </a:lnSpc>
              <a:spcBef>
                <a:spcPts val="180"/>
              </a:spcBef>
              <a:spcAft>
                <a:spcPts val="0"/>
              </a:spcAft>
              <a:buSzPts val="900"/>
              <a:buNone/>
              <a:defRPr sz="900"/>
            </a:lvl5pPr>
            <a:lvl6pPr marL="2743200" lvl="5" indent="-228600" algn="l">
              <a:lnSpc>
                <a:spcPct val="100000"/>
              </a:lnSpc>
              <a:spcBef>
                <a:spcPts val="180"/>
              </a:spcBef>
              <a:spcAft>
                <a:spcPts val="0"/>
              </a:spcAft>
              <a:buSzPts val="900"/>
              <a:buNone/>
              <a:defRPr sz="900"/>
            </a:lvl6pPr>
            <a:lvl7pPr marL="3200400" lvl="6" indent="-228600" algn="l">
              <a:lnSpc>
                <a:spcPct val="100000"/>
              </a:lnSpc>
              <a:spcBef>
                <a:spcPts val="180"/>
              </a:spcBef>
              <a:spcAft>
                <a:spcPts val="0"/>
              </a:spcAft>
              <a:buSzPts val="900"/>
              <a:buNone/>
              <a:defRPr sz="900"/>
            </a:lvl7pPr>
            <a:lvl8pPr marL="3657600" lvl="7" indent="-228600" algn="l">
              <a:lnSpc>
                <a:spcPct val="100000"/>
              </a:lnSpc>
              <a:spcBef>
                <a:spcPts val="180"/>
              </a:spcBef>
              <a:spcAft>
                <a:spcPts val="0"/>
              </a:spcAft>
              <a:buSzPts val="900"/>
              <a:buNone/>
              <a:defRPr sz="900"/>
            </a:lvl8pPr>
            <a:lvl9pPr marL="4114800" lvl="8" indent="-228600" algn="l">
              <a:lnSpc>
                <a:spcPct val="100000"/>
              </a:lnSpc>
              <a:spcBef>
                <a:spcPts val="180"/>
              </a:spcBef>
              <a:spcAft>
                <a:spcPts val="0"/>
              </a:spcAft>
              <a:buSzPts val="900"/>
              <a:buNone/>
              <a:defRPr sz="900"/>
            </a:lvl9pPr>
          </a:lstStyle>
          <a:p>
            <a:endParaRPr/>
          </a:p>
        </p:txBody>
      </p:sp>
      <p:sp>
        <p:nvSpPr>
          <p:cNvPr id="67" name="Google Shape;67;p12"/>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12"/>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2"/>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70" name="Google Shape;70;p12"/>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rgbClr val="66C0C4"/>
              </a:buClr>
              <a:buSzPts val="2800"/>
              <a:buFont typeface="Arial Black"/>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Obrázok s popisom" type="picTx">
  <p:cSld name="PICTURE_WITH_CAPTION_TEXT">
    <p:spTree>
      <p:nvGrpSpPr>
        <p:cNvPr id="1" name="Shape 71"/>
        <p:cNvGrpSpPr/>
        <p:nvPr/>
      </p:nvGrpSpPr>
      <p:grpSpPr>
        <a:xfrm>
          <a:off x="0" y="0"/>
          <a:ext cx="0" cy="0"/>
          <a:chOff x="0" y="0"/>
          <a:chExt cx="0" cy="0"/>
        </a:xfrm>
      </p:grpSpPr>
      <p:sp>
        <p:nvSpPr>
          <p:cNvPr id="72" name="Google Shape;72;p13"/>
          <p:cNvSpPr/>
          <p:nvPr/>
        </p:nvSpPr>
        <p:spPr>
          <a:xfrm>
            <a:off x="9001124" y="4846320"/>
            <a:ext cx="142876" cy="201168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3" name="Google Shape;73;p13"/>
          <p:cNvSpPr>
            <a:spLocks noGrp="1"/>
          </p:cNvSpPr>
          <p:nvPr>
            <p:ph type="pic" idx="2"/>
          </p:nvPr>
        </p:nvSpPr>
        <p:spPr>
          <a:xfrm>
            <a:off x="-1" y="0"/>
            <a:ext cx="9000877" cy="4846320"/>
          </a:xfrm>
          <a:prstGeom prst="rect">
            <a:avLst/>
          </a:prstGeom>
          <a:solidFill>
            <a:srgbClr val="BFBFBF"/>
          </a:solidFill>
          <a:ln>
            <a:noFill/>
          </a:ln>
        </p:spPr>
      </p:sp>
      <p:sp>
        <p:nvSpPr>
          <p:cNvPr id="74" name="Google Shape;74;p13"/>
          <p:cNvSpPr txBox="1">
            <a:spLocks noGrp="1"/>
          </p:cNvSpPr>
          <p:nvPr>
            <p:ph type="body" idx="1"/>
          </p:nvPr>
        </p:nvSpPr>
        <p:spPr>
          <a:xfrm>
            <a:off x="457200" y="5715000"/>
            <a:ext cx="8153400" cy="4572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20"/>
              </a:spcBef>
              <a:spcAft>
                <a:spcPts val="0"/>
              </a:spcAft>
              <a:buClr>
                <a:schemeClr val="dk1"/>
              </a:buClr>
              <a:buSzPts val="1600"/>
              <a:buNone/>
              <a:defRPr sz="1600"/>
            </a:lvl1pPr>
            <a:lvl2pPr marL="914400" lvl="1" indent="-228600" algn="l">
              <a:lnSpc>
                <a:spcPct val="100000"/>
              </a:lnSpc>
              <a:spcBef>
                <a:spcPts val="600"/>
              </a:spcBef>
              <a:spcAft>
                <a:spcPts val="0"/>
              </a:spcAft>
              <a:buSzPts val="1200"/>
              <a:buNone/>
              <a:defRPr sz="1200"/>
            </a:lvl2pPr>
            <a:lvl3pPr marL="1371600" lvl="2" indent="-228600" algn="l">
              <a:lnSpc>
                <a:spcPct val="100000"/>
              </a:lnSpc>
              <a:spcBef>
                <a:spcPts val="200"/>
              </a:spcBef>
              <a:spcAft>
                <a:spcPts val="0"/>
              </a:spcAft>
              <a:buSzPts val="1000"/>
              <a:buNone/>
              <a:defRPr sz="1000"/>
            </a:lvl3pPr>
            <a:lvl4pPr marL="1828800" lvl="3" indent="-228600" algn="l">
              <a:lnSpc>
                <a:spcPct val="100000"/>
              </a:lnSpc>
              <a:spcBef>
                <a:spcPts val="180"/>
              </a:spcBef>
              <a:spcAft>
                <a:spcPts val="0"/>
              </a:spcAft>
              <a:buSzPts val="900"/>
              <a:buNone/>
              <a:defRPr sz="900"/>
            </a:lvl4pPr>
            <a:lvl5pPr marL="2286000" lvl="4" indent="-228600" algn="l">
              <a:lnSpc>
                <a:spcPct val="100000"/>
              </a:lnSpc>
              <a:spcBef>
                <a:spcPts val="180"/>
              </a:spcBef>
              <a:spcAft>
                <a:spcPts val="0"/>
              </a:spcAft>
              <a:buSzPts val="900"/>
              <a:buNone/>
              <a:defRPr sz="900"/>
            </a:lvl5pPr>
            <a:lvl6pPr marL="2743200" lvl="5" indent="-228600" algn="l">
              <a:lnSpc>
                <a:spcPct val="100000"/>
              </a:lnSpc>
              <a:spcBef>
                <a:spcPts val="180"/>
              </a:spcBef>
              <a:spcAft>
                <a:spcPts val="0"/>
              </a:spcAft>
              <a:buSzPts val="900"/>
              <a:buNone/>
              <a:defRPr sz="900"/>
            </a:lvl6pPr>
            <a:lvl7pPr marL="3200400" lvl="6" indent="-228600" algn="l">
              <a:lnSpc>
                <a:spcPct val="100000"/>
              </a:lnSpc>
              <a:spcBef>
                <a:spcPts val="180"/>
              </a:spcBef>
              <a:spcAft>
                <a:spcPts val="0"/>
              </a:spcAft>
              <a:buSzPts val="900"/>
              <a:buNone/>
              <a:defRPr sz="900"/>
            </a:lvl7pPr>
            <a:lvl8pPr marL="3657600" lvl="7" indent="-228600" algn="l">
              <a:lnSpc>
                <a:spcPct val="100000"/>
              </a:lnSpc>
              <a:spcBef>
                <a:spcPts val="180"/>
              </a:spcBef>
              <a:spcAft>
                <a:spcPts val="0"/>
              </a:spcAft>
              <a:buSzPts val="900"/>
              <a:buNone/>
              <a:defRPr sz="900"/>
            </a:lvl8pPr>
            <a:lvl9pPr marL="4114800" lvl="8" indent="-228600" algn="l">
              <a:lnSpc>
                <a:spcPct val="100000"/>
              </a:lnSpc>
              <a:spcBef>
                <a:spcPts val="180"/>
              </a:spcBef>
              <a:spcAft>
                <a:spcPts val="0"/>
              </a:spcAft>
              <a:buSzPts val="900"/>
              <a:buNone/>
              <a:defRPr sz="900"/>
            </a:lvl9pPr>
          </a:lstStyle>
          <a:p>
            <a:endParaRPr/>
          </a:p>
        </p:txBody>
      </p:sp>
      <p:sp>
        <p:nvSpPr>
          <p:cNvPr id="75" name="Google Shape;75;p13"/>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3"/>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3"/>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78" name="Google Shape;78;p13"/>
          <p:cNvSpPr txBox="1">
            <a:spLocks noGrp="1"/>
          </p:cNvSpPr>
          <p:nvPr>
            <p:ph type="title"/>
          </p:nvPr>
        </p:nvSpPr>
        <p:spPr>
          <a:xfrm>
            <a:off x="457200" y="4953000"/>
            <a:ext cx="8153400" cy="7620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66C0C4"/>
              </a:buClr>
              <a:buSzPts val="2400"/>
              <a:buFont typeface="Arial Black"/>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13"/>
          <p:cNvSpPr/>
          <p:nvPr/>
        </p:nvSpPr>
        <p:spPr>
          <a:xfrm>
            <a:off x="9001124" y="0"/>
            <a:ext cx="142876" cy="484632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Nadpis a zvislý text" type="vertTx">
  <p:cSld name="VERTICAL_TEXT">
    <p:spTree>
      <p:nvGrpSpPr>
        <p:cNvPr id="1" name="Shape 80"/>
        <p:cNvGrpSpPr/>
        <p:nvPr/>
      </p:nvGrpSpPr>
      <p:grpSpPr>
        <a:xfrm>
          <a:off x="0" y="0"/>
          <a:ext cx="0" cy="0"/>
          <a:chOff x="0" y="0"/>
          <a:chExt cx="0" cy="0"/>
        </a:xfrm>
      </p:grpSpPr>
      <p:sp>
        <p:nvSpPr>
          <p:cNvPr id="81" name="Google Shape;81;p14"/>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rgbClr val="66C0C4"/>
              </a:buClr>
              <a:buSzPts val="2800"/>
              <a:buFont typeface="Arial Black"/>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4"/>
          <p:cNvSpPr txBox="1">
            <a:spLocks noGrp="1"/>
          </p:cNvSpPr>
          <p:nvPr>
            <p:ph type="body" idx="1"/>
          </p:nvPr>
        </p:nvSpPr>
        <p:spPr>
          <a:xfrm rot="5400000">
            <a:off x="2080419" y="129382"/>
            <a:ext cx="4373563" cy="76200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60"/>
              </a:spcBef>
              <a:spcAft>
                <a:spcPts val="0"/>
              </a:spcAft>
              <a:buClr>
                <a:schemeClr val="dk1"/>
              </a:buClr>
              <a:buSzPts val="18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83" name="Google Shape;83;p14"/>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14"/>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14"/>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rmAutofit/>
          </a:bodyPr>
          <a:lstStyle>
            <a:lvl1pPr marR="0" lvl="0" algn="l" rtl="0">
              <a:lnSpc>
                <a:spcPct val="100000"/>
              </a:lnSpc>
              <a:spcBef>
                <a:spcPts val="0"/>
              </a:spcBef>
              <a:spcAft>
                <a:spcPts val="0"/>
              </a:spcAft>
              <a:buClr>
                <a:srgbClr val="66C0C4"/>
              </a:buClr>
              <a:buSzPts val="3600"/>
              <a:buFont typeface="Arial Black"/>
              <a:buNone/>
              <a:defRPr sz="3600" b="0" i="0" u="none" strike="noStrike" cap="none">
                <a:solidFill>
                  <a:srgbClr val="66C0C4"/>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4"/>
          <p:cNvSpPr txBox="1">
            <a:spLocks noGrp="1"/>
          </p:cNvSpPr>
          <p:nvPr>
            <p:ph type="body" idx="1"/>
          </p:nvPr>
        </p:nvSpPr>
        <p:spPr>
          <a:xfrm>
            <a:off x="457200" y="1752600"/>
            <a:ext cx="7620000" cy="4373563"/>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marL="914400" marR="0" lvl="1" indent="-355600" algn="l" rtl="0">
              <a:lnSpc>
                <a:spcPct val="100000"/>
              </a:lnSpc>
              <a:spcBef>
                <a:spcPts val="600"/>
              </a:spcBef>
              <a:spcAft>
                <a:spcPts val="0"/>
              </a:spcAft>
              <a:buClr>
                <a:schemeClr val="dk2"/>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36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42900" algn="l" rtl="0">
              <a:lnSpc>
                <a:spcPct val="100000"/>
              </a:lnSpc>
              <a:spcBef>
                <a:spcPts val="36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36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30200" algn="l" rtl="0">
              <a:lnSpc>
                <a:spcPct val="100000"/>
              </a:lnSpc>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Google Shape;12;p4"/>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4"/>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4"/>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5" name="Google Shape;15;p4"/>
          <p:cNvSpPr/>
          <p:nvPr/>
        </p:nvSpPr>
        <p:spPr>
          <a:xfrm>
            <a:off x="9001124" y="0"/>
            <a:ext cx="142876" cy="1371600"/>
          </a:xfrm>
          <a:prstGeom prst="rect">
            <a:avLst/>
          </a:prstGeom>
          <a:solidFill>
            <a:srgbClr val="C6E4D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 name="Google Shape;16;p4"/>
          <p:cNvSpPr/>
          <p:nvPr/>
        </p:nvSpPr>
        <p:spPr>
          <a:xfrm>
            <a:off x="9001124" y="1371600"/>
            <a:ext cx="142876" cy="5486400"/>
          </a:xfrm>
          <a:prstGeom prst="rect">
            <a:avLst/>
          </a:prstGeom>
          <a:solidFill>
            <a:srgbClr val="4A9B8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7" name="Google Shape;17;p4" descr="Logo&#10;&#10;Description automatically generated"/>
          <p:cNvPicPr preferRelativeResize="0"/>
          <p:nvPr/>
        </p:nvPicPr>
        <p:blipFill rotWithShape="1">
          <a:blip r:embed="rId12">
            <a:alphaModFix/>
          </a:blip>
          <a:srcRect/>
          <a:stretch/>
        </p:blipFill>
        <p:spPr>
          <a:xfrm>
            <a:off x="7308304" y="-1"/>
            <a:ext cx="1576933" cy="1576933"/>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slide" Target="slide3.xml"/><Relationship Id="rId7" Type="http://schemas.openxmlformats.org/officeDocument/2006/relationships/slide" Target="slide2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9.xml"/><Relationship Id="rId9" Type="http://schemas.openxmlformats.org/officeDocument/2006/relationships/slide" Target="slide5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projectentreality.eu/index.php/en/"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s://netbasequid.com/blog/market-research-steps/" TargetMode="External"/><Relationship Id="rId7" Type="http://schemas.openxmlformats.org/officeDocument/2006/relationships/hyperlink" Target="https://www.smashingmagazine.com/2010/01/color-theory-for-designers-part-1-the-meaning-of-color/"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hyperlink" Target="https://www.heurio.co/dieter-rams-10-principles-of-good-design" TargetMode="External"/><Relationship Id="rId5" Type="http://schemas.openxmlformats.org/officeDocument/2006/relationships/hyperlink" Target="https://neilpatel.com/what-is-content-marketing/" TargetMode="External"/><Relationship Id="rId4" Type="http://schemas.openxmlformats.org/officeDocument/2006/relationships/hyperlink" Target="https://books.forbes.com/blog/how-to-build-a-digital-brand-that-lasts/"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
          <p:cNvSpPr txBox="1">
            <a:spLocks noGrp="1"/>
          </p:cNvSpPr>
          <p:nvPr>
            <p:ph type="ctrTitle"/>
          </p:nvPr>
        </p:nvSpPr>
        <p:spPr>
          <a:xfrm>
            <a:off x="387058" y="2516908"/>
            <a:ext cx="8072400" cy="1297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398F98"/>
              </a:buClr>
              <a:buSzPts val="4000"/>
              <a:buFont typeface="Calibri"/>
              <a:buNone/>
            </a:pPr>
            <a:r>
              <a:rPr lang="el-GR" sz="4000" dirty="0">
                <a:latin typeface="Calibri"/>
                <a:ea typeface="Calibri"/>
                <a:cs typeface="Calibri"/>
                <a:sym typeface="Calibri"/>
              </a:rPr>
              <a:t>ΒΑΣΙΚΑ ΣΤΟΙΧΕΙΑ ΜΕΣΩΝ ΚΟΙΝΩΝΙΚΗΣ ΔΙΚΤΥΩΣΗΣ</a:t>
            </a:r>
            <a:endParaRPr dirty="0"/>
          </a:p>
        </p:txBody>
      </p:sp>
      <p:sp>
        <p:nvSpPr>
          <p:cNvPr id="98" name="Google Shape;98;p1"/>
          <p:cNvSpPr txBox="1">
            <a:spLocks noGrp="1"/>
          </p:cNvSpPr>
          <p:nvPr>
            <p:ph type="subTitle" idx="1"/>
          </p:nvPr>
        </p:nvSpPr>
        <p:spPr>
          <a:xfrm>
            <a:off x="642910" y="4000504"/>
            <a:ext cx="7283100" cy="576000"/>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chemeClr val="dk2"/>
              </a:buClr>
              <a:buSzPts val="2000"/>
              <a:buNone/>
            </a:pPr>
            <a:r>
              <a:rPr lang="en-GB" dirty="0"/>
              <a:t> </a:t>
            </a:r>
            <a:endParaRPr dirty="0"/>
          </a:p>
        </p:txBody>
      </p:sp>
      <p:pic>
        <p:nvPicPr>
          <p:cNvPr id="99" name="Google Shape;99;p1"/>
          <p:cNvPicPr preferRelativeResize="0"/>
          <p:nvPr/>
        </p:nvPicPr>
        <p:blipFill rotWithShape="1">
          <a:blip r:embed="rId3">
            <a:alphaModFix/>
          </a:blip>
          <a:srcRect/>
          <a:stretch/>
        </p:blipFill>
        <p:spPr>
          <a:xfrm>
            <a:off x="500034" y="397819"/>
            <a:ext cx="1928826" cy="549715"/>
          </a:xfrm>
          <a:prstGeom prst="rect">
            <a:avLst/>
          </a:prstGeom>
          <a:noFill/>
          <a:ln>
            <a:noFill/>
          </a:ln>
        </p:spPr>
      </p:pic>
      <p:sp>
        <p:nvSpPr>
          <p:cNvPr id="100" name="Google Shape;100;p1"/>
          <p:cNvSpPr/>
          <p:nvPr/>
        </p:nvSpPr>
        <p:spPr>
          <a:xfrm>
            <a:off x="1681137" y="1507271"/>
            <a:ext cx="5484227"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600" dirty="0">
                <a:solidFill>
                  <a:srgbClr val="398F98"/>
                </a:solidFill>
                <a:latin typeface="Calibri"/>
                <a:cs typeface="Calibri"/>
              </a:rPr>
              <a:t>Enhancing Young People Skills and Competencies in Social Entrepreneurship by Virtual Reality - </a:t>
            </a:r>
            <a:r>
              <a:rPr lang="en-IE" sz="1200" b="1" dirty="0">
                <a:solidFill>
                  <a:schemeClr val="accent6">
                    <a:lumMod val="75000"/>
                  </a:schemeClr>
                </a:solidFill>
                <a:latin typeface="Calibri"/>
                <a:cs typeface="Calibri"/>
              </a:rPr>
              <a:t>ERASMUS + 2021-1-RO01-KA220-YOU-000029869</a:t>
            </a:r>
            <a:endParaRPr lang="en-US" sz="1200" b="1" dirty="0">
              <a:solidFill>
                <a:schemeClr val="accent6">
                  <a:lumMod val="75000"/>
                </a:schemeClr>
              </a:solidFill>
              <a:latin typeface="Calibri"/>
              <a:cs typeface="Calibri"/>
            </a:endParaRPr>
          </a:p>
        </p:txBody>
      </p:sp>
      <p:sp>
        <p:nvSpPr>
          <p:cNvPr id="101" name="Google Shape;101;p1"/>
          <p:cNvSpPr/>
          <p:nvPr/>
        </p:nvSpPr>
        <p:spPr>
          <a:xfrm>
            <a:off x="500034" y="6286520"/>
            <a:ext cx="810177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a:solidFill>
                  <a:srgbClr val="ABD7C9"/>
                </a:solidFill>
              </a:rPr>
              <a:t>Asociatia Centrul de Training European - CTE</a:t>
            </a:r>
            <a:endParaRPr sz="1400" b="0" i="0" u="none" strike="noStrike" cap="none">
              <a:solidFill>
                <a:srgbClr val="000000"/>
              </a:solidFill>
              <a:latin typeface="Arial"/>
              <a:ea typeface="Arial"/>
              <a:cs typeface="Arial"/>
              <a:sym typeface="Arial"/>
            </a:endParaRPr>
          </a:p>
        </p:txBody>
      </p:sp>
      <p:sp>
        <p:nvSpPr>
          <p:cNvPr id="102" name="Google Shape;102;p1"/>
          <p:cNvSpPr txBox="1"/>
          <p:nvPr/>
        </p:nvSpPr>
        <p:spPr>
          <a:xfrm>
            <a:off x="3404275" y="4210500"/>
            <a:ext cx="3716700" cy="600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rgbClr val="398F98"/>
              </a:solidFill>
              <a:latin typeface="Arial Black"/>
              <a:ea typeface="Arial Black"/>
              <a:cs typeface="Arial Black"/>
              <a:sym typeface="Arial Black"/>
            </a:endParaRPr>
          </a:p>
        </p:txBody>
      </p:sp>
      <p:sp>
        <p:nvSpPr>
          <p:cNvPr id="103" name="Google Shape;103;p1"/>
          <p:cNvSpPr txBox="1">
            <a:spLocks noGrp="1"/>
          </p:cNvSpPr>
          <p:nvPr>
            <p:ph type="ctrTitle"/>
          </p:nvPr>
        </p:nvSpPr>
        <p:spPr>
          <a:xfrm>
            <a:off x="759951" y="3725955"/>
            <a:ext cx="7326600" cy="4314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398F98"/>
              </a:buClr>
              <a:buSzPts val="4000"/>
              <a:buFont typeface="Calibri"/>
              <a:buNone/>
            </a:pPr>
            <a:r>
              <a:rPr lang="el-GR" sz="3000" dirty="0">
                <a:latin typeface="Calibri"/>
                <a:ea typeface="Calibri"/>
                <a:cs typeface="Calibri"/>
                <a:sym typeface="Calibri"/>
              </a:rPr>
              <a:t>Προχωρημένα</a:t>
            </a:r>
            <a:endParaRPr sz="5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28951" cy="1938992"/>
          </a:xfrm>
          <a:prstGeom prst="rect">
            <a:avLst/>
          </a:prstGeom>
          <a:noFill/>
        </p:spPr>
        <p:txBody>
          <a:bodyPr wrap="square" rtlCol="0">
            <a:spAutoFit/>
          </a:bodyPr>
          <a:lstStyle/>
          <a:p>
            <a:r>
              <a:rPr lang="el-GR" sz="4000" dirty="0">
                <a:solidFill>
                  <a:srgbClr val="398F98"/>
                </a:solidFill>
                <a:latin typeface="Calibri"/>
                <a:cs typeface="Calibri"/>
              </a:rPr>
              <a:t>Τα μέσα κοινωνικής δικτύωσης σε αριθμούς</a:t>
            </a:r>
            <a:endParaRPr lang="en-US" sz="4000" dirty="0">
              <a:solidFill>
                <a:srgbClr val="398F98"/>
              </a:solidFill>
              <a:latin typeface="Calibri"/>
              <a:cs typeface="Calibri"/>
            </a:endParaRPr>
          </a:p>
          <a:p>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971914"/>
            <a:ext cx="7779895" cy="3785652"/>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dirty="0"/>
              <a:t>Ο μέσος Αμερικανός ξοδεύει 5 ώρες και 24 λεπτά στην κινητή συσκευή του κάθε μέρα</a:t>
            </a:r>
            <a:r>
              <a:rPr lang="en-US" sz="3000" dirty="0"/>
              <a:t>.</a:t>
            </a:r>
          </a:p>
          <a:p>
            <a:pPr algn="just"/>
            <a:endParaRPr lang="en-US" sz="3000" dirty="0"/>
          </a:p>
          <a:p>
            <a:pPr algn="just"/>
            <a:endParaRPr lang="en-US" sz="3000" dirty="0"/>
          </a:p>
          <a:p>
            <a:pPr marL="457200" indent="-457200" algn="just">
              <a:buFont typeface="Wingdings" panose="05000000000000000000" pitchFamily="2" charset="2"/>
              <a:buChar char="Ø"/>
            </a:pPr>
            <a:r>
              <a:rPr lang="el-GR" sz="3000" dirty="0"/>
              <a:t>Οι Αμερικανοί ελέγχουν τα τηλέφωνά τους κατά μέσο όρο 96 φορές την ημέρα ή μία φορά κάθε δέκα λεπτά</a:t>
            </a:r>
            <a:r>
              <a:rPr lang="en-US" sz="3000" dirty="0"/>
              <a:t>.</a:t>
            </a:r>
          </a:p>
        </p:txBody>
      </p:sp>
    </p:spTree>
    <p:extLst>
      <p:ext uri="{BB962C8B-B14F-4D97-AF65-F5344CB8AC3E}">
        <p14:creationId xmlns:p14="http://schemas.microsoft.com/office/powerpoint/2010/main" val="858724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6846646" cy="1938992"/>
          </a:xfrm>
          <a:prstGeom prst="rect">
            <a:avLst/>
          </a:prstGeom>
          <a:noFill/>
        </p:spPr>
        <p:txBody>
          <a:bodyPr wrap="square" rtlCol="0">
            <a:spAutoFit/>
          </a:bodyPr>
          <a:lstStyle/>
          <a:p>
            <a:r>
              <a:rPr lang="el-GR" sz="4000" dirty="0">
                <a:solidFill>
                  <a:srgbClr val="398F98"/>
                </a:solidFill>
                <a:latin typeface="Calibri"/>
                <a:cs typeface="Calibri"/>
              </a:rPr>
              <a:t>Τα μέσα κοινωνικής δικτύωσης σε αριθμούς</a:t>
            </a:r>
            <a:endParaRPr lang="en-US" sz="4000" dirty="0">
              <a:solidFill>
                <a:srgbClr val="398F98"/>
              </a:solidFill>
              <a:latin typeface="Calibri"/>
              <a:cs typeface="Calibri"/>
            </a:endParaRPr>
          </a:p>
          <a:p>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971914"/>
            <a:ext cx="7779895" cy="424731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dirty="0"/>
              <a:t>Υπάρχουν περίπου 6,92 δισεκατομμύρια χρήστες </a:t>
            </a:r>
            <a:r>
              <a:rPr lang="el-GR" sz="3000" dirty="0" err="1"/>
              <a:t>smartphone</a:t>
            </a:r>
            <a:r>
              <a:rPr lang="el-GR" sz="3000" dirty="0"/>
              <a:t> σε όλο τον κόσμο. Αυτό είναι το 86,29% του παγκόσμιου πληθυσμού, από το 2023</a:t>
            </a:r>
            <a:r>
              <a:rPr lang="en-US" sz="3000" dirty="0"/>
              <a:t>.</a:t>
            </a:r>
          </a:p>
          <a:p>
            <a:pPr marL="457200" indent="-457200" algn="just">
              <a:buFont typeface="Wingdings" panose="05000000000000000000" pitchFamily="2" charset="2"/>
              <a:buChar char="Ø"/>
            </a:pPr>
            <a:endParaRPr lang="en-US" sz="3000" dirty="0"/>
          </a:p>
          <a:p>
            <a:pPr marL="457200" indent="-457200" algn="just">
              <a:buFont typeface="Wingdings" panose="05000000000000000000" pitchFamily="2" charset="2"/>
              <a:buChar char="Ø"/>
            </a:pPr>
            <a:endParaRPr lang="en-US" sz="3000" dirty="0"/>
          </a:p>
          <a:p>
            <a:pPr marL="457200" indent="-457200" algn="just">
              <a:buFont typeface="Wingdings" panose="05000000000000000000" pitchFamily="2" charset="2"/>
              <a:buChar char="Ø"/>
            </a:pPr>
            <a:r>
              <a:rPr lang="el-GR" sz="3000" dirty="0"/>
              <a:t>Το 59,16% της </a:t>
            </a:r>
            <a:r>
              <a:rPr lang="el-GR" sz="3000" dirty="0" err="1"/>
              <a:t>επισκεψιμότητας</a:t>
            </a:r>
            <a:r>
              <a:rPr lang="el-GR" sz="3000" dirty="0"/>
              <a:t> του </a:t>
            </a:r>
            <a:r>
              <a:rPr lang="el-GR" sz="3000" dirty="0" err="1"/>
              <a:t>ιστότοπου</a:t>
            </a:r>
            <a:r>
              <a:rPr lang="el-GR" sz="3000" dirty="0"/>
              <a:t> προέρχεται από κινητές συσκευές, από το 2022</a:t>
            </a:r>
            <a:r>
              <a:rPr lang="en-US" sz="3000" dirty="0"/>
              <a:t>.</a:t>
            </a:r>
          </a:p>
        </p:txBody>
      </p:sp>
    </p:spTree>
    <p:extLst>
      <p:ext uri="{BB962C8B-B14F-4D97-AF65-F5344CB8AC3E}">
        <p14:creationId xmlns:p14="http://schemas.microsoft.com/office/powerpoint/2010/main" val="486115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6882860" cy="1323439"/>
          </a:xfrm>
          <a:prstGeom prst="rect">
            <a:avLst/>
          </a:prstGeom>
          <a:noFill/>
        </p:spPr>
        <p:txBody>
          <a:bodyPr wrap="square" rtlCol="0">
            <a:spAutoFit/>
          </a:bodyPr>
          <a:lstStyle/>
          <a:p>
            <a:r>
              <a:rPr lang="el-GR" sz="4000" dirty="0">
                <a:solidFill>
                  <a:srgbClr val="398F98"/>
                </a:solidFill>
                <a:latin typeface="Calibri"/>
                <a:cs typeface="Calibri"/>
              </a:rPr>
              <a:t>Τα μέσα κοινωνικής δικτύωσης σε αριθμούς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971914"/>
            <a:ext cx="7779895" cy="3785652"/>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Ιστοσελίδες κοινωνικών δικτύων</a:t>
            </a:r>
            <a:r>
              <a:rPr lang="en-US" sz="3000" dirty="0"/>
              <a:t>: </a:t>
            </a:r>
            <a:r>
              <a:rPr lang="el-GR" sz="3000" dirty="0"/>
              <a:t>Αυτές οι πλατφόρμες επιτρέπουν στους χρήστες να συνδέονται με τους φίλους, την οικογένεια και άλλους χρήστες και να μοιράζονται πληροφορίες όπως φωτογραφίες, βίντεο και ενημερώσεις. Παραδείγματα περιλαμβάνουν το Facebook, το LinkedIn και το MySpace</a:t>
            </a:r>
            <a:r>
              <a:rPr lang="en-US" sz="3000" dirty="0"/>
              <a:t>.</a:t>
            </a:r>
          </a:p>
        </p:txBody>
      </p:sp>
    </p:spTree>
    <p:extLst>
      <p:ext uri="{BB962C8B-B14F-4D97-AF65-F5344CB8AC3E}">
        <p14:creationId xmlns:p14="http://schemas.microsoft.com/office/powerpoint/2010/main" val="16052067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1323439"/>
          </a:xfrm>
          <a:prstGeom prst="rect">
            <a:avLst/>
          </a:prstGeom>
          <a:noFill/>
        </p:spPr>
        <p:txBody>
          <a:bodyPr wrap="square" rtlCol="0">
            <a:spAutoFit/>
          </a:bodyPr>
          <a:lstStyle/>
          <a:p>
            <a:r>
              <a:rPr lang="el-GR" sz="4000" dirty="0">
                <a:solidFill>
                  <a:srgbClr val="398F98"/>
                </a:solidFill>
                <a:latin typeface="Calibri"/>
                <a:cs typeface="Calibri"/>
              </a:rPr>
              <a:t>Τύποι μέσων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2145650"/>
            <a:ext cx="7779895" cy="332398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Πλατφόρμες </a:t>
            </a:r>
            <a:r>
              <a:rPr lang="en-US" sz="3000" b="1" dirty="0"/>
              <a:t>microblogging : </a:t>
            </a:r>
            <a:r>
              <a:rPr lang="el-GR" sz="3000" dirty="0"/>
              <a:t>Αυτές οι πλατφόρμες επιτρέπουν στους χρήστες να μοιράζονται περιεχόμενο σύντομης μορφής, όπως ενημερώσεις κειμένου ή εικόνες, με τους ακόλουθούς τους. Παραδείγματα περιλαμβάνουν το Twitter και το </a:t>
            </a:r>
            <a:r>
              <a:rPr lang="el-GR" sz="3000" dirty="0" err="1"/>
              <a:t>Tumblr</a:t>
            </a:r>
            <a:r>
              <a:rPr lang="el-GR" sz="3000" dirty="0"/>
              <a:t>.</a:t>
            </a:r>
            <a:endParaRPr lang="en-US" sz="3000" dirty="0"/>
          </a:p>
        </p:txBody>
      </p:sp>
    </p:spTree>
    <p:extLst>
      <p:ext uri="{BB962C8B-B14F-4D97-AF65-F5344CB8AC3E}">
        <p14:creationId xmlns:p14="http://schemas.microsoft.com/office/powerpoint/2010/main" val="11159692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1323439"/>
          </a:xfrm>
          <a:prstGeom prst="rect">
            <a:avLst/>
          </a:prstGeom>
          <a:noFill/>
        </p:spPr>
        <p:txBody>
          <a:bodyPr wrap="square" rtlCol="0">
            <a:spAutoFit/>
          </a:bodyPr>
          <a:lstStyle/>
          <a:p>
            <a:r>
              <a:rPr lang="el-GR" sz="4000" dirty="0">
                <a:solidFill>
                  <a:srgbClr val="398F98"/>
                </a:solidFill>
                <a:latin typeface="Calibri"/>
                <a:cs typeface="Calibri"/>
              </a:rPr>
              <a:t>Τύποι μέσων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228671"/>
            <a:ext cx="7779895" cy="2862322"/>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Πλατφόρμες κοινής χρήσης εικόνων </a:t>
            </a:r>
            <a:r>
              <a:rPr lang="en-US" sz="3000" b="1" dirty="0"/>
              <a:t>: </a:t>
            </a:r>
            <a:r>
              <a:rPr lang="el-GR" sz="3000" dirty="0"/>
              <a:t>Αυτές οι πλατφόρμες επιτρέπουν στους χρήστες να μοιράζονται εικόνες, συχνά με συνοδευτικό κείμενο ή </a:t>
            </a:r>
            <a:r>
              <a:rPr lang="el-GR" sz="3000" dirty="0" err="1"/>
              <a:t>hashtags</a:t>
            </a:r>
            <a:r>
              <a:rPr lang="el-GR" sz="3000" dirty="0"/>
              <a:t>. Παραδείγματα περιλαμβάνουν το </a:t>
            </a:r>
            <a:r>
              <a:rPr lang="el-GR" sz="3000" dirty="0" err="1"/>
              <a:t>Instagram</a:t>
            </a:r>
            <a:r>
              <a:rPr lang="el-GR" sz="3000" dirty="0"/>
              <a:t> και το </a:t>
            </a:r>
            <a:r>
              <a:rPr lang="el-GR" sz="3000" dirty="0" err="1"/>
              <a:t>Pinterest</a:t>
            </a:r>
            <a:r>
              <a:rPr lang="en-US" sz="3000" dirty="0"/>
              <a:t>.</a:t>
            </a:r>
          </a:p>
        </p:txBody>
      </p:sp>
    </p:spTree>
    <p:extLst>
      <p:ext uri="{BB962C8B-B14F-4D97-AF65-F5344CB8AC3E}">
        <p14:creationId xmlns:p14="http://schemas.microsoft.com/office/powerpoint/2010/main" val="1455517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1323439"/>
          </a:xfrm>
          <a:prstGeom prst="rect">
            <a:avLst/>
          </a:prstGeom>
          <a:noFill/>
        </p:spPr>
        <p:txBody>
          <a:bodyPr wrap="square" rtlCol="0">
            <a:spAutoFit/>
          </a:bodyPr>
          <a:lstStyle/>
          <a:p>
            <a:r>
              <a:rPr lang="el-GR" sz="4000" dirty="0">
                <a:solidFill>
                  <a:srgbClr val="398F98"/>
                </a:solidFill>
                <a:latin typeface="Calibri"/>
                <a:cs typeface="Calibri"/>
              </a:rPr>
              <a:t>Τύποι μέσων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898762"/>
            <a:ext cx="7779895" cy="332398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Φόρουμ συζητήσεων και πίνακες μηνυμάτων </a:t>
            </a:r>
            <a:r>
              <a:rPr lang="en-US" sz="3000" b="1" dirty="0"/>
              <a:t>: </a:t>
            </a:r>
            <a:r>
              <a:rPr lang="el-GR" sz="3000" dirty="0"/>
              <a:t>Αυτές οι πλατφόρμες επιτρέπουν στους χρήστες να δημοσιεύουν ερωτήσεις, σχόλια και συζητήσεις για διάφορα θέματα. Παραδείγματα περιλαμβάνουν το </a:t>
            </a:r>
            <a:r>
              <a:rPr lang="el-GR" sz="3000" dirty="0" err="1"/>
              <a:t>Reddit</a:t>
            </a:r>
            <a:r>
              <a:rPr lang="el-GR" sz="3000" dirty="0"/>
              <a:t> και το </a:t>
            </a:r>
            <a:r>
              <a:rPr lang="el-GR" sz="3000" dirty="0" err="1"/>
              <a:t>Quora</a:t>
            </a:r>
            <a:r>
              <a:rPr lang="en-US" sz="3000" dirty="0"/>
              <a:t>.</a:t>
            </a:r>
          </a:p>
        </p:txBody>
      </p:sp>
    </p:spTree>
    <p:extLst>
      <p:ext uri="{BB962C8B-B14F-4D97-AF65-F5344CB8AC3E}">
        <p14:creationId xmlns:p14="http://schemas.microsoft.com/office/powerpoint/2010/main" val="76772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1323439"/>
          </a:xfrm>
          <a:prstGeom prst="rect">
            <a:avLst/>
          </a:prstGeom>
          <a:noFill/>
        </p:spPr>
        <p:txBody>
          <a:bodyPr wrap="square" rtlCol="0">
            <a:spAutoFit/>
          </a:bodyPr>
          <a:lstStyle/>
          <a:p>
            <a:r>
              <a:rPr lang="el-GR" sz="4000" dirty="0">
                <a:solidFill>
                  <a:srgbClr val="398F98"/>
                </a:solidFill>
                <a:latin typeface="Calibri"/>
                <a:cs typeface="Calibri"/>
              </a:rPr>
              <a:t>Τύποι μέσων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898762"/>
            <a:ext cx="7779895" cy="332398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Πλατφόρμες κριτικών και συστάσεων </a:t>
            </a:r>
            <a:r>
              <a:rPr lang="en-US" sz="3000" b="1" dirty="0"/>
              <a:t>: </a:t>
            </a:r>
            <a:r>
              <a:rPr lang="el-GR" sz="3000" dirty="0"/>
              <a:t>Αυτές οι πλατφόρμες επιτρέπουν στους χρήστες να μοιράζονται τις απόψεις και τις συστάσεις τους σχετικά με προϊόντα, υπηρεσίες και επιχειρήσεις. Παραδείγματα περιλαμβάνουν το </a:t>
            </a:r>
            <a:r>
              <a:rPr lang="el-GR" sz="3000" dirty="0" err="1"/>
              <a:t>Yelp</a:t>
            </a:r>
            <a:r>
              <a:rPr lang="el-GR" sz="3000" dirty="0"/>
              <a:t> και το </a:t>
            </a:r>
            <a:r>
              <a:rPr lang="el-GR" sz="3000" dirty="0" err="1"/>
              <a:t>TripAdvisor</a:t>
            </a:r>
            <a:r>
              <a:rPr lang="en-US" sz="3000" dirty="0"/>
              <a:t>.</a:t>
            </a:r>
          </a:p>
        </p:txBody>
      </p:sp>
    </p:spTree>
    <p:extLst>
      <p:ext uri="{BB962C8B-B14F-4D97-AF65-F5344CB8AC3E}">
        <p14:creationId xmlns:p14="http://schemas.microsoft.com/office/powerpoint/2010/main" val="29284671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427521" cy="1323439"/>
          </a:xfrm>
          <a:prstGeom prst="rect">
            <a:avLst/>
          </a:prstGeom>
          <a:noFill/>
        </p:spPr>
        <p:txBody>
          <a:bodyPr wrap="square" rtlCol="0">
            <a:spAutoFit/>
          </a:bodyPr>
          <a:lstStyle/>
          <a:p>
            <a:r>
              <a:rPr lang="el-GR" sz="4000" dirty="0" err="1">
                <a:solidFill>
                  <a:srgbClr val="398F98"/>
                </a:solidFill>
                <a:latin typeface="Calibri"/>
                <a:cs typeface="Calibri"/>
              </a:rPr>
              <a:t>Μεσα</a:t>
            </a:r>
            <a:r>
              <a:rPr lang="el-GR" sz="4000" dirty="0">
                <a:solidFill>
                  <a:srgbClr val="398F98"/>
                </a:solidFill>
                <a:latin typeface="Calibri"/>
                <a:cs typeface="Calibri"/>
              </a:rPr>
              <a:t> </a:t>
            </a:r>
            <a:r>
              <a:rPr lang="el-GR" sz="4000" dirty="0" err="1">
                <a:solidFill>
                  <a:srgbClr val="398F98"/>
                </a:solidFill>
                <a:latin typeface="Calibri"/>
                <a:cs typeface="Calibri"/>
              </a:rPr>
              <a:t>κοινωνικης</a:t>
            </a:r>
            <a:r>
              <a:rPr lang="el-GR" sz="4000" dirty="0">
                <a:solidFill>
                  <a:srgbClr val="398F98"/>
                </a:solidFill>
                <a:latin typeface="Calibri"/>
                <a:cs typeface="Calibri"/>
              </a:rPr>
              <a:t> </a:t>
            </a:r>
            <a:r>
              <a:rPr lang="el-GR" sz="4000" dirty="0" err="1">
                <a:solidFill>
                  <a:srgbClr val="398F98"/>
                </a:solidFill>
                <a:latin typeface="Calibri"/>
                <a:cs typeface="Calibri"/>
              </a:rPr>
              <a:t>δικτυωσης</a:t>
            </a:r>
            <a:r>
              <a:rPr lang="el-GR" sz="4000" dirty="0">
                <a:solidFill>
                  <a:srgbClr val="398F98"/>
                </a:solidFill>
                <a:latin typeface="Calibri"/>
                <a:cs typeface="Calibri"/>
              </a:rPr>
              <a:t> </a:t>
            </a:r>
            <a:r>
              <a:rPr lang="en-US" sz="4000" dirty="0">
                <a:solidFill>
                  <a:srgbClr val="398F98"/>
                </a:solidFill>
                <a:latin typeface="Calibri"/>
                <a:cs typeface="Calibri"/>
              </a:rPr>
              <a:t>- </a:t>
            </a:r>
            <a:r>
              <a:rPr lang="el-GR" sz="4000" dirty="0">
                <a:solidFill>
                  <a:srgbClr val="398F98"/>
                </a:solidFill>
                <a:latin typeface="Calibri"/>
                <a:cs typeface="Calibri"/>
              </a:rPr>
              <a:t>Μειονεκτήματα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794478" y="2365106"/>
            <a:ext cx="7779895" cy="3323987"/>
          </a:xfrm>
          <a:prstGeom prst="rect">
            <a:avLst/>
          </a:prstGeom>
          <a:noFill/>
        </p:spPr>
        <p:txBody>
          <a:bodyPr wrap="square" rtlCol="0">
            <a:spAutoFit/>
          </a:bodyPr>
          <a:lstStyle/>
          <a:p>
            <a:pPr algn="just"/>
            <a:r>
              <a:rPr lang="el-GR" sz="3000" dirty="0"/>
              <a:t>Αν και υπάρχουν πολλά οφέλη από τη χρήση των μέσων κοινωνικής δικτύωσης για έρευνα αγοράς, υπάρχουν επίσης ορισμένα πιθανά μειονεκτήματα που πρέπει να έχετε κατά νου. Εδώ είναι μερικά που πρέπει να λάβετε υπόψη </a:t>
            </a:r>
            <a:r>
              <a:rPr lang="en-US" sz="3000" dirty="0"/>
              <a:t>:</a:t>
            </a:r>
          </a:p>
          <a:p>
            <a:pPr algn="just"/>
            <a:endParaRPr lang="en-US" sz="3000" dirty="0"/>
          </a:p>
        </p:txBody>
      </p:sp>
    </p:spTree>
    <p:extLst>
      <p:ext uri="{BB962C8B-B14F-4D97-AF65-F5344CB8AC3E}">
        <p14:creationId xmlns:p14="http://schemas.microsoft.com/office/powerpoint/2010/main" val="32716416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427521" cy="1323439"/>
          </a:xfrm>
          <a:prstGeom prst="rect">
            <a:avLst/>
          </a:prstGeom>
          <a:noFill/>
        </p:spPr>
        <p:txBody>
          <a:bodyPr wrap="square" rtlCol="0">
            <a:spAutoFit/>
          </a:bodyPr>
          <a:lstStyle/>
          <a:p>
            <a:r>
              <a:rPr lang="el-GR" sz="4000" dirty="0" err="1">
                <a:solidFill>
                  <a:srgbClr val="398F98"/>
                </a:solidFill>
                <a:latin typeface="Calibri"/>
                <a:cs typeface="Calibri"/>
              </a:rPr>
              <a:t>Μεσα</a:t>
            </a:r>
            <a:r>
              <a:rPr lang="el-GR" sz="4000" dirty="0">
                <a:solidFill>
                  <a:srgbClr val="398F98"/>
                </a:solidFill>
                <a:latin typeface="Calibri"/>
                <a:cs typeface="Calibri"/>
              </a:rPr>
              <a:t> </a:t>
            </a:r>
            <a:r>
              <a:rPr lang="el-GR" sz="4000" dirty="0" err="1">
                <a:solidFill>
                  <a:srgbClr val="398F98"/>
                </a:solidFill>
                <a:latin typeface="Calibri"/>
                <a:cs typeface="Calibri"/>
              </a:rPr>
              <a:t>κοινωνικης</a:t>
            </a:r>
            <a:r>
              <a:rPr lang="el-GR" sz="4000" dirty="0">
                <a:solidFill>
                  <a:srgbClr val="398F98"/>
                </a:solidFill>
                <a:latin typeface="Calibri"/>
                <a:cs typeface="Calibri"/>
              </a:rPr>
              <a:t> </a:t>
            </a:r>
            <a:r>
              <a:rPr lang="el-GR" sz="4000" dirty="0" err="1">
                <a:solidFill>
                  <a:srgbClr val="398F98"/>
                </a:solidFill>
                <a:latin typeface="Calibri"/>
                <a:cs typeface="Calibri"/>
              </a:rPr>
              <a:t>δικτυωσης</a:t>
            </a:r>
            <a:r>
              <a:rPr lang="el-GR" sz="4000" dirty="0">
                <a:solidFill>
                  <a:srgbClr val="398F98"/>
                </a:solidFill>
                <a:latin typeface="Calibri"/>
                <a:cs typeface="Calibri"/>
              </a:rPr>
              <a:t> </a:t>
            </a:r>
            <a:r>
              <a:rPr lang="en-US" sz="4000" dirty="0">
                <a:solidFill>
                  <a:srgbClr val="398F98"/>
                </a:solidFill>
                <a:latin typeface="Calibri"/>
                <a:cs typeface="Calibri"/>
              </a:rPr>
              <a:t>- </a:t>
            </a:r>
            <a:r>
              <a:rPr lang="el-GR" sz="4000" dirty="0">
                <a:solidFill>
                  <a:srgbClr val="398F98"/>
                </a:solidFill>
                <a:latin typeface="Calibri"/>
                <a:cs typeface="Calibri"/>
              </a:rPr>
              <a:t>Μειονεκτήματα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898762"/>
            <a:ext cx="7779895" cy="4832092"/>
          </a:xfrm>
          <a:prstGeom prst="rect">
            <a:avLst/>
          </a:prstGeom>
          <a:noFill/>
        </p:spPr>
        <p:txBody>
          <a:bodyPr wrap="square" rtlCol="0">
            <a:spAutoFit/>
          </a:bodyPr>
          <a:lstStyle/>
          <a:p>
            <a:pPr marL="457200" indent="-457200" algn="just">
              <a:buFont typeface="Wingdings" panose="05000000000000000000" pitchFamily="2" charset="2"/>
              <a:buChar char="Ø"/>
            </a:pPr>
            <a:r>
              <a:rPr lang="el-GR" sz="2800" b="1" dirty="0"/>
              <a:t>Μεροληπτικό δείγμα </a:t>
            </a:r>
            <a:r>
              <a:rPr lang="en-US" sz="2800" dirty="0"/>
              <a:t>: </a:t>
            </a:r>
            <a:r>
              <a:rPr lang="el-GR" sz="2800" dirty="0"/>
              <a:t>Ένα πιθανό μειονέκτημα της έρευνας στα μέσα κοινωνικής δικτύωσης είναι ότι το δείγμα μπορεί να μην είναι αντιπροσωπευτικό του πληθυσμού στο σύνολό του. Οι άνθρωποι που χρησιμοποιούν τα μέσα κοινωνικής δικτύωσης μπορεί να έχουν διαφορετικά χαρακτηριστικά, απόψεις και συμπεριφορές από εκείνους που δεν χρησιμοποιούν, γεγονός που μπορεί να οδηγήσει σε ένα μεροληπτικό δείγμα.</a:t>
            </a:r>
            <a:endParaRPr lang="en-US" sz="2800" dirty="0"/>
          </a:p>
        </p:txBody>
      </p:sp>
    </p:spTree>
    <p:extLst>
      <p:ext uri="{BB962C8B-B14F-4D97-AF65-F5344CB8AC3E}">
        <p14:creationId xmlns:p14="http://schemas.microsoft.com/office/powerpoint/2010/main" val="1981456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427521" cy="1323439"/>
          </a:xfrm>
          <a:prstGeom prst="rect">
            <a:avLst/>
          </a:prstGeom>
          <a:noFill/>
        </p:spPr>
        <p:txBody>
          <a:bodyPr wrap="square" rtlCol="0">
            <a:spAutoFit/>
          </a:bodyPr>
          <a:lstStyle/>
          <a:p>
            <a:r>
              <a:rPr lang="el-GR" sz="4000" dirty="0" err="1">
                <a:solidFill>
                  <a:srgbClr val="398F98"/>
                </a:solidFill>
                <a:latin typeface="Calibri"/>
                <a:cs typeface="Calibri"/>
              </a:rPr>
              <a:t>Μεσα</a:t>
            </a:r>
            <a:r>
              <a:rPr lang="el-GR" sz="4000" dirty="0">
                <a:solidFill>
                  <a:srgbClr val="398F98"/>
                </a:solidFill>
                <a:latin typeface="Calibri"/>
                <a:cs typeface="Calibri"/>
              </a:rPr>
              <a:t> </a:t>
            </a:r>
            <a:r>
              <a:rPr lang="el-GR" sz="4000" dirty="0" err="1">
                <a:solidFill>
                  <a:srgbClr val="398F98"/>
                </a:solidFill>
                <a:latin typeface="Calibri"/>
                <a:cs typeface="Calibri"/>
              </a:rPr>
              <a:t>κοινωνικης</a:t>
            </a:r>
            <a:r>
              <a:rPr lang="el-GR" sz="4000" dirty="0">
                <a:solidFill>
                  <a:srgbClr val="398F98"/>
                </a:solidFill>
                <a:latin typeface="Calibri"/>
                <a:cs typeface="Calibri"/>
              </a:rPr>
              <a:t> </a:t>
            </a:r>
            <a:r>
              <a:rPr lang="el-GR" sz="4000" dirty="0" err="1">
                <a:solidFill>
                  <a:srgbClr val="398F98"/>
                </a:solidFill>
                <a:latin typeface="Calibri"/>
                <a:cs typeface="Calibri"/>
              </a:rPr>
              <a:t>δικτυωσης</a:t>
            </a:r>
            <a:r>
              <a:rPr lang="el-GR" sz="4000" dirty="0">
                <a:solidFill>
                  <a:srgbClr val="398F98"/>
                </a:solidFill>
                <a:latin typeface="Calibri"/>
                <a:cs typeface="Calibri"/>
              </a:rPr>
              <a:t> </a:t>
            </a:r>
            <a:r>
              <a:rPr lang="en-US" sz="4000" dirty="0">
                <a:solidFill>
                  <a:srgbClr val="398F98"/>
                </a:solidFill>
                <a:latin typeface="Calibri"/>
                <a:cs typeface="Calibri"/>
              </a:rPr>
              <a:t>- </a:t>
            </a:r>
            <a:r>
              <a:rPr lang="el-GR" sz="4000" dirty="0">
                <a:solidFill>
                  <a:srgbClr val="398F98"/>
                </a:solidFill>
                <a:latin typeface="Calibri"/>
                <a:cs typeface="Calibri"/>
              </a:rPr>
              <a:t>Μειονεκτήματα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898762"/>
            <a:ext cx="7779895" cy="4708981"/>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Ανησυχίες για το απόρρητο </a:t>
            </a:r>
            <a:r>
              <a:rPr lang="en-US" sz="3000" b="1" dirty="0"/>
              <a:t>: </a:t>
            </a:r>
            <a:r>
              <a:rPr lang="el-GR" sz="3000" dirty="0"/>
              <a:t>Η έρευνα στα μέσα κοινωνικής δικτύωσης μπορεί επίσης να εγείρει ανησυχίες σχετικά με το απόρρητο για ορισμένα άτομα. Οι ερευνητές πρέπει να είναι προσεκτικοί για να προστατεύουν το απόρρητο των συμμετεχόντων και να διασφαλίζουν ότι τα δεδομένα που συλλέγονται είναι ανώνυμα και χρησιμοποιούνται σύμφωνα με τις δεοντολογικές οδηγίες</a:t>
            </a:r>
            <a:r>
              <a:rPr lang="en-US" sz="3000" dirty="0"/>
              <a:t>.</a:t>
            </a:r>
          </a:p>
        </p:txBody>
      </p:sp>
    </p:spTree>
    <p:extLst>
      <p:ext uri="{BB962C8B-B14F-4D97-AF65-F5344CB8AC3E}">
        <p14:creationId xmlns:p14="http://schemas.microsoft.com/office/powerpoint/2010/main" val="41285365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707886"/>
          </a:xfrm>
          <a:prstGeom prst="rect">
            <a:avLst/>
          </a:prstGeom>
          <a:noFill/>
        </p:spPr>
        <p:txBody>
          <a:bodyPr wrap="square" rtlCol="0">
            <a:spAutoFit/>
          </a:bodyPr>
          <a:lstStyle/>
          <a:p>
            <a:r>
              <a:rPr lang="el-GR" sz="4000" dirty="0">
                <a:solidFill>
                  <a:srgbClr val="398F98"/>
                </a:solidFill>
                <a:latin typeface="Calibri"/>
                <a:cs typeface="Calibri"/>
                <a:sym typeface="Arial Black"/>
              </a:rPr>
              <a:t>ΠΕΡΙΕΧΟΜΕΝΑ</a:t>
            </a:r>
            <a:endParaRPr lang="en-US" sz="4000" dirty="0">
              <a:solidFill>
                <a:srgbClr val="398F98"/>
              </a:solidFill>
              <a:latin typeface="Calibri"/>
              <a:cs typeface="Calibri"/>
              <a:sym typeface="Arial Black"/>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857853" y="1482690"/>
            <a:ext cx="7779895" cy="5509200"/>
          </a:xfrm>
          <a:prstGeom prst="rect">
            <a:avLst/>
          </a:prstGeom>
          <a:noFill/>
        </p:spPr>
        <p:txBody>
          <a:bodyPr wrap="square" rtlCol="0">
            <a:spAutoFit/>
          </a:bodyPr>
          <a:lstStyle/>
          <a:p>
            <a:pPr marL="514350" indent="-514350">
              <a:buFont typeface="+mj-lt"/>
              <a:buAutoNum type="arabicPeriod"/>
            </a:pPr>
            <a:r>
              <a:rPr lang="el-GR" sz="3200" dirty="0">
                <a:hlinkClick r:id="rId3" action="ppaction://hlinksldjump"/>
              </a:rPr>
              <a:t>Αρχές μέσων κοινωνικής δικτύωσης</a:t>
            </a:r>
            <a:endParaRPr lang="el-GR" sz="3200" dirty="0"/>
          </a:p>
          <a:p>
            <a:pPr marL="514350" indent="-514350">
              <a:buFont typeface="+mj-lt"/>
              <a:buAutoNum type="arabicPeriod"/>
            </a:pPr>
            <a:r>
              <a:rPr lang="el-GR" sz="3200" dirty="0">
                <a:hlinkClick r:id="rId4" action="ppaction://hlinksldjump"/>
              </a:rPr>
              <a:t>Τα μέσα κοινωνικής δικτύωσης σε αριθμούς</a:t>
            </a:r>
            <a:endParaRPr lang="el-GR" sz="3200" dirty="0"/>
          </a:p>
          <a:p>
            <a:pPr marL="514350" indent="-514350">
              <a:buFont typeface="+mj-lt"/>
              <a:buAutoNum type="arabicPeriod"/>
            </a:pPr>
            <a:r>
              <a:rPr lang="el-GR" sz="3200" dirty="0">
                <a:hlinkClick r:id="rId5" action="ppaction://hlinksldjump"/>
              </a:rPr>
              <a:t>Τύποι μέσων κοινωνικής δικτύωσης</a:t>
            </a:r>
            <a:endParaRPr lang="en-US" sz="3200" dirty="0"/>
          </a:p>
          <a:p>
            <a:pPr marL="514350" indent="-514350">
              <a:buFont typeface="+mj-lt"/>
              <a:buAutoNum type="arabicPeriod"/>
            </a:pPr>
            <a:r>
              <a:rPr lang="el-GR" sz="3200" dirty="0">
                <a:hlinkClick r:id="rId6" action="ppaction://hlinksldjump"/>
              </a:rPr>
              <a:t>Μέσα κοινωνικής δικτύωσης</a:t>
            </a:r>
            <a:r>
              <a:rPr lang="en-US" sz="3200" dirty="0">
                <a:hlinkClick r:id="rId6" action="ppaction://hlinksldjump"/>
              </a:rPr>
              <a:t>– </a:t>
            </a:r>
            <a:r>
              <a:rPr lang="el-GR" sz="3200" dirty="0">
                <a:hlinkClick r:id="rId6" action="ppaction://hlinksldjump"/>
              </a:rPr>
              <a:t>Μειονεκτήματα</a:t>
            </a:r>
            <a:endParaRPr lang="el-GR" sz="3200" dirty="0"/>
          </a:p>
          <a:p>
            <a:pPr marL="514350" indent="-514350">
              <a:buFont typeface="+mj-lt"/>
              <a:buAutoNum type="arabicPeriod"/>
            </a:pPr>
            <a:r>
              <a:rPr lang="el-GR" sz="3200" dirty="0">
                <a:hlinkClick r:id="rId7" action="ppaction://hlinksldjump"/>
              </a:rPr>
              <a:t>Πώς μπορείτε να δημιουργήσετε το εμπορικό σήμα σας</a:t>
            </a:r>
            <a:endParaRPr lang="en-US" sz="3200" dirty="0"/>
          </a:p>
          <a:p>
            <a:pPr marL="514350" indent="-514350">
              <a:buFont typeface="+mj-lt"/>
              <a:buAutoNum type="arabicPeriod"/>
            </a:pPr>
            <a:r>
              <a:rPr lang="el-GR" sz="3200" dirty="0" err="1">
                <a:hlinkClick r:id="rId8" action="ppaction://hlinksldjump"/>
              </a:rPr>
              <a:t>Κειμενογραφία</a:t>
            </a:r>
            <a:r>
              <a:rPr lang="el-GR" sz="3200" dirty="0">
                <a:hlinkClick r:id="rId8" action="ppaction://hlinksldjump"/>
              </a:rPr>
              <a:t> </a:t>
            </a:r>
            <a:endParaRPr lang="el-GR" sz="3200" dirty="0"/>
          </a:p>
          <a:p>
            <a:pPr marL="514350" indent="-514350">
              <a:buFont typeface="+mj-lt"/>
              <a:buAutoNum type="arabicPeriod"/>
            </a:pPr>
            <a:r>
              <a:rPr lang="el-GR" sz="3200" dirty="0">
                <a:hlinkClick r:id="rId9" action="ppaction://hlinksldjump"/>
              </a:rPr>
              <a:t>Βέλτιστες πρακτικές για μετρήσεις μέσων κοινωνικής δικτύωσης</a:t>
            </a:r>
            <a:endParaRPr lang="en-US" sz="3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427521" cy="1323439"/>
          </a:xfrm>
          <a:prstGeom prst="rect">
            <a:avLst/>
          </a:prstGeom>
          <a:noFill/>
        </p:spPr>
        <p:txBody>
          <a:bodyPr wrap="square" rtlCol="0">
            <a:spAutoFit/>
          </a:bodyPr>
          <a:lstStyle/>
          <a:p>
            <a:r>
              <a:rPr lang="el-GR" sz="4000" dirty="0" err="1">
                <a:solidFill>
                  <a:srgbClr val="398F98"/>
                </a:solidFill>
                <a:latin typeface="Calibri"/>
                <a:cs typeface="Calibri"/>
              </a:rPr>
              <a:t>Μεσα</a:t>
            </a:r>
            <a:r>
              <a:rPr lang="el-GR" sz="4000" dirty="0">
                <a:solidFill>
                  <a:srgbClr val="398F98"/>
                </a:solidFill>
                <a:latin typeface="Calibri"/>
                <a:cs typeface="Calibri"/>
              </a:rPr>
              <a:t> </a:t>
            </a:r>
            <a:r>
              <a:rPr lang="el-GR" sz="4000" dirty="0" err="1">
                <a:solidFill>
                  <a:srgbClr val="398F98"/>
                </a:solidFill>
                <a:latin typeface="Calibri"/>
                <a:cs typeface="Calibri"/>
              </a:rPr>
              <a:t>κοινωνικης</a:t>
            </a:r>
            <a:r>
              <a:rPr lang="el-GR" sz="4000" dirty="0">
                <a:solidFill>
                  <a:srgbClr val="398F98"/>
                </a:solidFill>
                <a:latin typeface="Calibri"/>
                <a:cs typeface="Calibri"/>
              </a:rPr>
              <a:t> </a:t>
            </a:r>
            <a:r>
              <a:rPr lang="el-GR" sz="4000" dirty="0" err="1">
                <a:solidFill>
                  <a:srgbClr val="398F98"/>
                </a:solidFill>
                <a:latin typeface="Calibri"/>
                <a:cs typeface="Calibri"/>
              </a:rPr>
              <a:t>δικτυωσης</a:t>
            </a:r>
            <a:r>
              <a:rPr lang="el-GR" sz="4000" dirty="0">
                <a:solidFill>
                  <a:srgbClr val="398F98"/>
                </a:solidFill>
                <a:latin typeface="Calibri"/>
                <a:cs typeface="Calibri"/>
              </a:rPr>
              <a:t> </a:t>
            </a:r>
            <a:r>
              <a:rPr lang="en-US" sz="4000" dirty="0">
                <a:solidFill>
                  <a:srgbClr val="398F98"/>
                </a:solidFill>
                <a:latin typeface="Calibri"/>
                <a:cs typeface="Calibri"/>
              </a:rPr>
              <a:t>- </a:t>
            </a:r>
            <a:r>
              <a:rPr lang="el-GR" sz="4000" dirty="0">
                <a:solidFill>
                  <a:srgbClr val="398F98"/>
                </a:solidFill>
                <a:latin typeface="Calibri"/>
                <a:cs typeface="Calibri"/>
              </a:rPr>
              <a:t>Μειονεκτήματα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898762"/>
            <a:ext cx="7779895" cy="4862870"/>
          </a:xfrm>
          <a:prstGeom prst="rect">
            <a:avLst/>
          </a:prstGeom>
          <a:noFill/>
        </p:spPr>
        <p:txBody>
          <a:bodyPr wrap="square" rtlCol="0">
            <a:spAutoFit/>
          </a:bodyPr>
          <a:lstStyle/>
          <a:p>
            <a:pPr marL="457200" indent="-457200" algn="just">
              <a:buFont typeface="Wingdings" panose="05000000000000000000" pitchFamily="2" charset="2"/>
              <a:buChar char="Ø"/>
            </a:pPr>
            <a:r>
              <a:rPr lang="el-GR" sz="2800" b="1" dirty="0"/>
              <a:t>Περιορισμένος έλεγχος </a:t>
            </a:r>
            <a:r>
              <a:rPr lang="en-US" sz="2800" b="1" dirty="0"/>
              <a:t>: </a:t>
            </a:r>
            <a:r>
              <a:rPr lang="el-GR" sz="2800" dirty="0"/>
              <a:t>Η έρευνα στα μέσα κοινωνικής δικτύωσης μπορεί επίσης να είναι προκλητική επειδή οι ερευνητές έχουν περιορισμένο έλεγχο στη διαδικασία συλλογής δεδομένων. Οι αναρτήσεις, τα σχόλια και άλλες μορφές περιεχομένου μέσων κοινωνικής δικτύωσης μπορούν να διαγραφούν ή να υποστούν επεξεργασία ανά πάσα στιγμή, γεγονός που μπορεί να δυσχεράνει τη συλλογή αξιόπιστων δεδομένων</a:t>
            </a:r>
            <a:r>
              <a:rPr lang="el-GR" sz="3000" dirty="0"/>
              <a:t>.</a:t>
            </a:r>
            <a:endParaRPr lang="en-US" sz="3000" dirty="0"/>
          </a:p>
        </p:txBody>
      </p:sp>
    </p:spTree>
    <p:extLst>
      <p:ext uri="{BB962C8B-B14F-4D97-AF65-F5344CB8AC3E}">
        <p14:creationId xmlns:p14="http://schemas.microsoft.com/office/powerpoint/2010/main" val="42581095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427521" cy="1323439"/>
          </a:xfrm>
          <a:prstGeom prst="rect">
            <a:avLst/>
          </a:prstGeom>
          <a:noFill/>
        </p:spPr>
        <p:txBody>
          <a:bodyPr wrap="square" rtlCol="0">
            <a:spAutoFit/>
          </a:bodyPr>
          <a:lstStyle/>
          <a:p>
            <a:r>
              <a:rPr lang="el-GR" sz="4000" dirty="0" err="1">
                <a:solidFill>
                  <a:srgbClr val="398F98"/>
                </a:solidFill>
                <a:latin typeface="Calibri"/>
                <a:cs typeface="Calibri"/>
              </a:rPr>
              <a:t>Μεσα</a:t>
            </a:r>
            <a:r>
              <a:rPr lang="el-GR" sz="4000" dirty="0">
                <a:solidFill>
                  <a:srgbClr val="398F98"/>
                </a:solidFill>
                <a:latin typeface="Calibri"/>
                <a:cs typeface="Calibri"/>
              </a:rPr>
              <a:t> </a:t>
            </a:r>
            <a:r>
              <a:rPr lang="el-GR" sz="4000" dirty="0" err="1">
                <a:solidFill>
                  <a:srgbClr val="398F98"/>
                </a:solidFill>
                <a:latin typeface="Calibri"/>
                <a:cs typeface="Calibri"/>
              </a:rPr>
              <a:t>κοινωνικης</a:t>
            </a:r>
            <a:r>
              <a:rPr lang="el-GR" sz="4000" dirty="0">
                <a:solidFill>
                  <a:srgbClr val="398F98"/>
                </a:solidFill>
                <a:latin typeface="Calibri"/>
                <a:cs typeface="Calibri"/>
              </a:rPr>
              <a:t> </a:t>
            </a:r>
            <a:r>
              <a:rPr lang="el-GR" sz="4000" dirty="0" err="1">
                <a:solidFill>
                  <a:srgbClr val="398F98"/>
                </a:solidFill>
                <a:latin typeface="Calibri"/>
                <a:cs typeface="Calibri"/>
              </a:rPr>
              <a:t>δικτυωσης</a:t>
            </a:r>
            <a:r>
              <a:rPr lang="el-GR" sz="4000" dirty="0">
                <a:solidFill>
                  <a:srgbClr val="398F98"/>
                </a:solidFill>
                <a:latin typeface="Calibri"/>
                <a:cs typeface="Calibri"/>
              </a:rPr>
              <a:t> </a:t>
            </a:r>
            <a:r>
              <a:rPr lang="en-US" sz="4000" dirty="0">
                <a:solidFill>
                  <a:srgbClr val="398F98"/>
                </a:solidFill>
                <a:latin typeface="Calibri"/>
                <a:cs typeface="Calibri"/>
              </a:rPr>
              <a:t>- </a:t>
            </a:r>
            <a:r>
              <a:rPr lang="el-GR" sz="4000" dirty="0">
                <a:solidFill>
                  <a:srgbClr val="398F98"/>
                </a:solidFill>
                <a:latin typeface="Calibri"/>
                <a:cs typeface="Calibri"/>
              </a:rPr>
              <a:t>Μειονεκτήματα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898762"/>
            <a:ext cx="7779895" cy="424731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Καμία εγγύηση ακρίβειας </a:t>
            </a:r>
            <a:r>
              <a:rPr lang="en-US" sz="3000" b="1" dirty="0"/>
              <a:t>: </a:t>
            </a:r>
            <a:r>
              <a:rPr lang="el-GR" sz="3000" dirty="0"/>
              <a:t>Ένα άλλο πιθανό μειονέκτημα της έρευνας στα μέσα κοινωνικής δικτύωσης είναι ότι δεν υπάρχει εγγύηση ακρίβειας. Οι άνθρωποι μπορεί να μην παρέχουν πάντα αληθείς ή ακριβείς πληροφορίες στα μέσα κοινωνικής δικτύωσης ή μπορεί να δημοσιεύουν με τρόπο που έχει σχεδιαστεί για να επηρεάσει άλλους</a:t>
            </a:r>
            <a:r>
              <a:rPr lang="en-US" sz="3000" dirty="0"/>
              <a:t>.</a:t>
            </a:r>
          </a:p>
        </p:txBody>
      </p:sp>
    </p:spTree>
    <p:extLst>
      <p:ext uri="{BB962C8B-B14F-4D97-AF65-F5344CB8AC3E}">
        <p14:creationId xmlns:p14="http://schemas.microsoft.com/office/powerpoint/2010/main" val="27451415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427521" cy="1323439"/>
          </a:xfrm>
          <a:prstGeom prst="rect">
            <a:avLst/>
          </a:prstGeom>
          <a:noFill/>
        </p:spPr>
        <p:txBody>
          <a:bodyPr wrap="square" rtlCol="0">
            <a:spAutoFit/>
          </a:bodyPr>
          <a:lstStyle/>
          <a:p>
            <a:r>
              <a:rPr lang="el-GR" sz="4000" dirty="0" err="1">
                <a:solidFill>
                  <a:srgbClr val="398F98"/>
                </a:solidFill>
                <a:latin typeface="Calibri"/>
                <a:cs typeface="Calibri"/>
              </a:rPr>
              <a:t>Μεσα</a:t>
            </a:r>
            <a:r>
              <a:rPr lang="el-GR" sz="4000" dirty="0">
                <a:solidFill>
                  <a:srgbClr val="398F98"/>
                </a:solidFill>
                <a:latin typeface="Calibri"/>
                <a:cs typeface="Calibri"/>
              </a:rPr>
              <a:t> </a:t>
            </a:r>
            <a:r>
              <a:rPr lang="el-GR" sz="4000" dirty="0" err="1">
                <a:solidFill>
                  <a:srgbClr val="398F98"/>
                </a:solidFill>
                <a:latin typeface="Calibri"/>
                <a:cs typeface="Calibri"/>
              </a:rPr>
              <a:t>κοινωνικης</a:t>
            </a:r>
            <a:r>
              <a:rPr lang="el-GR" sz="4000" dirty="0">
                <a:solidFill>
                  <a:srgbClr val="398F98"/>
                </a:solidFill>
                <a:latin typeface="Calibri"/>
                <a:cs typeface="Calibri"/>
              </a:rPr>
              <a:t> </a:t>
            </a:r>
            <a:r>
              <a:rPr lang="el-GR" sz="4000" dirty="0" err="1">
                <a:solidFill>
                  <a:srgbClr val="398F98"/>
                </a:solidFill>
                <a:latin typeface="Calibri"/>
                <a:cs typeface="Calibri"/>
              </a:rPr>
              <a:t>δικτυωσης</a:t>
            </a:r>
            <a:r>
              <a:rPr lang="el-GR" sz="4000" dirty="0">
                <a:solidFill>
                  <a:srgbClr val="398F98"/>
                </a:solidFill>
                <a:latin typeface="Calibri"/>
                <a:cs typeface="Calibri"/>
              </a:rPr>
              <a:t> </a:t>
            </a:r>
            <a:r>
              <a:rPr lang="en-US" sz="4000" dirty="0">
                <a:solidFill>
                  <a:srgbClr val="398F98"/>
                </a:solidFill>
                <a:latin typeface="Calibri"/>
                <a:cs typeface="Calibri"/>
              </a:rPr>
              <a:t>- </a:t>
            </a:r>
            <a:r>
              <a:rPr lang="el-GR" sz="4000" dirty="0">
                <a:solidFill>
                  <a:srgbClr val="398F98"/>
                </a:solidFill>
                <a:latin typeface="Calibri"/>
                <a:cs typeface="Calibri"/>
              </a:rPr>
              <a:t>Μειονεκτήματα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898762"/>
            <a:ext cx="7779895" cy="4708981"/>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Λανθασμένη ερμηνεία δεδομένων </a:t>
            </a:r>
            <a:r>
              <a:rPr lang="en-US" sz="3000" b="1" dirty="0"/>
              <a:t>: </a:t>
            </a:r>
            <a:r>
              <a:rPr lang="el-GR" sz="3000" dirty="0"/>
              <a:t>Τέλος, υπάρχει κίνδυνος παρερμηνείας των δεδομένων των μέσων κοινωνικής δικτύωσης. Επειδή τα δεδομένα των μέσων κοινωνικής δικτύωσης είναι συχνά αδόμητα και μπορεί να είναι δύσκολο να αναλυθούν, οι ερευνητές πρέπει να είναι προσεκτικοί ώστε να αποφεύγουν την εξαγωγή συμπερασμάτων που δεν υποστηρίζονται από τα δεδομένα</a:t>
            </a:r>
            <a:r>
              <a:rPr lang="en-US" sz="3000" dirty="0"/>
              <a:t>.</a:t>
            </a:r>
          </a:p>
        </p:txBody>
      </p:sp>
    </p:spTree>
    <p:extLst>
      <p:ext uri="{BB962C8B-B14F-4D97-AF65-F5344CB8AC3E}">
        <p14:creationId xmlns:p14="http://schemas.microsoft.com/office/powerpoint/2010/main" val="11259745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7009609" cy="1323439"/>
          </a:xfrm>
          <a:prstGeom prst="rect">
            <a:avLst/>
          </a:prstGeom>
          <a:noFill/>
        </p:spPr>
        <p:txBody>
          <a:bodyPr wrap="square" rtlCol="0">
            <a:spAutoFit/>
          </a:bodyPr>
          <a:lstStyle/>
          <a:p>
            <a:r>
              <a:rPr lang="el-GR" sz="4000" dirty="0">
                <a:solidFill>
                  <a:srgbClr val="398F98"/>
                </a:solidFill>
                <a:latin typeface="Calibri"/>
                <a:cs typeface="Calibri"/>
              </a:rPr>
              <a:t>Πώς μπορείτε να χτίσετε την επωνυμία σας;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228671"/>
            <a:ext cx="7779895" cy="332398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Προσδιορίστε την επωνυμία σας </a:t>
            </a:r>
            <a:r>
              <a:rPr lang="en-US" sz="3000" b="1" dirty="0"/>
              <a:t>: </a:t>
            </a:r>
            <a:r>
              <a:rPr lang="el-GR" sz="3000" dirty="0"/>
              <a:t>Ξεκινήστε ορίζοντας την ταυτότητα της επωνυμίας σας, συμπεριλαμβανομένης της αποστολής, των αξιών και της προσωπικότητάς σας. Αυτό θα σας βοηθήσει να δημιουργήσετε ένα σαφές και συνεπές μήνυμα επωνυμίας.</a:t>
            </a:r>
            <a:endParaRPr lang="en-US" sz="3000" dirty="0"/>
          </a:p>
        </p:txBody>
      </p:sp>
    </p:spTree>
    <p:extLst>
      <p:ext uri="{BB962C8B-B14F-4D97-AF65-F5344CB8AC3E}">
        <p14:creationId xmlns:p14="http://schemas.microsoft.com/office/powerpoint/2010/main" val="30023061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1323439"/>
          </a:xfrm>
          <a:prstGeom prst="rect">
            <a:avLst/>
          </a:prstGeom>
          <a:noFill/>
        </p:spPr>
        <p:txBody>
          <a:bodyPr wrap="square" rtlCol="0">
            <a:spAutoFit/>
          </a:bodyPr>
          <a:lstStyle/>
          <a:p>
            <a:r>
              <a:rPr lang="el-GR" sz="4000" dirty="0">
                <a:solidFill>
                  <a:srgbClr val="398F98"/>
                </a:solidFill>
                <a:latin typeface="Calibri"/>
                <a:cs typeface="Calibri"/>
              </a:rPr>
              <a:t>Πώς μπορείτε να χτίσετε την επωνυμία σας</a:t>
            </a:r>
            <a:r>
              <a:rPr lang="en-US" sz="4000" dirty="0">
                <a:solidFill>
                  <a:srgbClr val="398F98"/>
                </a:solidFill>
                <a:latin typeface="Calibri"/>
                <a:cs typeface="Calibri"/>
              </a:rPr>
              <a:t>;</a:t>
            </a: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2182226"/>
            <a:ext cx="7779895" cy="3785652"/>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Αναπτύξτε την οπτική σας ταυτότητα </a:t>
            </a:r>
            <a:r>
              <a:rPr lang="en-US" sz="3000" dirty="0"/>
              <a:t>: </a:t>
            </a:r>
            <a:r>
              <a:rPr lang="el-GR" sz="3000" dirty="0"/>
              <a:t>Η οπτική σας ταυτότητα, συμπεριλαμβανομένου του λογότυπου, των χρωμάτων και της τυπογραφίας σας, θα πρέπει να είναι συνεπής με την ταυτότητα της επωνυμίας σας και να βοηθά στη διαφοροποίηση της επωνυμίας σας από τον ανταγωνισμό</a:t>
            </a:r>
            <a:r>
              <a:rPr lang="en-US" sz="3000" dirty="0"/>
              <a:t>.</a:t>
            </a:r>
          </a:p>
        </p:txBody>
      </p:sp>
    </p:spTree>
    <p:extLst>
      <p:ext uri="{BB962C8B-B14F-4D97-AF65-F5344CB8AC3E}">
        <p14:creationId xmlns:p14="http://schemas.microsoft.com/office/powerpoint/2010/main" val="19526250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1323439"/>
          </a:xfrm>
          <a:prstGeom prst="rect">
            <a:avLst/>
          </a:prstGeom>
          <a:noFill/>
        </p:spPr>
        <p:txBody>
          <a:bodyPr wrap="square" rtlCol="0">
            <a:spAutoFit/>
          </a:bodyPr>
          <a:lstStyle/>
          <a:p>
            <a:r>
              <a:rPr lang="el-GR" sz="4000" dirty="0">
                <a:solidFill>
                  <a:srgbClr val="398F98"/>
                </a:solidFill>
                <a:latin typeface="Calibri"/>
                <a:cs typeface="Calibri"/>
              </a:rPr>
              <a:t>Πώς μπορείτε να χτίσετε την επωνυμία σας</a:t>
            </a:r>
            <a:r>
              <a:rPr lang="en-US" sz="4000" dirty="0">
                <a:solidFill>
                  <a:srgbClr val="398F98"/>
                </a:solidFill>
                <a:latin typeface="Calibri"/>
                <a:cs typeface="Calibri"/>
              </a:rPr>
              <a:t>;</a:t>
            </a: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896680"/>
            <a:ext cx="7779895" cy="4154984"/>
          </a:xfrm>
          <a:prstGeom prst="rect">
            <a:avLst/>
          </a:prstGeom>
          <a:noFill/>
        </p:spPr>
        <p:txBody>
          <a:bodyPr wrap="square" rtlCol="0">
            <a:spAutoFit/>
          </a:bodyPr>
          <a:lstStyle/>
          <a:p>
            <a:pPr marL="457200" indent="-457200" algn="just">
              <a:buFont typeface="Wingdings" panose="05000000000000000000" pitchFamily="2" charset="2"/>
              <a:buChar char="Ø"/>
            </a:pPr>
            <a:r>
              <a:rPr lang="el-GR" sz="2400" b="1" dirty="0"/>
              <a:t>Δημιουργήστε μια φωνή επωνυμίας </a:t>
            </a:r>
            <a:r>
              <a:rPr lang="en-US" sz="2400" b="1" dirty="0"/>
              <a:t>: </a:t>
            </a:r>
            <a:r>
              <a:rPr lang="el-GR" sz="2400" dirty="0"/>
              <a:t>Η φωνή της επωνυμίας σας πρέπει να είναι συνεπής σε όλα τα κανάλια και να βοηθά στην επικοινωνία της προσωπικότητας και των αξιών της επωνυμίας σας</a:t>
            </a:r>
            <a:r>
              <a:rPr lang="en-US" sz="2400" dirty="0"/>
              <a:t>.</a:t>
            </a:r>
          </a:p>
          <a:p>
            <a:pPr marL="457200" indent="-457200" algn="just">
              <a:buFont typeface="Wingdings" panose="05000000000000000000" pitchFamily="2" charset="2"/>
              <a:buChar char="Ø"/>
            </a:pPr>
            <a:endParaRPr lang="en-US" sz="2400" dirty="0"/>
          </a:p>
          <a:p>
            <a:pPr marL="457200" indent="-457200" algn="just">
              <a:buFont typeface="Wingdings" panose="05000000000000000000" pitchFamily="2" charset="2"/>
              <a:buChar char="Ø"/>
            </a:pPr>
            <a:r>
              <a:rPr lang="el-GR" sz="2400" b="1" dirty="0"/>
              <a:t>Δημιουργήστε μια κοινότητα επωνυμίας </a:t>
            </a:r>
            <a:r>
              <a:rPr lang="en-US" sz="2400" dirty="0"/>
              <a:t>: </a:t>
            </a:r>
            <a:r>
              <a:rPr lang="el-GR" sz="2400" dirty="0" err="1"/>
              <a:t>Αλληλεπιδράστε</a:t>
            </a:r>
            <a:r>
              <a:rPr lang="el-GR" sz="2400" dirty="0"/>
              <a:t> με τους πελάτες σας και δημιουργήστε μια κοινότητα γύρω από την επωνυμία σας. Αυτό μπορεί να επιτευχθεί μέσω των μέσων κοινωνικής δικτύωσης, των εκδηλώσεων και άλλων μορφών αφοσίωσης των πελατών</a:t>
            </a:r>
            <a:r>
              <a:rPr lang="en-US" sz="2400" dirty="0"/>
              <a:t>.</a:t>
            </a:r>
          </a:p>
        </p:txBody>
      </p:sp>
    </p:spTree>
    <p:extLst>
      <p:ext uri="{BB962C8B-B14F-4D97-AF65-F5344CB8AC3E}">
        <p14:creationId xmlns:p14="http://schemas.microsoft.com/office/powerpoint/2010/main" val="34547279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1323439"/>
          </a:xfrm>
          <a:prstGeom prst="rect">
            <a:avLst/>
          </a:prstGeom>
          <a:noFill/>
        </p:spPr>
        <p:txBody>
          <a:bodyPr wrap="square" rtlCol="0">
            <a:spAutoFit/>
          </a:bodyPr>
          <a:lstStyle/>
          <a:p>
            <a:r>
              <a:rPr lang="el-GR" sz="4000" dirty="0">
                <a:solidFill>
                  <a:srgbClr val="398F98"/>
                </a:solidFill>
                <a:latin typeface="Calibri"/>
                <a:cs typeface="Calibri"/>
              </a:rPr>
              <a:t>Πώς μπορείτε να χτίσετε την επωνυμία σας</a:t>
            </a:r>
            <a:r>
              <a:rPr lang="en-US" sz="4000" dirty="0">
                <a:solidFill>
                  <a:srgbClr val="398F98"/>
                </a:solidFill>
                <a:latin typeface="Calibri"/>
                <a:cs typeface="Calibri"/>
              </a:rPr>
              <a:t>;</a:t>
            </a: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953626"/>
            <a:ext cx="7779895" cy="4708981"/>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Παρακολουθήστε και μετρήστε την επωνυμία σας</a:t>
            </a:r>
            <a:r>
              <a:rPr lang="en-US" sz="3000" b="1" dirty="0"/>
              <a:t>: </a:t>
            </a:r>
            <a:r>
              <a:rPr lang="el-GR" sz="3000" dirty="0"/>
              <a:t>Παρακολουθείτε και μετράτε τακτικά την απόδοση της επωνυμίας σας για να βεβαιωθείτε ότι έχει απήχηση στο κοινό-στόχο σας και ότι πληροί τους επιχειρηματικούς σας στόχους. Χρησιμοποιήστε αυτά τα δεδομένα για να λάβετε τεκμηριωμένες αποφάσεις σχετικά με τη στρατηγική επωνυμίας σας</a:t>
            </a:r>
            <a:r>
              <a:rPr lang="en-US" sz="3000" dirty="0"/>
              <a:t>.</a:t>
            </a:r>
          </a:p>
        </p:txBody>
      </p:sp>
    </p:spTree>
    <p:extLst>
      <p:ext uri="{BB962C8B-B14F-4D97-AF65-F5344CB8AC3E}">
        <p14:creationId xmlns:p14="http://schemas.microsoft.com/office/powerpoint/2010/main" val="3089350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err="1">
                <a:solidFill>
                  <a:srgbClr val="398F98"/>
                </a:solidFill>
                <a:latin typeface="Calibri"/>
                <a:cs typeface="Calibri"/>
              </a:rPr>
              <a:t>Αναγνωρισιμότητα</a:t>
            </a:r>
            <a:r>
              <a:rPr lang="el-GR" sz="4000" dirty="0">
                <a:solidFill>
                  <a:srgbClr val="398F98"/>
                </a:solidFill>
                <a:latin typeface="Calibri"/>
                <a:cs typeface="Calibri"/>
              </a:rPr>
              <a:t> επωνυμίας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953626"/>
            <a:ext cx="7779895" cy="3785652"/>
          </a:xfrm>
          <a:prstGeom prst="rect">
            <a:avLst/>
          </a:prstGeom>
          <a:noFill/>
        </p:spPr>
        <p:txBody>
          <a:bodyPr wrap="square" rtlCol="0">
            <a:spAutoFit/>
          </a:bodyPr>
          <a:lstStyle/>
          <a:p>
            <a:pPr algn="just"/>
            <a:r>
              <a:rPr lang="el-GR" sz="3000" dirty="0"/>
              <a:t>Η </a:t>
            </a:r>
            <a:r>
              <a:rPr lang="el-GR" sz="3000" dirty="0" err="1"/>
              <a:t>αναγνωρισιμότητα</a:t>
            </a:r>
            <a:r>
              <a:rPr lang="el-GR" sz="3000" dirty="0"/>
              <a:t> της επωνυμίας αναφέρεται στον βαθμό στον οποίο μια επωνυμία είναι αναγνωρισμένη και οικεία στους πιθανούς πελάτες. Είναι μια σημαντική πτυχή της επωνυμίας, καθώς μπορεί να επηρεάσει τη συμπεριφορά των πελατών και να επηρεάσει την απόδοση της επιχείρησης</a:t>
            </a:r>
            <a:r>
              <a:rPr lang="en-US" sz="3000" dirty="0"/>
              <a:t>.</a:t>
            </a:r>
          </a:p>
        </p:txBody>
      </p:sp>
    </p:spTree>
    <p:extLst>
      <p:ext uri="{BB962C8B-B14F-4D97-AF65-F5344CB8AC3E}">
        <p14:creationId xmlns:p14="http://schemas.microsoft.com/office/powerpoint/2010/main" val="10358668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err="1">
                <a:solidFill>
                  <a:srgbClr val="398F98"/>
                </a:solidFill>
                <a:latin typeface="Calibri"/>
                <a:cs typeface="Calibri"/>
              </a:rPr>
              <a:t>Αναγνωρισιμότητα</a:t>
            </a:r>
            <a:r>
              <a:rPr lang="el-GR" sz="4000" dirty="0">
                <a:solidFill>
                  <a:srgbClr val="398F98"/>
                </a:solidFill>
                <a:latin typeface="Calibri"/>
                <a:cs typeface="Calibri"/>
              </a:rPr>
              <a:t> επωνυμίας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687354"/>
            <a:ext cx="7779895" cy="5170646"/>
          </a:xfrm>
          <a:prstGeom prst="rect">
            <a:avLst/>
          </a:prstGeom>
          <a:noFill/>
        </p:spPr>
        <p:txBody>
          <a:bodyPr wrap="square" rtlCol="0">
            <a:spAutoFit/>
          </a:bodyPr>
          <a:lstStyle/>
          <a:p>
            <a:pPr algn="just"/>
            <a:r>
              <a:rPr lang="el-GR" sz="3000" dirty="0"/>
              <a:t>Η οικοδόμηση της </a:t>
            </a:r>
            <a:r>
              <a:rPr lang="el-GR" sz="3000" dirty="0" err="1"/>
              <a:t>αναγνωρισιμότητας</a:t>
            </a:r>
            <a:r>
              <a:rPr lang="el-GR" sz="3000" dirty="0"/>
              <a:t> της επωνυμίας απαιτεί μια στρατηγική και συνεπή προσέγγιση που εστιάζει στη δημιουργία μιας ισχυρής και αξέχαστης εικόνας της επωνυμίας που έχει απήχηση στους πελάτες. Αυτό μπορεί να περιλαμβάνει στοιχεία όπως ένα διακριτικό λογότυπο, μια σταθερή οπτική ταυτότητα και ένα ισχυρό μήνυμα επωνυμίας που ξεχωρίζει την επωνυμία σας από τους ανταγωνιστές</a:t>
            </a:r>
            <a:r>
              <a:rPr lang="en-US" sz="3000" dirty="0"/>
              <a:t>.</a:t>
            </a:r>
          </a:p>
        </p:txBody>
      </p:sp>
    </p:spTree>
    <p:extLst>
      <p:ext uri="{BB962C8B-B14F-4D97-AF65-F5344CB8AC3E}">
        <p14:creationId xmlns:p14="http://schemas.microsoft.com/office/powerpoint/2010/main" val="16862752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err="1">
                <a:solidFill>
                  <a:srgbClr val="398F98"/>
                </a:solidFill>
                <a:latin typeface="Calibri"/>
                <a:cs typeface="Calibri"/>
              </a:rPr>
              <a:t>Αναγνωρισιμότητα</a:t>
            </a:r>
            <a:r>
              <a:rPr lang="el-GR" sz="4000" dirty="0">
                <a:solidFill>
                  <a:srgbClr val="398F98"/>
                </a:solidFill>
                <a:latin typeface="Calibri"/>
                <a:cs typeface="Calibri"/>
              </a:rPr>
              <a:t> επωνυμίας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953626"/>
            <a:ext cx="7779895" cy="4154984"/>
          </a:xfrm>
          <a:prstGeom prst="rect">
            <a:avLst/>
          </a:prstGeom>
          <a:noFill/>
        </p:spPr>
        <p:txBody>
          <a:bodyPr wrap="square" rtlCol="0">
            <a:spAutoFit/>
          </a:bodyPr>
          <a:lstStyle/>
          <a:p>
            <a:pPr algn="just"/>
            <a:r>
              <a:rPr lang="el-GR" sz="2400" dirty="0"/>
              <a:t>Τα μέσα κοινωνικής δικτύωσης μπορούν να είναι ένα ισχυρό εργαλείο για την οικοδόμηση της </a:t>
            </a:r>
            <a:r>
              <a:rPr lang="el-GR" sz="2400" dirty="0" err="1"/>
              <a:t>αναγνωρισιμότητας</a:t>
            </a:r>
            <a:r>
              <a:rPr lang="el-GR" sz="2400" dirty="0"/>
              <a:t> της επωνυμίας, καθώς επιτρέπουν στις επωνυμίες να προσεγγίσουν ένα ευρύ κοινό και να προβάλουν τα προϊόντα και τις υπηρεσίες τους με διασκεδαστικό και ελκυστικό τρόπο. Με τη δημιουργία και την κοινή χρήση περιεχομένου που είναι σχετικό και ενδιαφέρον για το κοινό-στόχο σας, μπορείτε να αυξήσετε την προβολή της επωνυμίας σας και να δημιουργήσετε ένα θόρυβο γύρω από τα προϊόντα ή τις υπηρεσίες σας</a:t>
            </a:r>
            <a:r>
              <a:rPr lang="en-US" sz="2400" dirty="0"/>
              <a:t>.</a:t>
            </a:r>
          </a:p>
        </p:txBody>
      </p:sp>
    </p:spTree>
    <p:extLst>
      <p:ext uri="{BB962C8B-B14F-4D97-AF65-F5344CB8AC3E}">
        <p14:creationId xmlns:p14="http://schemas.microsoft.com/office/powerpoint/2010/main" val="34526307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1323439"/>
          </a:xfrm>
          <a:prstGeom prst="rect">
            <a:avLst/>
          </a:prstGeom>
          <a:noFill/>
        </p:spPr>
        <p:txBody>
          <a:bodyPr wrap="square" rtlCol="0">
            <a:spAutoFit/>
          </a:bodyPr>
          <a:lstStyle/>
          <a:p>
            <a:r>
              <a:rPr lang="el-GR" sz="4000" dirty="0">
                <a:solidFill>
                  <a:srgbClr val="398F98"/>
                </a:solidFill>
                <a:latin typeface="Calibri"/>
                <a:cs typeface="Calibri"/>
              </a:rPr>
              <a:t>Αρχές μέσων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058847"/>
            <a:ext cx="7779895" cy="4401205"/>
          </a:xfrm>
          <a:prstGeom prst="rect">
            <a:avLst/>
          </a:prstGeom>
          <a:noFill/>
        </p:spPr>
        <p:txBody>
          <a:bodyPr wrap="square" rtlCol="0">
            <a:spAutoFit/>
          </a:bodyPr>
          <a:lstStyle/>
          <a:p>
            <a:pPr algn="just"/>
            <a:r>
              <a:rPr lang="el-GR" sz="2800" dirty="0"/>
              <a:t>Οι προσπάθειες μάρκετινγκ και επικοινωνίας στα μέσα κοινωνικής δικτύωσης περιστρέφονται γύρω από τους τρόπους με τους οποίους οι επιχειρήσεις μπορούν να συνδεθούν με το κοινό τους, να δημιουργήσουν </a:t>
            </a:r>
            <a:r>
              <a:rPr lang="el-GR" sz="2800" dirty="0" err="1"/>
              <a:t>αναγνωρισιμότητα</a:t>
            </a:r>
            <a:r>
              <a:rPr lang="el-GR" sz="2800" dirty="0"/>
              <a:t> επωνυμίας και να οδηγήσουν σε επιχειρηματικά αποτελέσματα. Για ένα επιτυχημένο αποτέλεσμα στα μέσα κοινωνικής δικτύωσης, οι επιχειρήσεις μπορούν να ακολουθήσουν κάποιες αρχές </a:t>
            </a:r>
            <a:r>
              <a:rPr lang="en-US" sz="2800" dirty="0"/>
              <a:t>:</a:t>
            </a:r>
          </a:p>
        </p:txBody>
      </p:sp>
    </p:spTree>
    <p:extLst>
      <p:ext uri="{BB962C8B-B14F-4D97-AF65-F5344CB8AC3E}">
        <p14:creationId xmlns:p14="http://schemas.microsoft.com/office/powerpoint/2010/main" val="37813739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err="1">
                <a:solidFill>
                  <a:srgbClr val="398F98"/>
                </a:solidFill>
                <a:latin typeface="Calibri"/>
                <a:cs typeface="Calibri"/>
              </a:rPr>
              <a:t>Αναγνωρισιμότητα</a:t>
            </a:r>
            <a:r>
              <a:rPr lang="el-GR" sz="4000" dirty="0">
                <a:solidFill>
                  <a:srgbClr val="398F98"/>
                </a:solidFill>
                <a:latin typeface="Calibri"/>
                <a:cs typeface="Calibri"/>
              </a:rPr>
              <a:t> επωνυμίας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687354"/>
            <a:ext cx="7779895" cy="5170646"/>
          </a:xfrm>
          <a:prstGeom prst="rect">
            <a:avLst/>
          </a:prstGeom>
          <a:noFill/>
        </p:spPr>
        <p:txBody>
          <a:bodyPr wrap="square" rtlCol="0">
            <a:spAutoFit/>
          </a:bodyPr>
          <a:lstStyle/>
          <a:p>
            <a:pPr algn="just"/>
            <a:r>
              <a:rPr lang="el-GR" sz="3000" dirty="0"/>
              <a:t>Μερικές από τις πιο γνωστές στρατηγικές για την οικοδόμηση της </a:t>
            </a:r>
            <a:r>
              <a:rPr lang="el-GR" sz="3000" dirty="0" err="1"/>
              <a:t>αναγνωρισιμότητας</a:t>
            </a:r>
            <a:r>
              <a:rPr lang="el-GR" sz="3000" dirty="0"/>
              <a:t> της επωνυμίας περιλαμβάνουν </a:t>
            </a:r>
            <a:r>
              <a:rPr lang="en-US" sz="3000" dirty="0"/>
              <a:t>:</a:t>
            </a:r>
          </a:p>
          <a:p>
            <a:pPr algn="just"/>
            <a:endParaRPr lang="en-US" sz="3000" dirty="0"/>
          </a:p>
          <a:p>
            <a:pPr marL="457200" indent="-457200" algn="just">
              <a:buFont typeface="Wingdings" panose="05000000000000000000" pitchFamily="2" charset="2"/>
              <a:buChar char="Ø"/>
            </a:pPr>
            <a:r>
              <a:rPr lang="el-GR" sz="3000" b="1" dirty="0"/>
              <a:t>Διαφήμιση</a:t>
            </a:r>
            <a:r>
              <a:rPr lang="en-US" sz="3000" dirty="0"/>
              <a:t>: </a:t>
            </a:r>
            <a:r>
              <a:rPr lang="el-GR" sz="3000" dirty="0"/>
              <a:t>Η διαφήμιση μπορεί να είναι ένας ισχυρός τρόπος για την οικοδόμηση της </a:t>
            </a:r>
            <a:r>
              <a:rPr lang="el-GR" sz="3000" dirty="0" err="1"/>
              <a:t>αναγνωρισιμότητας</a:t>
            </a:r>
            <a:r>
              <a:rPr lang="el-GR" sz="3000" dirty="0"/>
              <a:t> της επωνυμίας, καθώς σας επιτρέπει να προσεγγίσετε ένα μεγάλο κοινό και να προωθήσετε το μήνυμα της επωνυμίας σας με </a:t>
            </a:r>
            <a:r>
              <a:rPr lang="el-GR" sz="3000" dirty="0" err="1"/>
              <a:t>στοχευμένο</a:t>
            </a:r>
            <a:r>
              <a:rPr lang="el-GR" sz="3000" dirty="0"/>
              <a:t> και αποτελεσματικό τρόπο</a:t>
            </a:r>
            <a:r>
              <a:rPr lang="en-US" sz="3000" dirty="0"/>
              <a:t>.</a:t>
            </a:r>
          </a:p>
        </p:txBody>
      </p:sp>
    </p:spTree>
    <p:extLst>
      <p:ext uri="{BB962C8B-B14F-4D97-AF65-F5344CB8AC3E}">
        <p14:creationId xmlns:p14="http://schemas.microsoft.com/office/powerpoint/2010/main" val="40252209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340789"/>
            <a:ext cx="6694458" cy="707886"/>
          </a:xfrm>
          <a:prstGeom prst="rect">
            <a:avLst/>
          </a:prstGeom>
          <a:noFill/>
        </p:spPr>
        <p:txBody>
          <a:bodyPr wrap="square" rtlCol="0">
            <a:spAutoFit/>
          </a:bodyPr>
          <a:lstStyle/>
          <a:p>
            <a:r>
              <a:rPr lang="el-GR" sz="4000" dirty="0" err="1">
                <a:solidFill>
                  <a:srgbClr val="398F98"/>
                </a:solidFill>
                <a:latin typeface="Calibri"/>
                <a:cs typeface="Calibri"/>
              </a:rPr>
              <a:t>Αναγνωρισιμότητα</a:t>
            </a:r>
            <a:r>
              <a:rPr lang="el-GR" sz="4000" dirty="0">
                <a:solidFill>
                  <a:srgbClr val="398F98"/>
                </a:solidFill>
                <a:latin typeface="Calibri"/>
                <a:cs typeface="Calibri"/>
              </a:rPr>
              <a:t> επωνυμίας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133356"/>
            <a:ext cx="7779895" cy="5724644"/>
          </a:xfrm>
          <a:prstGeom prst="rect">
            <a:avLst/>
          </a:prstGeom>
          <a:noFill/>
        </p:spPr>
        <p:txBody>
          <a:bodyPr wrap="square" rtlCol="0">
            <a:spAutoFit/>
          </a:bodyPr>
          <a:lstStyle/>
          <a:p>
            <a:pPr marL="457200" indent="-457200" algn="just">
              <a:buFont typeface="Wingdings" panose="05000000000000000000" pitchFamily="2" charset="2"/>
              <a:buChar char="Ø"/>
            </a:pPr>
            <a:r>
              <a:rPr lang="en-US" sz="2400" b="1" dirty="0"/>
              <a:t>Influencer </a:t>
            </a:r>
            <a:r>
              <a:rPr lang="el-GR" sz="2400" b="1" dirty="0"/>
              <a:t>μάρκετινγκ</a:t>
            </a:r>
            <a:r>
              <a:rPr lang="en-US" sz="2400" dirty="0"/>
              <a:t>: </a:t>
            </a:r>
            <a:r>
              <a:rPr lang="el-GR" sz="2400" dirty="0"/>
              <a:t>Η συνεργασία με </a:t>
            </a:r>
            <a:r>
              <a:rPr lang="en-US" sz="2400" dirty="0"/>
              <a:t>influencers </a:t>
            </a:r>
            <a:r>
              <a:rPr lang="el-GR" sz="2400" dirty="0"/>
              <a:t>μπορεί να είναι ένας πολύ καλός τρόπος για να προσεγγίσετε ένα νέο κοινό και να χτίσετε την </a:t>
            </a:r>
            <a:r>
              <a:rPr lang="el-GR" sz="2400" dirty="0" err="1"/>
              <a:t>αναγνωρισιμότητα</a:t>
            </a:r>
            <a:r>
              <a:rPr lang="el-GR" sz="2400" dirty="0"/>
              <a:t> της επωνυμίας σας, καθώς οι </a:t>
            </a:r>
            <a:r>
              <a:rPr lang="el-GR" sz="2400" dirty="0" err="1"/>
              <a:t>influencers</a:t>
            </a:r>
            <a:r>
              <a:rPr lang="el-GR" sz="2400" dirty="0"/>
              <a:t> μπορούν να σας βοηθήσουν να προωθήσετε τα προϊόντα ή τις υπηρεσίες σας στους οπαδούς τους</a:t>
            </a:r>
            <a:r>
              <a:rPr lang="en-US" sz="2400" dirty="0"/>
              <a:t>.</a:t>
            </a:r>
          </a:p>
          <a:p>
            <a:pPr marL="457200" indent="-457200" algn="just">
              <a:buFont typeface="Wingdings" panose="05000000000000000000" pitchFamily="2" charset="2"/>
              <a:buChar char="Ø"/>
            </a:pPr>
            <a:endParaRPr lang="en-US" sz="2400" dirty="0"/>
          </a:p>
          <a:p>
            <a:pPr marL="457200" indent="-457200" algn="just">
              <a:buFont typeface="Wingdings" panose="05000000000000000000" pitchFamily="2" charset="2"/>
              <a:buChar char="Ø"/>
            </a:pPr>
            <a:r>
              <a:rPr lang="el-GR" sz="2400" b="1" dirty="0"/>
              <a:t>Εκδηλώσεις και χορηγίες </a:t>
            </a:r>
            <a:r>
              <a:rPr lang="en-US" sz="2400" dirty="0"/>
              <a:t>: </a:t>
            </a:r>
            <a:r>
              <a:rPr lang="el-GR" sz="2400" dirty="0"/>
              <a:t>Η φιλοξενία εκδηλώσεων ή η χορηγία δραστηριοτήτων που ευθυγραμμίζονται με τις αξίες της επωνυμίας σας μπορεί να είναι ένας πολύ καλός τρόπος για να αυξήσετε την </a:t>
            </a:r>
            <a:r>
              <a:rPr lang="el-GR" sz="2400" dirty="0" err="1"/>
              <a:t>αναγνωρισιμότητα</a:t>
            </a:r>
            <a:r>
              <a:rPr lang="el-GR" sz="2400" dirty="0"/>
              <a:t> της επωνυμίας σας και να δημιουργήσετε θετικούς συσχετισμούς με την επωνυμία σας</a:t>
            </a:r>
            <a:r>
              <a:rPr lang="en-US" sz="3000" dirty="0"/>
              <a:t>.</a:t>
            </a:r>
          </a:p>
        </p:txBody>
      </p:sp>
    </p:spTree>
    <p:extLst>
      <p:ext uri="{BB962C8B-B14F-4D97-AF65-F5344CB8AC3E}">
        <p14:creationId xmlns:p14="http://schemas.microsoft.com/office/powerpoint/2010/main" val="25098809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340789"/>
            <a:ext cx="6694458" cy="707886"/>
          </a:xfrm>
          <a:prstGeom prst="rect">
            <a:avLst/>
          </a:prstGeom>
          <a:noFill/>
        </p:spPr>
        <p:txBody>
          <a:bodyPr wrap="square" rtlCol="0">
            <a:spAutoFit/>
          </a:bodyPr>
          <a:lstStyle/>
          <a:p>
            <a:r>
              <a:rPr lang="el-GR" sz="4000" dirty="0" err="1">
                <a:solidFill>
                  <a:srgbClr val="398F98"/>
                </a:solidFill>
                <a:latin typeface="Calibri"/>
                <a:cs typeface="Calibri"/>
              </a:rPr>
              <a:t>Αναγνωρισιμότητα</a:t>
            </a:r>
            <a:r>
              <a:rPr lang="el-GR" sz="4000" dirty="0">
                <a:solidFill>
                  <a:srgbClr val="398F98"/>
                </a:solidFill>
                <a:latin typeface="Calibri"/>
                <a:cs typeface="Calibri"/>
              </a:rPr>
              <a:t> επωνυμίας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981058"/>
            <a:ext cx="7779895" cy="3785652"/>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Δημόσιες σχέσεις </a:t>
            </a:r>
            <a:r>
              <a:rPr lang="en-US" sz="3000" b="1" dirty="0"/>
              <a:t>: </a:t>
            </a:r>
            <a:r>
              <a:rPr lang="el-GR" sz="3000" dirty="0"/>
              <a:t>Οι δημόσιες σχέσεις μπορούν να είναι ένα ισχυρό εργαλείο για την οικοδόμηση της </a:t>
            </a:r>
            <a:r>
              <a:rPr lang="el-GR" sz="3000" dirty="0" err="1"/>
              <a:t>αναγνωρισιμότητας</a:t>
            </a:r>
            <a:r>
              <a:rPr lang="el-GR" sz="3000" dirty="0"/>
              <a:t> της επωνυμίας, καθώς σας επιτρέπουν να δημιουργήσετε θετική κάλυψη από τα μέσα ενημέρωσης και να προωθήσετε το μήνυμα της επωνυμίας σας σε ένα ευρύτερο κοινό</a:t>
            </a:r>
            <a:r>
              <a:rPr lang="en-US" sz="3000" dirty="0"/>
              <a:t>.</a:t>
            </a:r>
          </a:p>
        </p:txBody>
      </p:sp>
    </p:spTree>
    <p:extLst>
      <p:ext uri="{BB962C8B-B14F-4D97-AF65-F5344CB8AC3E}">
        <p14:creationId xmlns:p14="http://schemas.microsoft.com/office/powerpoint/2010/main" val="13765616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340789"/>
            <a:ext cx="6694458" cy="707886"/>
          </a:xfrm>
          <a:prstGeom prst="rect">
            <a:avLst/>
          </a:prstGeom>
          <a:noFill/>
        </p:spPr>
        <p:txBody>
          <a:bodyPr wrap="square" rtlCol="0">
            <a:spAutoFit/>
          </a:bodyPr>
          <a:lstStyle/>
          <a:p>
            <a:r>
              <a:rPr lang="el-GR" sz="4000" dirty="0" err="1">
                <a:solidFill>
                  <a:srgbClr val="398F98"/>
                </a:solidFill>
                <a:latin typeface="Calibri"/>
                <a:cs typeface="Calibri"/>
              </a:rPr>
              <a:t>Αναγνωρισιμότητα</a:t>
            </a:r>
            <a:r>
              <a:rPr lang="el-GR" sz="4000" dirty="0">
                <a:solidFill>
                  <a:srgbClr val="398F98"/>
                </a:solidFill>
                <a:latin typeface="Calibri"/>
                <a:cs typeface="Calibri"/>
              </a:rPr>
              <a:t> επωνυμίας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356361"/>
            <a:ext cx="7779895" cy="4524315"/>
          </a:xfrm>
          <a:prstGeom prst="rect">
            <a:avLst/>
          </a:prstGeom>
          <a:noFill/>
        </p:spPr>
        <p:txBody>
          <a:bodyPr wrap="square" rtlCol="0">
            <a:spAutoFit/>
          </a:bodyPr>
          <a:lstStyle/>
          <a:p>
            <a:pPr marL="457200" indent="-457200" algn="just">
              <a:buFont typeface="Wingdings" panose="05000000000000000000" pitchFamily="2" charset="2"/>
              <a:buChar char="ü"/>
            </a:pPr>
            <a:r>
              <a:rPr lang="el-GR" sz="2400" dirty="0"/>
              <a:t>Εφαρμόζοντας μια ολοκληρωμένη στρατηγική επωνυμίας που εστιάζει στην οικοδόμηση της </a:t>
            </a:r>
            <a:r>
              <a:rPr lang="el-GR" sz="2400" dirty="0" err="1"/>
              <a:t>αναγνωρισιμότητας</a:t>
            </a:r>
            <a:r>
              <a:rPr lang="el-GR" sz="2400" dirty="0"/>
              <a:t> της επωνυμίας, μπορείτε να δημιουργήσετε μια ισχυρή και αξέχαστη επωνυμία που έχει απήχηση στους πελάτες και οδηγεί στην ανάπτυξη της επιχείρησης</a:t>
            </a:r>
            <a:r>
              <a:rPr lang="en-US" sz="2400" dirty="0"/>
              <a:t>.</a:t>
            </a:r>
          </a:p>
          <a:p>
            <a:pPr algn="just"/>
            <a:endParaRPr lang="en-US" sz="2400" dirty="0"/>
          </a:p>
          <a:p>
            <a:pPr marL="457200" indent="-457200" algn="just">
              <a:buFont typeface="Wingdings" panose="05000000000000000000" pitchFamily="2" charset="2"/>
              <a:buChar char="ü"/>
            </a:pPr>
            <a:r>
              <a:rPr lang="el-GR" sz="2400"/>
              <a:t>Ακολουθώντας αυτές τις αρχές επωνυμίας και κάνοντας αυτά τα βήματα, μπορείτε να δημιουργήσετε μια ισχυρή και αξέχαστη επωνυμία που θα έχει απήχηση στο κοινό-στόχο σας και θα οδηγεί στην ανάπτυξη της επιχείρησης</a:t>
            </a:r>
            <a:r>
              <a:rPr lang="en-US" sz="2400"/>
              <a:t>.</a:t>
            </a:r>
            <a:endParaRPr lang="en-US" sz="2400" dirty="0"/>
          </a:p>
        </p:txBody>
      </p:sp>
    </p:spTree>
    <p:extLst>
      <p:ext uri="{BB962C8B-B14F-4D97-AF65-F5344CB8AC3E}">
        <p14:creationId xmlns:p14="http://schemas.microsoft.com/office/powerpoint/2010/main" val="23416095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err="1">
                <a:solidFill>
                  <a:srgbClr val="398F98"/>
                </a:solidFill>
                <a:latin typeface="Calibri"/>
                <a:cs typeface="Calibri"/>
              </a:rPr>
              <a:t>Κειμενογραφία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2407921"/>
            <a:ext cx="7779895" cy="3323987"/>
          </a:xfrm>
          <a:prstGeom prst="rect">
            <a:avLst/>
          </a:prstGeom>
          <a:noFill/>
        </p:spPr>
        <p:txBody>
          <a:bodyPr wrap="square" rtlCol="0">
            <a:spAutoFit/>
          </a:bodyPr>
          <a:lstStyle/>
          <a:p>
            <a:pPr algn="just"/>
            <a:r>
              <a:rPr lang="el-GR" sz="3000" dirty="0"/>
              <a:t>Η </a:t>
            </a:r>
            <a:r>
              <a:rPr lang="el-GR" sz="3000" dirty="0" err="1"/>
              <a:t>κειμενογραφία</a:t>
            </a:r>
            <a:r>
              <a:rPr lang="el-GR" sz="3000" dirty="0"/>
              <a:t> είναι η τέχνη και η επιστήμη της σύνταξης πειστικού και ελκυστικού κειμένου, γνωστό και ως "αντίγραφο", με σκοπό την πώληση ενός προϊόντος ή μιας υπηρεσίας, την προώθηση μιας επωνυμίας ή την επιρροή ενός κοινού-στόχου για να προβεί σε μια επιθυμητή ενέργεια</a:t>
            </a:r>
            <a:r>
              <a:rPr lang="en-US" sz="3000" dirty="0"/>
              <a:t>.</a:t>
            </a:r>
          </a:p>
        </p:txBody>
      </p:sp>
    </p:spTree>
    <p:extLst>
      <p:ext uri="{BB962C8B-B14F-4D97-AF65-F5344CB8AC3E}">
        <p14:creationId xmlns:p14="http://schemas.microsoft.com/office/powerpoint/2010/main" val="29415865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543907"/>
            <a:ext cx="6694458" cy="707886"/>
          </a:xfrm>
          <a:prstGeom prst="rect">
            <a:avLst/>
          </a:prstGeom>
          <a:noFill/>
        </p:spPr>
        <p:txBody>
          <a:bodyPr wrap="square" rtlCol="0">
            <a:spAutoFit/>
          </a:bodyPr>
          <a:lstStyle/>
          <a:p>
            <a:r>
              <a:rPr lang="el-GR" sz="4000" dirty="0" err="1">
                <a:solidFill>
                  <a:srgbClr val="398F98"/>
                </a:solidFill>
                <a:latin typeface="Calibri"/>
                <a:cs typeface="Calibri"/>
              </a:rPr>
              <a:t>Κειμενογραφία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794478" y="1251793"/>
            <a:ext cx="7779895" cy="5693866"/>
          </a:xfrm>
          <a:prstGeom prst="rect">
            <a:avLst/>
          </a:prstGeom>
          <a:noFill/>
        </p:spPr>
        <p:txBody>
          <a:bodyPr wrap="square" rtlCol="0">
            <a:spAutoFit/>
          </a:bodyPr>
          <a:lstStyle/>
          <a:p>
            <a:pPr algn="just"/>
            <a:r>
              <a:rPr lang="el-GR" sz="2800" dirty="0"/>
              <a:t>Η </a:t>
            </a:r>
            <a:r>
              <a:rPr lang="el-GR" sz="2800" dirty="0" err="1"/>
              <a:t>κειμενογραφία</a:t>
            </a:r>
            <a:r>
              <a:rPr lang="el-GR" sz="2800" dirty="0"/>
              <a:t> χρησιμοποιείται σε διάφορες μορφές διαφήμισης και μάρκετινγκ, όπως αναρτήσεις μέσων κοινωνικής δικτύωσης, περιεχόμενο </a:t>
            </a:r>
            <a:r>
              <a:rPr lang="el-GR" sz="2800" dirty="0" err="1"/>
              <a:t>ιστότοπου</a:t>
            </a:r>
            <a:r>
              <a:rPr lang="el-GR" sz="2800" dirty="0"/>
              <a:t>, καμπάνιες ηλεκτρονικού ταχυδρομείου, σενάρια βίντεο, έντυπες διαφημίσεις και άλλα. Ο πρωταρχικός στόχος της </a:t>
            </a:r>
            <a:r>
              <a:rPr lang="el-GR" sz="2800" dirty="0" err="1"/>
              <a:t>κειμενογραφίας</a:t>
            </a:r>
            <a:r>
              <a:rPr lang="el-GR" sz="2800" dirty="0"/>
              <a:t> είναι να συνδεθεί με το κοινό-στόχο, να χτίσει εμπιστοσύνη και να τους πείσει να προβούν σε μια συγκεκριμένη ενέργεια, όπως η πραγματοποίηση μιας αγοράς, η εγγραφή σε ένα ενημερωτικό δελτίο ή η παρακολούθηση μιας επωνυμίας στα μέσα κοινωνικής δικτύωσης.</a:t>
            </a:r>
            <a:endParaRPr lang="en-US" sz="2800" dirty="0"/>
          </a:p>
        </p:txBody>
      </p:sp>
    </p:spTree>
    <p:extLst>
      <p:ext uri="{BB962C8B-B14F-4D97-AF65-F5344CB8AC3E}">
        <p14:creationId xmlns:p14="http://schemas.microsoft.com/office/powerpoint/2010/main" val="21976323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1323439"/>
          </a:xfrm>
          <a:prstGeom prst="rect">
            <a:avLst/>
          </a:prstGeom>
          <a:noFill/>
        </p:spPr>
        <p:txBody>
          <a:bodyPr wrap="square" rtlCol="0">
            <a:spAutoFit/>
          </a:bodyPr>
          <a:lstStyle/>
          <a:p>
            <a:r>
              <a:rPr lang="el-GR" sz="4000" dirty="0" err="1">
                <a:solidFill>
                  <a:srgbClr val="398F98"/>
                </a:solidFill>
                <a:latin typeface="Calibri"/>
                <a:cs typeface="Calibri"/>
              </a:rPr>
              <a:t>Κειμενογραφία</a:t>
            </a:r>
            <a:endParaRPr lang="en-US" sz="4000" dirty="0">
              <a:solidFill>
                <a:srgbClr val="398F98"/>
              </a:solidFill>
              <a:latin typeface="Calibri"/>
              <a:cs typeface="Calibri"/>
            </a:endParaRPr>
          </a:p>
          <a:p>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774651" y="1443841"/>
            <a:ext cx="7779895" cy="4832092"/>
          </a:xfrm>
          <a:prstGeom prst="rect">
            <a:avLst/>
          </a:prstGeom>
          <a:noFill/>
        </p:spPr>
        <p:txBody>
          <a:bodyPr wrap="square" rtlCol="0">
            <a:spAutoFit/>
          </a:bodyPr>
          <a:lstStyle/>
          <a:p>
            <a:pPr algn="just"/>
            <a:r>
              <a:rPr lang="el-GR" sz="2800" dirty="0"/>
              <a:t>Η αποτελεσματική </a:t>
            </a:r>
            <a:r>
              <a:rPr lang="el-GR" sz="2800" dirty="0" err="1"/>
              <a:t>κειμενογραφία</a:t>
            </a:r>
            <a:r>
              <a:rPr lang="el-GR" sz="2800" dirty="0"/>
              <a:t> απαιτεί βαθιά κατανόηση του κοινού-στόχου, καθώς και των αξιών, των μηνυμάτων και του τόνου της φωνής της επωνυμίας. Περιλαμβάνει επίσης τη χρήση τεχνικών όπως η αφήγηση, το χιούμορ, η συναισθηματική έκκληση και η πειστική γλώσσα για να τραβήξει την προσοχή του αναγνώστη και να τον κρατήσει αφοσιωμένο. Συνολικά, η </a:t>
            </a:r>
            <a:r>
              <a:rPr lang="el-GR" sz="2800" dirty="0" err="1"/>
              <a:t>κειμενογραφία</a:t>
            </a:r>
            <a:r>
              <a:rPr lang="el-GR" sz="2800" dirty="0"/>
              <a:t> είναι ένα κρίσιμο στοιχείο επιτυχημένων εκστρατειών μάρκετινγκ και διαφήμισης.</a:t>
            </a:r>
            <a:endParaRPr lang="en-US" sz="2800" dirty="0"/>
          </a:p>
        </p:txBody>
      </p:sp>
    </p:spTree>
    <p:extLst>
      <p:ext uri="{BB962C8B-B14F-4D97-AF65-F5344CB8AC3E}">
        <p14:creationId xmlns:p14="http://schemas.microsoft.com/office/powerpoint/2010/main" val="7239697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err="1">
                <a:solidFill>
                  <a:srgbClr val="398F98"/>
                </a:solidFill>
                <a:latin typeface="Calibri"/>
                <a:cs typeface="Calibri"/>
              </a:rPr>
              <a:t>Κειμενογραφία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794478" y="2225041"/>
            <a:ext cx="7779895" cy="2862322"/>
          </a:xfrm>
          <a:prstGeom prst="rect">
            <a:avLst/>
          </a:prstGeom>
          <a:noFill/>
        </p:spPr>
        <p:txBody>
          <a:bodyPr wrap="square" rtlCol="0">
            <a:spAutoFit/>
          </a:bodyPr>
          <a:lstStyle/>
          <a:p>
            <a:pPr algn="just"/>
            <a:r>
              <a:rPr lang="el-GR" sz="3000" dirty="0"/>
              <a:t>Η </a:t>
            </a:r>
            <a:r>
              <a:rPr lang="el-GR" sz="3000" dirty="0" err="1"/>
              <a:t>κειμενογραφία</a:t>
            </a:r>
            <a:r>
              <a:rPr lang="el-GR" sz="3000" dirty="0"/>
              <a:t> είναι εξαιρετική σημαντική για μια επωνυμία. Στην πραγματικότητα, λέγεται συχνά ότι "το περιεχόμενο είναι ο βασιλιάς", και αυτό ισχύει ιδιαίτερα όταν πρόκειται για την επωνυμία και το μάρκετινγκ</a:t>
            </a:r>
            <a:r>
              <a:rPr lang="en-US" sz="3000" dirty="0"/>
              <a:t>.</a:t>
            </a:r>
          </a:p>
        </p:txBody>
      </p:sp>
    </p:spTree>
    <p:extLst>
      <p:ext uri="{BB962C8B-B14F-4D97-AF65-F5344CB8AC3E}">
        <p14:creationId xmlns:p14="http://schemas.microsoft.com/office/powerpoint/2010/main" val="14359069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err="1">
                <a:solidFill>
                  <a:srgbClr val="398F98"/>
                </a:solidFill>
                <a:latin typeface="Calibri"/>
                <a:cs typeface="Calibri"/>
              </a:rPr>
              <a:t>Κειμενογραφία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794478" y="1505290"/>
            <a:ext cx="7779895" cy="3785652"/>
          </a:xfrm>
          <a:prstGeom prst="rect">
            <a:avLst/>
          </a:prstGeom>
          <a:noFill/>
        </p:spPr>
        <p:txBody>
          <a:bodyPr wrap="square" rtlCol="0">
            <a:spAutoFit/>
          </a:bodyPr>
          <a:lstStyle/>
          <a:p>
            <a:pPr algn="just"/>
            <a:r>
              <a:rPr lang="el-GR" sz="2400" dirty="0"/>
              <a:t>Κορυφαίοι λόγοι για τους οποίους η </a:t>
            </a:r>
            <a:r>
              <a:rPr lang="el-GR" sz="2400" dirty="0" err="1"/>
              <a:t>κειμενογραφία</a:t>
            </a:r>
            <a:r>
              <a:rPr lang="el-GR" sz="2400" dirty="0"/>
              <a:t> είναι σημαντική για μια επωνυμία </a:t>
            </a:r>
            <a:r>
              <a:rPr lang="en-US" sz="2400" dirty="0"/>
              <a:t>:</a:t>
            </a:r>
          </a:p>
          <a:p>
            <a:pPr algn="just"/>
            <a:endParaRPr lang="en-US" sz="2400" dirty="0"/>
          </a:p>
          <a:p>
            <a:pPr marL="457200" indent="-457200" algn="just">
              <a:buFont typeface="Wingdings" panose="05000000000000000000" pitchFamily="2" charset="2"/>
              <a:buChar char="Ø"/>
            </a:pPr>
            <a:r>
              <a:rPr lang="el-GR" sz="2400" b="1" dirty="0"/>
              <a:t>Μηνύματα επωνυμίας </a:t>
            </a:r>
            <a:r>
              <a:rPr lang="en-US" sz="2400" dirty="0"/>
              <a:t>: </a:t>
            </a:r>
            <a:r>
              <a:rPr lang="el-GR" sz="2400" dirty="0"/>
              <a:t>Η </a:t>
            </a:r>
            <a:r>
              <a:rPr lang="el-GR" sz="2400" dirty="0" err="1"/>
              <a:t>κειμενογραφία</a:t>
            </a:r>
            <a:r>
              <a:rPr lang="el-GR" sz="2400" dirty="0"/>
              <a:t> σάς επιτρέπει να μεταδώσετε το μήνυμα της επωνυμίας σας στο κοινό-στόχο σας με σαφή, συνοπτικό και συναρπαστικό τρόπο. Το αντίγραφό σας θα πρέπει να αντικατοπτρίζει τις αξίες, την προσωπικότητα και τον τόνο της φωνής της επωνυμίας σας και να βοηθά στη δημιουργία σύνδεσης με το κοινό σας</a:t>
            </a:r>
            <a:r>
              <a:rPr lang="en-US" sz="2400" dirty="0"/>
              <a:t>.</a:t>
            </a:r>
          </a:p>
        </p:txBody>
      </p:sp>
    </p:spTree>
    <p:extLst>
      <p:ext uri="{BB962C8B-B14F-4D97-AF65-F5344CB8AC3E}">
        <p14:creationId xmlns:p14="http://schemas.microsoft.com/office/powerpoint/2010/main" val="32055563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err="1">
                <a:solidFill>
                  <a:srgbClr val="398F98"/>
                </a:solidFill>
                <a:latin typeface="Calibri"/>
                <a:cs typeface="Calibri"/>
              </a:rPr>
              <a:t>Κειμενογραφία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197609"/>
            <a:ext cx="7779895" cy="424731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Διαφοροποίηση</a:t>
            </a:r>
            <a:r>
              <a:rPr lang="en-US" sz="3000" dirty="0"/>
              <a:t>: </a:t>
            </a:r>
            <a:r>
              <a:rPr lang="el-GR" sz="3000" dirty="0"/>
              <a:t>Η αποτελεσματική </a:t>
            </a:r>
            <a:r>
              <a:rPr lang="el-GR" sz="3000" dirty="0" err="1"/>
              <a:t>κειμενογραφία</a:t>
            </a:r>
            <a:r>
              <a:rPr lang="el-GR" sz="3000" dirty="0"/>
              <a:t> μπορεί να βοηθήσει στη διαφοροποίηση της επωνυμίας σας από τους ανταγωνιστές, επισημαίνοντας τι κάνει την επωνυμία σας μοναδική και ξεχωριστή. Μπορεί να βοηθήσει στη δημιουργία μιας ξεχωριστής ταυτότητας επωνυμίας και στην αύξηση της αναγνώρισης της επωνυμίας</a:t>
            </a:r>
            <a:r>
              <a:rPr lang="en-US" sz="3000" dirty="0"/>
              <a:t>.</a:t>
            </a:r>
          </a:p>
        </p:txBody>
      </p:sp>
    </p:spTree>
    <p:extLst>
      <p:ext uri="{BB962C8B-B14F-4D97-AF65-F5344CB8AC3E}">
        <p14:creationId xmlns:p14="http://schemas.microsoft.com/office/powerpoint/2010/main" val="3861954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1938992"/>
          </a:xfrm>
          <a:prstGeom prst="rect">
            <a:avLst/>
          </a:prstGeom>
          <a:noFill/>
        </p:spPr>
        <p:txBody>
          <a:bodyPr wrap="square" rtlCol="0">
            <a:spAutoFit/>
          </a:bodyPr>
          <a:lstStyle/>
          <a:p>
            <a:r>
              <a:rPr lang="el-GR" sz="4000" dirty="0">
                <a:solidFill>
                  <a:srgbClr val="398F98"/>
                </a:solidFill>
                <a:latin typeface="Calibri"/>
                <a:cs typeface="Calibri"/>
              </a:rPr>
              <a:t>Αρχές μέσων κοινωνικής δικτύωσης</a:t>
            </a:r>
            <a:endParaRPr lang="en-US" sz="4000" dirty="0">
              <a:solidFill>
                <a:srgbClr val="398F98"/>
              </a:solidFill>
              <a:latin typeface="Calibri"/>
              <a:cs typeface="Calibri"/>
            </a:endParaRPr>
          </a:p>
          <a:p>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162781"/>
            <a:ext cx="7779895" cy="3970318"/>
          </a:xfrm>
          <a:prstGeom prst="rect">
            <a:avLst/>
          </a:prstGeom>
          <a:noFill/>
        </p:spPr>
        <p:txBody>
          <a:bodyPr wrap="square" rtlCol="0">
            <a:spAutoFit/>
          </a:bodyPr>
          <a:lstStyle/>
          <a:p>
            <a:pPr marL="457200" indent="-457200" algn="just">
              <a:buFont typeface="Wingdings" panose="05000000000000000000" pitchFamily="2" charset="2"/>
              <a:buChar char="Ø"/>
            </a:pPr>
            <a:r>
              <a:rPr lang="el-GR" sz="2800" b="1" dirty="0"/>
              <a:t>Να ακούν πρώτα</a:t>
            </a:r>
            <a:r>
              <a:rPr lang="en-US" sz="2800" dirty="0"/>
              <a:t>: </a:t>
            </a:r>
            <a:r>
              <a:rPr lang="el-GR" sz="2800" dirty="0"/>
              <a:t>Πριν </a:t>
            </a:r>
            <a:r>
              <a:rPr lang="el-GR" sz="2800" dirty="0" err="1"/>
              <a:t>μεταβουν</a:t>
            </a:r>
            <a:r>
              <a:rPr lang="el-GR" sz="2800" dirty="0"/>
              <a:t> στα μέσα κοινωνικής δικτύωσης, είναι σημαντικό να ακούν τι λένε οι πελάτες τους. Παρακολουθώντας τα κανάλια των μέσων κοινωνικής δικτύωσης για αναφορές της επωνυμίας ή του κλάδου τους, μπορούν να αποκτήσουν πολύτιμες πληροφορίες για τις απόψεις, τις προτιμήσεις και τις ανάγκες των πελατών τους.</a:t>
            </a:r>
            <a:endParaRPr lang="en-US" sz="2800" dirty="0"/>
          </a:p>
        </p:txBody>
      </p:sp>
    </p:spTree>
    <p:extLst>
      <p:ext uri="{BB962C8B-B14F-4D97-AF65-F5344CB8AC3E}">
        <p14:creationId xmlns:p14="http://schemas.microsoft.com/office/powerpoint/2010/main" val="12403265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err="1">
                <a:solidFill>
                  <a:srgbClr val="398F98"/>
                </a:solidFill>
                <a:latin typeface="Calibri"/>
                <a:cs typeface="Calibri"/>
              </a:rPr>
              <a:t>Κειμενογραφία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563867"/>
            <a:ext cx="7779895" cy="5170646"/>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Μετατροπές </a:t>
            </a:r>
            <a:r>
              <a:rPr lang="en-US" sz="3000" b="1" dirty="0"/>
              <a:t>: </a:t>
            </a:r>
            <a:r>
              <a:rPr lang="el-GR" sz="3000" dirty="0"/>
              <a:t>Η </a:t>
            </a:r>
            <a:r>
              <a:rPr lang="el-GR" sz="3000" dirty="0" err="1"/>
              <a:t>κειμενογραφία</a:t>
            </a:r>
            <a:r>
              <a:rPr lang="el-GR" sz="3000" dirty="0"/>
              <a:t> μπορεί να σας βοηθήσει να πείσετε το κοινό σας να προβεί σε μια επιθυμητή ενέργεια, όπως η πραγματοποίηση μιας αγοράς, η εγγραφή σε ένα ενημερωτικό δελτίο ή η παρακολούθηση της επωνυμίας σας στα μέσα κοινωνικής δικτύωσης. Το καλό αντίγραφο μπορεί να είναι η διαφορά μεταξύ ενός δυνητικού πελάτη που περνάει από την ανάρτησή σας ή κάνει κλικ στον </a:t>
            </a:r>
            <a:r>
              <a:rPr lang="el-GR" sz="3000" dirty="0" err="1"/>
              <a:t>ιστότοπό</a:t>
            </a:r>
            <a:r>
              <a:rPr lang="el-GR" sz="3000" dirty="0"/>
              <a:t> σας</a:t>
            </a:r>
            <a:r>
              <a:rPr lang="en-US" sz="3000" dirty="0"/>
              <a:t>.</a:t>
            </a:r>
          </a:p>
        </p:txBody>
      </p:sp>
    </p:spTree>
    <p:extLst>
      <p:ext uri="{BB962C8B-B14F-4D97-AF65-F5344CB8AC3E}">
        <p14:creationId xmlns:p14="http://schemas.microsoft.com/office/powerpoint/2010/main" val="8304427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err="1">
                <a:solidFill>
                  <a:srgbClr val="398F98"/>
                </a:solidFill>
                <a:latin typeface="Calibri"/>
                <a:cs typeface="Calibri"/>
              </a:rPr>
              <a:t>Κειμενογραφία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197609"/>
            <a:ext cx="7779895" cy="3323987"/>
          </a:xfrm>
          <a:prstGeom prst="rect">
            <a:avLst/>
          </a:prstGeom>
          <a:noFill/>
        </p:spPr>
        <p:txBody>
          <a:bodyPr wrap="square" rtlCol="0">
            <a:spAutoFit/>
          </a:bodyPr>
          <a:lstStyle/>
          <a:p>
            <a:pPr marL="457200" indent="-457200" algn="just">
              <a:buFont typeface="Wingdings" panose="05000000000000000000" pitchFamily="2" charset="2"/>
              <a:buChar char="Ø"/>
            </a:pPr>
            <a:r>
              <a:rPr lang="en-US" sz="3000" b="1" dirty="0"/>
              <a:t>SEO: </a:t>
            </a:r>
            <a:r>
              <a:rPr lang="el-GR" sz="3000" dirty="0"/>
              <a:t>Η </a:t>
            </a:r>
            <a:r>
              <a:rPr lang="el-GR" sz="3000" dirty="0" err="1"/>
              <a:t>κειμενογραφία</a:t>
            </a:r>
            <a:r>
              <a:rPr lang="el-GR" sz="3000" dirty="0"/>
              <a:t> διαδραματίζει σημαντικό ρόλο στη βελτιστοποίηση μηχανών αναζήτησης (SEO), καθώς βοηθά να διασφαλιστεί ότι ο </a:t>
            </a:r>
            <a:r>
              <a:rPr lang="el-GR" sz="3000" dirty="0" err="1"/>
              <a:t>ιστότοπος</a:t>
            </a:r>
            <a:r>
              <a:rPr lang="el-GR" sz="3000" dirty="0"/>
              <a:t> και το περιεχόμενο των μέσων κοινωνικής δικτύωσης είναι ορατό και εύκολα ανιχνεύσιμο από τις μηχανές αναζήτησης</a:t>
            </a:r>
            <a:r>
              <a:rPr lang="en-US" sz="3000" dirty="0"/>
              <a:t>.</a:t>
            </a:r>
          </a:p>
        </p:txBody>
      </p:sp>
    </p:spTree>
    <p:extLst>
      <p:ext uri="{BB962C8B-B14F-4D97-AF65-F5344CB8AC3E}">
        <p14:creationId xmlns:p14="http://schemas.microsoft.com/office/powerpoint/2010/main" val="27596796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err="1">
                <a:solidFill>
                  <a:srgbClr val="398F98"/>
                </a:solidFill>
                <a:latin typeface="Calibri"/>
                <a:cs typeface="Calibri"/>
              </a:rPr>
              <a:t>Κειμενογραφία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356361"/>
            <a:ext cx="7779895" cy="4832092"/>
          </a:xfrm>
          <a:prstGeom prst="rect">
            <a:avLst/>
          </a:prstGeom>
          <a:noFill/>
        </p:spPr>
        <p:txBody>
          <a:bodyPr wrap="square" rtlCol="0">
            <a:spAutoFit/>
          </a:bodyPr>
          <a:lstStyle/>
          <a:p>
            <a:pPr algn="just"/>
            <a:r>
              <a:rPr lang="el-GR" sz="2800" dirty="0"/>
              <a:t>Συνολικά, η </a:t>
            </a:r>
            <a:r>
              <a:rPr lang="el-GR" sz="2800" dirty="0" err="1"/>
              <a:t>κειμενογραφία</a:t>
            </a:r>
            <a:r>
              <a:rPr lang="el-GR" sz="2800" dirty="0"/>
              <a:t> είναι ένα κρίσιμο στοιχείο της </a:t>
            </a:r>
            <a:r>
              <a:rPr lang="el-GR" sz="2800" dirty="0" err="1"/>
              <a:t>κειμενογραφίας</a:t>
            </a:r>
            <a:r>
              <a:rPr lang="el-GR" sz="2800" dirty="0"/>
              <a:t> και του μάρκετινγκ, καθώς βοηθά στη δημιουργία μιας ισχυρής ταυτότητας επωνυμίας, στη διαφοροποίηση της επωνυμίας σας από τους ανταγωνιστές, στην αύξηση των μετατροπών και στη βελτίωση των προσπαθειών σας στο SEO</a:t>
            </a:r>
            <a:r>
              <a:rPr lang="en-US" sz="2800" dirty="0"/>
              <a:t>.</a:t>
            </a:r>
          </a:p>
          <a:p>
            <a:pPr algn="just"/>
            <a:endParaRPr lang="en-US" sz="2800" dirty="0"/>
          </a:p>
          <a:p>
            <a:pPr algn="just"/>
            <a:r>
              <a:rPr lang="el-GR" sz="2800" dirty="0"/>
              <a:t>Μέσα από τα σημαντικότερα χαρακτηριστικά του καλού περιεχομένου στα </a:t>
            </a:r>
            <a:r>
              <a:rPr lang="el-GR" sz="2800" dirty="0" err="1"/>
              <a:t>social</a:t>
            </a:r>
            <a:r>
              <a:rPr lang="el-GR" sz="2800" dirty="0"/>
              <a:t> </a:t>
            </a:r>
            <a:r>
              <a:rPr lang="el-GR" sz="2800" dirty="0" err="1"/>
              <a:t>media</a:t>
            </a:r>
            <a:r>
              <a:rPr lang="el-GR" sz="2800" dirty="0"/>
              <a:t>, μπορούμε να αναφέρουμε </a:t>
            </a:r>
            <a:r>
              <a:rPr lang="en-US" sz="2800" dirty="0"/>
              <a:t>:</a:t>
            </a:r>
          </a:p>
        </p:txBody>
      </p:sp>
    </p:spTree>
    <p:extLst>
      <p:ext uri="{BB962C8B-B14F-4D97-AF65-F5344CB8AC3E}">
        <p14:creationId xmlns:p14="http://schemas.microsoft.com/office/powerpoint/2010/main" val="20324502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err="1">
                <a:solidFill>
                  <a:srgbClr val="398F98"/>
                </a:solidFill>
                <a:latin typeface="Calibri"/>
                <a:cs typeface="Calibri"/>
              </a:rPr>
              <a:t>Κειμενογραφία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597273"/>
            <a:ext cx="7779895" cy="5262979"/>
          </a:xfrm>
          <a:prstGeom prst="rect">
            <a:avLst/>
          </a:prstGeom>
          <a:noFill/>
        </p:spPr>
        <p:txBody>
          <a:bodyPr wrap="square" rtlCol="0">
            <a:spAutoFit/>
          </a:bodyPr>
          <a:lstStyle/>
          <a:p>
            <a:pPr marL="457200" indent="-457200" algn="just">
              <a:buFont typeface="Wingdings" panose="05000000000000000000" pitchFamily="2" charset="2"/>
              <a:buChar char="Ø"/>
            </a:pPr>
            <a:r>
              <a:rPr lang="el-GR" sz="2800" b="1" dirty="0"/>
              <a:t>Σχετική</a:t>
            </a:r>
            <a:r>
              <a:rPr lang="en-US" sz="2800" dirty="0"/>
              <a:t>: </a:t>
            </a:r>
            <a:r>
              <a:rPr lang="el-GR" sz="2800" dirty="0"/>
              <a:t>Το καλό περιεχόμενο των μέσων κοινωνικής δικτύωσης είναι σχετικό με το κοινό για το οποίο προορίζεται. Θα πρέπει να καλύπτει τις ανάγκες, τα ενδιαφέροντα και τα σημεία πόνου τους</a:t>
            </a:r>
            <a:r>
              <a:rPr lang="en-US" sz="2800" dirty="0"/>
              <a:t>.</a:t>
            </a:r>
            <a:endParaRPr lang="el-GR" sz="2800" dirty="0"/>
          </a:p>
          <a:p>
            <a:pPr marL="457200" indent="-457200" algn="just">
              <a:buFont typeface="Wingdings" panose="05000000000000000000" pitchFamily="2" charset="2"/>
              <a:buChar char="Ø"/>
            </a:pPr>
            <a:endParaRPr lang="en-US" sz="2800" dirty="0"/>
          </a:p>
          <a:p>
            <a:pPr marL="457200" indent="-457200" algn="just">
              <a:buFont typeface="Wingdings" panose="05000000000000000000" pitchFamily="2" charset="2"/>
              <a:buChar char="Ø"/>
            </a:pPr>
            <a:r>
              <a:rPr lang="el-GR" sz="2800" b="1" dirty="0"/>
              <a:t>Ελκυστική</a:t>
            </a:r>
            <a:r>
              <a:rPr lang="en-US" sz="2800" dirty="0"/>
              <a:t>: </a:t>
            </a:r>
            <a:r>
              <a:rPr lang="el-GR" sz="2800" dirty="0"/>
              <a:t>Το καλό περιεχόμενο μέσων κοινωνικής δικτύωσης είναι ελκυστικό και ενθαρρύνει την αλληλεπίδραση του κοινού. Θα πρέπει να έχει σχεδιαστεί για να προκαλεί ανταπόκριση, όπως σχόλια, </a:t>
            </a:r>
            <a:r>
              <a:rPr lang="el-GR" sz="2800" dirty="0" err="1"/>
              <a:t>likes</a:t>
            </a:r>
            <a:r>
              <a:rPr lang="el-GR" sz="2800" dirty="0"/>
              <a:t> ή κοινοποιήσεις.</a:t>
            </a:r>
            <a:endParaRPr lang="en-US" sz="3000" dirty="0"/>
          </a:p>
        </p:txBody>
      </p:sp>
    </p:spTree>
    <p:extLst>
      <p:ext uri="{BB962C8B-B14F-4D97-AF65-F5344CB8AC3E}">
        <p14:creationId xmlns:p14="http://schemas.microsoft.com/office/powerpoint/2010/main" val="42911367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err="1">
                <a:solidFill>
                  <a:srgbClr val="398F98"/>
                </a:solidFill>
                <a:latin typeface="Calibri"/>
                <a:cs typeface="Calibri"/>
              </a:rPr>
              <a:t>Κειμενογραφία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356361"/>
            <a:ext cx="7779895" cy="4154984"/>
          </a:xfrm>
          <a:prstGeom prst="rect">
            <a:avLst/>
          </a:prstGeom>
          <a:noFill/>
        </p:spPr>
        <p:txBody>
          <a:bodyPr wrap="square" rtlCol="0">
            <a:spAutoFit/>
          </a:bodyPr>
          <a:lstStyle/>
          <a:p>
            <a:pPr marL="457200" indent="-457200" algn="just">
              <a:buFont typeface="Wingdings" panose="05000000000000000000" pitchFamily="2" charset="2"/>
              <a:buChar char="Ø"/>
            </a:pPr>
            <a:r>
              <a:rPr lang="el-GR" sz="2400" b="1" dirty="0"/>
              <a:t>Αυθεντική</a:t>
            </a:r>
            <a:r>
              <a:rPr lang="en-US" sz="2400" b="1" dirty="0"/>
              <a:t>: </a:t>
            </a:r>
            <a:r>
              <a:rPr lang="el-GR" sz="2400" dirty="0"/>
              <a:t>Το καλό περιεχόμενο μέσων κοινωνικής δικτύωσης είναι αυθεντικό και αντικατοπτρίζει τη φωνή και τις αξίες της επωνυμίας. Θα πρέπει να είναι ειλικρινές, διαφανές και συνεπές με τα μηνύματα της επωνυμίας</a:t>
            </a:r>
            <a:r>
              <a:rPr lang="en-US" sz="2400" dirty="0"/>
              <a:t>.</a:t>
            </a:r>
          </a:p>
          <a:p>
            <a:pPr marL="457200" indent="-457200" algn="just">
              <a:buFont typeface="Wingdings" panose="05000000000000000000" pitchFamily="2" charset="2"/>
              <a:buChar char="Ø"/>
            </a:pPr>
            <a:endParaRPr lang="en-US" sz="2400" dirty="0"/>
          </a:p>
          <a:p>
            <a:pPr marL="457200" indent="-457200" algn="just">
              <a:buFont typeface="Wingdings" panose="05000000000000000000" pitchFamily="2" charset="2"/>
              <a:buChar char="Ø"/>
            </a:pPr>
            <a:r>
              <a:rPr lang="el-GR" sz="2400" b="1" dirty="0"/>
              <a:t>Οπτική</a:t>
            </a:r>
            <a:r>
              <a:rPr lang="en-US" sz="2400" b="1" dirty="0"/>
              <a:t>:</a:t>
            </a:r>
            <a:r>
              <a:rPr lang="el-GR" sz="2400" b="1" dirty="0"/>
              <a:t> </a:t>
            </a:r>
            <a:r>
              <a:rPr lang="el-GR" sz="2400" dirty="0"/>
              <a:t>Το καλό περιεχόμενο των μέσων κοινωνικής δικτύωσης είναι οπτικό και ελκυστικό. Θα πρέπει να σχεδιαστεί για να τραβήξει την προσοχή του κοινού και να μεταφέρει το μήνυμα με σαφή και συνοπτικό τρόπο</a:t>
            </a:r>
            <a:r>
              <a:rPr lang="en-US" sz="2400" dirty="0"/>
              <a:t>.</a:t>
            </a:r>
          </a:p>
        </p:txBody>
      </p:sp>
    </p:spTree>
    <p:extLst>
      <p:ext uri="{BB962C8B-B14F-4D97-AF65-F5344CB8AC3E}">
        <p14:creationId xmlns:p14="http://schemas.microsoft.com/office/powerpoint/2010/main" val="42427928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err="1">
                <a:solidFill>
                  <a:srgbClr val="398F98"/>
                </a:solidFill>
                <a:latin typeface="Calibri"/>
                <a:cs typeface="Calibri"/>
              </a:rPr>
              <a:t>Κειμενογραφία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500544"/>
            <a:ext cx="7779895" cy="4154984"/>
          </a:xfrm>
          <a:prstGeom prst="rect">
            <a:avLst/>
          </a:prstGeom>
          <a:noFill/>
        </p:spPr>
        <p:txBody>
          <a:bodyPr wrap="square" rtlCol="0">
            <a:spAutoFit/>
          </a:bodyPr>
          <a:lstStyle/>
          <a:p>
            <a:pPr marL="457200" indent="-457200" algn="just">
              <a:buFont typeface="Wingdings" panose="05000000000000000000" pitchFamily="2" charset="2"/>
              <a:buChar char="Ø"/>
            </a:pPr>
            <a:r>
              <a:rPr lang="el-GR" sz="2400" b="1" dirty="0"/>
              <a:t>Επίκαιρη</a:t>
            </a:r>
            <a:r>
              <a:rPr lang="en-US" sz="2400" b="1" dirty="0"/>
              <a:t>: </a:t>
            </a:r>
            <a:r>
              <a:rPr lang="el-GR" sz="2400" dirty="0"/>
              <a:t>Το καλό περιεχόμενο μέσων κοινωνικής δικτύωσης είναι επίκαιρο και σχετικό με τρέχοντα γεγονότα ή τάσεις. Θα πρέπει να ενημερώνεται τακτικά για να διατηρεί το κοινό αφοσιωμένο και ενημερωμένο</a:t>
            </a:r>
            <a:r>
              <a:rPr lang="en-US" sz="2400" dirty="0"/>
              <a:t>.</a:t>
            </a:r>
          </a:p>
          <a:p>
            <a:pPr algn="just"/>
            <a:endParaRPr lang="en-US" sz="2400" dirty="0"/>
          </a:p>
          <a:p>
            <a:pPr marL="457200" indent="-457200" algn="just">
              <a:buFont typeface="Wingdings" panose="05000000000000000000" pitchFamily="2" charset="2"/>
              <a:buChar char="Ø"/>
            </a:pPr>
            <a:r>
              <a:rPr lang="el-GR" sz="2400" b="1" dirty="0"/>
              <a:t>Κοινόχρηστη</a:t>
            </a:r>
            <a:r>
              <a:rPr lang="en-US" sz="2400" b="1" dirty="0"/>
              <a:t>: </a:t>
            </a:r>
            <a:r>
              <a:rPr lang="el-GR" sz="2400" dirty="0"/>
              <a:t>Το καλό περιεχόμενο των μέσων κοινωνικής δικτύωσης είναι κοινόχρηστο και ενθαρρύνει το κοινό να το μοιραστεί με τους ακόλουθούς του. Θα πρέπει να σχεδιαστεί έτσι ώστε να είναι εύκολα κοινόχρηστο σε πολλές πλατφόρμες</a:t>
            </a:r>
            <a:r>
              <a:rPr lang="en-US" sz="2400" dirty="0"/>
              <a:t>.</a:t>
            </a:r>
          </a:p>
        </p:txBody>
      </p:sp>
    </p:spTree>
    <p:extLst>
      <p:ext uri="{BB962C8B-B14F-4D97-AF65-F5344CB8AC3E}">
        <p14:creationId xmlns:p14="http://schemas.microsoft.com/office/powerpoint/2010/main" val="22261122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err="1">
                <a:solidFill>
                  <a:srgbClr val="398F98"/>
                </a:solidFill>
                <a:latin typeface="Calibri"/>
                <a:cs typeface="Calibri"/>
              </a:rPr>
              <a:t>Κειμενογραφία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2380489"/>
            <a:ext cx="7779895" cy="2862322"/>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Συνεπής</a:t>
            </a:r>
            <a:r>
              <a:rPr lang="en-US" sz="3000" b="1" dirty="0"/>
              <a:t>: </a:t>
            </a:r>
            <a:r>
              <a:rPr lang="el-GR" sz="3000" dirty="0"/>
              <a:t>Το καλό περιεχόμενο μέσων κοινωνικής δικτύωσης είναι συνεπές όσον αφορά την επωνυμία, την ανταλλαγή μηνυμάτων και τον τόνο της φωνής. Θα πρέπει να έχει σχεδιαστεί για να διατηρεί την ταυτότητα και τη φήμη της επωνυμίας</a:t>
            </a:r>
            <a:r>
              <a:rPr lang="en-US" sz="3000" dirty="0"/>
              <a:t>.</a:t>
            </a:r>
          </a:p>
        </p:txBody>
      </p:sp>
    </p:spTree>
    <p:extLst>
      <p:ext uri="{BB962C8B-B14F-4D97-AF65-F5344CB8AC3E}">
        <p14:creationId xmlns:p14="http://schemas.microsoft.com/office/powerpoint/2010/main" val="4430727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a:solidFill>
                  <a:srgbClr val="398F98"/>
                </a:solidFill>
                <a:latin typeface="Calibri"/>
                <a:cs typeface="Calibri"/>
              </a:rPr>
              <a:t>Καλά παραδείγματα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3046351"/>
            <a:ext cx="7779895" cy="3323987"/>
          </a:xfrm>
          <a:prstGeom prst="rect">
            <a:avLst/>
          </a:prstGeom>
          <a:noFill/>
        </p:spPr>
        <p:txBody>
          <a:bodyPr wrap="square" rtlCol="0">
            <a:spAutoFit/>
          </a:bodyPr>
          <a:lstStyle/>
          <a:p>
            <a:pPr algn="just"/>
            <a:r>
              <a:rPr lang="en-US" sz="3000" b="1" dirty="0"/>
              <a:t>Apple: </a:t>
            </a:r>
            <a:r>
              <a:rPr lang="el-GR" sz="3000" dirty="0"/>
              <a:t>"</a:t>
            </a:r>
            <a:r>
              <a:rPr lang="el-GR" sz="3000" dirty="0" err="1"/>
              <a:t>Think</a:t>
            </a:r>
            <a:r>
              <a:rPr lang="el-GR" sz="3000" dirty="0"/>
              <a:t> </a:t>
            </a:r>
            <a:r>
              <a:rPr lang="el-GR" sz="3000" dirty="0" err="1"/>
              <a:t>Different</a:t>
            </a:r>
            <a:r>
              <a:rPr lang="el-GR" sz="3000" dirty="0"/>
              <a:t>" - Το εμβληματικό </a:t>
            </a:r>
            <a:r>
              <a:rPr lang="el-GR" sz="3000" dirty="0" err="1"/>
              <a:t>tagline</a:t>
            </a:r>
            <a:r>
              <a:rPr lang="el-GR" sz="3000" dirty="0"/>
              <a:t> της </a:t>
            </a:r>
            <a:r>
              <a:rPr lang="el-GR" sz="3000" dirty="0" err="1"/>
              <a:t>Apple</a:t>
            </a:r>
            <a:r>
              <a:rPr lang="el-GR" sz="3000" dirty="0"/>
              <a:t> από τα τέλη της δεκαετίας του 1990 είναι ένα παράδειγμα ισχυρής </a:t>
            </a:r>
            <a:r>
              <a:rPr lang="el-GR" sz="3000" dirty="0" err="1"/>
              <a:t>κειμενογραφίας</a:t>
            </a:r>
            <a:r>
              <a:rPr lang="el-GR" sz="3000" dirty="0"/>
              <a:t> που εμπνέει και παρακινεί. Είναι σύντομο, αξέχαστο και αποτυπώνει την ουσία της ταυτότητας της επωνυμίας της </a:t>
            </a:r>
            <a:r>
              <a:rPr lang="el-GR" sz="3000" dirty="0" err="1"/>
              <a:t>Apple</a:t>
            </a:r>
            <a:r>
              <a:rPr lang="en-US" sz="3000" dirty="0"/>
              <a:t>.</a:t>
            </a:r>
          </a:p>
        </p:txBody>
      </p:sp>
      <p:pic>
        <p:nvPicPr>
          <p:cNvPr id="4" name="Picture 3">
            <a:extLst>
              <a:ext uri="{FF2B5EF4-FFF2-40B4-BE49-F238E27FC236}">
                <a16:creationId xmlns:a16="http://schemas.microsoft.com/office/drawing/2014/main" id="{92FFE276-1C05-2160-0D24-4EA3D927B2A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41707" y="1551814"/>
            <a:ext cx="671830" cy="828675"/>
          </a:xfrm>
          <a:prstGeom prst="rect">
            <a:avLst/>
          </a:prstGeom>
          <a:noFill/>
          <a:ln>
            <a:noFill/>
          </a:ln>
        </p:spPr>
      </p:pic>
    </p:spTree>
    <p:extLst>
      <p:ext uri="{BB962C8B-B14F-4D97-AF65-F5344CB8AC3E}">
        <p14:creationId xmlns:p14="http://schemas.microsoft.com/office/powerpoint/2010/main" val="6176249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a:solidFill>
                  <a:srgbClr val="398F98"/>
                </a:solidFill>
                <a:latin typeface="Calibri"/>
                <a:cs typeface="Calibri"/>
              </a:rPr>
              <a:t>Καλά παραδείγματα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844359"/>
            <a:ext cx="7779895" cy="3785652"/>
          </a:xfrm>
          <a:prstGeom prst="rect">
            <a:avLst/>
          </a:prstGeom>
          <a:noFill/>
        </p:spPr>
        <p:txBody>
          <a:bodyPr wrap="square" rtlCol="0">
            <a:spAutoFit/>
          </a:bodyPr>
          <a:lstStyle/>
          <a:p>
            <a:pPr algn="just"/>
            <a:r>
              <a:rPr lang="en-US" sz="3000" b="1" dirty="0"/>
              <a:t>Mailchimp: </a:t>
            </a:r>
            <a:r>
              <a:rPr lang="el-GR" sz="3000" dirty="0"/>
              <a:t>"</a:t>
            </a:r>
            <a:r>
              <a:rPr lang="el-GR" sz="3000" dirty="0" err="1"/>
              <a:t>Send</a:t>
            </a:r>
            <a:r>
              <a:rPr lang="el-GR" sz="3000" dirty="0"/>
              <a:t> </a:t>
            </a:r>
            <a:r>
              <a:rPr lang="el-GR" sz="3000" dirty="0" err="1"/>
              <a:t>Better</a:t>
            </a:r>
            <a:r>
              <a:rPr lang="el-GR" sz="3000" dirty="0"/>
              <a:t> Email" - Το </a:t>
            </a:r>
            <a:r>
              <a:rPr lang="el-GR" sz="3000" dirty="0" err="1"/>
              <a:t>tagline</a:t>
            </a:r>
            <a:r>
              <a:rPr lang="el-GR" sz="3000" dirty="0"/>
              <a:t> του </a:t>
            </a:r>
            <a:r>
              <a:rPr lang="el-GR" sz="3000" dirty="0" err="1"/>
              <a:t>Mailchimp</a:t>
            </a:r>
            <a:r>
              <a:rPr lang="el-GR" sz="3000" dirty="0"/>
              <a:t> είναι ένα παράδειγμα του τρόπου με τον οποίο η </a:t>
            </a:r>
            <a:r>
              <a:rPr lang="el-GR" sz="3000" dirty="0" err="1"/>
              <a:t>κειμενογραφία</a:t>
            </a:r>
            <a:r>
              <a:rPr lang="el-GR" sz="3000" dirty="0"/>
              <a:t> μπορεί να επικεντρωθεί στα οφέλη ενός προϊόντος ή μιας υπηρεσίας. Είναι σαφές, συνοπτικό και απευθύνεται στην επιθυμία του κοινού-στόχου για υψηλής ποιότητας email μάρκετινγκ</a:t>
            </a:r>
            <a:r>
              <a:rPr lang="en-US" sz="3000" dirty="0"/>
              <a:t>.</a:t>
            </a:r>
          </a:p>
        </p:txBody>
      </p:sp>
      <p:pic>
        <p:nvPicPr>
          <p:cNvPr id="5" name="Picture 4">
            <a:extLst>
              <a:ext uri="{FF2B5EF4-FFF2-40B4-BE49-F238E27FC236}">
                <a16:creationId xmlns:a16="http://schemas.microsoft.com/office/drawing/2014/main" id="{2564B1E3-7D14-5669-3631-816D5E7E491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23107" y="1642046"/>
            <a:ext cx="1695450" cy="940435"/>
          </a:xfrm>
          <a:prstGeom prst="rect">
            <a:avLst/>
          </a:prstGeom>
          <a:noFill/>
          <a:ln>
            <a:noFill/>
          </a:ln>
        </p:spPr>
      </p:pic>
    </p:spTree>
    <p:extLst>
      <p:ext uri="{BB962C8B-B14F-4D97-AF65-F5344CB8AC3E}">
        <p14:creationId xmlns:p14="http://schemas.microsoft.com/office/powerpoint/2010/main" val="42548671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a:solidFill>
                  <a:srgbClr val="398F98"/>
                </a:solidFill>
                <a:latin typeface="Calibri"/>
                <a:cs typeface="Calibri"/>
              </a:rPr>
              <a:t>Θυμήσου</a:t>
            </a:r>
            <a:r>
              <a:rPr lang="en-US" sz="4000" dirty="0">
                <a:solidFill>
                  <a:srgbClr val="398F98"/>
                </a:solidFill>
                <a:latin typeface="Calibri"/>
                <a:cs typeface="Calibri"/>
              </a:rPr>
              <a:t>!</a:t>
            </a: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573343"/>
            <a:ext cx="7779895" cy="4985980"/>
          </a:xfrm>
          <a:prstGeom prst="rect">
            <a:avLst/>
          </a:prstGeom>
          <a:noFill/>
        </p:spPr>
        <p:txBody>
          <a:bodyPr wrap="square" rtlCol="0">
            <a:spAutoFit/>
          </a:bodyPr>
          <a:lstStyle/>
          <a:p>
            <a:pPr marL="457200" indent="-457200" algn="just">
              <a:buFont typeface="Wingdings" panose="05000000000000000000" pitchFamily="2" charset="2"/>
              <a:buChar char="ü"/>
            </a:pPr>
            <a:r>
              <a:rPr lang="el-GR" sz="2400" dirty="0"/>
              <a:t>Χρησιμοποιώντας αυτές τις στρατηγικές, μπορείτε να δημιουργήσετε μια ισχυρή και αποτελεσματική στρατηγική μάρκετινγκ περιεχομένου για τα μέσα κοινωνικής δικτύωσης που σας βοηθά να χτίσετε την επωνυμία σας και να </a:t>
            </a:r>
            <a:r>
              <a:rPr lang="el-GR" sz="2400" dirty="0" err="1"/>
              <a:t>αλληλεπιδράσετε</a:t>
            </a:r>
            <a:r>
              <a:rPr lang="el-GR" sz="2400" dirty="0"/>
              <a:t> με το κοινό-στόχο σας</a:t>
            </a:r>
            <a:r>
              <a:rPr lang="en-US" sz="2400" dirty="0"/>
              <a:t>.</a:t>
            </a:r>
          </a:p>
          <a:p>
            <a:pPr algn="just"/>
            <a:endParaRPr lang="en-US" sz="2400" dirty="0"/>
          </a:p>
          <a:p>
            <a:pPr marL="457200" indent="-457200" algn="just">
              <a:buFont typeface="Wingdings" panose="05000000000000000000" pitchFamily="2" charset="2"/>
              <a:buChar char="ü"/>
            </a:pPr>
            <a:r>
              <a:rPr lang="el-GR" sz="2400" dirty="0"/>
              <a:t>Χρησιμοποιώντας αυτές τις συμβουλές και κόλπα, μπορείτε να δημιουργήσετε επιτυχημένο περιεχόμενο στα μέσα κοινωνικής δικτύωσης που συμβάλλει στην οικοδόμηση της επωνυμίας σας, στην προσέλκυση του κοινού σας και στην ανάπτυξη της επιχείρησης</a:t>
            </a:r>
            <a:r>
              <a:rPr lang="en-US" sz="3000" dirty="0"/>
              <a:t>.</a:t>
            </a:r>
          </a:p>
        </p:txBody>
      </p:sp>
    </p:spTree>
    <p:extLst>
      <p:ext uri="{BB962C8B-B14F-4D97-AF65-F5344CB8AC3E}">
        <p14:creationId xmlns:p14="http://schemas.microsoft.com/office/powerpoint/2010/main" val="24991190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1938992"/>
          </a:xfrm>
          <a:prstGeom prst="rect">
            <a:avLst/>
          </a:prstGeom>
          <a:noFill/>
        </p:spPr>
        <p:txBody>
          <a:bodyPr wrap="square" rtlCol="0">
            <a:spAutoFit/>
          </a:bodyPr>
          <a:lstStyle/>
          <a:p>
            <a:r>
              <a:rPr lang="el-GR" sz="4000" dirty="0">
                <a:solidFill>
                  <a:srgbClr val="398F98"/>
                </a:solidFill>
                <a:latin typeface="Calibri"/>
                <a:cs typeface="Calibri"/>
              </a:rPr>
              <a:t>Αρχές μέσων κοινωνικής δικτύωσης</a:t>
            </a:r>
            <a:endParaRPr lang="en-US" sz="4000" dirty="0">
              <a:solidFill>
                <a:srgbClr val="398F98"/>
              </a:solidFill>
              <a:latin typeface="Calibri"/>
              <a:cs typeface="Calibri"/>
            </a:endParaRPr>
          </a:p>
          <a:p>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162781"/>
            <a:ext cx="7779895" cy="424731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Να είναι αυθεντικές</a:t>
            </a:r>
            <a:r>
              <a:rPr lang="en-US" sz="3000" b="1" dirty="0"/>
              <a:t>: </a:t>
            </a:r>
            <a:r>
              <a:rPr lang="el-GR" sz="3000" dirty="0"/>
              <a:t>Τα μέσα κοινωνικής δικτύωσης έχουν να κάνουν με τη δημιουργία σχέσεων και εμπιστοσύνης με το κοινό τους. Για να το κάνουν αυτό, είναι σημαντικό να είναι αυθεντικές και διαφανείς στις επικοινωνίες τους. Αυτό σημαίνει να είναι ειλικρινείς σχετικά με τις αξίες, τους στόχους και τις προκλήσεις της επωνυμίας τους.</a:t>
            </a:r>
            <a:endParaRPr lang="en-US" sz="3000" dirty="0"/>
          </a:p>
        </p:txBody>
      </p:sp>
    </p:spTree>
    <p:extLst>
      <p:ext uri="{BB962C8B-B14F-4D97-AF65-F5344CB8AC3E}">
        <p14:creationId xmlns:p14="http://schemas.microsoft.com/office/powerpoint/2010/main" val="15783323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7407962" cy="707886"/>
          </a:xfrm>
          <a:prstGeom prst="rect">
            <a:avLst/>
          </a:prstGeom>
          <a:noFill/>
        </p:spPr>
        <p:txBody>
          <a:bodyPr wrap="square" rtlCol="0">
            <a:spAutoFit/>
          </a:bodyPr>
          <a:lstStyle/>
          <a:p>
            <a:r>
              <a:rPr lang="el-GR" sz="4000" dirty="0">
                <a:solidFill>
                  <a:srgbClr val="398F98"/>
                </a:solidFill>
                <a:latin typeface="Calibri"/>
                <a:cs typeface="Calibri"/>
              </a:rPr>
              <a:t>Βέλτιστες πρακτικές (μετρικές)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08511" y="1595021"/>
            <a:ext cx="7779895" cy="5262979"/>
          </a:xfrm>
          <a:prstGeom prst="rect">
            <a:avLst/>
          </a:prstGeom>
          <a:noFill/>
        </p:spPr>
        <p:txBody>
          <a:bodyPr wrap="square" rtlCol="0">
            <a:spAutoFit/>
          </a:bodyPr>
          <a:lstStyle/>
          <a:p>
            <a:pPr marL="457200" indent="-457200" algn="just">
              <a:buFont typeface="Wingdings" panose="05000000000000000000" pitchFamily="2" charset="2"/>
              <a:buChar char="Ø"/>
            </a:pPr>
            <a:r>
              <a:rPr lang="el-GR" sz="2800" b="1" dirty="0"/>
              <a:t>Θέστε ξεκάθαρους στόχους</a:t>
            </a:r>
            <a:r>
              <a:rPr lang="en-US" sz="2800" dirty="0"/>
              <a:t>: </a:t>
            </a:r>
            <a:r>
              <a:rPr lang="el-GR" sz="2800" dirty="0"/>
              <a:t>Πριν παρακολουθήσετε τις μετρήσεις των μέσων κοινωνικής δικτύωσης, είναι σημαντικό να θέσετε ξεκάθαρους στόχους για τη στρατηγική σας στα μέσα κοινωνικής δικτύωσης. Αυτοί οι στόχοι πρέπει να είναι συγκεκριμένοι, μετρήσιμοι, επιτεύξιμοι, σχετικοί και χρονικά δεσμευμένοι (SMART). Για παράδειγμα, μπορεί να θέλετε να αυξήσετε την παρακολούθηση των μέσων κοινωνικής δικτύωσης κατά 10% τους επόμενους έξι μήνες.</a:t>
            </a:r>
            <a:endParaRPr lang="en-US" sz="2800" dirty="0"/>
          </a:p>
        </p:txBody>
      </p:sp>
    </p:spTree>
    <p:extLst>
      <p:ext uri="{BB962C8B-B14F-4D97-AF65-F5344CB8AC3E}">
        <p14:creationId xmlns:p14="http://schemas.microsoft.com/office/powerpoint/2010/main" val="32124682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7" y="648475"/>
            <a:ext cx="6973395" cy="707886"/>
          </a:xfrm>
          <a:prstGeom prst="rect">
            <a:avLst/>
          </a:prstGeom>
          <a:noFill/>
        </p:spPr>
        <p:txBody>
          <a:bodyPr wrap="square" rtlCol="0">
            <a:spAutoFit/>
          </a:bodyPr>
          <a:lstStyle/>
          <a:p>
            <a:r>
              <a:rPr lang="el-GR" sz="4000" dirty="0">
                <a:solidFill>
                  <a:srgbClr val="398F98"/>
                </a:solidFill>
                <a:latin typeface="Calibri"/>
                <a:cs typeface="Calibri"/>
              </a:rPr>
              <a:t>Βέλτιστες πρακτικές (μετρικές)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893383"/>
            <a:ext cx="7779895" cy="424731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Επιλέξτε τις σωστές μετρήσεις </a:t>
            </a:r>
            <a:r>
              <a:rPr lang="en-US" sz="3000" b="1" dirty="0"/>
              <a:t>: </a:t>
            </a:r>
            <a:r>
              <a:rPr lang="el-GR" sz="3000" dirty="0"/>
              <a:t>Επιλέξτε μετρήσεις που ευθυγραμμίζονται με τους στόχους σας και μετρούν την αποτελεσματικότητα της στρατηγικής σας στα </a:t>
            </a:r>
            <a:r>
              <a:rPr lang="el-GR" sz="3000" dirty="0" err="1"/>
              <a:t>social</a:t>
            </a:r>
            <a:r>
              <a:rPr lang="el-GR" sz="3000" dirty="0"/>
              <a:t> </a:t>
            </a:r>
            <a:r>
              <a:rPr lang="el-GR" sz="3000" dirty="0" err="1"/>
              <a:t>media</a:t>
            </a:r>
            <a:r>
              <a:rPr lang="el-GR" sz="3000" dirty="0"/>
              <a:t>. Επιλέξτε έναν συνδυασμό ποσοτικών και ποιοτικών μετρήσεων, όπως το ποσοστό αφοσίωσης, η προσέγγιση χρηστών και η ανάλυση συναισθήματος.</a:t>
            </a:r>
            <a:endParaRPr lang="en-US" sz="3000" dirty="0"/>
          </a:p>
        </p:txBody>
      </p:sp>
    </p:spTree>
    <p:extLst>
      <p:ext uri="{BB962C8B-B14F-4D97-AF65-F5344CB8AC3E}">
        <p14:creationId xmlns:p14="http://schemas.microsoft.com/office/powerpoint/2010/main" val="6916227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928128" cy="707886"/>
          </a:xfrm>
          <a:prstGeom prst="rect">
            <a:avLst/>
          </a:prstGeom>
          <a:noFill/>
        </p:spPr>
        <p:txBody>
          <a:bodyPr wrap="square" rtlCol="0">
            <a:spAutoFit/>
          </a:bodyPr>
          <a:lstStyle/>
          <a:p>
            <a:r>
              <a:rPr lang="el-GR" sz="4000" dirty="0">
                <a:solidFill>
                  <a:srgbClr val="398F98"/>
                </a:solidFill>
                <a:latin typeface="Calibri"/>
                <a:cs typeface="Calibri"/>
              </a:rPr>
              <a:t>Βέλτιστες πρακτικές (μετρικές)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766635"/>
            <a:ext cx="7779895" cy="5170646"/>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Χρησιμοποιήστε εργαλεία ανάλυσης </a:t>
            </a:r>
            <a:r>
              <a:rPr lang="en-US" sz="3000" b="1" dirty="0"/>
              <a:t>: </a:t>
            </a:r>
            <a:r>
              <a:rPr lang="el-GR" sz="3000" dirty="0"/>
              <a:t>Υπάρχουν πολλά διαθέσιμα εργαλεία ανάλυσης μέσων κοινωνικής δικτύωσης που μπορούν να σας βοηθήσουν να παρακολουθείτε και να αναλύετε τις μετρήσεις σας στα κοινωνικά μέσα. Χρησιμοποιήστε αυτά τα εργαλεία για να αποκτήσετε πληροφορίες σχετικά με τα δημογραφικά στοιχεία του κοινού σας, τα επίπεδα αφοσίωσης και την απόδοση περιεχομένου</a:t>
            </a:r>
            <a:r>
              <a:rPr lang="en-US" sz="3000" dirty="0"/>
              <a:t>.</a:t>
            </a:r>
          </a:p>
        </p:txBody>
      </p:sp>
    </p:spTree>
    <p:extLst>
      <p:ext uri="{BB962C8B-B14F-4D97-AF65-F5344CB8AC3E}">
        <p14:creationId xmlns:p14="http://schemas.microsoft.com/office/powerpoint/2010/main" val="38872167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7" y="648475"/>
            <a:ext cx="7072983" cy="707886"/>
          </a:xfrm>
          <a:prstGeom prst="rect">
            <a:avLst/>
          </a:prstGeom>
          <a:noFill/>
        </p:spPr>
        <p:txBody>
          <a:bodyPr wrap="square" rtlCol="0">
            <a:spAutoFit/>
          </a:bodyPr>
          <a:lstStyle/>
          <a:p>
            <a:r>
              <a:rPr lang="el-GR" sz="4000" dirty="0">
                <a:solidFill>
                  <a:srgbClr val="398F98"/>
                </a:solidFill>
                <a:latin typeface="Calibri"/>
                <a:cs typeface="Calibri"/>
              </a:rPr>
              <a:t>Βέλτιστες πρακτικές (μετρικές)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893383"/>
            <a:ext cx="7779895" cy="3785652"/>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Παρακολουθήστε τις μετρήσεις με συνέπεια </a:t>
            </a:r>
            <a:r>
              <a:rPr lang="en-US" sz="3000" dirty="0"/>
              <a:t>: </a:t>
            </a:r>
            <a:r>
              <a:rPr lang="el-GR" sz="3000" dirty="0"/>
              <a:t>Παρακολουθείτε τακτικά τις μετρήσεις των μέσων κοινωνικής δικτύωσης για να μετράτε την πρόοδο και να εντοπίζετε τομείς προς βελτίωση. Ορίστε ένα τακτικό χρονοδιάγραμμα για την παρακολούθηση μετρήσεων και μείνετε σε αυτό.</a:t>
            </a:r>
            <a:endParaRPr lang="en-US" sz="3000" dirty="0"/>
          </a:p>
        </p:txBody>
      </p:sp>
    </p:spTree>
    <p:extLst>
      <p:ext uri="{BB962C8B-B14F-4D97-AF65-F5344CB8AC3E}">
        <p14:creationId xmlns:p14="http://schemas.microsoft.com/office/powerpoint/2010/main" val="314604384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7" y="648475"/>
            <a:ext cx="6946235" cy="707886"/>
          </a:xfrm>
          <a:prstGeom prst="rect">
            <a:avLst/>
          </a:prstGeom>
          <a:noFill/>
        </p:spPr>
        <p:txBody>
          <a:bodyPr wrap="square" rtlCol="0">
            <a:spAutoFit/>
          </a:bodyPr>
          <a:lstStyle/>
          <a:p>
            <a:r>
              <a:rPr lang="el-GR" sz="4000" dirty="0">
                <a:solidFill>
                  <a:srgbClr val="398F98"/>
                </a:solidFill>
                <a:latin typeface="Calibri"/>
                <a:cs typeface="Calibri"/>
              </a:rPr>
              <a:t>Βέλτιστες πρακτικές (μετρικές)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893383"/>
            <a:ext cx="7779895" cy="424731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Σημείο αναφοράς έναντι των ανταγωνιστών</a:t>
            </a:r>
            <a:r>
              <a:rPr lang="en-US" sz="3000" b="1" dirty="0"/>
              <a:t>: </a:t>
            </a:r>
            <a:r>
              <a:rPr lang="el-GR" sz="3000" dirty="0"/>
              <a:t>Συγκρίνετε τις μετρήσεις σας στα μέσα κοινωνικής δικτύωσης με αυτές των ανταγωνιστών σας για να δείτε πώς ανταποκρίνεστε. Χρησιμοποιήστε αυτές τις πληροφορίες για να εντοπίσετε τομείς στους οποίους μπορείτε να βελτιώσετε τη στρατηγική σας στα μέσα κοινωνικής δικτύωσης.</a:t>
            </a:r>
            <a:endParaRPr lang="en-US" sz="3000" dirty="0"/>
          </a:p>
        </p:txBody>
      </p:sp>
    </p:spTree>
    <p:extLst>
      <p:ext uri="{BB962C8B-B14F-4D97-AF65-F5344CB8AC3E}">
        <p14:creationId xmlns:p14="http://schemas.microsoft.com/office/powerpoint/2010/main" val="23792063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l-GR" sz="4000" dirty="0">
                <a:solidFill>
                  <a:srgbClr val="398F98"/>
                </a:solidFill>
                <a:latin typeface="Calibri"/>
                <a:cs typeface="Calibri"/>
              </a:rPr>
              <a:t>Βέλτιστες πρακτικές (μετρικές)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893383"/>
            <a:ext cx="7779895" cy="424731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Προσαρμόστε τη στρατηγική σας με βάση δεδομένα </a:t>
            </a:r>
            <a:r>
              <a:rPr lang="en-US" sz="3000" b="1" dirty="0"/>
              <a:t>: </a:t>
            </a:r>
            <a:r>
              <a:rPr lang="el-GR" sz="3000" dirty="0"/>
              <a:t>Χρησιμοποιήστε τις πληροφορίες που αποκτήσατε από τις μετρήσεις σας στα μέσα κοινωνικής δικτύωσης για να λάβετε αποφάσεις βάσει δεδομένων σχετικά με τη στρατηγική σας στα κοινωνικά μέσα. Προσαρμόστε τη στρατηγική σας με βάση το τι λειτουργεί και τι όχι</a:t>
            </a:r>
            <a:r>
              <a:rPr lang="en-US" sz="3000" dirty="0"/>
              <a:t>.</a:t>
            </a:r>
          </a:p>
        </p:txBody>
      </p:sp>
    </p:spTree>
    <p:extLst>
      <p:ext uri="{BB962C8B-B14F-4D97-AF65-F5344CB8AC3E}">
        <p14:creationId xmlns:p14="http://schemas.microsoft.com/office/powerpoint/2010/main" val="25095235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2254912" y="2721114"/>
            <a:ext cx="5906124" cy="1323439"/>
          </a:xfrm>
          <a:prstGeom prst="rect">
            <a:avLst/>
          </a:prstGeom>
          <a:noFill/>
        </p:spPr>
        <p:txBody>
          <a:bodyPr wrap="square" rtlCol="0">
            <a:spAutoFit/>
          </a:bodyPr>
          <a:lstStyle/>
          <a:p>
            <a:r>
              <a:rPr lang="el-GR" sz="4000" dirty="0">
                <a:solidFill>
                  <a:srgbClr val="398F98"/>
                </a:solidFill>
                <a:latin typeface="Calibri"/>
                <a:cs typeface="Calibri"/>
              </a:rPr>
              <a:t>Τέλος μαθησιακής ενότητας</a:t>
            </a:r>
            <a:endParaRPr lang="en-US" sz="4000" dirty="0">
              <a:solidFill>
                <a:srgbClr val="398F98"/>
              </a:solidFill>
              <a:latin typeface="Calibri"/>
              <a:cs typeface="Calibri"/>
            </a:endParaRPr>
          </a:p>
        </p:txBody>
      </p:sp>
    </p:spTree>
    <p:extLst>
      <p:ext uri="{BB962C8B-B14F-4D97-AF65-F5344CB8AC3E}">
        <p14:creationId xmlns:p14="http://schemas.microsoft.com/office/powerpoint/2010/main" val="412066098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1323439"/>
          </a:xfrm>
          <a:prstGeom prst="rect">
            <a:avLst/>
          </a:prstGeom>
          <a:noFill/>
        </p:spPr>
        <p:txBody>
          <a:bodyPr wrap="square" rtlCol="0">
            <a:spAutoFit/>
          </a:bodyPr>
          <a:lstStyle/>
          <a:p>
            <a:r>
              <a:rPr lang="el-GR" sz="4000" dirty="0">
                <a:solidFill>
                  <a:srgbClr val="398F98"/>
                </a:solidFill>
                <a:latin typeface="Calibri"/>
                <a:cs typeface="Calibri"/>
              </a:rPr>
              <a:t>Σημείωση πνευματικών δικαιωμάτων</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070991"/>
            <a:ext cx="8293009" cy="2246769"/>
          </a:xfrm>
          <a:prstGeom prst="rect">
            <a:avLst/>
          </a:prstGeom>
          <a:noFill/>
        </p:spPr>
        <p:txBody>
          <a:bodyPr wrap="square" rtlCol="0">
            <a:spAutoFit/>
          </a:bodyPr>
          <a:lstStyle/>
          <a:p>
            <a:pPr marL="457200" indent="-457200" algn="just">
              <a:buFont typeface="Wingdings" panose="05000000000000000000" pitchFamily="2" charset="2"/>
              <a:buChar char="Ø"/>
            </a:pPr>
            <a:r>
              <a:rPr lang="en-US" dirty="0"/>
              <a:t>Copyright © Members of the </a:t>
            </a:r>
            <a:r>
              <a:rPr lang="en-US" i="1" dirty="0"/>
              <a:t>Enhancing Young People Skills and Competencies in Social Entrepreneurship by Virtual Reality </a:t>
            </a:r>
            <a:r>
              <a:rPr lang="en-US" dirty="0"/>
              <a:t>Project, 2021 for details of the  ENTREREALITY </a:t>
            </a:r>
            <a:r>
              <a:rPr lang="en-US" dirty="0">
                <a:hlinkClick r:id="rId3"/>
              </a:rPr>
              <a:t>https://projectentreality.eu/index.php/en/</a:t>
            </a:r>
            <a:r>
              <a:rPr lang="en-US" dirty="0"/>
              <a:t> project and the collaboration.</a:t>
            </a:r>
          </a:p>
          <a:p>
            <a:pPr algn="just"/>
            <a:endParaRPr lang="en-US" dirty="0"/>
          </a:p>
          <a:p>
            <a:pPr marL="457200" indent="-457200" algn="just">
              <a:buFont typeface="Wingdings" panose="05000000000000000000" pitchFamily="2" charset="2"/>
              <a:buChar char="Ø"/>
            </a:pPr>
            <a:r>
              <a:rPr lang="en-US" dirty="0"/>
              <a:t> The work must be attributed by attaching the following reference to the copied elements: “Copyright © Members of the </a:t>
            </a:r>
            <a:r>
              <a:rPr lang="en-US" dirty="0" err="1"/>
              <a:t>Entrereality</a:t>
            </a:r>
            <a:r>
              <a:rPr lang="en-US" dirty="0"/>
              <a:t> Project, 2021”. </a:t>
            </a:r>
          </a:p>
          <a:p>
            <a:pPr marL="457200" indent="-457200" algn="just">
              <a:buFont typeface="Wingdings" panose="05000000000000000000" pitchFamily="2" charset="2"/>
              <a:buChar char="Ø"/>
            </a:pPr>
            <a:endParaRPr lang="en-US" dirty="0"/>
          </a:p>
          <a:p>
            <a:pPr marL="457200" indent="-457200" algn="just">
              <a:buFont typeface="Wingdings" panose="05000000000000000000" pitchFamily="2" charset="2"/>
              <a:buChar char="Ø"/>
            </a:pPr>
            <a:r>
              <a:rPr lang="en-US" dirty="0"/>
              <a:t>Using this presentation in a way and/or for purposes not foreseen in the license, requires the prior written permission of the copyright holders. The information contained in this presentation represents the views of the copyright holders as of the date such views are published</a:t>
            </a:r>
          </a:p>
        </p:txBody>
      </p:sp>
    </p:spTree>
    <p:extLst>
      <p:ext uri="{BB962C8B-B14F-4D97-AF65-F5344CB8AC3E}">
        <p14:creationId xmlns:p14="http://schemas.microsoft.com/office/powerpoint/2010/main" val="22592506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Πηγές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070991"/>
            <a:ext cx="8293009" cy="4185761"/>
          </a:xfrm>
          <a:prstGeom prst="rect">
            <a:avLst/>
          </a:prstGeom>
          <a:noFill/>
        </p:spPr>
        <p:txBody>
          <a:bodyPr wrap="square" rtlCol="0">
            <a:spAutoFit/>
          </a:bodyPr>
          <a:lstStyle/>
          <a:p>
            <a:pPr marL="285750" indent="-285750" algn="just">
              <a:buFont typeface="Arial" panose="020B0604020202020204" pitchFamily="34" charset="0"/>
              <a:buChar char="•"/>
            </a:pPr>
            <a:r>
              <a:rPr lang="en-US" dirty="0" err="1"/>
              <a:t>Zippia</a:t>
            </a:r>
            <a:r>
              <a:rPr lang="en-US" dirty="0"/>
              <a:t>. "20 Vital Smartphone Usage Statistics [2023]: Facts, Data, and Trends On Mobile Use In The U.S." Zippia.com. Apr. 3, 2023, https://www.zippia.com/advice/smartphone-usage-statistics/ </a:t>
            </a:r>
          </a:p>
          <a:p>
            <a:pPr marL="285750" indent="-285750" algn="just">
              <a:buFont typeface="Arial" panose="020B0604020202020204" pitchFamily="34" charset="0"/>
              <a:buChar char="•"/>
            </a:pPr>
            <a:r>
              <a:rPr lang="en-US" dirty="0" err="1"/>
              <a:t>aresh</a:t>
            </a:r>
            <a:r>
              <a:rPr lang="en-US" dirty="0"/>
              <a:t>, K. M., Nunan, D., Pearson, D. F. B. (2019). Marketing Research: An Applied Approach. Pearson Education Limited</a:t>
            </a:r>
          </a:p>
          <a:p>
            <a:pPr marL="285750" indent="-285750" algn="just">
              <a:buFont typeface="Arial" panose="020B0604020202020204" pitchFamily="34" charset="0"/>
              <a:buChar char="•"/>
            </a:pPr>
            <a:r>
              <a:rPr lang="en-US" dirty="0" err="1"/>
              <a:t>Doerr</a:t>
            </a:r>
            <a:r>
              <a:rPr lang="en-US" dirty="0"/>
              <a:t>, J. (2018). Measure What Matters: OKRs: The Simple Idea that Drives 10x Growth. Penguin Books Ltd</a:t>
            </a:r>
          </a:p>
          <a:p>
            <a:pPr marL="285750" indent="-285750" algn="just">
              <a:buFont typeface="Arial" panose="020B0604020202020204" pitchFamily="34" charset="0"/>
              <a:buChar char="•"/>
            </a:pPr>
            <a:r>
              <a:rPr lang="en-US" dirty="0"/>
              <a:t>Wheeler, A. (2012). Designing Brand Identity: An Essential Guide for the Whole Branding Team. John Wiley &amp; Sons</a:t>
            </a:r>
          </a:p>
          <a:p>
            <a:pPr marL="285750" indent="-285750" algn="just">
              <a:buFont typeface="Arial" panose="020B0604020202020204" pitchFamily="34" charset="0"/>
              <a:buChar char="•"/>
            </a:pPr>
            <a:r>
              <a:rPr lang="en-US" dirty="0"/>
              <a:t>Kotler, P., </a:t>
            </a:r>
            <a:r>
              <a:rPr lang="en-US" dirty="0" err="1"/>
              <a:t>Kartajaya</a:t>
            </a:r>
            <a:r>
              <a:rPr lang="en-US" dirty="0"/>
              <a:t>, H., Iwan (2017). Marketing 4.0: Moving from Traditional to Digital. John Wiley &amp; Sons</a:t>
            </a:r>
          </a:p>
          <a:p>
            <a:pPr marL="285750" indent="-285750" algn="just">
              <a:buFont typeface="Arial" panose="020B0604020202020204" pitchFamily="34" charset="0"/>
              <a:buChar char="•"/>
            </a:pPr>
            <a:r>
              <a:rPr lang="en-US" dirty="0" err="1"/>
              <a:t>Reibstein</a:t>
            </a:r>
            <a:r>
              <a:rPr lang="en-US" dirty="0"/>
              <a:t>, D. (2021). Key Marketing Metrics. The 50+ metrics every manager needs to know, Paperback. Pearson Education Limited</a:t>
            </a:r>
          </a:p>
          <a:p>
            <a:pPr marL="285750" indent="-285750" algn="just">
              <a:buFont typeface="Arial" panose="020B0604020202020204" pitchFamily="34" charset="0"/>
              <a:buChar char="•"/>
            </a:pPr>
            <a:r>
              <a:rPr lang="en-US" dirty="0">
                <a:hlinkClick r:id="rId3"/>
              </a:rPr>
              <a:t>https://netbasequid.com/blog/market-research-steps/</a:t>
            </a:r>
            <a:r>
              <a:rPr lang="en-US" dirty="0"/>
              <a:t>   </a:t>
            </a:r>
          </a:p>
          <a:p>
            <a:pPr marL="285750" indent="-285750" algn="just">
              <a:buFont typeface="Arial" panose="020B0604020202020204" pitchFamily="34" charset="0"/>
              <a:buChar char="•"/>
            </a:pPr>
            <a:r>
              <a:rPr lang="en-US" dirty="0">
                <a:hlinkClick r:id="rId4"/>
              </a:rPr>
              <a:t>https://books.forbes.com/blog/how-to-build-a-digital-brand-that-lasts/</a:t>
            </a:r>
            <a:r>
              <a:rPr lang="en-US" dirty="0"/>
              <a:t>  </a:t>
            </a:r>
          </a:p>
          <a:p>
            <a:pPr marL="285750" indent="-285750" algn="just">
              <a:buFont typeface="Arial" panose="020B0604020202020204" pitchFamily="34" charset="0"/>
              <a:buChar char="•"/>
            </a:pPr>
            <a:r>
              <a:rPr lang="en-US" dirty="0">
                <a:hlinkClick r:id="rId5"/>
              </a:rPr>
              <a:t>https://neilpatel.com/what-is-content-marketing/</a:t>
            </a:r>
            <a:r>
              <a:rPr lang="en-US" dirty="0"/>
              <a:t>  </a:t>
            </a:r>
          </a:p>
          <a:p>
            <a:pPr marL="285750" indent="-285750" algn="just">
              <a:buFont typeface="Arial" panose="020B0604020202020204" pitchFamily="34" charset="0"/>
              <a:buChar char="•"/>
            </a:pPr>
            <a:r>
              <a:rPr lang="en-US" dirty="0">
                <a:hlinkClick r:id="rId6"/>
              </a:rPr>
              <a:t>https://www.heurio.co/dieter-rams-10-principles-of-good-design</a:t>
            </a:r>
            <a:r>
              <a:rPr lang="en-US" dirty="0"/>
              <a:t>  </a:t>
            </a:r>
          </a:p>
          <a:p>
            <a:pPr marL="285750" indent="-285750" algn="just">
              <a:buFont typeface="Arial" panose="020B0604020202020204" pitchFamily="34" charset="0"/>
              <a:buChar char="•"/>
            </a:pPr>
            <a:r>
              <a:rPr lang="en-US" dirty="0">
                <a:hlinkClick r:id="rId7"/>
              </a:rPr>
              <a:t>https://www.smashingmagazine.com/2010/01/color-theory-for-designers-part-1-the-meaning-of-color/</a:t>
            </a:r>
            <a:r>
              <a:rPr lang="en-US" dirty="0"/>
              <a:t>  </a:t>
            </a:r>
          </a:p>
          <a:p>
            <a:pPr algn="just"/>
            <a:endParaRPr lang="en-US" dirty="0"/>
          </a:p>
        </p:txBody>
      </p:sp>
    </p:spTree>
    <p:extLst>
      <p:ext uri="{BB962C8B-B14F-4D97-AF65-F5344CB8AC3E}">
        <p14:creationId xmlns:p14="http://schemas.microsoft.com/office/powerpoint/2010/main" val="19077577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1938992"/>
          </a:xfrm>
          <a:prstGeom prst="rect">
            <a:avLst/>
          </a:prstGeom>
          <a:noFill/>
        </p:spPr>
        <p:txBody>
          <a:bodyPr wrap="square" rtlCol="0">
            <a:spAutoFit/>
          </a:bodyPr>
          <a:lstStyle/>
          <a:p>
            <a:r>
              <a:rPr lang="el-GR" sz="4000" dirty="0">
                <a:solidFill>
                  <a:srgbClr val="398F98"/>
                </a:solidFill>
                <a:latin typeface="Calibri"/>
                <a:cs typeface="Calibri"/>
              </a:rPr>
              <a:t>Αρχές μέσων κοινωνικής δικτύωσης</a:t>
            </a:r>
            <a:endParaRPr lang="en-US" sz="4000" dirty="0">
              <a:solidFill>
                <a:srgbClr val="398F98"/>
              </a:solidFill>
              <a:latin typeface="Calibri"/>
              <a:cs typeface="Calibri"/>
            </a:endParaRPr>
          </a:p>
          <a:p>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162781"/>
            <a:ext cx="7779895" cy="424731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Να δίνουν αξία</a:t>
            </a:r>
            <a:r>
              <a:rPr lang="en-US" sz="3000" b="1" dirty="0"/>
              <a:t>: </a:t>
            </a:r>
            <a:r>
              <a:rPr lang="el-GR" sz="3000" dirty="0"/>
              <a:t>Το περιεχόμενό τους στα μέσα κοινωνικής δικτύωσης πρέπει να προσφέρει αξία στο κοινό τους. Αυτό μπορεί να περιλαμβάνει εκπαιδευτικό περιεχόμενο, ψυχαγωγικό περιεχόμενο ή περιεχόμενο που λύνει ένα πρόβλημα για τους πελάτες τους. Παρέχοντας αξία, μπορούν να δημιουργήσουν εμπιστοσύνη και πίστη με το κοινό τους</a:t>
            </a:r>
            <a:r>
              <a:rPr lang="en-US" sz="3000" dirty="0"/>
              <a:t>.</a:t>
            </a:r>
          </a:p>
        </p:txBody>
      </p:sp>
    </p:spTree>
    <p:extLst>
      <p:ext uri="{BB962C8B-B14F-4D97-AF65-F5344CB8AC3E}">
        <p14:creationId xmlns:p14="http://schemas.microsoft.com/office/powerpoint/2010/main" val="1787207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1938992"/>
          </a:xfrm>
          <a:prstGeom prst="rect">
            <a:avLst/>
          </a:prstGeom>
          <a:noFill/>
        </p:spPr>
        <p:txBody>
          <a:bodyPr wrap="square" rtlCol="0">
            <a:spAutoFit/>
          </a:bodyPr>
          <a:lstStyle/>
          <a:p>
            <a:r>
              <a:rPr lang="el-GR" sz="4000" dirty="0">
                <a:solidFill>
                  <a:srgbClr val="398F98"/>
                </a:solidFill>
                <a:latin typeface="Calibri"/>
                <a:cs typeface="Calibri"/>
              </a:rPr>
              <a:t>Αρχές μέσων κοινωνικής δικτύωσης</a:t>
            </a:r>
            <a:endParaRPr lang="en-US" sz="4000" dirty="0">
              <a:solidFill>
                <a:srgbClr val="398F98"/>
              </a:solidFill>
              <a:latin typeface="Calibri"/>
              <a:cs typeface="Calibri"/>
            </a:endParaRPr>
          </a:p>
          <a:p>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162781"/>
            <a:ext cx="7779895" cy="4708981"/>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Να εμπλακούν με το κοινό τους</a:t>
            </a:r>
            <a:r>
              <a:rPr lang="en-US" sz="3000" b="1" dirty="0"/>
              <a:t>: </a:t>
            </a:r>
            <a:r>
              <a:rPr lang="el-GR" sz="3000" dirty="0"/>
              <a:t>Τα μέσα κοινωνικής δικτύωσης είναι μια αμφίδρομη συνομιλία. Για να χρησιμοποιήσουν αποτελεσματικά τα μέσα κοινωνικής δικτύωσης, είναι σημαντικό να </a:t>
            </a:r>
            <a:r>
              <a:rPr lang="el-GR" sz="3000" dirty="0" err="1"/>
              <a:t>αλληλεπιδρούν</a:t>
            </a:r>
            <a:r>
              <a:rPr lang="el-GR" sz="3000" dirty="0"/>
              <a:t> με το κοινό τους απαντώντας σε σχόλια και μηνύματα, ζητώντας σχόλια και δείχνοντας εκτίμηση για την υποστήριξή τους</a:t>
            </a:r>
            <a:r>
              <a:rPr lang="en-US" sz="3000" dirty="0"/>
              <a:t>.</a:t>
            </a:r>
          </a:p>
        </p:txBody>
      </p:sp>
    </p:spTree>
    <p:extLst>
      <p:ext uri="{BB962C8B-B14F-4D97-AF65-F5344CB8AC3E}">
        <p14:creationId xmlns:p14="http://schemas.microsoft.com/office/powerpoint/2010/main" val="20220448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1938992"/>
          </a:xfrm>
          <a:prstGeom prst="rect">
            <a:avLst/>
          </a:prstGeom>
          <a:noFill/>
        </p:spPr>
        <p:txBody>
          <a:bodyPr wrap="square" rtlCol="0">
            <a:spAutoFit/>
          </a:bodyPr>
          <a:lstStyle/>
          <a:p>
            <a:r>
              <a:rPr lang="el-GR" sz="4000" dirty="0">
                <a:solidFill>
                  <a:srgbClr val="398F98"/>
                </a:solidFill>
                <a:latin typeface="Calibri"/>
                <a:cs typeface="Calibri"/>
              </a:rPr>
              <a:t>Αρχές μέσων κοινωνικής δικτύωσης</a:t>
            </a:r>
            <a:endParaRPr lang="en-US" sz="4000" dirty="0">
              <a:solidFill>
                <a:srgbClr val="398F98"/>
              </a:solidFill>
              <a:latin typeface="Calibri"/>
              <a:cs typeface="Calibri"/>
            </a:endParaRPr>
          </a:p>
          <a:p>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162781"/>
            <a:ext cx="7779895" cy="3877985"/>
          </a:xfrm>
          <a:prstGeom prst="rect">
            <a:avLst/>
          </a:prstGeom>
          <a:noFill/>
        </p:spPr>
        <p:txBody>
          <a:bodyPr wrap="square" rtlCol="0">
            <a:spAutoFit/>
          </a:bodyPr>
          <a:lstStyle/>
          <a:p>
            <a:pPr marL="457200" indent="-457200" algn="just">
              <a:buFont typeface="Wingdings" panose="05000000000000000000" pitchFamily="2" charset="2"/>
              <a:buChar char="Ø"/>
            </a:pPr>
            <a:r>
              <a:rPr lang="el-GR" sz="2400" b="1" dirty="0"/>
              <a:t>Να μετρούν τα αποτελέσματά τους</a:t>
            </a:r>
            <a:r>
              <a:rPr lang="en-US" sz="3000" b="1" dirty="0"/>
              <a:t>: </a:t>
            </a:r>
            <a:r>
              <a:rPr lang="el-GR" sz="2400" dirty="0"/>
              <a:t>Για να προσδιορίσουν την αποτελεσματικότητα των προσπαθειών τους στα μέσα κοινωνικής δικτύωσης, είναι σημαντικό να μετρούν τα αποτελέσματά τους. Αυτό μπορεί να περιλαμβάνει μετρήσεις παρακολούθησης, όπως ποσοστά αφοσίωσης, προσέγγιση χρηστών και μετατροπές. Μετρώντας τα αποτελέσματά τους, μπορούν να εντοπίσουν τομείς προς βελτίωση και να προσαρμόσουν τη στρατηγική τους ανάλογα</a:t>
            </a:r>
            <a:r>
              <a:rPr lang="en-US" sz="2400" dirty="0"/>
              <a:t>.</a:t>
            </a:r>
          </a:p>
        </p:txBody>
      </p:sp>
    </p:spTree>
    <p:extLst>
      <p:ext uri="{BB962C8B-B14F-4D97-AF65-F5344CB8AC3E}">
        <p14:creationId xmlns:p14="http://schemas.microsoft.com/office/powerpoint/2010/main" val="2057464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6674630" cy="1323439"/>
          </a:xfrm>
          <a:prstGeom prst="rect">
            <a:avLst/>
          </a:prstGeom>
          <a:noFill/>
        </p:spPr>
        <p:txBody>
          <a:bodyPr wrap="square" rtlCol="0">
            <a:spAutoFit/>
          </a:bodyPr>
          <a:lstStyle/>
          <a:p>
            <a:r>
              <a:rPr lang="el-GR" sz="4000" dirty="0">
                <a:solidFill>
                  <a:srgbClr val="398F98"/>
                </a:solidFill>
                <a:latin typeface="Calibri"/>
                <a:cs typeface="Calibri"/>
              </a:rPr>
              <a:t>Τα μέσα κοινωνικής δικτύωσης σε αριθμούς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794479" y="2121587"/>
            <a:ext cx="7779895" cy="4708981"/>
          </a:xfrm>
          <a:prstGeom prst="rect">
            <a:avLst/>
          </a:prstGeom>
          <a:noFill/>
        </p:spPr>
        <p:txBody>
          <a:bodyPr wrap="square" rtlCol="0">
            <a:spAutoFit/>
          </a:bodyPr>
          <a:lstStyle/>
          <a:p>
            <a:pPr algn="just"/>
            <a:r>
              <a:rPr lang="el-GR" sz="3000" dirty="0"/>
              <a:t>Τα τελευταία στατιστικά στοιχεία φέρνουν στο προσκήνιο μερικά ενδιαφέροντα στοιχεία, τα οποία βοηθούν στην κατανόηση του νέου οικοσυστήματος και της ισχύος των συσκευών και των </a:t>
            </a:r>
            <a:r>
              <a:rPr lang="el-GR" sz="3000" dirty="0" err="1"/>
              <a:t>πλατφορμών</a:t>
            </a:r>
            <a:r>
              <a:rPr lang="el-GR" sz="3000" dirty="0"/>
              <a:t>. Σύμφωνα με τη μελέτη zippia.com </a:t>
            </a:r>
            <a:r>
              <a:rPr lang="en-US" sz="3000" dirty="0"/>
              <a:t>:</a:t>
            </a:r>
          </a:p>
          <a:p>
            <a:pPr algn="just"/>
            <a:endParaRPr lang="en-US" sz="3000" dirty="0"/>
          </a:p>
          <a:p>
            <a:pPr marL="457200" indent="-457200" algn="just">
              <a:buFont typeface="Wingdings" panose="05000000000000000000" pitchFamily="2" charset="2"/>
              <a:buChar char="Ø"/>
            </a:pPr>
            <a:r>
              <a:rPr lang="el-GR" sz="3000" dirty="0"/>
              <a:t>Το 81,6% των Αμερικανών, συνολικά 270 εκατομμύρια άνθρωποι, διαθέτουν </a:t>
            </a:r>
            <a:r>
              <a:rPr lang="el-GR" sz="3000" dirty="0" err="1"/>
              <a:t>smartphone</a:t>
            </a:r>
            <a:r>
              <a:rPr lang="el-GR" sz="3000" dirty="0"/>
              <a:t> από το 2023</a:t>
            </a:r>
            <a:r>
              <a:rPr lang="en-US" sz="3000" dirty="0"/>
              <a:t>.</a:t>
            </a:r>
          </a:p>
        </p:txBody>
      </p:sp>
    </p:spTree>
    <p:extLst>
      <p:ext uri="{BB962C8B-B14F-4D97-AF65-F5344CB8AC3E}">
        <p14:creationId xmlns:p14="http://schemas.microsoft.com/office/powerpoint/2010/main" val="1591853494"/>
      </p:ext>
    </p:extLst>
  </p:cSld>
  <p:clrMapOvr>
    <a:masterClrMapping/>
  </p:clrMapOvr>
</p:sld>
</file>

<file path=ppt/theme/theme1.xml><?xml version="1.0" encoding="utf-8"?>
<a:theme xmlns:a="http://schemas.openxmlformats.org/drawingml/2006/main" name="Základné">
  <a:themeElements>
    <a:clrScheme name="Blue Green">
      <a:dk1>
        <a:srgbClr val="000000"/>
      </a:dk1>
      <a:lt1>
        <a:srgbClr val="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ív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1621</TotalTime>
  <Words>3481</Words>
  <Application>Microsoft Office PowerPoint</Application>
  <PresentationFormat>Προβολή στην οθόνη (4:3)</PresentationFormat>
  <Paragraphs>224</Paragraphs>
  <Slides>58</Slides>
  <Notes>58</Notes>
  <HiddenSlides>0</HiddenSlides>
  <MMClips>0</MMClips>
  <ScaleCrop>false</ScaleCrop>
  <HeadingPairs>
    <vt:vector size="6" baseType="variant">
      <vt:variant>
        <vt:lpstr>Γραμματοσειρές που χρησιμοποιούνται</vt:lpstr>
      </vt:variant>
      <vt:variant>
        <vt:i4>4</vt:i4>
      </vt:variant>
      <vt:variant>
        <vt:lpstr>Θέμα</vt:lpstr>
      </vt:variant>
      <vt:variant>
        <vt:i4>1</vt:i4>
      </vt:variant>
      <vt:variant>
        <vt:lpstr>Τίτλοι διαφανειών</vt:lpstr>
      </vt:variant>
      <vt:variant>
        <vt:i4>58</vt:i4>
      </vt:variant>
    </vt:vector>
  </HeadingPairs>
  <TitlesOfParts>
    <vt:vector size="63" baseType="lpstr">
      <vt:lpstr>Calibri</vt:lpstr>
      <vt:lpstr>Wingdings</vt:lpstr>
      <vt:lpstr>Arial</vt:lpstr>
      <vt:lpstr>Arial Black</vt:lpstr>
      <vt:lpstr>Základné</vt:lpstr>
      <vt:lpstr>ΒΑΣΙΚΑ ΣΤΟΙΧΕΙΑ ΜΕΣΩΝ ΚΟΙΝΩΝΙΚΗΣ ΔΙΚΤΥΩΣΗΣ</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SOCIAL MEDIA FUNDAMENTALS</dc:title>
  <dc:creator>Zuzana Palková</dc:creator>
  <cp:lastModifiedBy>Konstantinos Dimitropoulos</cp:lastModifiedBy>
  <cp:revision>42</cp:revision>
  <dcterms:created xsi:type="dcterms:W3CDTF">2019-02-10T21:49:04Z</dcterms:created>
  <dcterms:modified xsi:type="dcterms:W3CDTF">2023-07-20T08:03:48Z</dcterms:modified>
</cp:coreProperties>
</file>