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3"/>
  </p:notesMasterIdLst>
  <p:sldIdLst>
    <p:sldId id="329" r:id="rId2"/>
    <p:sldId id="257" r:id="rId3"/>
    <p:sldId id="262" r:id="rId4"/>
    <p:sldId id="263" r:id="rId5"/>
    <p:sldId id="264" r:id="rId6"/>
    <p:sldId id="265" r:id="rId7"/>
    <p:sldId id="267" r:id="rId8"/>
    <p:sldId id="266"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30" r:id="rId70"/>
    <p:sldId id="331" r:id="rId71"/>
    <p:sldId id="332" r:id="rId72"/>
  </p:sldIdLst>
  <p:sldSz cx="9144000" cy="6858000" type="screen4x3"/>
  <p:notesSz cx="7315200" cy="9601200"/>
  <p:embeddedFontLst>
    <p:embeddedFont>
      <p:font typeface="Arial Black" panose="020B0A04020102020204" pitchFamily="34" charset="0"/>
      <p:regular r:id="rId74"/>
      <p:bold r:id="rId75"/>
    </p:embeddedFont>
    <p:embeddedFont>
      <p:font typeface="Calibri" panose="020F0502020204030204" pitchFamily="34" charset="0"/>
      <p:regular r:id="rId76"/>
      <p:bold r:id="rId77"/>
      <p:italic r:id="rId78"/>
      <p:boldItalic r:id="rId7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1" roundtripDataSignature="AMtx7mizSp6IC6PHl5ypQOO6wkBDRJYrI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76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fntdata"/><Relationship Id="rId79" Type="http://schemas.openxmlformats.org/officeDocument/2006/relationships/font" Target="fonts/font6.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2.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font" Target="fonts/font5.fntdata"/><Relationship Id="rId8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3.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3169920" cy="48006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1"/>
            <a:ext cx="3169920" cy="48006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1" y="4560570"/>
            <a:ext cx="5852160" cy="432054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4"/>
            <a:ext cx="3169920" cy="48006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4"/>
            <a:ext cx="3169920" cy="48006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1:notes"/>
          <p:cNvSpPr txBox="1">
            <a:spLocks noGrp="1"/>
          </p:cNvSpPr>
          <p:nvPr>
            <p:ph type="body" idx="1"/>
          </p:nvPr>
        </p:nvSpPr>
        <p:spPr>
          <a:xfrm>
            <a:off x="731521" y="4560570"/>
            <a:ext cx="5852160" cy="432054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 name="Google Shape;95;p1:notes"/>
          <p:cNvSpPr txBox="1">
            <a:spLocks noGrp="1"/>
          </p:cNvSpPr>
          <p:nvPr>
            <p:ph type="sldNum" idx="12"/>
          </p:nvPr>
        </p:nvSpPr>
        <p:spPr>
          <a:xfrm>
            <a:off x="4143587" y="9119474"/>
            <a:ext cx="3169920" cy="48006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10</a:t>
            </a:fld>
            <a:endParaRPr/>
          </a:p>
        </p:txBody>
      </p:sp>
    </p:spTree>
    <p:extLst>
      <p:ext uri="{BB962C8B-B14F-4D97-AF65-F5344CB8AC3E}">
        <p14:creationId xmlns:p14="http://schemas.microsoft.com/office/powerpoint/2010/main" val="289477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11</a:t>
            </a:fld>
            <a:endParaRPr/>
          </a:p>
        </p:txBody>
      </p:sp>
    </p:spTree>
    <p:extLst>
      <p:ext uri="{BB962C8B-B14F-4D97-AF65-F5344CB8AC3E}">
        <p14:creationId xmlns:p14="http://schemas.microsoft.com/office/powerpoint/2010/main" val="1042603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12</a:t>
            </a:fld>
            <a:endParaRPr/>
          </a:p>
        </p:txBody>
      </p:sp>
    </p:spTree>
    <p:extLst>
      <p:ext uri="{BB962C8B-B14F-4D97-AF65-F5344CB8AC3E}">
        <p14:creationId xmlns:p14="http://schemas.microsoft.com/office/powerpoint/2010/main" val="381255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13</a:t>
            </a:fld>
            <a:endParaRPr/>
          </a:p>
        </p:txBody>
      </p:sp>
    </p:spTree>
    <p:extLst>
      <p:ext uri="{BB962C8B-B14F-4D97-AF65-F5344CB8AC3E}">
        <p14:creationId xmlns:p14="http://schemas.microsoft.com/office/powerpoint/2010/main" val="1946935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14</a:t>
            </a:fld>
            <a:endParaRPr/>
          </a:p>
        </p:txBody>
      </p:sp>
    </p:spTree>
    <p:extLst>
      <p:ext uri="{BB962C8B-B14F-4D97-AF65-F5344CB8AC3E}">
        <p14:creationId xmlns:p14="http://schemas.microsoft.com/office/powerpoint/2010/main" val="1728233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15</a:t>
            </a:fld>
            <a:endParaRPr/>
          </a:p>
        </p:txBody>
      </p:sp>
    </p:spTree>
    <p:extLst>
      <p:ext uri="{BB962C8B-B14F-4D97-AF65-F5344CB8AC3E}">
        <p14:creationId xmlns:p14="http://schemas.microsoft.com/office/powerpoint/2010/main" val="3814206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16</a:t>
            </a:fld>
            <a:endParaRPr/>
          </a:p>
        </p:txBody>
      </p:sp>
    </p:spTree>
    <p:extLst>
      <p:ext uri="{BB962C8B-B14F-4D97-AF65-F5344CB8AC3E}">
        <p14:creationId xmlns:p14="http://schemas.microsoft.com/office/powerpoint/2010/main" val="8621042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17</a:t>
            </a:fld>
            <a:endParaRPr/>
          </a:p>
        </p:txBody>
      </p:sp>
    </p:spTree>
    <p:extLst>
      <p:ext uri="{BB962C8B-B14F-4D97-AF65-F5344CB8AC3E}">
        <p14:creationId xmlns:p14="http://schemas.microsoft.com/office/powerpoint/2010/main" val="2673278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18</a:t>
            </a:fld>
            <a:endParaRPr/>
          </a:p>
        </p:txBody>
      </p:sp>
    </p:spTree>
    <p:extLst>
      <p:ext uri="{BB962C8B-B14F-4D97-AF65-F5344CB8AC3E}">
        <p14:creationId xmlns:p14="http://schemas.microsoft.com/office/powerpoint/2010/main" val="2940594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19</a:t>
            </a:fld>
            <a:endParaRPr/>
          </a:p>
        </p:txBody>
      </p:sp>
    </p:spTree>
    <p:extLst>
      <p:ext uri="{BB962C8B-B14F-4D97-AF65-F5344CB8AC3E}">
        <p14:creationId xmlns:p14="http://schemas.microsoft.com/office/powerpoint/2010/main" val="2076940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20</a:t>
            </a:fld>
            <a:endParaRPr/>
          </a:p>
        </p:txBody>
      </p:sp>
    </p:spTree>
    <p:extLst>
      <p:ext uri="{BB962C8B-B14F-4D97-AF65-F5344CB8AC3E}">
        <p14:creationId xmlns:p14="http://schemas.microsoft.com/office/powerpoint/2010/main" val="25120731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21</a:t>
            </a:fld>
            <a:endParaRPr/>
          </a:p>
        </p:txBody>
      </p:sp>
    </p:spTree>
    <p:extLst>
      <p:ext uri="{BB962C8B-B14F-4D97-AF65-F5344CB8AC3E}">
        <p14:creationId xmlns:p14="http://schemas.microsoft.com/office/powerpoint/2010/main" val="2478677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22</a:t>
            </a:fld>
            <a:endParaRPr/>
          </a:p>
        </p:txBody>
      </p:sp>
    </p:spTree>
    <p:extLst>
      <p:ext uri="{BB962C8B-B14F-4D97-AF65-F5344CB8AC3E}">
        <p14:creationId xmlns:p14="http://schemas.microsoft.com/office/powerpoint/2010/main" val="40583737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23</a:t>
            </a:fld>
            <a:endParaRPr/>
          </a:p>
        </p:txBody>
      </p:sp>
    </p:spTree>
    <p:extLst>
      <p:ext uri="{BB962C8B-B14F-4D97-AF65-F5344CB8AC3E}">
        <p14:creationId xmlns:p14="http://schemas.microsoft.com/office/powerpoint/2010/main" val="144065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24</a:t>
            </a:fld>
            <a:endParaRPr/>
          </a:p>
        </p:txBody>
      </p:sp>
    </p:spTree>
    <p:extLst>
      <p:ext uri="{BB962C8B-B14F-4D97-AF65-F5344CB8AC3E}">
        <p14:creationId xmlns:p14="http://schemas.microsoft.com/office/powerpoint/2010/main" val="1793106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25</a:t>
            </a:fld>
            <a:endParaRPr/>
          </a:p>
        </p:txBody>
      </p:sp>
    </p:spTree>
    <p:extLst>
      <p:ext uri="{BB962C8B-B14F-4D97-AF65-F5344CB8AC3E}">
        <p14:creationId xmlns:p14="http://schemas.microsoft.com/office/powerpoint/2010/main" val="18008002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26</a:t>
            </a:fld>
            <a:endParaRPr/>
          </a:p>
        </p:txBody>
      </p:sp>
    </p:spTree>
    <p:extLst>
      <p:ext uri="{BB962C8B-B14F-4D97-AF65-F5344CB8AC3E}">
        <p14:creationId xmlns:p14="http://schemas.microsoft.com/office/powerpoint/2010/main" val="39624616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27</a:t>
            </a:fld>
            <a:endParaRPr/>
          </a:p>
        </p:txBody>
      </p:sp>
    </p:spTree>
    <p:extLst>
      <p:ext uri="{BB962C8B-B14F-4D97-AF65-F5344CB8AC3E}">
        <p14:creationId xmlns:p14="http://schemas.microsoft.com/office/powerpoint/2010/main" val="488172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28</a:t>
            </a:fld>
            <a:endParaRPr/>
          </a:p>
        </p:txBody>
      </p:sp>
    </p:spTree>
    <p:extLst>
      <p:ext uri="{BB962C8B-B14F-4D97-AF65-F5344CB8AC3E}">
        <p14:creationId xmlns:p14="http://schemas.microsoft.com/office/powerpoint/2010/main" val="1851424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29</a:t>
            </a:fld>
            <a:endParaRPr/>
          </a:p>
        </p:txBody>
      </p:sp>
    </p:spTree>
    <p:extLst>
      <p:ext uri="{BB962C8B-B14F-4D97-AF65-F5344CB8AC3E}">
        <p14:creationId xmlns:p14="http://schemas.microsoft.com/office/powerpoint/2010/main" val="1971259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a:t>
            </a:fld>
            <a:endParaRPr/>
          </a:p>
        </p:txBody>
      </p:sp>
    </p:spTree>
    <p:extLst>
      <p:ext uri="{BB962C8B-B14F-4D97-AF65-F5344CB8AC3E}">
        <p14:creationId xmlns:p14="http://schemas.microsoft.com/office/powerpoint/2010/main" val="2343700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30</a:t>
            </a:fld>
            <a:endParaRPr/>
          </a:p>
        </p:txBody>
      </p:sp>
    </p:spTree>
    <p:extLst>
      <p:ext uri="{BB962C8B-B14F-4D97-AF65-F5344CB8AC3E}">
        <p14:creationId xmlns:p14="http://schemas.microsoft.com/office/powerpoint/2010/main" val="15062128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31</a:t>
            </a:fld>
            <a:endParaRPr/>
          </a:p>
        </p:txBody>
      </p:sp>
    </p:spTree>
    <p:extLst>
      <p:ext uri="{BB962C8B-B14F-4D97-AF65-F5344CB8AC3E}">
        <p14:creationId xmlns:p14="http://schemas.microsoft.com/office/powerpoint/2010/main" val="1880692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32</a:t>
            </a:fld>
            <a:endParaRPr/>
          </a:p>
        </p:txBody>
      </p:sp>
    </p:spTree>
    <p:extLst>
      <p:ext uri="{BB962C8B-B14F-4D97-AF65-F5344CB8AC3E}">
        <p14:creationId xmlns:p14="http://schemas.microsoft.com/office/powerpoint/2010/main" val="458414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33</a:t>
            </a:fld>
            <a:endParaRPr/>
          </a:p>
        </p:txBody>
      </p:sp>
    </p:spTree>
    <p:extLst>
      <p:ext uri="{BB962C8B-B14F-4D97-AF65-F5344CB8AC3E}">
        <p14:creationId xmlns:p14="http://schemas.microsoft.com/office/powerpoint/2010/main" val="6487468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34</a:t>
            </a:fld>
            <a:endParaRPr/>
          </a:p>
        </p:txBody>
      </p:sp>
    </p:spTree>
    <p:extLst>
      <p:ext uri="{BB962C8B-B14F-4D97-AF65-F5344CB8AC3E}">
        <p14:creationId xmlns:p14="http://schemas.microsoft.com/office/powerpoint/2010/main" val="6939728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35</a:t>
            </a:fld>
            <a:endParaRPr/>
          </a:p>
        </p:txBody>
      </p:sp>
    </p:spTree>
    <p:extLst>
      <p:ext uri="{BB962C8B-B14F-4D97-AF65-F5344CB8AC3E}">
        <p14:creationId xmlns:p14="http://schemas.microsoft.com/office/powerpoint/2010/main" val="38916852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36</a:t>
            </a:fld>
            <a:endParaRPr/>
          </a:p>
        </p:txBody>
      </p:sp>
    </p:spTree>
    <p:extLst>
      <p:ext uri="{BB962C8B-B14F-4D97-AF65-F5344CB8AC3E}">
        <p14:creationId xmlns:p14="http://schemas.microsoft.com/office/powerpoint/2010/main" val="2815121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37</a:t>
            </a:fld>
            <a:endParaRPr/>
          </a:p>
        </p:txBody>
      </p:sp>
    </p:spTree>
    <p:extLst>
      <p:ext uri="{BB962C8B-B14F-4D97-AF65-F5344CB8AC3E}">
        <p14:creationId xmlns:p14="http://schemas.microsoft.com/office/powerpoint/2010/main" val="38530951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38</a:t>
            </a:fld>
            <a:endParaRPr/>
          </a:p>
        </p:txBody>
      </p:sp>
    </p:spTree>
    <p:extLst>
      <p:ext uri="{BB962C8B-B14F-4D97-AF65-F5344CB8AC3E}">
        <p14:creationId xmlns:p14="http://schemas.microsoft.com/office/powerpoint/2010/main" val="6998368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39</a:t>
            </a:fld>
            <a:endParaRPr/>
          </a:p>
        </p:txBody>
      </p:sp>
    </p:spTree>
    <p:extLst>
      <p:ext uri="{BB962C8B-B14F-4D97-AF65-F5344CB8AC3E}">
        <p14:creationId xmlns:p14="http://schemas.microsoft.com/office/powerpoint/2010/main" val="4118899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a:t>
            </a:fld>
            <a:endParaRPr/>
          </a:p>
        </p:txBody>
      </p:sp>
    </p:spTree>
    <p:extLst>
      <p:ext uri="{BB962C8B-B14F-4D97-AF65-F5344CB8AC3E}">
        <p14:creationId xmlns:p14="http://schemas.microsoft.com/office/powerpoint/2010/main" val="123723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40</a:t>
            </a:fld>
            <a:endParaRPr/>
          </a:p>
        </p:txBody>
      </p:sp>
    </p:spTree>
    <p:extLst>
      <p:ext uri="{BB962C8B-B14F-4D97-AF65-F5344CB8AC3E}">
        <p14:creationId xmlns:p14="http://schemas.microsoft.com/office/powerpoint/2010/main" val="18407047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41</a:t>
            </a:fld>
            <a:endParaRPr/>
          </a:p>
        </p:txBody>
      </p:sp>
    </p:spTree>
    <p:extLst>
      <p:ext uri="{BB962C8B-B14F-4D97-AF65-F5344CB8AC3E}">
        <p14:creationId xmlns:p14="http://schemas.microsoft.com/office/powerpoint/2010/main" val="40857572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42</a:t>
            </a:fld>
            <a:endParaRPr/>
          </a:p>
        </p:txBody>
      </p:sp>
    </p:spTree>
    <p:extLst>
      <p:ext uri="{BB962C8B-B14F-4D97-AF65-F5344CB8AC3E}">
        <p14:creationId xmlns:p14="http://schemas.microsoft.com/office/powerpoint/2010/main" val="23070680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43</a:t>
            </a:fld>
            <a:endParaRPr/>
          </a:p>
        </p:txBody>
      </p:sp>
    </p:spTree>
    <p:extLst>
      <p:ext uri="{BB962C8B-B14F-4D97-AF65-F5344CB8AC3E}">
        <p14:creationId xmlns:p14="http://schemas.microsoft.com/office/powerpoint/2010/main" val="16456169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44</a:t>
            </a:fld>
            <a:endParaRPr/>
          </a:p>
        </p:txBody>
      </p:sp>
    </p:spTree>
    <p:extLst>
      <p:ext uri="{BB962C8B-B14F-4D97-AF65-F5344CB8AC3E}">
        <p14:creationId xmlns:p14="http://schemas.microsoft.com/office/powerpoint/2010/main" val="39789232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45</a:t>
            </a:fld>
            <a:endParaRPr/>
          </a:p>
        </p:txBody>
      </p:sp>
    </p:spTree>
    <p:extLst>
      <p:ext uri="{BB962C8B-B14F-4D97-AF65-F5344CB8AC3E}">
        <p14:creationId xmlns:p14="http://schemas.microsoft.com/office/powerpoint/2010/main" val="29371488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46</a:t>
            </a:fld>
            <a:endParaRPr/>
          </a:p>
        </p:txBody>
      </p:sp>
    </p:spTree>
    <p:extLst>
      <p:ext uri="{BB962C8B-B14F-4D97-AF65-F5344CB8AC3E}">
        <p14:creationId xmlns:p14="http://schemas.microsoft.com/office/powerpoint/2010/main" val="39819615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47</a:t>
            </a:fld>
            <a:endParaRPr/>
          </a:p>
        </p:txBody>
      </p:sp>
    </p:spTree>
    <p:extLst>
      <p:ext uri="{BB962C8B-B14F-4D97-AF65-F5344CB8AC3E}">
        <p14:creationId xmlns:p14="http://schemas.microsoft.com/office/powerpoint/2010/main" val="2196089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48</a:t>
            </a:fld>
            <a:endParaRPr/>
          </a:p>
        </p:txBody>
      </p:sp>
    </p:spTree>
    <p:extLst>
      <p:ext uri="{BB962C8B-B14F-4D97-AF65-F5344CB8AC3E}">
        <p14:creationId xmlns:p14="http://schemas.microsoft.com/office/powerpoint/2010/main" val="29313190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49</a:t>
            </a:fld>
            <a:endParaRPr/>
          </a:p>
        </p:txBody>
      </p:sp>
    </p:spTree>
    <p:extLst>
      <p:ext uri="{BB962C8B-B14F-4D97-AF65-F5344CB8AC3E}">
        <p14:creationId xmlns:p14="http://schemas.microsoft.com/office/powerpoint/2010/main" val="2488440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a:t>
            </a:fld>
            <a:endParaRPr/>
          </a:p>
        </p:txBody>
      </p:sp>
    </p:spTree>
    <p:extLst>
      <p:ext uri="{BB962C8B-B14F-4D97-AF65-F5344CB8AC3E}">
        <p14:creationId xmlns:p14="http://schemas.microsoft.com/office/powerpoint/2010/main" val="38662017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50</a:t>
            </a:fld>
            <a:endParaRPr/>
          </a:p>
        </p:txBody>
      </p:sp>
    </p:spTree>
    <p:extLst>
      <p:ext uri="{BB962C8B-B14F-4D97-AF65-F5344CB8AC3E}">
        <p14:creationId xmlns:p14="http://schemas.microsoft.com/office/powerpoint/2010/main" val="6559989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51</a:t>
            </a:fld>
            <a:endParaRPr/>
          </a:p>
        </p:txBody>
      </p:sp>
    </p:spTree>
    <p:extLst>
      <p:ext uri="{BB962C8B-B14F-4D97-AF65-F5344CB8AC3E}">
        <p14:creationId xmlns:p14="http://schemas.microsoft.com/office/powerpoint/2010/main" val="27941940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52</a:t>
            </a:fld>
            <a:endParaRPr/>
          </a:p>
        </p:txBody>
      </p:sp>
    </p:spTree>
    <p:extLst>
      <p:ext uri="{BB962C8B-B14F-4D97-AF65-F5344CB8AC3E}">
        <p14:creationId xmlns:p14="http://schemas.microsoft.com/office/powerpoint/2010/main" val="14884103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53</a:t>
            </a:fld>
            <a:endParaRPr/>
          </a:p>
        </p:txBody>
      </p:sp>
    </p:spTree>
    <p:extLst>
      <p:ext uri="{BB962C8B-B14F-4D97-AF65-F5344CB8AC3E}">
        <p14:creationId xmlns:p14="http://schemas.microsoft.com/office/powerpoint/2010/main" val="32617345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54</a:t>
            </a:fld>
            <a:endParaRPr/>
          </a:p>
        </p:txBody>
      </p:sp>
    </p:spTree>
    <p:extLst>
      <p:ext uri="{BB962C8B-B14F-4D97-AF65-F5344CB8AC3E}">
        <p14:creationId xmlns:p14="http://schemas.microsoft.com/office/powerpoint/2010/main" val="15338324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55</a:t>
            </a:fld>
            <a:endParaRPr/>
          </a:p>
        </p:txBody>
      </p:sp>
    </p:spTree>
    <p:extLst>
      <p:ext uri="{BB962C8B-B14F-4D97-AF65-F5344CB8AC3E}">
        <p14:creationId xmlns:p14="http://schemas.microsoft.com/office/powerpoint/2010/main" val="8112386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56</a:t>
            </a:fld>
            <a:endParaRPr/>
          </a:p>
        </p:txBody>
      </p:sp>
    </p:spTree>
    <p:extLst>
      <p:ext uri="{BB962C8B-B14F-4D97-AF65-F5344CB8AC3E}">
        <p14:creationId xmlns:p14="http://schemas.microsoft.com/office/powerpoint/2010/main" val="23624771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57</a:t>
            </a:fld>
            <a:endParaRPr/>
          </a:p>
        </p:txBody>
      </p:sp>
    </p:spTree>
    <p:extLst>
      <p:ext uri="{BB962C8B-B14F-4D97-AF65-F5344CB8AC3E}">
        <p14:creationId xmlns:p14="http://schemas.microsoft.com/office/powerpoint/2010/main" val="27930080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58</a:t>
            </a:fld>
            <a:endParaRPr/>
          </a:p>
        </p:txBody>
      </p:sp>
    </p:spTree>
    <p:extLst>
      <p:ext uri="{BB962C8B-B14F-4D97-AF65-F5344CB8AC3E}">
        <p14:creationId xmlns:p14="http://schemas.microsoft.com/office/powerpoint/2010/main" val="12692276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59</a:t>
            </a:fld>
            <a:endParaRPr/>
          </a:p>
        </p:txBody>
      </p:sp>
    </p:spTree>
    <p:extLst>
      <p:ext uri="{BB962C8B-B14F-4D97-AF65-F5344CB8AC3E}">
        <p14:creationId xmlns:p14="http://schemas.microsoft.com/office/powerpoint/2010/main" val="233466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a:t>
            </a:fld>
            <a:endParaRPr/>
          </a:p>
        </p:txBody>
      </p:sp>
    </p:spTree>
    <p:extLst>
      <p:ext uri="{BB962C8B-B14F-4D97-AF65-F5344CB8AC3E}">
        <p14:creationId xmlns:p14="http://schemas.microsoft.com/office/powerpoint/2010/main" val="21904297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60</a:t>
            </a:fld>
            <a:endParaRPr/>
          </a:p>
        </p:txBody>
      </p:sp>
    </p:spTree>
    <p:extLst>
      <p:ext uri="{BB962C8B-B14F-4D97-AF65-F5344CB8AC3E}">
        <p14:creationId xmlns:p14="http://schemas.microsoft.com/office/powerpoint/2010/main" val="32336522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61</a:t>
            </a:fld>
            <a:endParaRPr/>
          </a:p>
        </p:txBody>
      </p:sp>
    </p:spTree>
    <p:extLst>
      <p:ext uri="{BB962C8B-B14F-4D97-AF65-F5344CB8AC3E}">
        <p14:creationId xmlns:p14="http://schemas.microsoft.com/office/powerpoint/2010/main" val="5603668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62</a:t>
            </a:fld>
            <a:endParaRPr/>
          </a:p>
        </p:txBody>
      </p:sp>
    </p:spTree>
    <p:extLst>
      <p:ext uri="{BB962C8B-B14F-4D97-AF65-F5344CB8AC3E}">
        <p14:creationId xmlns:p14="http://schemas.microsoft.com/office/powerpoint/2010/main" val="25518845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63</a:t>
            </a:fld>
            <a:endParaRPr/>
          </a:p>
        </p:txBody>
      </p:sp>
    </p:spTree>
    <p:extLst>
      <p:ext uri="{BB962C8B-B14F-4D97-AF65-F5344CB8AC3E}">
        <p14:creationId xmlns:p14="http://schemas.microsoft.com/office/powerpoint/2010/main" val="30933641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64</a:t>
            </a:fld>
            <a:endParaRPr/>
          </a:p>
        </p:txBody>
      </p:sp>
    </p:spTree>
    <p:extLst>
      <p:ext uri="{BB962C8B-B14F-4D97-AF65-F5344CB8AC3E}">
        <p14:creationId xmlns:p14="http://schemas.microsoft.com/office/powerpoint/2010/main" val="6109478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65</a:t>
            </a:fld>
            <a:endParaRPr/>
          </a:p>
        </p:txBody>
      </p:sp>
    </p:spTree>
    <p:extLst>
      <p:ext uri="{BB962C8B-B14F-4D97-AF65-F5344CB8AC3E}">
        <p14:creationId xmlns:p14="http://schemas.microsoft.com/office/powerpoint/2010/main" val="6171834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66</a:t>
            </a:fld>
            <a:endParaRPr/>
          </a:p>
        </p:txBody>
      </p:sp>
    </p:spTree>
    <p:extLst>
      <p:ext uri="{BB962C8B-B14F-4D97-AF65-F5344CB8AC3E}">
        <p14:creationId xmlns:p14="http://schemas.microsoft.com/office/powerpoint/2010/main" val="21032896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67</a:t>
            </a:fld>
            <a:endParaRPr/>
          </a:p>
        </p:txBody>
      </p:sp>
    </p:spTree>
    <p:extLst>
      <p:ext uri="{BB962C8B-B14F-4D97-AF65-F5344CB8AC3E}">
        <p14:creationId xmlns:p14="http://schemas.microsoft.com/office/powerpoint/2010/main" val="25641134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68</a:t>
            </a:fld>
            <a:endParaRPr/>
          </a:p>
        </p:txBody>
      </p:sp>
    </p:spTree>
    <p:extLst>
      <p:ext uri="{BB962C8B-B14F-4D97-AF65-F5344CB8AC3E}">
        <p14:creationId xmlns:p14="http://schemas.microsoft.com/office/powerpoint/2010/main" val="6691160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69</a:t>
            </a:fld>
            <a:endParaRPr/>
          </a:p>
        </p:txBody>
      </p:sp>
    </p:spTree>
    <p:extLst>
      <p:ext uri="{BB962C8B-B14F-4D97-AF65-F5344CB8AC3E}">
        <p14:creationId xmlns:p14="http://schemas.microsoft.com/office/powerpoint/2010/main" val="4240450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7</a:t>
            </a:fld>
            <a:endParaRPr/>
          </a:p>
        </p:txBody>
      </p:sp>
    </p:spTree>
    <p:extLst>
      <p:ext uri="{BB962C8B-B14F-4D97-AF65-F5344CB8AC3E}">
        <p14:creationId xmlns:p14="http://schemas.microsoft.com/office/powerpoint/2010/main" val="15136685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70</a:t>
            </a:fld>
            <a:endParaRPr/>
          </a:p>
        </p:txBody>
      </p:sp>
    </p:spTree>
    <p:extLst>
      <p:ext uri="{BB962C8B-B14F-4D97-AF65-F5344CB8AC3E}">
        <p14:creationId xmlns:p14="http://schemas.microsoft.com/office/powerpoint/2010/main" val="40566822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71</a:t>
            </a:fld>
            <a:endParaRPr/>
          </a:p>
        </p:txBody>
      </p:sp>
    </p:spTree>
    <p:extLst>
      <p:ext uri="{BB962C8B-B14F-4D97-AF65-F5344CB8AC3E}">
        <p14:creationId xmlns:p14="http://schemas.microsoft.com/office/powerpoint/2010/main" val="3562325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8</a:t>
            </a:fld>
            <a:endParaRPr/>
          </a:p>
        </p:txBody>
      </p:sp>
    </p:spTree>
    <p:extLst>
      <p:ext uri="{BB962C8B-B14F-4D97-AF65-F5344CB8AC3E}">
        <p14:creationId xmlns:p14="http://schemas.microsoft.com/office/powerpoint/2010/main" val="2348247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9</a:t>
            </a:fld>
            <a:endParaRPr/>
          </a:p>
        </p:txBody>
      </p:sp>
    </p:spTree>
    <p:extLst>
      <p:ext uri="{BB962C8B-B14F-4D97-AF65-F5344CB8AC3E}">
        <p14:creationId xmlns:p14="http://schemas.microsoft.com/office/powerpoint/2010/main" val="24189229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Úvodná snímka" type="title">
  <p:cSld name="TITLE">
    <p:spTree>
      <p:nvGrpSpPr>
        <p:cNvPr id="1" name="Shape 18"/>
        <p:cNvGrpSpPr/>
        <p:nvPr/>
      </p:nvGrpSpPr>
      <p:grpSpPr>
        <a:xfrm>
          <a:off x="0" y="0"/>
          <a:ext cx="0" cy="0"/>
          <a:chOff x="0" y="0"/>
          <a:chExt cx="0" cy="0"/>
        </a:xfrm>
      </p:grpSpPr>
      <p:sp>
        <p:nvSpPr>
          <p:cNvPr id="19" name="Google Shape;19;p5"/>
          <p:cNvSpPr txBox="1">
            <a:spLocks noGrp="1"/>
          </p:cNvSpPr>
          <p:nvPr>
            <p:ph type="ctrTitle"/>
          </p:nvPr>
        </p:nvSpPr>
        <p:spPr>
          <a:xfrm>
            <a:off x="457200" y="1626915"/>
            <a:ext cx="7772400" cy="317368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398F98"/>
              </a:buClr>
              <a:buSzPts val="6000"/>
              <a:buFont typeface="Arial Black"/>
              <a:buNone/>
              <a:defRPr sz="6000" cap="none">
                <a:solidFill>
                  <a:srgbClr val="398F9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5"/>
          <p:cNvSpPr txBox="1">
            <a:spLocks noGrp="1"/>
          </p:cNvSpPr>
          <p:nvPr>
            <p:ph type="subTitle" idx="1"/>
          </p:nvPr>
        </p:nvSpPr>
        <p:spPr>
          <a:xfrm>
            <a:off x="457200" y="4800600"/>
            <a:ext cx="6858000" cy="91440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400"/>
              </a:spcBef>
              <a:spcAft>
                <a:spcPts val="0"/>
              </a:spcAft>
              <a:buClr>
                <a:schemeClr val="dk2"/>
              </a:buClr>
              <a:buSzPts val="2000"/>
              <a:buNone/>
              <a:defRPr b="0" cap="none">
                <a:solidFill>
                  <a:schemeClr val="dk2"/>
                </a:solidFill>
                <a:latin typeface="Arial Black"/>
                <a:ea typeface="Arial Black"/>
                <a:cs typeface="Arial Black"/>
                <a:sym typeface="Arial Black"/>
              </a:defRPr>
            </a:lvl1pPr>
            <a:lvl2pPr lvl="1" algn="ctr">
              <a:lnSpc>
                <a:spcPct val="100000"/>
              </a:lnSpc>
              <a:spcBef>
                <a:spcPts val="600"/>
              </a:spcBef>
              <a:spcAft>
                <a:spcPts val="0"/>
              </a:spcAft>
              <a:buSzPts val="2000"/>
              <a:buNone/>
              <a:defRPr>
                <a:solidFill>
                  <a:srgbClr val="888888"/>
                </a:solidFill>
              </a:defRPr>
            </a:lvl2pPr>
            <a:lvl3pPr lvl="2" algn="ctr">
              <a:lnSpc>
                <a:spcPct val="100000"/>
              </a:lnSpc>
              <a:spcBef>
                <a:spcPts val="360"/>
              </a:spcBef>
              <a:spcAft>
                <a:spcPts val="0"/>
              </a:spcAft>
              <a:buSzPts val="1800"/>
              <a:buNone/>
              <a:defRPr>
                <a:solidFill>
                  <a:srgbClr val="888888"/>
                </a:solidFill>
              </a:defRPr>
            </a:lvl3pPr>
            <a:lvl4pPr lvl="3" algn="ctr">
              <a:lnSpc>
                <a:spcPct val="100000"/>
              </a:lnSpc>
              <a:spcBef>
                <a:spcPts val="360"/>
              </a:spcBef>
              <a:spcAft>
                <a:spcPts val="0"/>
              </a:spcAft>
              <a:buSzPts val="1800"/>
              <a:buNone/>
              <a:defRPr>
                <a:solidFill>
                  <a:srgbClr val="888888"/>
                </a:solidFill>
              </a:defRPr>
            </a:lvl4pPr>
            <a:lvl5pPr lvl="4" algn="ctr">
              <a:lnSpc>
                <a:spcPct val="100000"/>
              </a:lnSpc>
              <a:spcBef>
                <a:spcPts val="360"/>
              </a:spcBef>
              <a:spcAft>
                <a:spcPts val="0"/>
              </a:spcAft>
              <a:buSzPts val="1800"/>
              <a:buNone/>
              <a:defRPr>
                <a:solidFill>
                  <a:srgbClr val="888888"/>
                </a:solidFill>
              </a:defRPr>
            </a:lvl5pPr>
            <a:lvl6pPr lvl="5" algn="ctr">
              <a:lnSpc>
                <a:spcPct val="100000"/>
              </a:lnSpc>
              <a:spcBef>
                <a:spcPts val="320"/>
              </a:spcBef>
              <a:spcAft>
                <a:spcPts val="0"/>
              </a:spcAft>
              <a:buSzPts val="1600"/>
              <a:buNone/>
              <a:defRPr>
                <a:solidFill>
                  <a:srgbClr val="888888"/>
                </a:solidFill>
              </a:defRPr>
            </a:lvl6pPr>
            <a:lvl7pPr lvl="6" algn="ctr">
              <a:lnSpc>
                <a:spcPct val="100000"/>
              </a:lnSpc>
              <a:spcBef>
                <a:spcPts val="320"/>
              </a:spcBef>
              <a:spcAft>
                <a:spcPts val="0"/>
              </a:spcAft>
              <a:buSzPts val="1600"/>
              <a:buNone/>
              <a:defRPr>
                <a:solidFill>
                  <a:srgbClr val="888888"/>
                </a:solidFill>
              </a:defRPr>
            </a:lvl7pPr>
            <a:lvl8pPr lvl="7" algn="ctr">
              <a:lnSpc>
                <a:spcPct val="100000"/>
              </a:lnSpc>
              <a:spcBef>
                <a:spcPts val="320"/>
              </a:spcBef>
              <a:spcAft>
                <a:spcPts val="0"/>
              </a:spcAft>
              <a:buSzPts val="1600"/>
              <a:buNone/>
              <a:defRPr>
                <a:solidFill>
                  <a:srgbClr val="888888"/>
                </a:solidFill>
              </a:defRPr>
            </a:lvl8pPr>
            <a:lvl9pPr lvl="8" algn="ctr">
              <a:lnSpc>
                <a:spcPct val="100000"/>
              </a:lnSpc>
              <a:spcBef>
                <a:spcPts val="320"/>
              </a:spcBef>
              <a:spcAft>
                <a:spcPts val="0"/>
              </a:spcAft>
              <a:buSzPts val="1600"/>
              <a:buNone/>
              <a:defRPr>
                <a:solidFill>
                  <a:srgbClr val="888888"/>
                </a:solidFill>
              </a:defRPr>
            </a:lvl9pPr>
          </a:lstStyle>
          <a:p>
            <a:endParaRPr/>
          </a:p>
        </p:txBody>
      </p:sp>
      <p:sp>
        <p:nvSpPr>
          <p:cNvPr id="21" name="Google Shape;21;p5"/>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
          <p:cNvSpPr/>
          <p:nvPr/>
        </p:nvSpPr>
        <p:spPr>
          <a:xfrm>
            <a:off x="9001124" y="4846320"/>
            <a:ext cx="142876" cy="2011680"/>
          </a:xfrm>
          <a:prstGeom prst="rect">
            <a:avLst/>
          </a:prstGeom>
          <a:solidFill>
            <a:srgbClr val="4A9B8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 name="Google Shape;24;p5"/>
          <p:cNvSpPr/>
          <p:nvPr/>
        </p:nvSpPr>
        <p:spPr>
          <a:xfrm>
            <a:off x="9001124" y="0"/>
            <a:ext cx="142876" cy="484632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 name="Google Shape;25;p5"/>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26" name="Google Shape;26;p5" descr="Logo&#10;&#10;Description automatically generated"/>
          <p:cNvPicPr preferRelativeResize="0"/>
          <p:nvPr/>
        </p:nvPicPr>
        <p:blipFill rotWithShape="1">
          <a:blip r:embed="rId2">
            <a:alphaModFix/>
          </a:blip>
          <a:srcRect/>
          <a:stretch/>
        </p:blipFill>
        <p:spPr>
          <a:xfrm>
            <a:off x="7598575" y="107926"/>
            <a:ext cx="1286662" cy="12866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Zvislý nadpis a text" type="vertTitleAndTx">
  <p:cSld name="VERTICAL_TITLE_AND_VERTICAL_TEXT">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rot="5400000">
            <a:off x="5157391" y="2596754"/>
            <a:ext cx="5001419" cy="20574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5"/>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9" name="Google Shape;89;p15"/>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va obsahy" type="twoObj">
  <p:cSld name="TWO_OBJECTS">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6"/>
          <p:cNvSpPr txBox="1">
            <a:spLocks noGrp="1"/>
          </p:cNvSpPr>
          <p:nvPr>
            <p:ph type="body" idx="1"/>
          </p:nvPr>
        </p:nvSpPr>
        <p:spPr>
          <a:xfrm>
            <a:off x="1630680" y="1574800"/>
            <a:ext cx="3291840" cy="45259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560"/>
              </a:spcBef>
              <a:spcAft>
                <a:spcPts val="0"/>
              </a:spcAft>
              <a:buClr>
                <a:schemeClr val="dk1"/>
              </a:buClr>
              <a:buSzPts val="2800"/>
              <a:buNone/>
              <a:defRPr sz="2800"/>
            </a:lvl1pPr>
            <a:lvl2pPr marL="914400" lvl="1" indent="-381000" algn="l">
              <a:lnSpc>
                <a:spcPct val="100000"/>
              </a:lnSpc>
              <a:spcBef>
                <a:spcPts val="600"/>
              </a:spcBef>
              <a:spcAft>
                <a:spcPts val="0"/>
              </a:spcAft>
              <a:buSzPts val="2400"/>
              <a:buChar char="•"/>
              <a:defRPr sz="2400"/>
            </a:lvl2pPr>
            <a:lvl3pPr marL="1371600" lvl="2" indent="-355600" algn="l">
              <a:lnSpc>
                <a:spcPct val="100000"/>
              </a:lnSpc>
              <a:spcBef>
                <a:spcPts val="400"/>
              </a:spcBef>
              <a:spcAft>
                <a:spcPts val="0"/>
              </a:spcAft>
              <a:buSzPts val="2000"/>
              <a:buChar char="•"/>
              <a:defRPr sz="2000"/>
            </a:lvl3pPr>
            <a:lvl4pPr marL="1828800" lvl="3" indent="-342900" algn="l">
              <a:lnSpc>
                <a:spcPct val="100000"/>
              </a:lnSpc>
              <a:spcBef>
                <a:spcPts val="360"/>
              </a:spcBef>
              <a:spcAft>
                <a:spcPts val="0"/>
              </a:spcAft>
              <a:buSzPts val="1800"/>
              <a:buChar char="•"/>
              <a:defRPr sz="1800"/>
            </a:lvl4pPr>
            <a:lvl5pPr marL="2286000" lvl="4" indent="-342900" algn="l">
              <a:lnSpc>
                <a:spcPct val="100000"/>
              </a:lnSpc>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sz="1800"/>
            </a:lvl6pPr>
            <a:lvl7pPr marL="3200400" lvl="6" indent="-342900" algn="l">
              <a:lnSpc>
                <a:spcPct val="100000"/>
              </a:lnSpc>
              <a:spcBef>
                <a:spcPts val="360"/>
              </a:spcBef>
              <a:spcAft>
                <a:spcPts val="0"/>
              </a:spcAft>
              <a:buSzPts val="1800"/>
              <a:buChar char="•"/>
              <a:defRPr sz="1800"/>
            </a:lvl7pPr>
            <a:lvl8pPr marL="3657600" lvl="7" indent="-342900" algn="l">
              <a:lnSpc>
                <a:spcPct val="100000"/>
              </a:lnSpc>
              <a:spcBef>
                <a:spcPts val="360"/>
              </a:spcBef>
              <a:spcAft>
                <a:spcPts val="0"/>
              </a:spcAft>
              <a:buSzPts val="1800"/>
              <a:buChar char="•"/>
              <a:defRPr sz="1800"/>
            </a:lvl8pPr>
            <a:lvl9pPr marL="4114800" lvl="8" indent="-342900" algn="l">
              <a:lnSpc>
                <a:spcPct val="100000"/>
              </a:lnSpc>
              <a:spcBef>
                <a:spcPts val="360"/>
              </a:spcBef>
              <a:spcAft>
                <a:spcPts val="0"/>
              </a:spcAft>
              <a:buSzPts val="1800"/>
              <a:buChar char="•"/>
              <a:defRPr sz="1800"/>
            </a:lvl9pPr>
          </a:lstStyle>
          <a:p>
            <a:endParaRPr/>
          </a:p>
        </p:txBody>
      </p:sp>
      <p:sp>
        <p:nvSpPr>
          <p:cNvPr id="30" name="Google Shape;30;p6"/>
          <p:cNvSpPr txBox="1">
            <a:spLocks noGrp="1"/>
          </p:cNvSpPr>
          <p:nvPr>
            <p:ph type="body" idx="2"/>
          </p:nvPr>
        </p:nvSpPr>
        <p:spPr>
          <a:xfrm>
            <a:off x="5090160" y="1574800"/>
            <a:ext cx="3291840" cy="45259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560"/>
              </a:spcBef>
              <a:spcAft>
                <a:spcPts val="0"/>
              </a:spcAft>
              <a:buClr>
                <a:schemeClr val="dk1"/>
              </a:buClr>
              <a:buSzPts val="2800"/>
              <a:buNone/>
              <a:defRPr sz="2800"/>
            </a:lvl1pPr>
            <a:lvl2pPr marL="914400" lvl="1" indent="-381000" algn="l">
              <a:lnSpc>
                <a:spcPct val="100000"/>
              </a:lnSpc>
              <a:spcBef>
                <a:spcPts val="600"/>
              </a:spcBef>
              <a:spcAft>
                <a:spcPts val="0"/>
              </a:spcAft>
              <a:buSzPts val="2400"/>
              <a:buChar char="•"/>
              <a:defRPr sz="2400"/>
            </a:lvl2pPr>
            <a:lvl3pPr marL="1371600" lvl="2" indent="-355600" algn="l">
              <a:lnSpc>
                <a:spcPct val="100000"/>
              </a:lnSpc>
              <a:spcBef>
                <a:spcPts val="400"/>
              </a:spcBef>
              <a:spcAft>
                <a:spcPts val="0"/>
              </a:spcAft>
              <a:buSzPts val="2000"/>
              <a:buChar char="•"/>
              <a:defRPr sz="2000"/>
            </a:lvl3pPr>
            <a:lvl4pPr marL="1828800" lvl="3" indent="-342900" algn="l">
              <a:lnSpc>
                <a:spcPct val="100000"/>
              </a:lnSpc>
              <a:spcBef>
                <a:spcPts val="360"/>
              </a:spcBef>
              <a:spcAft>
                <a:spcPts val="0"/>
              </a:spcAft>
              <a:buSzPts val="1800"/>
              <a:buChar char="•"/>
              <a:defRPr sz="1800"/>
            </a:lvl4pPr>
            <a:lvl5pPr marL="2286000" lvl="4" indent="-342900" algn="l">
              <a:lnSpc>
                <a:spcPct val="100000"/>
              </a:lnSpc>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sz="1800"/>
            </a:lvl6pPr>
            <a:lvl7pPr marL="3200400" lvl="6" indent="-342900" algn="l">
              <a:lnSpc>
                <a:spcPct val="100000"/>
              </a:lnSpc>
              <a:spcBef>
                <a:spcPts val="360"/>
              </a:spcBef>
              <a:spcAft>
                <a:spcPts val="0"/>
              </a:spcAft>
              <a:buSzPts val="1800"/>
              <a:buChar char="•"/>
              <a:defRPr sz="1800"/>
            </a:lvl7pPr>
            <a:lvl8pPr marL="3657600" lvl="7" indent="-342900" algn="l">
              <a:lnSpc>
                <a:spcPct val="100000"/>
              </a:lnSpc>
              <a:spcBef>
                <a:spcPts val="360"/>
              </a:spcBef>
              <a:spcAft>
                <a:spcPts val="0"/>
              </a:spcAft>
              <a:buSzPts val="1800"/>
              <a:buChar char="•"/>
              <a:defRPr sz="1800"/>
            </a:lvl8pPr>
            <a:lvl9pPr marL="4114800" lvl="8" indent="-342900" algn="l">
              <a:lnSpc>
                <a:spcPct val="100000"/>
              </a:lnSpc>
              <a:spcBef>
                <a:spcPts val="360"/>
              </a:spcBef>
              <a:spcAft>
                <a:spcPts val="0"/>
              </a:spcAft>
              <a:buSzPts val="1800"/>
              <a:buChar char="•"/>
              <a:defRPr sz="1800"/>
            </a:lvl9pPr>
          </a:lstStyle>
          <a:p>
            <a:endParaRPr/>
          </a:p>
        </p:txBody>
      </p:sp>
      <p:sp>
        <p:nvSpPr>
          <p:cNvPr id="31" name="Google Shape;31;p6"/>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6"/>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Hlavička sekcie" type="secHead">
  <p:cSld name="SECTION_HEADER">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457200" y="1447800"/>
            <a:ext cx="7772400" cy="432117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398F98"/>
              </a:buClr>
              <a:buSzPts val="7200"/>
              <a:buFont typeface="Arial Black"/>
              <a:buNone/>
              <a:defRPr sz="7200" b="0" cap="none">
                <a:solidFill>
                  <a:srgbClr val="398F9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457200" y="228601"/>
            <a:ext cx="7772400" cy="10668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chemeClr val="dk2"/>
              </a:buClr>
              <a:buSzPts val="2000"/>
              <a:buNone/>
              <a:defRPr sz="2000" b="0" cap="none">
                <a:solidFill>
                  <a:schemeClr val="dk2"/>
                </a:solidFill>
                <a:latin typeface="Arial Black"/>
                <a:ea typeface="Arial Black"/>
                <a:cs typeface="Arial Black"/>
                <a:sym typeface="Arial Black"/>
              </a:defRPr>
            </a:lvl1pPr>
            <a:lvl2pPr marL="914400" lvl="1" indent="-228600" algn="l">
              <a:lnSpc>
                <a:spcPct val="100000"/>
              </a:lnSpc>
              <a:spcBef>
                <a:spcPts val="600"/>
              </a:spcBef>
              <a:spcAft>
                <a:spcPts val="0"/>
              </a:spcAft>
              <a:buSzPts val="1800"/>
              <a:buNone/>
              <a:defRPr sz="1800">
                <a:solidFill>
                  <a:srgbClr val="888888"/>
                </a:solidFill>
              </a:defRPr>
            </a:lvl2pPr>
            <a:lvl3pPr marL="1371600" lvl="2" indent="-228600" algn="l">
              <a:lnSpc>
                <a:spcPct val="100000"/>
              </a:lnSpc>
              <a:spcBef>
                <a:spcPts val="320"/>
              </a:spcBef>
              <a:spcAft>
                <a:spcPts val="0"/>
              </a:spcAft>
              <a:buSzPts val="1600"/>
              <a:buNone/>
              <a:defRPr sz="1600">
                <a:solidFill>
                  <a:srgbClr val="888888"/>
                </a:solidFill>
              </a:defRPr>
            </a:lvl3pPr>
            <a:lvl4pPr marL="1828800" lvl="3" indent="-228600" algn="l">
              <a:lnSpc>
                <a:spcPct val="100000"/>
              </a:lnSpc>
              <a:spcBef>
                <a:spcPts val="280"/>
              </a:spcBef>
              <a:spcAft>
                <a:spcPts val="0"/>
              </a:spcAft>
              <a:buSzPts val="1400"/>
              <a:buNone/>
              <a:defRPr sz="1400">
                <a:solidFill>
                  <a:srgbClr val="888888"/>
                </a:solidFill>
              </a:defRPr>
            </a:lvl4pPr>
            <a:lvl5pPr marL="2286000" lvl="4" indent="-228600" algn="l">
              <a:lnSpc>
                <a:spcPct val="100000"/>
              </a:lnSpc>
              <a:spcBef>
                <a:spcPts val="280"/>
              </a:spcBef>
              <a:spcAft>
                <a:spcPts val="0"/>
              </a:spcAft>
              <a:buSzPts val="1400"/>
              <a:buNone/>
              <a:defRPr sz="1400">
                <a:solidFill>
                  <a:srgbClr val="888888"/>
                </a:solidFill>
              </a:defRPr>
            </a:lvl5pPr>
            <a:lvl6pPr marL="2743200" lvl="5" indent="-228600" algn="l">
              <a:lnSpc>
                <a:spcPct val="100000"/>
              </a:lnSpc>
              <a:spcBef>
                <a:spcPts val="280"/>
              </a:spcBef>
              <a:spcAft>
                <a:spcPts val="0"/>
              </a:spcAft>
              <a:buSzPts val="1400"/>
              <a:buNone/>
              <a:defRPr sz="1400">
                <a:solidFill>
                  <a:srgbClr val="888888"/>
                </a:solidFill>
              </a:defRPr>
            </a:lvl6pPr>
            <a:lvl7pPr marL="3200400" lvl="6" indent="-228600" algn="l">
              <a:lnSpc>
                <a:spcPct val="100000"/>
              </a:lnSpc>
              <a:spcBef>
                <a:spcPts val="280"/>
              </a:spcBef>
              <a:spcAft>
                <a:spcPts val="0"/>
              </a:spcAft>
              <a:buSzPts val="1400"/>
              <a:buNone/>
              <a:defRPr sz="1400">
                <a:solidFill>
                  <a:srgbClr val="888888"/>
                </a:solidFill>
              </a:defRPr>
            </a:lvl7pPr>
            <a:lvl8pPr marL="3657600" lvl="7" indent="-228600" algn="l">
              <a:lnSpc>
                <a:spcPct val="100000"/>
              </a:lnSpc>
              <a:spcBef>
                <a:spcPts val="280"/>
              </a:spcBef>
              <a:spcAft>
                <a:spcPts val="0"/>
              </a:spcAft>
              <a:buSzPts val="1400"/>
              <a:buNone/>
              <a:defRPr sz="1400">
                <a:solidFill>
                  <a:srgbClr val="888888"/>
                </a:solidFill>
              </a:defRPr>
            </a:lvl8pPr>
            <a:lvl9pPr marL="4114800" lvl="8" indent="-228600" algn="l">
              <a:lnSpc>
                <a:spcPct val="100000"/>
              </a:lnSpc>
              <a:spcBef>
                <a:spcPts val="280"/>
              </a:spcBef>
              <a:spcAft>
                <a:spcPts val="0"/>
              </a:spcAft>
              <a:buSzPts val="1400"/>
              <a:buNone/>
              <a:defRPr sz="1400">
                <a:solidFill>
                  <a:srgbClr val="888888"/>
                </a:solidFill>
              </a:defRPr>
            </a:lvl9pPr>
          </a:lstStyle>
          <a:p>
            <a:endParaRPr/>
          </a:p>
        </p:txBody>
      </p:sp>
      <p:sp>
        <p:nvSpPr>
          <p:cNvPr id="43" name="Google Shape;43;p8"/>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8"/>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5" name="Google Shape;45;p8"/>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orovnanie" type="twoTxTwoObj">
  <p:cSld name="TWO_OBJECTS_WITH_TEXT">
    <p:spTree>
      <p:nvGrpSpPr>
        <p:cNvPr id="1" name="Shape 46"/>
        <p:cNvGrpSpPr/>
        <p:nvPr/>
      </p:nvGrpSpPr>
      <p:grpSpPr>
        <a:xfrm>
          <a:off x="0" y="0"/>
          <a:ext cx="0" cy="0"/>
          <a:chOff x="0" y="0"/>
          <a:chExt cx="0" cy="0"/>
        </a:xfrm>
      </p:grpSpPr>
      <p:sp>
        <p:nvSpPr>
          <p:cNvPr id="47" name="Google Shape;47;p9"/>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9"/>
          <p:cNvSpPr txBox="1">
            <a:spLocks noGrp="1"/>
          </p:cNvSpPr>
          <p:nvPr>
            <p:ph type="body" idx="1"/>
          </p:nvPr>
        </p:nvSpPr>
        <p:spPr>
          <a:xfrm>
            <a:off x="1627632" y="1572768"/>
            <a:ext cx="3291840"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Clr>
                <a:schemeClr val="dk1"/>
              </a:buClr>
              <a:buSzPts val="1800"/>
              <a:buNone/>
              <a:defRPr sz="1800" b="0" cap="none">
                <a:solidFill>
                  <a:schemeClr val="dk1"/>
                </a:solidFill>
                <a:latin typeface="Arial Black"/>
                <a:ea typeface="Arial Black"/>
                <a:cs typeface="Arial Black"/>
                <a:sym typeface="Arial Black"/>
              </a:defRPr>
            </a:lvl1pPr>
            <a:lvl2pPr marL="914400" lvl="1" indent="-228600" algn="l">
              <a:lnSpc>
                <a:spcPct val="100000"/>
              </a:lnSpc>
              <a:spcBef>
                <a:spcPts val="6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SzPts val="1600"/>
              <a:buNone/>
              <a:defRPr sz="1600" b="1"/>
            </a:lvl6pPr>
            <a:lvl7pPr marL="3200400" lvl="6" indent="-228600" algn="l">
              <a:lnSpc>
                <a:spcPct val="100000"/>
              </a:lnSpc>
              <a:spcBef>
                <a:spcPts val="320"/>
              </a:spcBef>
              <a:spcAft>
                <a:spcPts val="0"/>
              </a:spcAft>
              <a:buSzPts val="1600"/>
              <a:buNone/>
              <a:defRPr sz="1600" b="1"/>
            </a:lvl7pPr>
            <a:lvl8pPr marL="3657600" lvl="7" indent="-228600" algn="l">
              <a:lnSpc>
                <a:spcPct val="100000"/>
              </a:lnSpc>
              <a:spcBef>
                <a:spcPts val="320"/>
              </a:spcBef>
              <a:spcAft>
                <a:spcPts val="0"/>
              </a:spcAft>
              <a:buSzPts val="1600"/>
              <a:buNone/>
              <a:defRPr sz="1600" b="1"/>
            </a:lvl8pPr>
            <a:lvl9pPr marL="4114800" lvl="8" indent="-228600" algn="l">
              <a:lnSpc>
                <a:spcPct val="100000"/>
              </a:lnSpc>
              <a:spcBef>
                <a:spcPts val="320"/>
              </a:spcBef>
              <a:spcAft>
                <a:spcPts val="0"/>
              </a:spcAft>
              <a:buSzPts val="1600"/>
              <a:buNone/>
              <a:defRPr sz="1600" b="1"/>
            </a:lvl9pPr>
          </a:lstStyle>
          <a:p>
            <a:endParaRPr/>
          </a:p>
        </p:txBody>
      </p:sp>
      <p:sp>
        <p:nvSpPr>
          <p:cNvPr id="49" name="Google Shape;49;p9"/>
          <p:cNvSpPr txBox="1">
            <a:spLocks noGrp="1"/>
          </p:cNvSpPr>
          <p:nvPr>
            <p:ph type="body" idx="2"/>
          </p:nvPr>
        </p:nvSpPr>
        <p:spPr>
          <a:xfrm>
            <a:off x="1627632" y="2259366"/>
            <a:ext cx="3291840" cy="38404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480"/>
              </a:spcBef>
              <a:spcAft>
                <a:spcPts val="0"/>
              </a:spcAft>
              <a:buClr>
                <a:schemeClr val="dk1"/>
              </a:buClr>
              <a:buSzPts val="2400"/>
              <a:buNone/>
              <a:defRPr sz="2400"/>
            </a:lvl1pPr>
            <a:lvl2pPr marL="914400" lvl="1" indent="-355600" algn="l">
              <a:lnSpc>
                <a:spcPct val="100000"/>
              </a:lnSpc>
              <a:spcBef>
                <a:spcPts val="600"/>
              </a:spcBef>
              <a:spcAft>
                <a:spcPts val="0"/>
              </a:spcAft>
              <a:buSzPts val="2000"/>
              <a:buChar char="•"/>
              <a:defRPr sz="2000"/>
            </a:lvl2pPr>
            <a:lvl3pPr marL="1371600" lvl="2" indent="-342900" algn="l">
              <a:lnSpc>
                <a:spcPct val="100000"/>
              </a:lnSpc>
              <a:spcBef>
                <a:spcPts val="360"/>
              </a:spcBef>
              <a:spcAft>
                <a:spcPts val="0"/>
              </a:spcAft>
              <a:buSzPts val="1800"/>
              <a:buChar char="•"/>
              <a:defRPr sz="1800"/>
            </a:lvl3pPr>
            <a:lvl4pPr marL="1828800" lvl="3" indent="-330200" algn="l">
              <a:lnSpc>
                <a:spcPct val="100000"/>
              </a:lnSpc>
              <a:spcBef>
                <a:spcPts val="320"/>
              </a:spcBef>
              <a:spcAft>
                <a:spcPts val="0"/>
              </a:spcAft>
              <a:buSzPts val="1600"/>
              <a:buChar char="•"/>
              <a:defRPr sz="1600"/>
            </a:lvl4pPr>
            <a:lvl5pPr marL="2286000" lvl="4" indent="-330200" algn="l">
              <a:lnSpc>
                <a:spcPct val="100000"/>
              </a:lnSpc>
              <a:spcBef>
                <a:spcPts val="320"/>
              </a:spcBef>
              <a:spcAft>
                <a:spcPts val="0"/>
              </a:spcAft>
              <a:buSzPts val="1600"/>
              <a:buChar char="•"/>
              <a:defRPr sz="1600"/>
            </a:lvl5pPr>
            <a:lvl6pPr marL="2743200" lvl="5" indent="-330200" algn="l">
              <a:lnSpc>
                <a:spcPct val="100000"/>
              </a:lnSpc>
              <a:spcBef>
                <a:spcPts val="320"/>
              </a:spcBef>
              <a:spcAft>
                <a:spcPts val="0"/>
              </a:spcAft>
              <a:buSzPts val="1600"/>
              <a:buChar char="•"/>
              <a:defRPr sz="1600"/>
            </a:lvl6pPr>
            <a:lvl7pPr marL="3200400" lvl="6" indent="-330200" algn="l">
              <a:lnSpc>
                <a:spcPct val="100000"/>
              </a:lnSpc>
              <a:spcBef>
                <a:spcPts val="320"/>
              </a:spcBef>
              <a:spcAft>
                <a:spcPts val="0"/>
              </a:spcAft>
              <a:buSzPts val="1600"/>
              <a:buChar char="•"/>
              <a:defRPr sz="1600"/>
            </a:lvl7pPr>
            <a:lvl8pPr marL="3657600" lvl="7" indent="-330200" algn="l">
              <a:lnSpc>
                <a:spcPct val="100000"/>
              </a:lnSpc>
              <a:spcBef>
                <a:spcPts val="320"/>
              </a:spcBef>
              <a:spcAft>
                <a:spcPts val="0"/>
              </a:spcAft>
              <a:buSzPts val="1600"/>
              <a:buChar char="•"/>
              <a:defRPr sz="1600"/>
            </a:lvl8pPr>
            <a:lvl9pPr marL="4114800" lvl="8" indent="-330200" algn="l">
              <a:lnSpc>
                <a:spcPct val="100000"/>
              </a:lnSpc>
              <a:spcBef>
                <a:spcPts val="320"/>
              </a:spcBef>
              <a:spcAft>
                <a:spcPts val="0"/>
              </a:spcAft>
              <a:buSzPts val="1600"/>
              <a:buChar char="•"/>
              <a:defRPr sz="1600"/>
            </a:lvl9pPr>
          </a:lstStyle>
          <a:p>
            <a:endParaRPr/>
          </a:p>
        </p:txBody>
      </p:sp>
      <p:sp>
        <p:nvSpPr>
          <p:cNvPr id="50" name="Google Shape;50;p9"/>
          <p:cNvSpPr txBox="1">
            <a:spLocks noGrp="1"/>
          </p:cNvSpPr>
          <p:nvPr>
            <p:ph type="body" idx="3"/>
          </p:nvPr>
        </p:nvSpPr>
        <p:spPr>
          <a:xfrm>
            <a:off x="5093208" y="1572768"/>
            <a:ext cx="3291840"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Clr>
                <a:schemeClr val="dk1"/>
              </a:buClr>
              <a:buSzPts val="1800"/>
              <a:buNone/>
              <a:defRPr sz="1800" b="0" cap="none">
                <a:solidFill>
                  <a:schemeClr val="dk1"/>
                </a:solidFill>
                <a:latin typeface="Arial Black"/>
                <a:ea typeface="Arial Black"/>
                <a:cs typeface="Arial Black"/>
                <a:sym typeface="Arial Black"/>
              </a:defRPr>
            </a:lvl1pPr>
            <a:lvl2pPr marL="914400" lvl="1" indent="-228600" algn="l">
              <a:lnSpc>
                <a:spcPct val="100000"/>
              </a:lnSpc>
              <a:spcBef>
                <a:spcPts val="6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SzPts val="1600"/>
              <a:buNone/>
              <a:defRPr sz="1600" b="1"/>
            </a:lvl6pPr>
            <a:lvl7pPr marL="3200400" lvl="6" indent="-228600" algn="l">
              <a:lnSpc>
                <a:spcPct val="100000"/>
              </a:lnSpc>
              <a:spcBef>
                <a:spcPts val="320"/>
              </a:spcBef>
              <a:spcAft>
                <a:spcPts val="0"/>
              </a:spcAft>
              <a:buSzPts val="1600"/>
              <a:buNone/>
              <a:defRPr sz="1600" b="1"/>
            </a:lvl7pPr>
            <a:lvl8pPr marL="3657600" lvl="7" indent="-228600" algn="l">
              <a:lnSpc>
                <a:spcPct val="100000"/>
              </a:lnSpc>
              <a:spcBef>
                <a:spcPts val="320"/>
              </a:spcBef>
              <a:spcAft>
                <a:spcPts val="0"/>
              </a:spcAft>
              <a:buSzPts val="1600"/>
              <a:buNone/>
              <a:defRPr sz="1600" b="1"/>
            </a:lvl8pPr>
            <a:lvl9pPr marL="4114800" lvl="8" indent="-228600" algn="l">
              <a:lnSpc>
                <a:spcPct val="100000"/>
              </a:lnSpc>
              <a:spcBef>
                <a:spcPts val="320"/>
              </a:spcBef>
              <a:spcAft>
                <a:spcPts val="0"/>
              </a:spcAft>
              <a:buSzPts val="1600"/>
              <a:buNone/>
              <a:defRPr sz="1600" b="1"/>
            </a:lvl9pPr>
          </a:lstStyle>
          <a:p>
            <a:endParaRPr/>
          </a:p>
        </p:txBody>
      </p:sp>
      <p:sp>
        <p:nvSpPr>
          <p:cNvPr id="51" name="Google Shape;51;p9"/>
          <p:cNvSpPr txBox="1">
            <a:spLocks noGrp="1"/>
          </p:cNvSpPr>
          <p:nvPr>
            <p:ph type="body" idx="4"/>
          </p:nvPr>
        </p:nvSpPr>
        <p:spPr>
          <a:xfrm>
            <a:off x="5093208" y="2259366"/>
            <a:ext cx="3291840" cy="38404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480"/>
              </a:spcBef>
              <a:spcAft>
                <a:spcPts val="0"/>
              </a:spcAft>
              <a:buClr>
                <a:schemeClr val="dk1"/>
              </a:buClr>
              <a:buSzPts val="2400"/>
              <a:buNone/>
              <a:defRPr sz="2400"/>
            </a:lvl1pPr>
            <a:lvl2pPr marL="914400" lvl="1" indent="-355600" algn="l">
              <a:lnSpc>
                <a:spcPct val="100000"/>
              </a:lnSpc>
              <a:spcBef>
                <a:spcPts val="600"/>
              </a:spcBef>
              <a:spcAft>
                <a:spcPts val="0"/>
              </a:spcAft>
              <a:buSzPts val="2000"/>
              <a:buChar char="•"/>
              <a:defRPr sz="2000"/>
            </a:lvl2pPr>
            <a:lvl3pPr marL="1371600" lvl="2" indent="-342900" algn="l">
              <a:lnSpc>
                <a:spcPct val="100000"/>
              </a:lnSpc>
              <a:spcBef>
                <a:spcPts val="360"/>
              </a:spcBef>
              <a:spcAft>
                <a:spcPts val="0"/>
              </a:spcAft>
              <a:buSzPts val="1800"/>
              <a:buChar char="•"/>
              <a:defRPr sz="1800"/>
            </a:lvl3pPr>
            <a:lvl4pPr marL="1828800" lvl="3" indent="-330200" algn="l">
              <a:lnSpc>
                <a:spcPct val="100000"/>
              </a:lnSpc>
              <a:spcBef>
                <a:spcPts val="320"/>
              </a:spcBef>
              <a:spcAft>
                <a:spcPts val="0"/>
              </a:spcAft>
              <a:buSzPts val="1600"/>
              <a:buChar char="•"/>
              <a:defRPr sz="1600"/>
            </a:lvl4pPr>
            <a:lvl5pPr marL="2286000" lvl="4" indent="-330200" algn="l">
              <a:lnSpc>
                <a:spcPct val="100000"/>
              </a:lnSpc>
              <a:spcBef>
                <a:spcPts val="320"/>
              </a:spcBef>
              <a:spcAft>
                <a:spcPts val="0"/>
              </a:spcAft>
              <a:buSzPts val="1600"/>
              <a:buChar char="•"/>
              <a:defRPr sz="1600"/>
            </a:lvl5pPr>
            <a:lvl6pPr marL="2743200" lvl="5" indent="-330200" algn="l">
              <a:lnSpc>
                <a:spcPct val="100000"/>
              </a:lnSpc>
              <a:spcBef>
                <a:spcPts val="320"/>
              </a:spcBef>
              <a:spcAft>
                <a:spcPts val="0"/>
              </a:spcAft>
              <a:buSzPts val="1600"/>
              <a:buChar char="•"/>
              <a:defRPr sz="1600"/>
            </a:lvl6pPr>
            <a:lvl7pPr marL="3200400" lvl="6" indent="-330200" algn="l">
              <a:lnSpc>
                <a:spcPct val="100000"/>
              </a:lnSpc>
              <a:spcBef>
                <a:spcPts val="320"/>
              </a:spcBef>
              <a:spcAft>
                <a:spcPts val="0"/>
              </a:spcAft>
              <a:buSzPts val="1600"/>
              <a:buChar char="•"/>
              <a:defRPr sz="1600"/>
            </a:lvl7pPr>
            <a:lvl8pPr marL="3657600" lvl="7" indent="-330200" algn="l">
              <a:lnSpc>
                <a:spcPct val="100000"/>
              </a:lnSpc>
              <a:spcBef>
                <a:spcPts val="320"/>
              </a:spcBef>
              <a:spcAft>
                <a:spcPts val="0"/>
              </a:spcAft>
              <a:buSzPts val="1600"/>
              <a:buChar char="•"/>
              <a:defRPr sz="1600"/>
            </a:lvl8pPr>
            <a:lvl9pPr marL="4114800" lvl="8" indent="-330200" algn="l">
              <a:lnSpc>
                <a:spcPct val="100000"/>
              </a:lnSpc>
              <a:spcBef>
                <a:spcPts val="320"/>
              </a:spcBef>
              <a:spcAft>
                <a:spcPts val="0"/>
              </a:spcAft>
              <a:buSzPts val="1600"/>
              <a:buChar char="•"/>
              <a:defRPr sz="1600"/>
            </a:lvl9pPr>
          </a:lstStyle>
          <a:p>
            <a:endParaRPr/>
          </a:p>
        </p:txBody>
      </p:sp>
      <p:sp>
        <p:nvSpPr>
          <p:cNvPr id="52" name="Google Shape;52;p9"/>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9"/>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Len nadpis" type="titleOnly">
  <p:cSld name="TITLE_ONLY">
    <p:spTree>
      <p:nvGrpSpPr>
        <p:cNvPr id="1" name="Shape 55"/>
        <p:cNvGrpSpPr/>
        <p:nvPr/>
      </p:nvGrpSpPr>
      <p:grpSpPr>
        <a:xfrm>
          <a:off x="0" y="0"/>
          <a:ext cx="0" cy="0"/>
          <a:chOff x="0" y="0"/>
          <a:chExt cx="0" cy="0"/>
        </a:xfrm>
      </p:grpSpPr>
      <p:sp>
        <p:nvSpPr>
          <p:cNvPr id="56" name="Google Shape;56;p10"/>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66C0C4"/>
              </a:buClr>
              <a:buSzPts val="3600"/>
              <a:buFont typeface="Arial Black"/>
              <a:buNone/>
              <a:defRPr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0"/>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0"/>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0"/>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rázdna" type="blank">
  <p:cSld name="BLANK">
    <p:spTree>
      <p:nvGrpSpPr>
        <p:cNvPr id="1" name="Shape 60"/>
        <p:cNvGrpSpPr/>
        <p:nvPr/>
      </p:nvGrpSpPr>
      <p:grpSpPr>
        <a:xfrm>
          <a:off x="0" y="0"/>
          <a:ext cx="0" cy="0"/>
          <a:chOff x="0" y="0"/>
          <a:chExt cx="0" cy="0"/>
        </a:xfrm>
      </p:grpSpPr>
      <p:sp>
        <p:nvSpPr>
          <p:cNvPr id="61" name="Google Shape;61;p11"/>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1"/>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1"/>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bsah s popisom" type="objTx">
  <p:cSld name="OBJECT_WITH_CAPTION_TEXT">
    <p:spTree>
      <p:nvGrpSpPr>
        <p:cNvPr id="1" name="Shape 64"/>
        <p:cNvGrpSpPr/>
        <p:nvPr/>
      </p:nvGrpSpPr>
      <p:grpSpPr>
        <a:xfrm>
          <a:off x="0" y="0"/>
          <a:ext cx="0" cy="0"/>
          <a:chOff x="0" y="0"/>
          <a:chExt cx="0" cy="0"/>
        </a:xfrm>
      </p:grpSpPr>
      <p:sp>
        <p:nvSpPr>
          <p:cNvPr id="65" name="Google Shape;65;p12"/>
          <p:cNvSpPr txBox="1">
            <a:spLocks noGrp="1"/>
          </p:cNvSpPr>
          <p:nvPr>
            <p:ph type="body" idx="1"/>
          </p:nvPr>
        </p:nvSpPr>
        <p:spPr>
          <a:xfrm>
            <a:off x="3575050" y="1600200"/>
            <a:ext cx="5111750" cy="448056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40"/>
              </a:spcBef>
              <a:spcAft>
                <a:spcPts val="0"/>
              </a:spcAft>
              <a:buClr>
                <a:schemeClr val="dk1"/>
              </a:buClr>
              <a:buSzPts val="3200"/>
              <a:buNone/>
              <a:defRPr sz="3200"/>
            </a:lvl1pPr>
            <a:lvl2pPr marL="914400" lvl="1" indent="-406400" algn="l">
              <a:lnSpc>
                <a:spcPct val="100000"/>
              </a:lnSpc>
              <a:spcBef>
                <a:spcPts val="600"/>
              </a:spcBef>
              <a:spcAft>
                <a:spcPts val="0"/>
              </a:spcAft>
              <a:buSzPts val="2800"/>
              <a:buChar char="•"/>
              <a:defRPr sz="2800"/>
            </a:lvl2pPr>
            <a:lvl3pPr marL="1371600" lvl="2" indent="-381000" algn="l">
              <a:lnSpc>
                <a:spcPct val="100000"/>
              </a:lnSpc>
              <a:spcBef>
                <a:spcPts val="480"/>
              </a:spcBef>
              <a:spcAft>
                <a:spcPts val="0"/>
              </a:spcAft>
              <a:buSzPts val="2400"/>
              <a:buChar char="•"/>
              <a:defRPr sz="2400"/>
            </a:lvl3pPr>
            <a:lvl4pPr marL="1828800" lvl="3" indent="-355600" algn="l">
              <a:lnSpc>
                <a:spcPct val="100000"/>
              </a:lnSpc>
              <a:spcBef>
                <a:spcPts val="400"/>
              </a:spcBef>
              <a:spcAft>
                <a:spcPts val="0"/>
              </a:spcAft>
              <a:buSzPts val="2000"/>
              <a:buChar char="•"/>
              <a:defRPr sz="2000"/>
            </a:lvl4pPr>
            <a:lvl5pPr marL="2286000" lvl="4" indent="-355600" algn="l">
              <a:lnSpc>
                <a:spcPct val="100000"/>
              </a:lnSpc>
              <a:spcBef>
                <a:spcPts val="400"/>
              </a:spcBef>
              <a:spcAft>
                <a:spcPts val="0"/>
              </a:spcAft>
              <a:buSzPts val="2000"/>
              <a:buChar char="•"/>
              <a:defRPr sz="2000"/>
            </a:lvl5pPr>
            <a:lvl6pPr marL="2743200" lvl="5" indent="-355600" algn="l">
              <a:lnSpc>
                <a:spcPct val="100000"/>
              </a:lnSpc>
              <a:spcBef>
                <a:spcPts val="400"/>
              </a:spcBef>
              <a:spcAft>
                <a:spcPts val="0"/>
              </a:spcAft>
              <a:buSzPts val="2000"/>
              <a:buChar char="•"/>
              <a:defRPr sz="2000"/>
            </a:lvl6pPr>
            <a:lvl7pPr marL="3200400" lvl="6" indent="-355600" algn="l">
              <a:lnSpc>
                <a:spcPct val="100000"/>
              </a:lnSpc>
              <a:spcBef>
                <a:spcPts val="400"/>
              </a:spcBef>
              <a:spcAft>
                <a:spcPts val="0"/>
              </a:spcAft>
              <a:buSzPts val="2000"/>
              <a:buChar char="•"/>
              <a:defRPr sz="2000"/>
            </a:lvl7pPr>
            <a:lvl8pPr marL="3657600" lvl="7" indent="-355600" algn="l">
              <a:lnSpc>
                <a:spcPct val="100000"/>
              </a:lnSpc>
              <a:spcBef>
                <a:spcPts val="400"/>
              </a:spcBef>
              <a:spcAft>
                <a:spcPts val="0"/>
              </a:spcAft>
              <a:buSzPts val="2000"/>
              <a:buChar char="•"/>
              <a:defRPr sz="2000"/>
            </a:lvl8pPr>
            <a:lvl9pPr marL="4114800" lvl="8" indent="-355600" algn="l">
              <a:lnSpc>
                <a:spcPct val="100000"/>
              </a:lnSpc>
              <a:spcBef>
                <a:spcPts val="400"/>
              </a:spcBef>
              <a:spcAft>
                <a:spcPts val="0"/>
              </a:spcAft>
              <a:buSzPts val="2000"/>
              <a:buChar char="•"/>
              <a:defRPr sz="2000"/>
            </a:lvl9pPr>
          </a:lstStyle>
          <a:p>
            <a:endParaRPr/>
          </a:p>
        </p:txBody>
      </p:sp>
      <p:sp>
        <p:nvSpPr>
          <p:cNvPr id="66" name="Google Shape;66;p12"/>
          <p:cNvSpPr txBox="1">
            <a:spLocks noGrp="1"/>
          </p:cNvSpPr>
          <p:nvPr>
            <p:ph type="body" idx="2"/>
          </p:nvPr>
        </p:nvSpPr>
        <p:spPr>
          <a:xfrm>
            <a:off x="457200" y="1600200"/>
            <a:ext cx="3008313" cy="448056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20"/>
              </a:spcBef>
              <a:spcAft>
                <a:spcPts val="0"/>
              </a:spcAft>
              <a:buClr>
                <a:schemeClr val="dk1"/>
              </a:buClr>
              <a:buSzPts val="1600"/>
              <a:buNone/>
              <a:defRPr sz="1600"/>
            </a:lvl1pPr>
            <a:lvl2pPr marL="914400" lvl="1" indent="-228600" algn="l">
              <a:lnSpc>
                <a:spcPct val="100000"/>
              </a:lnSpc>
              <a:spcBef>
                <a:spcPts val="600"/>
              </a:spcBef>
              <a:spcAft>
                <a:spcPts val="0"/>
              </a:spcAft>
              <a:buSzPts val="1200"/>
              <a:buNone/>
              <a:defRPr sz="1200"/>
            </a:lvl2pPr>
            <a:lvl3pPr marL="1371600" lvl="2" indent="-228600" algn="l">
              <a:lnSpc>
                <a:spcPct val="100000"/>
              </a:lnSpc>
              <a:spcBef>
                <a:spcPts val="200"/>
              </a:spcBef>
              <a:spcAft>
                <a:spcPts val="0"/>
              </a:spcAft>
              <a:buSzPts val="1000"/>
              <a:buNone/>
              <a:defRPr sz="1000"/>
            </a:lvl3pPr>
            <a:lvl4pPr marL="1828800" lvl="3" indent="-228600" algn="l">
              <a:lnSpc>
                <a:spcPct val="100000"/>
              </a:lnSpc>
              <a:spcBef>
                <a:spcPts val="180"/>
              </a:spcBef>
              <a:spcAft>
                <a:spcPts val="0"/>
              </a:spcAft>
              <a:buSzPts val="900"/>
              <a:buNone/>
              <a:defRPr sz="900"/>
            </a:lvl4pPr>
            <a:lvl5pPr marL="2286000" lvl="4" indent="-228600" algn="l">
              <a:lnSpc>
                <a:spcPct val="100000"/>
              </a:lnSpc>
              <a:spcBef>
                <a:spcPts val="180"/>
              </a:spcBef>
              <a:spcAft>
                <a:spcPts val="0"/>
              </a:spcAft>
              <a:buSzPts val="900"/>
              <a:buNone/>
              <a:defRPr sz="900"/>
            </a:lvl5pPr>
            <a:lvl6pPr marL="2743200" lvl="5" indent="-228600" algn="l">
              <a:lnSpc>
                <a:spcPct val="100000"/>
              </a:lnSpc>
              <a:spcBef>
                <a:spcPts val="180"/>
              </a:spcBef>
              <a:spcAft>
                <a:spcPts val="0"/>
              </a:spcAft>
              <a:buSzPts val="900"/>
              <a:buNone/>
              <a:defRPr sz="900"/>
            </a:lvl6pPr>
            <a:lvl7pPr marL="3200400" lvl="6" indent="-228600" algn="l">
              <a:lnSpc>
                <a:spcPct val="100000"/>
              </a:lnSpc>
              <a:spcBef>
                <a:spcPts val="180"/>
              </a:spcBef>
              <a:spcAft>
                <a:spcPts val="0"/>
              </a:spcAft>
              <a:buSzPts val="900"/>
              <a:buNone/>
              <a:defRPr sz="900"/>
            </a:lvl7pPr>
            <a:lvl8pPr marL="3657600" lvl="7" indent="-228600" algn="l">
              <a:lnSpc>
                <a:spcPct val="100000"/>
              </a:lnSpc>
              <a:spcBef>
                <a:spcPts val="180"/>
              </a:spcBef>
              <a:spcAft>
                <a:spcPts val="0"/>
              </a:spcAft>
              <a:buSzPts val="900"/>
              <a:buNone/>
              <a:defRPr sz="900"/>
            </a:lvl8pPr>
            <a:lvl9pPr marL="4114800" lvl="8" indent="-228600" algn="l">
              <a:lnSpc>
                <a:spcPct val="100000"/>
              </a:lnSpc>
              <a:spcBef>
                <a:spcPts val="180"/>
              </a:spcBef>
              <a:spcAft>
                <a:spcPts val="0"/>
              </a:spcAft>
              <a:buSzPts val="900"/>
              <a:buNone/>
              <a:defRPr sz="900"/>
            </a:lvl9pPr>
          </a:lstStyle>
          <a:p>
            <a:endParaRPr/>
          </a:p>
        </p:txBody>
      </p:sp>
      <p:sp>
        <p:nvSpPr>
          <p:cNvPr id="67" name="Google Shape;67;p12"/>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0" name="Google Shape;70;p12"/>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Obrázok s popisom" type="picTx">
  <p:cSld name="PICTURE_WITH_CAPTION_TEXT">
    <p:spTree>
      <p:nvGrpSpPr>
        <p:cNvPr id="1" name="Shape 71"/>
        <p:cNvGrpSpPr/>
        <p:nvPr/>
      </p:nvGrpSpPr>
      <p:grpSpPr>
        <a:xfrm>
          <a:off x="0" y="0"/>
          <a:ext cx="0" cy="0"/>
          <a:chOff x="0" y="0"/>
          <a:chExt cx="0" cy="0"/>
        </a:xfrm>
      </p:grpSpPr>
      <p:sp>
        <p:nvSpPr>
          <p:cNvPr id="72" name="Google Shape;72;p13"/>
          <p:cNvSpPr/>
          <p:nvPr/>
        </p:nvSpPr>
        <p:spPr>
          <a:xfrm>
            <a:off x="9001124" y="4846320"/>
            <a:ext cx="142876" cy="201168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3" name="Google Shape;73;p13"/>
          <p:cNvSpPr>
            <a:spLocks noGrp="1"/>
          </p:cNvSpPr>
          <p:nvPr>
            <p:ph type="pic" idx="2"/>
          </p:nvPr>
        </p:nvSpPr>
        <p:spPr>
          <a:xfrm>
            <a:off x="-1" y="0"/>
            <a:ext cx="9000877" cy="4846320"/>
          </a:xfrm>
          <a:prstGeom prst="rect">
            <a:avLst/>
          </a:prstGeom>
          <a:solidFill>
            <a:srgbClr val="BFBFBF"/>
          </a:solidFill>
          <a:ln>
            <a:noFill/>
          </a:ln>
        </p:spPr>
      </p:sp>
      <p:sp>
        <p:nvSpPr>
          <p:cNvPr id="74" name="Google Shape;74;p13"/>
          <p:cNvSpPr txBox="1">
            <a:spLocks noGrp="1"/>
          </p:cNvSpPr>
          <p:nvPr>
            <p:ph type="body" idx="1"/>
          </p:nvPr>
        </p:nvSpPr>
        <p:spPr>
          <a:xfrm>
            <a:off x="457200" y="5715000"/>
            <a:ext cx="8153400" cy="4572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20"/>
              </a:spcBef>
              <a:spcAft>
                <a:spcPts val="0"/>
              </a:spcAft>
              <a:buClr>
                <a:schemeClr val="dk1"/>
              </a:buClr>
              <a:buSzPts val="1600"/>
              <a:buNone/>
              <a:defRPr sz="1600"/>
            </a:lvl1pPr>
            <a:lvl2pPr marL="914400" lvl="1" indent="-228600" algn="l">
              <a:lnSpc>
                <a:spcPct val="100000"/>
              </a:lnSpc>
              <a:spcBef>
                <a:spcPts val="600"/>
              </a:spcBef>
              <a:spcAft>
                <a:spcPts val="0"/>
              </a:spcAft>
              <a:buSzPts val="1200"/>
              <a:buNone/>
              <a:defRPr sz="1200"/>
            </a:lvl2pPr>
            <a:lvl3pPr marL="1371600" lvl="2" indent="-228600" algn="l">
              <a:lnSpc>
                <a:spcPct val="100000"/>
              </a:lnSpc>
              <a:spcBef>
                <a:spcPts val="200"/>
              </a:spcBef>
              <a:spcAft>
                <a:spcPts val="0"/>
              </a:spcAft>
              <a:buSzPts val="1000"/>
              <a:buNone/>
              <a:defRPr sz="1000"/>
            </a:lvl3pPr>
            <a:lvl4pPr marL="1828800" lvl="3" indent="-228600" algn="l">
              <a:lnSpc>
                <a:spcPct val="100000"/>
              </a:lnSpc>
              <a:spcBef>
                <a:spcPts val="180"/>
              </a:spcBef>
              <a:spcAft>
                <a:spcPts val="0"/>
              </a:spcAft>
              <a:buSzPts val="900"/>
              <a:buNone/>
              <a:defRPr sz="900"/>
            </a:lvl4pPr>
            <a:lvl5pPr marL="2286000" lvl="4" indent="-228600" algn="l">
              <a:lnSpc>
                <a:spcPct val="100000"/>
              </a:lnSpc>
              <a:spcBef>
                <a:spcPts val="180"/>
              </a:spcBef>
              <a:spcAft>
                <a:spcPts val="0"/>
              </a:spcAft>
              <a:buSzPts val="900"/>
              <a:buNone/>
              <a:defRPr sz="900"/>
            </a:lvl5pPr>
            <a:lvl6pPr marL="2743200" lvl="5" indent="-228600" algn="l">
              <a:lnSpc>
                <a:spcPct val="100000"/>
              </a:lnSpc>
              <a:spcBef>
                <a:spcPts val="180"/>
              </a:spcBef>
              <a:spcAft>
                <a:spcPts val="0"/>
              </a:spcAft>
              <a:buSzPts val="900"/>
              <a:buNone/>
              <a:defRPr sz="900"/>
            </a:lvl6pPr>
            <a:lvl7pPr marL="3200400" lvl="6" indent="-228600" algn="l">
              <a:lnSpc>
                <a:spcPct val="100000"/>
              </a:lnSpc>
              <a:spcBef>
                <a:spcPts val="180"/>
              </a:spcBef>
              <a:spcAft>
                <a:spcPts val="0"/>
              </a:spcAft>
              <a:buSzPts val="900"/>
              <a:buNone/>
              <a:defRPr sz="900"/>
            </a:lvl7pPr>
            <a:lvl8pPr marL="3657600" lvl="7" indent="-228600" algn="l">
              <a:lnSpc>
                <a:spcPct val="100000"/>
              </a:lnSpc>
              <a:spcBef>
                <a:spcPts val="180"/>
              </a:spcBef>
              <a:spcAft>
                <a:spcPts val="0"/>
              </a:spcAft>
              <a:buSzPts val="900"/>
              <a:buNone/>
              <a:defRPr sz="900"/>
            </a:lvl8pPr>
            <a:lvl9pPr marL="4114800" lvl="8" indent="-228600" algn="l">
              <a:lnSpc>
                <a:spcPct val="100000"/>
              </a:lnSpc>
              <a:spcBef>
                <a:spcPts val="180"/>
              </a:spcBef>
              <a:spcAft>
                <a:spcPts val="0"/>
              </a:spcAft>
              <a:buSzPts val="900"/>
              <a:buNone/>
              <a:defRPr sz="900"/>
            </a:lvl9pPr>
          </a:lstStyle>
          <a:p>
            <a:endParaRPr/>
          </a:p>
        </p:txBody>
      </p:sp>
      <p:sp>
        <p:nvSpPr>
          <p:cNvPr id="75" name="Google Shape;75;p13"/>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3"/>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3"/>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8" name="Google Shape;78;p13"/>
          <p:cNvSpPr txBox="1">
            <a:spLocks noGrp="1"/>
          </p:cNvSpPr>
          <p:nvPr>
            <p:ph type="title"/>
          </p:nvPr>
        </p:nvSpPr>
        <p:spPr>
          <a:xfrm>
            <a:off x="457200" y="4953000"/>
            <a:ext cx="8153400" cy="7620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66C0C4"/>
              </a:buClr>
              <a:buSzPts val="2400"/>
              <a:buFont typeface="Arial Black"/>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3"/>
          <p:cNvSpPr/>
          <p:nvPr/>
        </p:nvSpPr>
        <p:spPr>
          <a:xfrm>
            <a:off x="9001124" y="0"/>
            <a:ext cx="142876" cy="484632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Nadpis a zvislý text" type="vertTx">
  <p:cSld name="VERTICAL_TEXT">
    <p:spTree>
      <p:nvGrpSpPr>
        <p:cNvPr id="1" name="Shape 80"/>
        <p:cNvGrpSpPr/>
        <p:nvPr/>
      </p:nvGrpSpPr>
      <p:grpSpPr>
        <a:xfrm>
          <a:off x="0" y="0"/>
          <a:ext cx="0" cy="0"/>
          <a:chOff x="0" y="0"/>
          <a:chExt cx="0" cy="0"/>
        </a:xfrm>
      </p:grpSpPr>
      <p:sp>
        <p:nvSpPr>
          <p:cNvPr id="81" name="Google Shape;81;p14"/>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4"/>
          <p:cNvSpPr txBox="1">
            <a:spLocks noGrp="1"/>
          </p:cNvSpPr>
          <p:nvPr>
            <p:ph type="body" idx="1"/>
          </p:nvPr>
        </p:nvSpPr>
        <p:spPr>
          <a:xfrm rot="5400000">
            <a:off x="2080419" y="129382"/>
            <a:ext cx="4373563" cy="7620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3" name="Google Shape;83;p14"/>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rmAutofit/>
          </a:bodyPr>
          <a:lstStyle>
            <a:lvl1pPr marR="0" lvl="0" algn="l" rtl="0">
              <a:lnSpc>
                <a:spcPct val="100000"/>
              </a:lnSpc>
              <a:spcBef>
                <a:spcPts val="0"/>
              </a:spcBef>
              <a:spcAft>
                <a:spcPts val="0"/>
              </a:spcAft>
              <a:buClr>
                <a:srgbClr val="66C0C4"/>
              </a:buClr>
              <a:buSzPts val="3600"/>
              <a:buFont typeface="Arial Black"/>
              <a:buNone/>
              <a:defRPr sz="3600" b="0" i="0" u="none" strike="noStrike" cap="none">
                <a:solidFill>
                  <a:srgbClr val="66C0C4"/>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
          <p:cNvSpPr txBox="1">
            <a:spLocks noGrp="1"/>
          </p:cNvSpPr>
          <p:nvPr>
            <p:ph type="body" idx="1"/>
          </p:nvPr>
        </p:nvSpPr>
        <p:spPr>
          <a:xfrm>
            <a:off x="457200" y="1752600"/>
            <a:ext cx="7620000" cy="4373563"/>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marL="914400" marR="0" lvl="1" indent="-355600" algn="l" rtl="0">
              <a:lnSpc>
                <a:spcPct val="100000"/>
              </a:lnSpc>
              <a:spcBef>
                <a:spcPts val="6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Google Shape;12;p4"/>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4"/>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4"/>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5" name="Google Shape;15;p4"/>
          <p:cNvSpPr/>
          <p:nvPr/>
        </p:nvSpPr>
        <p:spPr>
          <a:xfrm>
            <a:off x="9001124" y="0"/>
            <a:ext cx="142876" cy="1371600"/>
          </a:xfrm>
          <a:prstGeom prst="rect">
            <a:avLst/>
          </a:prstGeom>
          <a:solidFill>
            <a:srgbClr val="C6E4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
          <p:cNvSpPr/>
          <p:nvPr/>
        </p:nvSpPr>
        <p:spPr>
          <a:xfrm>
            <a:off x="9001124" y="1371600"/>
            <a:ext cx="142876" cy="5486400"/>
          </a:xfrm>
          <a:prstGeom prst="rect">
            <a:avLst/>
          </a:prstGeom>
          <a:solidFill>
            <a:srgbClr val="4A9B8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7" name="Google Shape;17;p4" descr="Logo&#10;&#10;Description automatically generated"/>
          <p:cNvPicPr preferRelativeResize="0"/>
          <p:nvPr/>
        </p:nvPicPr>
        <p:blipFill rotWithShape="1">
          <a:blip r:embed="rId12">
            <a:alphaModFix/>
          </a:blip>
          <a:srcRect/>
          <a:stretch/>
        </p:blipFill>
        <p:spPr>
          <a:xfrm>
            <a:off x="7308304" y="-1"/>
            <a:ext cx="1576933" cy="157693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3.xml"/><Relationship Id="rId7" Type="http://schemas.openxmlformats.org/officeDocument/2006/relationships/slide" Target="slide2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16.xml"/><Relationship Id="rId4" Type="http://schemas.openxmlformats.org/officeDocument/2006/relationships/slide" Target="slide10.xml"/><Relationship Id="rId9" Type="http://schemas.openxmlformats.org/officeDocument/2006/relationships/slide" Target="slide5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s://projectentreality.eu/index.php/en/"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netbasequid.com/blog/market-research-steps/" TargetMode="External"/><Relationship Id="rId7" Type="http://schemas.openxmlformats.org/officeDocument/2006/relationships/hyperlink" Target="https://www.smashingmagazine.com/2010/01/color-theory-for-designers-part-1-the-meaning-of-color/"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hyperlink" Target="https://www.heurio.co/dieter-rams-10-principles-of-good-design" TargetMode="External"/><Relationship Id="rId5" Type="http://schemas.openxmlformats.org/officeDocument/2006/relationships/hyperlink" Target="https://neilpatel.com/what-is-content-marketing/" TargetMode="External"/><Relationship Id="rId4" Type="http://schemas.openxmlformats.org/officeDocument/2006/relationships/hyperlink" Target="https://books.forbes.com/blog/how-to-build-a-digital-brand-that-lasts/"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
          <p:cNvSpPr txBox="1">
            <a:spLocks noGrp="1"/>
          </p:cNvSpPr>
          <p:nvPr>
            <p:ph type="ctrTitle"/>
          </p:nvPr>
        </p:nvSpPr>
        <p:spPr>
          <a:xfrm>
            <a:off x="387058" y="2516908"/>
            <a:ext cx="8072400" cy="1297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398F98"/>
              </a:buClr>
              <a:buSzPts val="4000"/>
              <a:buFont typeface="Calibri"/>
              <a:buNone/>
            </a:pPr>
            <a:r>
              <a:rPr lang="el-GR" sz="4000" dirty="0">
                <a:latin typeface="Calibri"/>
                <a:ea typeface="Calibri"/>
                <a:cs typeface="Calibri"/>
                <a:sym typeface="Calibri"/>
              </a:rPr>
              <a:t>ΒΑΣΙΚΑ ΣΤΟΙΧΕΙΑ ΜΕΣΩΝ ΚΟΙΝΩΝΙΚΗΣ ΔΙΚΤΥΩΣΗΣ</a:t>
            </a:r>
            <a:endParaRPr dirty="0"/>
          </a:p>
        </p:txBody>
      </p:sp>
      <p:sp>
        <p:nvSpPr>
          <p:cNvPr id="98" name="Google Shape;98;p1"/>
          <p:cNvSpPr txBox="1">
            <a:spLocks noGrp="1"/>
          </p:cNvSpPr>
          <p:nvPr>
            <p:ph type="subTitle" idx="1"/>
          </p:nvPr>
        </p:nvSpPr>
        <p:spPr>
          <a:xfrm>
            <a:off x="642910" y="4000504"/>
            <a:ext cx="7283100" cy="57600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dk2"/>
              </a:buClr>
              <a:buSzPts val="2000"/>
              <a:buNone/>
            </a:pPr>
            <a:r>
              <a:rPr lang="en-GB" dirty="0"/>
              <a:t> </a:t>
            </a:r>
            <a:endParaRPr dirty="0"/>
          </a:p>
        </p:txBody>
      </p:sp>
      <p:pic>
        <p:nvPicPr>
          <p:cNvPr id="99" name="Google Shape;99;p1"/>
          <p:cNvPicPr preferRelativeResize="0"/>
          <p:nvPr/>
        </p:nvPicPr>
        <p:blipFill rotWithShape="1">
          <a:blip r:embed="rId3">
            <a:alphaModFix/>
          </a:blip>
          <a:srcRect/>
          <a:stretch/>
        </p:blipFill>
        <p:spPr>
          <a:xfrm>
            <a:off x="500034" y="397819"/>
            <a:ext cx="1928826" cy="549715"/>
          </a:xfrm>
          <a:prstGeom prst="rect">
            <a:avLst/>
          </a:prstGeom>
          <a:noFill/>
          <a:ln>
            <a:noFill/>
          </a:ln>
        </p:spPr>
      </p:pic>
      <p:sp>
        <p:nvSpPr>
          <p:cNvPr id="100" name="Google Shape;100;p1"/>
          <p:cNvSpPr/>
          <p:nvPr/>
        </p:nvSpPr>
        <p:spPr>
          <a:xfrm>
            <a:off x="1681137" y="1507271"/>
            <a:ext cx="5484227"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dirty="0">
                <a:solidFill>
                  <a:srgbClr val="398F98"/>
                </a:solidFill>
                <a:latin typeface="Calibri"/>
                <a:cs typeface="Calibri"/>
              </a:rPr>
              <a:t>Enhancing Young People Skills and Competencies in Social Entrepreneurship by Virtual Reality - </a:t>
            </a:r>
            <a:r>
              <a:rPr lang="en-IE" sz="1200" b="1" dirty="0">
                <a:solidFill>
                  <a:schemeClr val="accent6">
                    <a:lumMod val="75000"/>
                  </a:schemeClr>
                </a:solidFill>
                <a:latin typeface="Calibri"/>
                <a:cs typeface="Calibri"/>
              </a:rPr>
              <a:t>ERASMUS + 2021-1-RO01-KA220-YOU-000029869</a:t>
            </a:r>
            <a:endParaRPr lang="en-US" sz="1200" b="1" dirty="0">
              <a:solidFill>
                <a:schemeClr val="accent6">
                  <a:lumMod val="75000"/>
                </a:schemeClr>
              </a:solidFill>
              <a:latin typeface="Calibri"/>
              <a:cs typeface="Calibri"/>
            </a:endParaRPr>
          </a:p>
        </p:txBody>
      </p:sp>
      <p:sp>
        <p:nvSpPr>
          <p:cNvPr id="101" name="Google Shape;101;p1"/>
          <p:cNvSpPr/>
          <p:nvPr/>
        </p:nvSpPr>
        <p:spPr>
          <a:xfrm>
            <a:off x="500034" y="6286520"/>
            <a:ext cx="810177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a:solidFill>
                  <a:srgbClr val="ABD7C9"/>
                </a:solidFill>
              </a:rPr>
              <a:t>Asociatia Centrul de Training European - CTE</a:t>
            </a:r>
            <a:endParaRPr sz="1400" b="0" i="0" u="none" strike="noStrike" cap="none">
              <a:solidFill>
                <a:srgbClr val="000000"/>
              </a:solidFill>
              <a:latin typeface="Arial"/>
              <a:ea typeface="Arial"/>
              <a:cs typeface="Arial"/>
              <a:sym typeface="Arial"/>
            </a:endParaRPr>
          </a:p>
        </p:txBody>
      </p:sp>
      <p:sp>
        <p:nvSpPr>
          <p:cNvPr id="102" name="Google Shape;102;p1"/>
          <p:cNvSpPr txBox="1"/>
          <p:nvPr/>
        </p:nvSpPr>
        <p:spPr>
          <a:xfrm>
            <a:off x="3404275" y="4210500"/>
            <a:ext cx="3716700" cy="600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rgbClr val="398F98"/>
              </a:solidFill>
              <a:latin typeface="Arial Black"/>
              <a:ea typeface="Arial Black"/>
              <a:cs typeface="Arial Black"/>
              <a:sym typeface="Arial Black"/>
            </a:endParaRPr>
          </a:p>
        </p:txBody>
      </p:sp>
      <p:sp>
        <p:nvSpPr>
          <p:cNvPr id="103" name="Google Shape;103;p1"/>
          <p:cNvSpPr txBox="1">
            <a:spLocks noGrp="1"/>
          </p:cNvSpPr>
          <p:nvPr>
            <p:ph type="ctrTitle"/>
          </p:nvPr>
        </p:nvSpPr>
        <p:spPr>
          <a:xfrm>
            <a:off x="759951" y="3725955"/>
            <a:ext cx="7326600" cy="4314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398F98"/>
              </a:buClr>
              <a:buSzPts val="4000"/>
              <a:buFont typeface="Calibri"/>
              <a:buNone/>
            </a:pPr>
            <a:r>
              <a:rPr lang="el-GR" sz="3000" dirty="0">
                <a:latin typeface="Calibri"/>
                <a:cs typeface="Calibri"/>
                <a:sym typeface="Calibri"/>
              </a:rPr>
              <a:t>Πυρήνας</a:t>
            </a:r>
            <a:endParaRPr sz="5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Επιτυχημένα αποτελέσματα - συμβουλές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708981"/>
          </a:xfrm>
          <a:prstGeom prst="rect">
            <a:avLst/>
          </a:prstGeom>
          <a:noFill/>
        </p:spPr>
        <p:txBody>
          <a:bodyPr wrap="square" rtlCol="0">
            <a:spAutoFit/>
          </a:bodyPr>
          <a:lstStyle/>
          <a:p>
            <a:pPr algn="just"/>
            <a:r>
              <a:rPr lang="el-GR" sz="3000" dirty="0"/>
              <a:t>Πολλοί πιστεύουν ότι η απλή χρήση των μέσων κοινωνικής δικτύωσης θα φέρει άμεσα ή επιτυχημένα αποτελέσματα. Στην πράξη, η ενσωμάτωση των μέσων κοινωνικής δικτύωσης στη στρατηγική μάρκετινγκ της εταιρείας απαιτεί πολύ μεγαλύτερη προσοχή και συμμετοχή, καθώς υπάρχουν πολλοί τρόποι με τους οποίους μπορούν να επιτευχθούν ικανοποιητικά αποτελέσματα, μεταξύ των οποίων </a:t>
            </a:r>
            <a:r>
              <a:rPr lang="en-US" sz="3000" dirty="0"/>
              <a:t>:</a:t>
            </a:r>
          </a:p>
        </p:txBody>
      </p:sp>
    </p:spTree>
    <p:extLst>
      <p:ext uri="{BB962C8B-B14F-4D97-AF65-F5344CB8AC3E}">
        <p14:creationId xmlns:p14="http://schemas.microsoft.com/office/powerpoint/2010/main" val="184024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Επιτυχημένα αποτελέσματα - συμβουλές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154984"/>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Δημιουργία </a:t>
            </a:r>
            <a:r>
              <a:rPr lang="el-GR" sz="2400" b="1" dirty="0" err="1"/>
              <a:t>αναγνωρισιμότητας</a:t>
            </a:r>
            <a:r>
              <a:rPr lang="el-GR" sz="2400" b="1" dirty="0"/>
              <a:t> επωνυμίας </a:t>
            </a:r>
            <a:r>
              <a:rPr lang="en-US" sz="2400" dirty="0"/>
              <a:t>: </a:t>
            </a:r>
            <a:r>
              <a:rPr lang="el-GR" sz="2400" dirty="0"/>
              <a:t>Τα μέσα κοινωνικής δικτύωσης μπορούν να χρησιμοποιηθούν για την οικοδόμηση της </a:t>
            </a:r>
            <a:r>
              <a:rPr lang="el-GR" sz="2400" dirty="0" err="1"/>
              <a:t>αναγνωρισιμότητας</a:t>
            </a:r>
            <a:r>
              <a:rPr lang="el-GR" sz="2400" dirty="0"/>
              <a:t> της επωνυμίας προσεγγίζοντας νέο κοινό και </a:t>
            </a:r>
            <a:r>
              <a:rPr lang="el-GR" sz="2400" dirty="0" err="1"/>
              <a:t>αλληλεπιδρώντας</a:t>
            </a:r>
            <a:r>
              <a:rPr lang="el-GR" sz="2400" dirty="0"/>
              <a:t> με τους υπάρχοντες πελάτες. Δημιουργώντας κοινόχρηστο περιεχόμενο, χρησιμοποιώντας σχετικά </a:t>
            </a:r>
            <a:r>
              <a:rPr lang="el-GR" sz="2400" dirty="0" err="1"/>
              <a:t>hashtags</a:t>
            </a:r>
            <a:r>
              <a:rPr lang="el-GR" sz="2400" dirty="0"/>
              <a:t> και </a:t>
            </a:r>
            <a:r>
              <a:rPr lang="el-GR" sz="2400" dirty="0" err="1"/>
              <a:t>αλληλεπιδρώντας</a:t>
            </a:r>
            <a:r>
              <a:rPr lang="el-GR" sz="2400" dirty="0"/>
              <a:t> με παράγοντες επιρροής, οι επιχειρήσεις μπορούν να αυξήσουν την απήχησή τους και να αποκτήσουν </a:t>
            </a:r>
            <a:r>
              <a:rPr lang="el-GR" sz="2400" dirty="0" err="1"/>
              <a:t>αναγνωρισιμότητα</a:t>
            </a:r>
            <a:r>
              <a:rPr lang="el-GR" sz="2400" dirty="0"/>
              <a:t> επωνυμίας</a:t>
            </a:r>
            <a:r>
              <a:rPr lang="en-US" sz="2400" dirty="0"/>
              <a:t>.</a:t>
            </a:r>
          </a:p>
        </p:txBody>
      </p:sp>
    </p:spTree>
    <p:extLst>
      <p:ext uri="{BB962C8B-B14F-4D97-AF65-F5344CB8AC3E}">
        <p14:creationId xmlns:p14="http://schemas.microsoft.com/office/powerpoint/2010/main" val="848239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Επιτυχημένα αποτελέσματα - συμβουλές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154984"/>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Αύξηση της </a:t>
            </a:r>
            <a:r>
              <a:rPr lang="el-GR" sz="2400" b="1" dirty="0" err="1"/>
              <a:t>επισκεψιμότητας</a:t>
            </a:r>
            <a:r>
              <a:rPr lang="el-GR" sz="2400" b="1" dirty="0"/>
              <a:t> του </a:t>
            </a:r>
            <a:r>
              <a:rPr lang="el-GR" sz="2400" b="1" dirty="0" err="1"/>
              <a:t>ιστότοπου</a:t>
            </a:r>
            <a:r>
              <a:rPr lang="el-GR" sz="2400" b="1" dirty="0"/>
              <a:t> </a:t>
            </a:r>
            <a:r>
              <a:rPr lang="en-US" sz="2400" b="1" dirty="0"/>
              <a:t>: </a:t>
            </a:r>
            <a:r>
              <a:rPr lang="el-GR" sz="2400" dirty="0"/>
              <a:t>Τα μέσα κοινωνικής δικτύωσης μπορούν επίσης να χρησιμοποιηθούν για την αύξηση της </a:t>
            </a:r>
            <a:r>
              <a:rPr lang="el-GR" sz="2400" dirty="0" err="1"/>
              <a:t>επισκεψιμότητας</a:t>
            </a:r>
            <a:r>
              <a:rPr lang="el-GR" sz="2400" dirty="0"/>
              <a:t> στον </a:t>
            </a:r>
            <a:r>
              <a:rPr lang="el-GR" sz="2400" dirty="0" err="1"/>
              <a:t>ιστότοπο</a:t>
            </a:r>
            <a:r>
              <a:rPr lang="el-GR" sz="2400" dirty="0"/>
              <a:t> μιας επιχείρησης. Με την κοινή χρήση συνδέσμων σε αναρτήσεις </a:t>
            </a:r>
            <a:r>
              <a:rPr lang="el-GR" sz="2400" dirty="0" err="1"/>
              <a:t>ιστολογίου</a:t>
            </a:r>
            <a:r>
              <a:rPr lang="el-GR" sz="2400" dirty="0"/>
              <a:t>, σελίδες προϊόντων και άλλο περιεχόμενο, οι επιχειρήσεις μπορούν να ενθαρρύνουν τους οπαδούς τους στα μέσα κοινωνικής δικτύωσης να επισκέπτονται τον </a:t>
            </a:r>
            <a:r>
              <a:rPr lang="el-GR" sz="2400" dirty="0" err="1"/>
              <a:t>ιστότοπό</a:t>
            </a:r>
            <a:r>
              <a:rPr lang="el-GR" sz="2400" dirty="0"/>
              <a:t> τους και να μάθουν περισσότερα για τα προϊόντα και τις υπηρεσίες τους</a:t>
            </a:r>
            <a:r>
              <a:rPr lang="en-US" sz="2400" dirty="0"/>
              <a:t>.</a:t>
            </a:r>
          </a:p>
        </p:txBody>
      </p:sp>
    </p:spTree>
    <p:extLst>
      <p:ext uri="{BB962C8B-B14F-4D97-AF65-F5344CB8AC3E}">
        <p14:creationId xmlns:p14="http://schemas.microsoft.com/office/powerpoint/2010/main" val="37510675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Επιτυχημένα αποτελέσματα - συμβουλές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3970318"/>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Δημιουργία δυνητικών πελατών και πωλήσεων </a:t>
            </a:r>
            <a:r>
              <a:rPr lang="en-US" sz="3000" b="1" dirty="0"/>
              <a:t>: </a:t>
            </a:r>
            <a:r>
              <a:rPr lang="el-GR" sz="2400" dirty="0"/>
              <a:t>Τα μέσα κοινωνικής δικτύωσης μπορούν επίσης να χρησιμοποιηθούν για τη δημιουργία δυνητικών πελατών και πωλήσεων. Χρησιμοποιώντας τη διαφήμιση στα μέσα κοινωνικής δικτύωσης, οι επιχειρήσεις μπορούν να στοχεύσουν συγκεκριμένο κοινό με τα μηνύματά μάρκετινγκ τους και να το ενθαρρύνουν να αναλάβει δράση, όπως να κάνουν μια αγορά ή να συμπληρώσουν μια φόρμα δυνητικού πελάτη.</a:t>
            </a:r>
            <a:endParaRPr lang="en-US" sz="2400" dirty="0"/>
          </a:p>
        </p:txBody>
      </p:sp>
    </p:spTree>
    <p:extLst>
      <p:ext uri="{BB962C8B-B14F-4D97-AF65-F5344CB8AC3E}">
        <p14:creationId xmlns:p14="http://schemas.microsoft.com/office/powerpoint/2010/main" val="3512808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Επιτυχημένα αποτελέσματα - συμβουλές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401205"/>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Επαφή με τον πελάτη </a:t>
            </a:r>
            <a:r>
              <a:rPr lang="en-US" sz="2800" b="1" dirty="0"/>
              <a:t>: </a:t>
            </a:r>
            <a:r>
              <a:rPr lang="el-GR" sz="2800" dirty="0"/>
              <a:t>Τα μέσα κοινωνικής δικτύωσης μπορούν να είναι ένα ισχυρό εργαλείο για την αλληλεπίδραση με τους πελάτες. Απαντώντας σε σχόλια και μηνύματα, μοιράζοντας περιεχόμενο που δημιουργείται από χρήστες και παρέχοντας υποστήριξη πελατών, οι επιχειρήσεις μπορούν να οικοδομήσουν ισχυρές σχέσεις με τους πελάτες τους και να ενισχύσουν την αφοσίωση στην επωνυμία</a:t>
            </a:r>
            <a:r>
              <a:rPr lang="en-US" sz="2800" dirty="0"/>
              <a:t>.</a:t>
            </a:r>
          </a:p>
        </p:txBody>
      </p:sp>
    </p:spTree>
    <p:extLst>
      <p:ext uri="{BB962C8B-B14F-4D97-AF65-F5344CB8AC3E}">
        <p14:creationId xmlns:p14="http://schemas.microsoft.com/office/powerpoint/2010/main" val="722313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Επιτυχημένα αποτελέσματα - συμβουλές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832092"/>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err="1"/>
              <a:t>Ερευνα</a:t>
            </a:r>
            <a:r>
              <a:rPr lang="el-GR" sz="2800" b="1" dirty="0"/>
              <a:t> αγοράς </a:t>
            </a:r>
            <a:r>
              <a:rPr lang="en-US" sz="2800" b="1" dirty="0"/>
              <a:t>: </a:t>
            </a:r>
            <a:r>
              <a:rPr lang="el-GR" sz="2800" dirty="0"/>
              <a:t>Όπως αναφέρθηκε προηγουμένως, τα μέσα κοινωνικής δικτύωσης μπορούν επίσης να χρησιμοποιηθούν για έρευνα αγοράς. Ακούγοντας τι λένε οι πελάτες τους στα μέσα κοινωνικής δικτύωσης, οι επιχειρήσεις μπορούν να αποκτήσουν πολύτιμες γνώσεις σχετικά με τις προτιμήσεις, τις απόψεις και τη συμπεριφορά των πελατών, οι οποίες μπορούν να ενημερώσουν τη στρατηγική μάρκετινγκ τους</a:t>
            </a:r>
            <a:r>
              <a:rPr lang="en-US" sz="2800" dirty="0"/>
              <a:t>.</a:t>
            </a:r>
          </a:p>
        </p:txBody>
      </p:sp>
    </p:spTree>
    <p:extLst>
      <p:ext uri="{BB962C8B-B14F-4D97-AF65-F5344CB8AC3E}">
        <p14:creationId xmlns:p14="http://schemas.microsoft.com/office/powerpoint/2010/main" val="2507058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127304" cy="1323439"/>
          </a:xfrm>
          <a:prstGeom prst="rect">
            <a:avLst/>
          </a:prstGeom>
          <a:noFill/>
        </p:spPr>
        <p:txBody>
          <a:bodyPr wrap="square" rtlCol="0">
            <a:spAutoFit/>
          </a:bodyPr>
          <a:lstStyle/>
          <a:p>
            <a:r>
              <a:rPr lang="el-GR" sz="4000" dirty="0">
                <a:solidFill>
                  <a:srgbClr val="398F98"/>
                </a:solidFill>
                <a:latin typeface="Calibri"/>
                <a:cs typeface="Calibri"/>
              </a:rPr>
              <a:t>Πληροφορίες που συλλέγονται 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708981"/>
          </a:xfrm>
          <a:prstGeom prst="rect">
            <a:avLst/>
          </a:prstGeom>
          <a:noFill/>
        </p:spPr>
        <p:txBody>
          <a:bodyPr wrap="square" rtlCol="0">
            <a:spAutoFit/>
          </a:bodyPr>
          <a:lstStyle/>
          <a:p>
            <a:pPr algn="just"/>
            <a:r>
              <a:rPr lang="el-GR" sz="3000" dirty="0"/>
              <a:t>Τα τελευταία 10 χρόνια, παραδόξως ή όχι, τα μέσα κοινωνικής δικτύωσης έχουν γίνει ένα ισχυρό εργαλείο για τη διεξαγωγή έρευνας αγοράς. Ως αποτέλεσμα της αυξημένης χρήσης συσκευών και της μεταβαλλόμενης συμπεριφοράς των καταναλωτών, τα μέσα κοινωνικής δικτύωσης μπορούν να παρέχουν σημαντικές πληροφορίες σχετικά με την αγορά που θέλετε να στοχεύσετε.</a:t>
            </a:r>
            <a:endParaRPr lang="en-US" sz="3000" dirty="0"/>
          </a:p>
        </p:txBody>
      </p:sp>
    </p:spTree>
    <p:extLst>
      <p:ext uri="{BB962C8B-B14F-4D97-AF65-F5344CB8AC3E}">
        <p14:creationId xmlns:p14="http://schemas.microsoft.com/office/powerpoint/2010/main" val="4207671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353641" cy="1323439"/>
          </a:xfrm>
          <a:prstGeom prst="rect">
            <a:avLst/>
          </a:prstGeom>
          <a:noFill/>
        </p:spPr>
        <p:txBody>
          <a:bodyPr wrap="square" rtlCol="0">
            <a:spAutoFit/>
          </a:bodyPr>
          <a:lstStyle/>
          <a:p>
            <a:r>
              <a:rPr lang="el-GR" sz="4000" dirty="0">
                <a:solidFill>
                  <a:srgbClr val="398F98"/>
                </a:solidFill>
                <a:latin typeface="Calibri"/>
                <a:cs typeface="Calibri"/>
              </a:rPr>
              <a:t>Πληροφορίες που συλλέγονται 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69589"/>
            <a:ext cx="7779895" cy="4616648"/>
          </a:xfrm>
          <a:prstGeom prst="rect">
            <a:avLst/>
          </a:prstGeom>
          <a:noFill/>
        </p:spPr>
        <p:txBody>
          <a:bodyPr wrap="square" rtlCol="0">
            <a:spAutoFit/>
          </a:bodyPr>
          <a:lstStyle/>
          <a:p>
            <a:pPr algn="just"/>
            <a:endParaRPr lang="en-US" sz="3000" dirty="0"/>
          </a:p>
          <a:p>
            <a:pPr algn="just"/>
            <a:r>
              <a:rPr lang="el-GR" sz="2400" dirty="0"/>
              <a:t>Μερικοί από τους πιο συνηθισμένους τρόπους με τους οποίους τα μέσα κοινωνικής δικτύωσης συλλέγουν πληροφορίες είναι</a:t>
            </a:r>
            <a:r>
              <a:rPr lang="en-US" sz="2400" dirty="0"/>
              <a:t>:</a:t>
            </a:r>
          </a:p>
          <a:p>
            <a:pPr marL="457200" indent="-457200" algn="just">
              <a:buFont typeface="Wingdings" panose="05000000000000000000" pitchFamily="2" charset="2"/>
              <a:buChar char="Ø"/>
            </a:pPr>
            <a:r>
              <a:rPr lang="el-GR" sz="2400" b="1" dirty="0"/>
              <a:t>Κοινωνική ακρόαση </a:t>
            </a:r>
            <a:r>
              <a:rPr lang="en-US" sz="2400" dirty="0"/>
              <a:t>: </a:t>
            </a:r>
            <a:r>
              <a:rPr lang="el-GR" sz="2400" dirty="0"/>
              <a:t>περιλαμβάνει την παρακολούθηση καναλιών μέσων κοινωνικής δικτύωσης για αναφορές μιας συγκεκριμένης επωνυμίας, προϊόντος ή κλάδου. Παρακολουθώντας λέξεις-κλειδιά και </a:t>
            </a:r>
            <a:r>
              <a:rPr lang="el-GR" sz="2400" dirty="0" err="1"/>
              <a:t>hashtags</a:t>
            </a:r>
            <a:r>
              <a:rPr lang="el-GR" sz="2400" dirty="0"/>
              <a:t> που σχετίζονται με την επιχείρησή σας, μπορείτε να αποκτήσετε πολύτιμες πληροφορίες για το τι λένε οι πελάτες σας για την επωνυμία σας</a:t>
            </a:r>
            <a:r>
              <a:rPr lang="en-US" sz="2400" dirty="0"/>
              <a:t>.</a:t>
            </a:r>
          </a:p>
        </p:txBody>
      </p:sp>
    </p:spTree>
    <p:extLst>
      <p:ext uri="{BB962C8B-B14F-4D97-AF65-F5344CB8AC3E}">
        <p14:creationId xmlns:p14="http://schemas.microsoft.com/office/powerpoint/2010/main" val="2510921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235946" cy="1323439"/>
          </a:xfrm>
          <a:prstGeom prst="rect">
            <a:avLst/>
          </a:prstGeom>
          <a:noFill/>
        </p:spPr>
        <p:txBody>
          <a:bodyPr wrap="square" rtlCol="0">
            <a:spAutoFit/>
          </a:bodyPr>
          <a:lstStyle/>
          <a:p>
            <a:r>
              <a:rPr lang="el-GR" sz="4000" dirty="0">
                <a:solidFill>
                  <a:srgbClr val="398F98"/>
                </a:solidFill>
                <a:latin typeface="Calibri"/>
                <a:cs typeface="Calibri"/>
              </a:rPr>
              <a:t>Πληροφορίες που συλλέγονται 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69589"/>
            <a:ext cx="7779895" cy="4708981"/>
          </a:xfrm>
          <a:prstGeom prst="rect">
            <a:avLst/>
          </a:prstGeom>
          <a:noFill/>
        </p:spPr>
        <p:txBody>
          <a:bodyPr wrap="square" rtlCol="0">
            <a:spAutoFit/>
          </a:bodyPr>
          <a:lstStyle/>
          <a:p>
            <a:pPr marL="457200" indent="-457200" algn="just">
              <a:buFont typeface="Wingdings" panose="05000000000000000000" pitchFamily="2" charset="2"/>
              <a:buChar char="Ø"/>
            </a:pPr>
            <a:endParaRPr lang="en-US" sz="3000" b="1" dirty="0"/>
          </a:p>
          <a:p>
            <a:pPr marL="457200" indent="-457200" algn="just">
              <a:buFont typeface="Wingdings" panose="05000000000000000000" pitchFamily="2" charset="2"/>
              <a:buChar char="Ø"/>
            </a:pPr>
            <a:r>
              <a:rPr lang="el-GR" sz="3000" b="1" dirty="0"/>
              <a:t>Έρευνες </a:t>
            </a:r>
            <a:r>
              <a:rPr lang="en-US" sz="3000" dirty="0"/>
              <a:t>: </a:t>
            </a:r>
            <a:r>
              <a:rPr lang="el-GR" sz="3000" dirty="0"/>
              <a:t>Οι πλατφόρμες μέσων κοινωνικής δικτύωσης όπως το Facebook και το Twitter προσφέρουν τη δυνατότητα δημιουργίας και διανομής ερευνών στους ακόλουθούς σας. Αυτός μπορεί να είναι ένας αποτελεσματικός τρόπος για να συγκεντρώσετε σχόλια από τους πελάτες σας και να αποκτήσετε πληροφορίες για τις απόψεις και τις προτιμήσεις τους</a:t>
            </a:r>
            <a:r>
              <a:rPr lang="en-US" sz="3000" dirty="0"/>
              <a:t>.</a:t>
            </a:r>
          </a:p>
        </p:txBody>
      </p:sp>
    </p:spTree>
    <p:extLst>
      <p:ext uri="{BB962C8B-B14F-4D97-AF65-F5344CB8AC3E}">
        <p14:creationId xmlns:p14="http://schemas.microsoft.com/office/powerpoint/2010/main" val="3220101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063930" cy="1323439"/>
          </a:xfrm>
          <a:prstGeom prst="rect">
            <a:avLst/>
          </a:prstGeom>
          <a:noFill/>
        </p:spPr>
        <p:txBody>
          <a:bodyPr wrap="square" rtlCol="0">
            <a:spAutoFit/>
          </a:bodyPr>
          <a:lstStyle/>
          <a:p>
            <a:r>
              <a:rPr lang="el-GR" sz="4000" dirty="0">
                <a:solidFill>
                  <a:srgbClr val="398F98"/>
                </a:solidFill>
                <a:latin typeface="Calibri"/>
                <a:cs typeface="Calibri"/>
              </a:rPr>
              <a:t>Πληροφορίες που συλλέγονται 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69589"/>
            <a:ext cx="7779895" cy="4308872"/>
          </a:xfrm>
          <a:prstGeom prst="rect">
            <a:avLst/>
          </a:prstGeom>
          <a:noFill/>
        </p:spPr>
        <p:txBody>
          <a:bodyPr wrap="square" rtlCol="0">
            <a:spAutoFit/>
          </a:bodyPr>
          <a:lstStyle/>
          <a:p>
            <a:pPr algn="just"/>
            <a:endParaRPr lang="en-US" sz="3000" b="1" dirty="0"/>
          </a:p>
          <a:p>
            <a:pPr marL="457200" indent="-457200" algn="just">
              <a:buFont typeface="Wingdings" panose="05000000000000000000" pitchFamily="2" charset="2"/>
              <a:buChar char="Ø"/>
            </a:pPr>
            <a:r>
              <a:rPr lang="el-GR" sz="2400" b="1" dirty="0"/>
              <a:t>Ομάδες εστίασης </a:t>
            </a:r>
            <a:r>
              <a:rPr lang="en-US" sz="2400" b="1" dirty="0"/>
              <a:t>: </a:t>
            </a:r>
            <a:r>
              <a:rPr lang="el-GR" sz="2400" dirty="0"/>
              <a:t>Τα μέσα κοινωνικής δικτύωσης μπορούν επίσης να χρησιμοποιηθούν για τη διεξαγωγή εικονικών ομάδων εστίασης. Αυτό περιλαμβάνει τη συγκέντρωση μιας ομάδας ατόμων στο διαδίκτυο για να συζητήσουν ένα συγκεκριμένο θέμα. Χρησιμοποιώντας πλατφόρμες κοινωνικών μέσων όπως το Facebook ή το Twitter, μπορείτε να συγκεντρώσετε μια διαφορετική ομάδα ατόμων από όλο τον κόσμο για να μοιραστείτε τις απόψεις και τις γνώσεις τους</a:t>
            </a:r>
            <a:r>
              <a:rPr lang="en-US" sz="2800" dirty="0"/>
              <a:t>.</a:t>
            </a:r>
          </a:p>
        </p:txBody>
      </p:sp>
    </p:spTree>
    <p:extLst>
      <p:ext uri="{BB962C8B-B14F-4D97-AF65-F5344CB8AC3E}">
        <p14:creationId xmlns:p14="http://schemas.microsoft.com/office/powerpoint/2010/main" val="712584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sym typeface="Arial Black"/>
              </a:rPr>
              <a:t>ΠΕΡΙΕΧΟΜΕΝΑ</a:t>
            </a:r>
            <a:endParaRPr lang="en-US" sz="4000" dirty="0">
              <a:solidFill>
                <a:srgbClr val="398F98"/>
              </a:solidFill>
              <a:latin typeface="Calibri"/>
              <a:cs typeface="Calibri"/>
              <a:sym typeface="Arial Black"/>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94479" y="2143593"/>
            <a:ext cx="7779895" cy="5386090"/>
          </a:xfrm>
          <a:prstGeom prst="rect">
            <a:avLst/>
          </a:prstGeom>
          <a:noFill/>
        </p:spPr>
        <p:txBody>
          <a:bodyPr wrap="square" rtlCol="0">
            <a:spAutoFit/>
          </a:bodyPr>
          <a:lstStyle/>
          <a:p>
            <a:pPr marL="514350" indent="-514350">
              <a:buFont typeface="+mj-lt"/>
              <a:buAutoNum type="arabicPeriod"/>
            </a:pPr>
            <a:r>
              <a:rPr lang="en-US" sz="2800" dirty="0">
                <a:hlinkClick r:id="rId3" action="ppaction://hlinksldjump"/>
              </a:rPr>
              <a:t>7 </a:t>
            </a:r>
            <a:r>
              <a:rPr lang="el-GR" sz="2800" dirty="0">
                <a:hlinkClick r:id="rId3" action="ppaction://hlinksldjump"/>
              </a:rPr>
              <a:t>βασικά στοιχεία των μέσων κοινωνικής δικτύωσης</a:t>
            </a:r>
            <a:endParaRPr lang="en-US" sz="2800" dirty="0"/>
          </a:p>
          <a:p>
            <a:pPr marL="514350" indent="-514350">
              <a:buFont typeface="+mj-lt"/>
              <a:buAutoNum type="arabicPeriod"/>
            </a:pPr>
            <a:r>
              <a:rPr lang="el-GR" sz="2800" dirty="0">
                <a:hlinkClick r:id="rId4" action="ppaction://hlinksldjump"/>
              </a:rPr>
              <a:t>Επιτυχημένα αποτελέσματα – συμβουλές</a:t>
            </a:r>
            <a:endParaRPr lang="en-US" sz="2800" dirty="0"/>
          </a:p>
          <a:p>
            <a:pPr marL="514350" indent="-514350">
              <a:buFont typeface="+mj-lt"/>
              <a:buAutoNum type="arabicPeriod"/>
            </a:pPr>
            <a:r>
              <a:rPr lang="el-GR" sz="2800" dirty="0">
                <a:hlinkClick r:id="rId5" action="ppaction://hlinksldjump"/>
              </a:rPr>
              <a:t>Πληροφορίες που συλλέγονται στα μέσα κοινωνικής δικτύωσης</a:t>
            </a:r>
            <a:endParaRPr lang="en-US" sz="2800" dirty="0"/>
          </a:p>
          <a:p>
            <a:pPr marL="514350" indent="-514350">
              <a:buFont typeface="+mj-lt"/>
              <a:buAutoNum type="arabicPeriod"/>
            </a:pPr>
            <a:r>
              <a:rPr lang="el-GR" sz="2800" dirty="0">
                <a:hlinkClick r:id="rId6" action="ppaction://hlinksldjump"/>
              </a:rPr>
              <a:t>Αρχές επωνυμίας</a:t>
            </a:r>
            <a:endParaRPr lang="el-GR" sz="2800" dirty="0"/>
          </a:p>
          <a:p>
            <a:pPr marL="514350" indent="-514350">
              <a:buFont typeface="+mj-lt"/>
              <a:buAutoNum type="arabicPeriod"/>
            </a:pPr>
            <a:r>
              <a:rPr lang="el-GR" sz="2800" dirty="0">
                <a:hlinkClick r:id="rId7" action="ppaction://hlinksldjump"/>
              </a:rPr>
              <a:t>Ο αντίκτυπος της επωνυμίας στις νέες πλατφόρμες</a:t>
            </a:r>
            <a:endParaRPr lang="el-GR" sz="2800" dirty="0"/>
          </a:p>
          <a:p>
            <a:pPr marL="514350" indent="-514350">
              <a:buFont typeface="+mj-lt"/>
              <a:buAutoNum type="arabicPeriod"/>
            </a:pPr>
            <a:r>
              <a:rPr lang="el-GR" sz="2800" dirty="0">
                <a:hlinkClick r:id="rId8" action="ppaction://hlinksldjump"/>
              </a:rPr>
              <a:t>Γραφικό σχέδιο</a:t>
            </a:r>
            <a:r>
              <a:rPr lang="en-US" sz="2800" dirty="0">
                <a:hlinkClick r:id="rId8" action="ppaction://hlinksldjump"/>
              </a:rPr>
              <a:t> </a:t>
            </a:r>
            <a:endParaRPr lang="el-GR" sz="2800" dirty="0"/>
          </a:p>
          <a:p>
            <a:pPr marL="514350" indent="-514350">
              <a:buFont typeface="+mj-lt"/>
              <a:buAutoNum type="arabicPeriod"/>
            </a:pPr>
            <a:r>
              <a:rPr lang="el-GR" sz="2800" dirty="0">
                <a:hlinkClick r:id="rId9" action="ppaction://hlinksldjump"/>
              </a:rPr>
              <a:t>Μετρήσεις &amp; απόδοση</a:t>
            </a:r>
            <a:endParaRPr lang="en-US" sz="3200" dirty="0"/>
          </a:p>
          <a:p>
            <a:pPr marL="514350" indent="-514350">
              <a:buFont typeface="+mj-lt"/>
              <a:buAutoNum type="arabicPeriod"/>
            </a:pPr>
            <a:endParaRPr lang="en-US" sz="3200" dirty="0"/>
          </a:p>
          <a:p>
            <a:pPr marL="514350" indent="-514350">
              <a:buFont typeface="+mj-lt"/>
              <a:buAutoNum type="arabicPeriod"/>
            </a:pPr>
            <a:endParaRPr 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964342" cy="1323439"/>
          </a:xfrm>
          <a:prstGeom prst="rect">
            <a:avLst/>
          </a:prstGeom>
          <a:noFill/>
        </p:spPr>
        <p:txBody>
          <a:bodyPr wrap="square" rtlCol="0">
            <a:spAutoFit/>
          </a:bodyPr>
          <a:lstStyle/>
          <a:p>
            <a:r>
              <a:rPr lang="el-GR" sz="4000" dirty="0">
                <a:solidFill>
                  <a:srgbClr val="398F98"/>
                </a:solidFill>
                <a:latin typeface="Calibri"/>
                <a:cs typeface="Calibri"/>
              </a:rPr>
              <a:t>Πληροφορίες που συλλέγονται 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69589"/>
            <a:ext cx="7779895" cy="4616648"/>
          </a:xfrm>
          <a:prstGeom prst="rect">
            <a:avLst/>
          </a:prstGeom>
          <a:noFill/>
        </p:spPr>
        <p:txBody>
          <a:bodyPr wrap="square" rtlCol="0">
            <a:spAutoFit/>
          </a:bodyPr>
          <a:lstStyle/>
          <a:p>
            <a:pPr marL="457200" indent="-457200" algn="just">
              <a:buFont typeface="Wingdings" panose="05000000000000000000" pitchFamily="2" charset="2"/>
              <a:buChar char="Ø"/>
            </a:pPr>
            <a:endParaRPr lang="en-US" sz="3000" b="1" dirty="0"/>
          </a:p>
          <a:p>
            <a:pPr marL="457200" indent="-457200" algn="just">
              <a:buFont typeface="Wingdings" panose="05000000000000000000" pitchFamily="2" charset="2"/>
              <a:buChar char="Ø"/>
            </a:pPr>
            <a:r>
              <a:rPr lang="el-GR" sz="2400" b="1" dirty="0"/>
              <a:t>Δοκιμή </a:t>
            </a:r>
            <a:r>
              <a:rPr lang="en-US" sz="2400" b="1" dirty="0"/>
              <a:t>A/B : </a:t>
            </a:r>
            <a:r>
              <a:rPr lang="el-GR" sz="2400" dirty="0"/>
              <a:t>Τα μέσα κοινωνικής δικτύωσης μπορούν επίσης να χρησιμοποιηθούν για τη διεξαγωγή δοκιμών A/B, που περιλαμβάνει τη δοκιμή διαφορετικών εκδόσεων ενός συγκεκριμένου μηνύματος μάρκετινγκ ή καμπάνιας για να αποφασιστεί ποια είναι η πιο αποτελεσματική. Χρησιμοποιώντας πλατφόρμες κοινωνικών μέσων όπως το Twitter ή το </a:t>
            </a:r>
            <a:r>
              <a:rPr lang="el-GR" sz="2400" dirty="0" err="1"/>
              <a:t>Instagram</a:t>
            </a:r>
            <a:r>
              <a:rPr lang="el-GR" sz="2400" dirty="0"/>
              <a:t>, μπορείτε εύκολα να δημιουργήσετε και να διανείμετε διαφορετικές εκδόσεις του μηνύματός σας και να παρακολουθείτε τα αποτελέσματα.</a:t>
            </a:r>
            <a:endParaRPr lang="en-US" sz="2400" dirty="0"/>
          </a:p>
        </p:txBody>
      </p:sp>
    </p:spTree>
    <p:extLst>
      <p:ext uri="{BB962C8B-B14F-4D97-AF65-F5344CB8AC3E}">
        <p14:creationId xmlns:p14="http://schemas.microsoft.com/office/powerpoint/2010/main" val="16116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000556" cy="1323439"/>
          </a:xfrm>
          <a:prstGeom prst="rect">
            <a:avLst/>
          </a:prstGeom>
          <a:noFill/>
        </p:spPr>
        <p:txBody>
          <a:bodyPr wrap="square" rtlCol="0">
            <a:spAutoFit/>
          </a:bodyPr>
          <a:lstStyle/>
          <a:p>
            <a:r>
              <a:rPr lang="el-GR" sz="4000" dirty="0">
                <a:solidFill>
                  <a:srgbClr val="398F98"/>
                </a:solidFill>
                <a:latin typeface="Calibri"/>
                <a:cs typeface="Calibri"/>
              </a:rPr>
              <a:t>Πληροφορίες που συλλέγονται 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69589"/>
            <a:ext cx="7779895" cy="4862870"/>
          </a:xfrm>
          <a:prstGeom prst="rect">
            <a:avLst/>
          </a:prstGeom>
          <a:noFill/>
        </p:spPr>
        <p:txBody>
          <a:bodyPr wrap="square" rtlCol="0">
            <a:spAutoFit/>
          </a:bodyPr>
          <a:lstStyle/>
          <a:p>
            <a:pPr marL="457200" indent="-457200" algn="just">
              <a:buFont typeface="Wingdings" panose="05000000000000000000" pitchFamily="2" charset="2"/>
              <a:buChar char="Ø"/>
            </a:pPr>
            <a:endParaRPr lang="en-US" sz="3000" b="1" dirty="0"/>
          </a:p>
          <a:p>
            <a:pPr marL="457200" indent="-457200" algn="just">
              <a:buFont typeface="Wingdings" panose="05000000000000000000" pitchFamily="2" charset="2"/>
              <a:buChar char="Ø"/>
            </a:pPr>
            <a:r>
              <a:rPr lang="el-GR" sz="2800" b="1" dirty="0"/>
              <a:t>Ανάλυση ανταγωνιστών </a:t>
            </a:r>
            <a:r>
              <a:rPr lang="en-US" sz="2800" b="1" dirty="0"/>
              <a:t>: </a:t>
            </a:r>
            <a:r>
              <a:rPr lang="el-GR" sz="2800" dirty="0"/>
              <a:t>Τα μέσα κοινωνικής δικτύωσης μπορούν επίσης να χρησιμοποιηθούν για τη διεξαγωγή ανάλυσης ανταγωνιστών. Παρακολουθώντας τα κανάλια κοινωνικών μέσων των ανταγωνιστών σας, μπορείτε να αποκτήσετε πληροφορίες για τις στρατηγικές μάρκετινγκ τους, καθώς και να εντοπίσετε ευκαιρίες για διαφοροποίηση και ανταγωνιστικό πλεονέκτημα</a:t>
            </a:r>
            <a:r>
              <a:rPr lang="en-US" sz="2800" dirty="0"/>
              <a:t>.</a:t>
            </a:r>
          </a:p>
        </p:txBody>
      </p:sp>
    </p:spTree>
    <p:extLst>
      <p:ext uri="{BB962C8B-B14F-4D97-AF65-F5344CB8AC3E}">
        <p14:creationId xmlns:p14="http://schemas.microsoft.com/office/powerpoint/2010/main" val="30587561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Αρχές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69589"/>
            <a:ext cx="7779895" cy="4708981"/>
          </a:xfrm>
          <a:prstGeom prst="rect">
            <a:avLst/>
          </a:prstGeom>
          <a:noFill/>
        </p:spPr>
        <p:txBody>
          <a:bodyPr wrap="square" rtlCol="0">
            <a:spAutoFit/>
          </a:bodyPr>
          <a:lstStyle/>
          <a:p>
            <a:pPr algn="just"/>
            <a:r>
              <a:rPr lang="el-GR" sz="3000" dirty="0"/>
              <a:t>Μια ισχυρή επωνυμία μπορεί να έχει πολλά οφέλη για μια επιχείρηση, συμπεριλαμβανομένης της αυξημένης αναγνώρισης της επωνυμίας, της αφοσίωσης των πελατών και του ανταγωνιστικού πλεονεκτήματος. Επιπλέον, μπορούν να δημιουργηθούν συναισθηματικές σχέσεις με τους πελάτες και να ενισχυθεί η εμπιστοσύνη και η αξιοπιστία</a:t>
            </a:r>
            <a:r>
              <a:rPr lang="en-US" sz="3000" dirty="0"/>
              <a:t>.</a:t>
            </a:r>
          </a:p>
        </p:txBody>
      </p:sp>
    </p:spTree>
    <p:extLst>
      <p:ext uri="{BB962C8B-B14F-4D97-AF65-F5344CB8AC3E}">
        <p14:creationId xmlns:p14="http://schemas.microsoft.com/office/powerpoint/2010/main" val="64032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Αρχές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69589"/>
            <a:ext cx="7779895" cy="4247317"/>
          </a:xfrm>
          <a:prstGeom prst="rect">
            <a:avLst/>
          </a:prstGeom>
          <a:noFill/>
        </p:spPr>
        <p:txBody>
          <a:bodyPr wrap="square" rtlCol="0">
            <a:spAutoFit/>
          </a:bodyPr>
          <a:lstStyle/>
          <a:p>
            <a:pPr algn="just"/>
            <a:r>
              <a:rPr lang="el-GR" sz="3000" dirty="0"/>
              <a:t>Ωστόσο, η οικοδόμηση μιας ισχυρής επωνυμίας απαιτεί χρόνο και προσπάθεια και απαιτεί σαφή κατανόηση του κοινού-στόχου σας, της θέσης στην αγορά και του ανταγωνιστικού τοπίου. Είναι σημαντικό να αναπτύξετε μια ολοκληρωμένη στρατηγική επωνυμίας που να ενσωματώνει όλα αυτά τα στοιχεία και να μεταδίδει ένα σαφές και συνεπές μήνυμα στο κοινό-στόχο σας</a:t>
            </a:r>
            <a:r>
              <a:rPr lang="en-US" sz="3000" dirty="0"/>
              <a:t>.</a:t>
            </a:r>
          </a:p>
        </p:txBody>
      </p:sp>
    </p:spTree>
    <p:extLst>
      <p:ext uri="{BB962C8B-B14F-4D97-AF65-F5344CB8AC3E}">
        <p14:creationId xmlns:p14="http://schemas.microsoft.com/office/powerpoint/2010/main" val="39895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Αρχές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705581"/>
            <a:ext cx="7779895" cy="4401205"/>
          </a:xfrm>
          <a:prstGeom prst="rect">
            <a:avLst/>
          </a:prstGeom>
          <a:noFill/>
        </p:spPr>
        <p:txBody>
          <a:bodyPr wrap="square" rtlCol="0">
            <a:spAutoFit/>
          </a:bodyPr>
          <a:lstStyle/>
          <a:p>
            <a:pPr algn="just"/>
            <a:r>
              <a:rPr lang="el-GR" sz="2800" dirty="0"/>
              <a:t>Επιπλέον, μια υγιής και ισχυρή επωνυμία βασίζεται σε ένα σύνολο κατευθυντήριων γραμμών ή αρχών, που βοηθούν την εταιρεία να οικοδομήσει και να διατηρήσει μια ισχυρή ταυτότητα επωνυμίας </a:t>
            </a:r>
            <a:r>
              <a:rPr lang="en-US" sz="2800" dirty="0"/>
              <a:t>:</a:t>
            </a:r>
          </a:p>
          <a:p>
            <a:pPr marL="457200" indent="-457200" algn="just">
              <a:buFont typeface="Wingdings" panose="05000000000000000000" pitchFamily="2" charset="2"/>
              <a:buChar char="Ø"/>
            </a:pPr>
            <a:r>
              <a:rPr lang="el-GR" sz="2800" b="1" dirty="0"/>
              <a:t>Συνέπεια</a:t>
            </a:r>
            <a:r>
              <a:rPr lang="en-US" sz="2800" dirty="0"/>
              <a:t>: </a:t>
            </a:r>
            <a:r>
              <a:rPr lang="el-GR" sz="2800" dirty="0"/>
              <a:t>Όλες οι πτυχές της επωνυμίας, συμπεριλαμβανομένων των μηνυμάτων, της οπτικής ταυτότητας και της εμπειρίας του πελάτη, θα πρέπει να είναι συνεπείς σε όλα τα κανάλια και τα σημεία επαφής</a:t>
            </a:r>
            <a:r>
              <a:rPr lang="en-US" sz="2800" dirty="0"/>
              <a:t>.</a:t>
            </a:r>
          </a:p>
        </p:txBody>
      </p:sp>
    </p:spTree>
    <p:extLst>
      <p:ext uri="{BB962C8B-B14F-4D97-AF65-F5344CB8AC3E}">
        <p14:creationId xmlns:p14="http://schemas.microsoft.com/office/powerpoint/2010/main" val="4195204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Αρχές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97839"/>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Διαφοροποίηση</a:t>
            </a:r>
            <a:r>
              <a:rPr lang="en-US" sz="3000" dirty="0"/>
              <a:t>: </a:t>
            </a:r>
            <a:r>
              <a:rPr lang="el-GR" sz="3000" dirty="0"/>
              <a:t>Η επωνυμία σας πρέπει να ξεχωρίζει από τον ανταγωνισμό. Αυτό μπορεί να επιτευχθεί με τον εντοπισμό του τι κάνει την επωνυμία σας μοναδική και την κοινοποίησή της στο κοινό-στόχο σας με σαφή και συναρπαστικό τρόπο</a:t>
            </a:r>
            <a:r>
              <a:rPr lang="en-US" sz="3000" dirty="0"/>
              <a:t>.</a:t>
            </a:r>
          </a:p>
        </p:txBody>
      </p:sp>
    </p:spTree>
    <p:extLst>
      <p:ext uri="{BB962C8B-B14F-4D97-AF65-F5344CB8AC3E}">
        <p14:creationId xmlns:p14="http://schemas.microsoft.com/office/powerpoint/2010/main" val="23006181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Αρχές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089629"/>
            <a:ext cx="7779895" cy="3323987"/>
          </a:xfrm>
          <a:prstGeom prst="rect">
            <a:avLst/>
          </a:prstGeom>
          <a:noFill/>
        </p:spPr>
        <p:txBody>
          <a:bodyPr wrap="square" rtlCol="0">
            <a:spAutoFit/>
          </a:bodyPr>
          <a:lstStyle/>
          <a:p>
            <a:pPr marL="514350" indent="-514350" algn="just">
              <a:buFont typeface="Wingdings" panose="05000000000000000000" pitchFamily="2" charset="2"/>
              <a:buChar char="Ø"/>
            </a:pPr>
            <a:r>
              <a:rPr lang="el-GR" sz="3000" b="1" dirty="0"/>
              <a:t>Αυθεντικότητα</a:t>
            </a:r>
            <a:r>
              <a:rPr lang="en-US" sz="3000" dirty="0"/>
              <a:t>: </a:t>
            </a:r>
            <a:r>
              <a:rPr lang="el-GR" sz="3000" dirty="0"/>
              <a:t>Η επωνυμία σας πρέπει να είναι αυθεντική και να αντικατοπτρίζει τις αξίες και την προσωπικότητα της επιχείρησής σας. Η αυθεντικότητα μπορεί να βοηθήσει στην οικοδόμηση εμπιστοσύνης με τους πελάτες και να ενισχύσει την αφοσίωση στην επωνυμία</a:t>
            </a:r>
            <a:r>
              <a:rPr lang="en-US" sz="3000" dirty="0"/>
              <a:t>.</a:t>
            </a:r>
          </a:p>
        </p:txBody>
      </p:sp>
    </p:spTree>
    <p:extLst>
      <p:ext uri="{BB962C8B-B14F-4D97-AF65-F5344CB8AC3E}">
        <p14:creationId xmlns:p14="http://schemas.microsoft.com/office/powerpoint/2010/main" val="35025103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Αρχές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089629"/>
            <a:ext cx="7779895" cy="3785652"/>
          </a:xfrm>
          <a:prstGeom prst="rect">
            <a:avLst/>
          </a:prstGeom>
          <a:noFill/>
        </p:spPr>
        <p:txBody>
          <a:bodyPr wrap="square" rtlCol="0">
            <a:spAutoFit/>
          </a:bodyPr>
          <a:lstStyle/>
          <a:p>
            <a:pPr marL="514350" indent="-514350" algn="just">
              <a:buFont typeface="Wingdings" panose="05000000000000000000" pitchFamily="2" charset="2"/>
              <a:buChar char="Ø"/>
            </a:pPr>
            <a:r>
              <a:rPr lang="el-GR" sz="3000" b="1" dirty="0"/>
              <a:t>Συναισθηματική έκκληση </a:t>
            </a:r>
            <a:r>
              <a:rPr lang="en-US" sz="3000" b="1" dirty="0"/>
              <a:t>: </a:t>
            </a:r>
            <a:r>
              <a:rPr lang="el-GR" sz="3000" dirty="0"/>
              <a:t>Η οικοδόμηση μιας συναισθηματικής σύνδεσης με τους πελάτες σας μπορεί να βοηθήσει στην ενίσχυση της επωνυμίας σας. Αυτό μπορεί να επιτευχθεί κάνοντας έκκληση στα συναισθήματά τους και δημιουργώντας μια επωνυμία που αντηχεί μαζί τους σε βαθύτερο επίπεδο.</a:t>
            </a:r>
            <a:endParaRPr lang="en-US" sz="3000" dirty="0"/>
          </a:p>
        </p:txBody>
      </p:sp>
    </p:spTree>
    <p:extLst>
      <p:ext uri="{BB962C8B-B14F-4D97-AF65-F5344CB8AC3E}">
        <p14:creationId xmlns:p14="http://schemas.microsoft.com/office/powerpoint/2010/main" val="2363988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Αρχές επωνυμίας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089629"/>
            <a:ext cx="7779895" cy="4247317"/>
          </a:xfrm>
          <a:prstGeom prst="rect">
            <a:avLst/>
          </a:prstGeom>
          <a:noFill/>
        </p:spPr>
        <p:txBody>
          <a:bodyPr wrap="square" rtlCol="0">
            <a:spAutoFit/>
          </a:bodyPr>
          <a:lstStyle/>
          <a:p>
            <a:pPr marL="514350" indent="-514350" algn="just">
              <a:buFont typeface="Wingdings" panose="05000000000000000000" pitchFamily="2" charset="2"/>
              <a:buChar char="Ø"/>
            </a:pPr>
            <a:r>
              <a:rPr lang="el-GR" sz="3000" b="1" dirty="0"/>
              <a:t>Ευλυγισία</a:t>
            </a:r>
            <a:r>
              <a:rPr lang="en-US" sz="3000" b="1" dirty="0"/>
              <a:t>: </a:t>
            </a:r>
            <a:r>
              <a:rPr lang="el-GR" sz="3000" dirty="0"/>
              <a:t>Αν και η συνέπεια είναι σημαντική, είναι επίσης σημαντικό να είστε ευέλικτοι και προσαρμόσιμοι στις μεταβαλλόμενες συνθήκες της αγοράς και στις ανάγκες των πελατών. Η επωνυμία σας θα πρέπει να μπορεί να εξελίσσεται με την πάροδο του χρόνου, παραμένοντας πιστή στις βασικές αξίες και την ταυτότητά της</a:t>
            </a:r>
            <a:r>
              <a:rPr lang="en-US" sz="3000" dirty="0"/>
              <a:t>.</a:t>
            </a:r>
          </a:p>
        </p:txBody>
      </p:sp>
    </p:spTree>
    <p:extLst>
      <p:ext uri="{BB962C8B-B14F-4D97-AF65-F5344CB8AC3E}">
        <p14:creationId xmlns:p14="http://schemas.microsoft.com/office/powerpoint/2010/main" val="13913243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53637"/>
            <a:ext cx="7779895" cy="3785652"/>
          </a:xfrm>
          <a:prstGeom prst="rect">
            <a:avLst/>
          </a:prstGeom>
          <a:noFill/>
        </p:spPr>
        <p:txBody>
          <a:bodyPr wrap="square" rtlCol="0">
            <a:spAutoFit/>
          </a:bodyPr>
          <a:lstStyle/>
          <a:p>
            <a:pPr algn="just"/>
            <a:r>
              <a:rPr lang="el-GR" sz="2400" dirty="0"/>
              <a:t>Ο αντίκτυπος μιας επωνυμίας στα μέσα κοινωνικής δικτύωσης μπορεί να είναι σημαντικός, καθώς οι πλατφόρμες μέσων κοινωνικής δικτύωσης προσφέρουν μια μοναδική ευκαιρία για τις επωνυμίες να συνδεθούν με το κοινό-στόχο τους σε πιο προσωπικό επίπεδο. Τα μέσα κοινωνικής δικτύωσης επιτρέπουν στις επωνυμίες να δημιουργούν και να μοιράζονται περιεχόμενο, να </a:t>
            </a:r>
            <a:r>
              <a:rPr lang="el-GR" sz="2400" dirty="0" err="1"/>
              <a:t>αλληλεπιδρούν</a:t>
            </a:r>
            <a:r>
              <a:rPr lang="el-GR" sz="2400" dirty="0"/>
              <a:t> με πελάτες και να δημιουργούν μια κοινότητα οπαδών που είναι παθιασμένοι με τα προϊόντα ή τις υπηρεσίες τους.</a:t>
            </a:r>
            <a:endParaRPr lang="en-US" sz="2400" dirty="0"/>
          </a:p>
        </p:txBody>
      </p:sp>
    </p:spTree>
    <p:extLst>
      <p:ext uri="{BB962C8B-B14F-4D97-AF65-F5344CB8AC3E}">
        <p14:creationId xmlns:p14="http://schemas.microsoft.com/office/powerpoint/2010/main" val="976337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92325" cy="1323439"/>
          </a:xfrm>
          <a:prstGeom prst="rect">
            <a:avLst/>
          </a:prstGeom>
          <a:noFill/>
        </p:spPr>
        <p:txBody>
          <a:bodyPr wrap="square" rtlCol="0">
            <a:spAutoFit/>
          </a:bodyPr>
          <a:lstStyle/>
          <a:p>
            <a:r>
              <a:rPr lang="el-GR" sz="4000" dirty="0">
                <a:solidFill>
                  <a:srgbClr val="398F98"/>
                </a:solidFill>
                <a:latin typeface="Calibri"/>
                <a:cs typeface="Calibri"/>
              </a:rPr>
              <a:t>7 βασικά στοιχεία των μέσων κοινωνικής δικτύωσης</a:t>
            </a: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723869"/>
            <a:ext cx="7779895" cy="5293757"/>
          </a:xfrm>
          <a:prstGeom prst="rect">
            <a:avLst/>
          </a:prstGeom>
          <a:noFill/>
        </p:spPr>
        <p:txBody>
          <a:bodyPr wrap="square" rtlCol="0">
            <a:spAutoFit/>
          </a:bodyPr>
          <a:lstStyle/>
          <a:p>
            <a:pPr algn="just"/>
            <a:endParaRPr lang="el-GR" sz="3000" dirty="0"/>
          </a:p>
          <a:p>
            <a:pPr algn="just"/>
            <a:r>
              <a:rPr lang="el-GR" sz="2800" dirty="0"/>
              <a:t>Μπορεί να σχεδιαστεί μια ισχυρή και αποτελεσματική στρατηγική μέσων κοινωνικής δικτύωσης, ακολουθώντας 7 βασικά στοιχεία με στόχο την προσέλκυση του κοινού, τη δημιουργία του εμπορικού σήματος και της αύξησης των μετατροπών </a:t>
            </a:r>
            <a:r>
              <a:rPr lang="en-US" sz="2800" dirty="0"/>
              <a:t>:</a:t>
            </a:r>
          </a:p>
          <a:p>
            <a:pPr algn="just"/>
            <a:endParaRPr lang="en-US" sz="2800" dirty="0"/>
          </a:p>
          <a:p>
            <a:pPr algn="just"/>
            <a:r>
              <a:rPr lang="en-US" sz="2800" dirty="0"/>
              <a:t>1.	</a:t>
            </a:r>
            <a:r>
              <a:rPr lang="el-GR" sz="2800" b="1" dirty="0"/>
              <a:t>Περιεχόμενο</a:t>
            </a:r>
            <a:r>
              <a:rPr lang="en-US" sz="2800" dirty="0"/>
              <a:t>: </a:t>
            </a:r>
            <a:r>
              <a:rPr lang="el-GR" sz="2800" dirty="0"/>
              <a:t>Το περιεχόμενο που μοιράζεστε στα μέσα κοινωνικής δικτύωσης πρέπει να είναι πολύτιμο, σχετικό και ελκυστικό για το κοινό-στόχο σας</a:t>
            </a:r>
            <a:r>
              <a:rPr lang="en-US" sz="2800" dirty="0"/>
              <a:t>.</a:t>
            </a:r>
          </a:p>
        </p:txBody>
      </p:sp>
    </p:spTree>
    <p:extLst>
      <p:ext uri="{BB962C8B-B14F-4D97-AF65-F5344CB8AC3E}">
        <p14:creationId xmlns:p14="http://schemas.microsoft.com/office/powerpoint/2010/main" val="37813739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53637"/>
            <a:ext cx="7779895" cy="3416320"/>
          </a:xfrm>
          <a:prstGeom prst="rect">
            <a:avLst/>
          </a:prstGeom>
          <a:noFill/>
        </p:spPr>
        <p:txBody>
          <a:bodyPr wrap="square" rtlCol="0">
            <a:spAutoFit/>
          </a:bodyPr>
          <a:lstStyle/>
          <a:p>
            <a:pPr algn="just"/>
            <a:r>
              <a:rPr lang="el-GR" sz="2400" dirty="0"/>
              <a:t>Μερικοί από τους τρόπους με τους οποίους μια ισχυρή επωνυμία μπορεί να επηρεάσει τα μέσα κοινωνικής δικτύωσης περιλαμβάνουν:</a:t>
            </a:r>
            <a:endParaRPr lang="en-US" sz="2400" dirty="0"/>
          </a:p>
          <a:p>
            <a:pPr marL="457200" indent="-457200" algn="just">
              <a:buFont typeface="Wingdings" panose="05000000000000000000" pitchFamily="2" charset="2"/>
              <a:buChar char="Ø"/>
            </a:pPr>
            <a:r>
              <a:rPr lang="el-GR" sz="2400" b="1" dirty="0"/>
              <a:t>Αυξημένη δέσμευση </a:t>
            </a:r>
            <a:r>
              <a:rPr lang="en-US" sz="2400" dirty="0"/>
              <a:t>: </a:t>
            </a:r>
            <a:r>
              <a:rPr lang="el-GR" sz="2400" dirty="0"/>
              <a:t>Μια ισχυρή επωνυμία μπορεί να οδηγήσει σε υψηλότερα επίπεδα αφοσίωσης στα μέσα κοινωνικής δικτύωσης, καθώς οι πελάτες είναι πιο πιθανό να </a:t>
            </a:r>
            <a:r>
              <a:rPr lang="el-GR" sz="2400" dirty="0" err="1"/>
              <a:t>αλληλεπιδράσουν</a:t>
            </a:r>
            <a:r>
              <a:rPr lang="el-GR" sz="2400" dirty="0"/>
              <a:t> και να μοιραστούν περιεχόμενο από επωνυμίες που γνωρίζουν και εμπιστεύονται</a:t>
            </a:r>
            <a:r>
              <a:rPr lang="en-US" sz="2400" dirty="0"/>
              <a:t>.</a:t>
            </a:r>
          </a:p>
        </p:txBody>
      </p:sp>
    </p:spTree>
    <p:extLst>
      <p:ext uri="{BB962C8B-B14F-4D97-AF65-F5344CB8AC3E}">
        <p14:creationId xmlns:p14="http://schemas.microsoft.com/office/powerpoint/2010/main" val="42425877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409669"/>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Βελτιωμένη φήμη </a:t>
            </a:r>
            <a:r>
              <a:rPr lang="en-US" sz="3000" dirty="0"/>
              <a:t>: </a:t>
            </a:r>
            <a:r>
              <a:rPr lang="el-GR" sz="3000" dirty="0"/>
              <a:t>Μια ισχυρή επωνυμία μπορεί να βοηθήσει στην οικοδόμηση μιας θετικής φήμης στα μέσα κοινωνικής δικτύωσης, καθώς οι πελάτες είναι πιο πιθανό να προτείνουν και να εγκρίνουν επωνυμίες με τις οποίες είχαν θετικές εμπειρίες</a:t>
            </a:r>
            <a:r>
              <a:rPr lang="en-US" sz="3000" dirty="0"/>
              <a:t>.</a:t>
            </a:r>
          </a:p>
        </p:txBody>
      </p:sp>
    </p:spTree>
    <p:extLst>
      <p:ext uri="{BB962C8B-B14F-4D97-AF65-F5344CB8AC3E}">
        <p14:creationId xmlns:p14="http://schemas.microsoft.com/office/powerpoint/2010/main" val="25787625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409669"/>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Αυξημένη πίστη πελατών </a:t>
            </a:r>
            <a:r>
              <a:rPr lang="en-US" sz="3000" b="1" dirty="0"/>
              <a:t>: </a:t>
            </a:r>
            <a:r>
              <a:rPr lang="el-GR" sz="3000" dirty="0"/>
              <a:t>Μια ισχυρή επωνυμία μπορεί να καλλιεργήσει μια αίσθηση πίστης μεταξύ των πελατών, καθώς αισθάνονται μια ισχυρότερη σύνδεση με την επωνυμία και είναι πιο πιθανό να συνεχίσουν να χρησιμοποιούν τα προϊόντα ή τις υπηρεσίες της.</a:t>
            </a:r>
            <a:endParaRPr lang="en-US" sz="3000" dirty="0"/>
          </a:p>
        </p:txBody>
      </p:sp>
    </p:spTree>
    <p:extLst>
      <p:ext uri="{BB962C8B-B14F-4D97-AF65-F5344CB8AC3E}">
        <p14:creationId xmlns:p14="http://schemas.microsoft.com/office/powerpoint/2010/main" val="34005110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409669"/>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Ανταγωνιστικό πλεονέκτημα </a:t>
            </a:r>
            <a:r>
              <a:rPr lang="en-US" sz="3000" b="1" dirty="0"/>
              <a:t>: </a:t>
            </a:r>
            <a:r>
              <a:rPr lang="el-GR" sz="3000" dirty="0"/>
              <a:t>Μια ισχυρή επωνυμία μπορεί να δώσει σε μια επιχείρηση ένα ανταγωνιστικό πλεονέκτημα στα μέσα κοινωνικής δικτύωσης, καθώς οι πελάτες είναι πιο πιθανό να επιλέξουν μια επωνυμία που αναγνωρίζουν και εμπιστεύονται έναντι μιας που δεν την γνωρίζουν τόσο καλά</a:t>
            </a:r>
            <a:r>
              <a:rPr lang="en-US" sz="3000" dirty="0"/>
              <a:t>.</a:t>
            </a:r>
          </a:p>
        </p:txBody>
      </p:sp>
    </p:spTree>
    <p:extLst>
      <p:ext uri="{BB962C8B-B14F-4D97-AF65-F5344CB8AC3E}">
        <p14:creationId xmlns:p14="http://schemas.microsoft.com/office/powerpoint/2010/main" val="28828022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382237"/>
            <a:ext cx="7779895"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Αυξημένες πωλήσεις και έσοδα </a:t>
            </a:r>
            <a:r>
              <a:rPr lang="en-US" sz="3000" b="1" dirty="0"/>
              <a:t>: </a:t>
            </a:r>
            <a:r>
              <a:rPr lang="el-GR" sz="3000" dirty="0"/>
              <a:t>Μια ισχυρή επωνυμία μπορεί να οδηγήσει σε αυξημένες πωλήσεις και έσοδα στα μέσα κοινωνικής δικτύωσης, καθώς οι πελάτες είναι πιο πιθανό να αγοράσουν προϊόντα ή υπηρεσίες από μια επωνυμία που γνωρίζουν και εμπιστεύονται.</a:t>
            </a:r>
            <a:endParaRPr lang="en-US" sz="3000" dirty="0"/>
          </a:p>
        </p:txBody>
      </p:sp>
    </p:spTree>
    <p:extLst>
      <p:ext uri="{BB962C8B-B14F-4D97-AF65-F5344CB8AC3E}">
        <p14:creationId xmlns:p14="http://schemas.microsoft.com/office/powerpoint/2010/main" val="1374633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382237"/>
            <a:ext cx="7779895" cy="2862322"/>
          </a:xfrm>
          <a:prstGeom prst="rect">
            <a:avLst/>
          </a:prstGeom>
          <a:noFill/>
        </p:spPr>
        <p:txBody>
          <a:bodyPr wrap="square" rtlCol="0">
            <a:spAutoFit/>
          </a:bodyPr>
          <a:lstStyle/>
          <a:p>
            <a:pPr algn="just"/>
            <a:r>
              <a:rPr lang="el-GR" sz="3000" dirty="0"/>
              <a:t>Ωστόσο, η οικοδόμηση μιας ισχυρής επωνυμίας στα μέσα κοινωνικής δικτύωσης απαιτεί στρατηγική και συνεπή προσέγγιση, καθώς και βαθιά κατανόηση του κοινού-στόχου σας και των </a:t>
            </a:r>
            <a:r>
              <a:rPr lang="el-GR" sz="3000" dirty="0" err="1"/>
              <a:t>πλατφορμών</a:t>
            </a:r>
            <a:r>
              <a:rPr lang="el-GR" sz="3000" dirty="0"/>
              <a:t> κοινωνικής δικτύωσης που χρησιμοποιείτε</a:t>
            </a:r>
            <a:r>
              <a:rPr lang="en-US" sz="3000" dirty="0"/>
              <a:t>. </a:t>
            </a:r>
          </a:p>
        </p:txBody>
      </p:sp>
    </p:spTree>
    <p:extLst>
      <p:ext uri="{BB962C8B-B14F-4D97-AF65-F5344CB8AC3E}">
        <p14:creationId xmlns:p14="http://schemas.microsoft.com/office/powerpoint/2010/main" val="28150385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Ο αντίκτυπος της επωνυμίας στις νέες πλατφόρμες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382237"/>
            <a:ext cx="7779895" cy="4401205"/>
          </a:xfrm>
          <a:prstGeom prst="rect">
            <a:avLst/>
          </a:prstGeom>
          <a:noFill/>
        </p:spPr>
        <p:txBody>
          <a:bodyPr wrap="square" rtlCol="0">
            <a:spAutoFit/>
          </a:bodyPr>
          <a:lstStyle/>
          <a:p>
            <a:pPr algn="just"/>
            <a:r>
              <a:rPr lang="el-GR" sz="2800" dirty="0"/>
              <a:t>Είναι σημαντικό να δημιουργείτε και να μοιράζεστε περιεχόμενο που είναι σχετικό και ελκυστικό, καθώς και να αλληλεπιδράτε με τους πελάτες και να δημιουργείτε μια κοινότητα γύρω από την επωνυμία σας. Με αυτόν τον τρόπο, μπορείτε να αξιοποιήσετε τη δύναμη των μέσων κοινωνικής δικτύωσης για να δημιουργήσετε μια ισχυρή και αξέχαστη επωνυμία που θα έχει απήχηση στο κοινό-στόχο σας και θα οδηγήσει στην ανάπτυξη της επιχείρησης.</a:t>
            </a:r>
            <a:endParaRPr lang="en-US" sz="2800" dirty="0"/>
          </a:p>
        </p:txBody>
      </p:sp>
    </p:spTree>
    <p:extLst>
      <p:ext uri="{BB962C8B-B14F-4D97-AF65-F5344CB8AC3E}">
        <p14:creationId xmlns:p14="http://schemas.microsoft.com/office/powerpoint/2010/main" val="24217221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επιτυχημένων εμπορικών σημάτων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3214341"/>
            <a:ext cx="7779895" cy="3539430"/>
          </a:xfrm>
          <a:prstGeom prst="rect">
            <a:avLst/>
          </a:prstGeom>
          <a:noFill/>
        </p:spPr>
        <p:txBody>
          <a:bodyPr wrap="square" rtlCol="0">
            <a:spAutoFit/>
          </a:bodyPr>
          <a:lstStyle/>
          <a:p>
            <a:pPr algn="just"/>
            <a:r>
              <a:rPr lang="en-US" sz="2800" b="1" dirty="0"/>
              <a:t>Nike</a:t>
            </a:r>
            <a:r>
              <a:rPr lang="en-US" sz="2800" dirty="0"/>
              <a:t> - </a:t>
            </a:r>
            <a:r>
              <a:rPr lang="el-GR" sz="2800" dirty="0"/>
              <a:t>Η </a:t>
            </a:r>
            <a:r>
              <a:rPr lang="el-GR" sz="2800" dirty="0" err="1"/>
              <a:t>Nike</a:t>
            </a:r>
            <a:r>
              <a:rPr lang="el-GR" sz="2800" dirty="0"/>
              <a:t> έχει ισχυρή παρουσία στα μέσα κοινωνικής δικτύωσης, με εκατομμύρια ακόλουθους σε πλατφόρμες όπως το </a:t>
            </a:r>
            <a:r>
              <a:rPr lang="el-GR" sz="2800" dirty="0" err="1"/>
              <a:t>Instagram</a:t>
            </a:r>
            <a:r>
              <a:rPr lang="el-GR" sz="2800" dirty="0"/>
              <a:t>, το Twitter και το Facebook. Η </a:t>
            </a:r>
            <a:r>
              <a:rPr lang="el-GR" sz="2800" dirty="0" err="1"/>
              <a:t>Nike</a:t>
            </a:r>
            <a:r>
              <a:rPr lang="el-GR" sz="2800" dirty="0"/>
              <a:t> χρησιμοποιεί τα μέσα κοινωνικής δικτύωσης για να προβάλλει τα προϊόντα της, να μοιράζεται εμπνευσμένες ιστορίες και περιεχόμενο και να </a:t>
            </a:r>
            <a:r>
              <a:rPr lang="el-GR" sz="2800" dirty="0" err="1"/>
              <a:t>αλληλεπιδρά</a:t>
            </a:r>
            <a:r>
              <a:rPr lang="el-GR" sz="2800" dirty="0"/>
              <a:t> με την κοινότητα των οπαδών της</a:t>
            </a:r>
            <a:r>
              <a:rPr lang="en-US" sz="2800" dirty="0"/>
              <a:t>.</a:t>
            </a:r>
          </a:p>
        </p:txBody>
      </p:sp>
      <p:pic>
        <p:nvPicPr>
          <p:cNvPr id="4" name="Picture 3" descr="Nike Logo and symbol, meaning, history, PNG, brand">
            <a:extLst>
              <a:ext uri="{FF2B5EF4-FFF2-40B4-BE49-F238E27FC236}">
                <a16:creationId xmlns:a16="http://schemas.microsoft.com/office/drawing/2014/main" id="{2F72F387-C628-0712-068F-65A267A794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8735" y="1898910"/>
            <a:ext cx="1800225" cy="1007745"/>
          </a:xfrm>
          <a:prstGeom prst="rect">
            <a:avLst/>
          </a:prstGeom>
          <a:noFill/>
          <a:ln>
            <a:noFill/>
          </a:ln>
        </p:spPr>
      </p:pic>
    </p:spTree>
    <p:extLst>
      <p:ext uri="{BB962C8B-B14F-4D97-AF65-F5344CB8AC3E}">
        <p14:creationId xmlns:p14="http://schemas.microsoft.com/office/powerpoint/2010/main" val="1967434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επιτυχημένων εμπορικών σημάτων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3214341"/>
            <a:ext cx="7779895" cy="3539430"/>
          </a:xfrm>
          <a:prstGeom prst="rect">
            <a:avLst/>
          </a:prstGeom>
          <a:noFill/>
        </p:spPr>
        <p:txBody>
          <a:bodyPr wrap="square" rtlCol="0">
            <a:spAutoFit/>
          </a:bodyPr>
          <a:lstStyle/>
          <a:p>
            <a:pPr algn="just"/>
            <a:r>
              <a:rPr lang="en-US" sz="2800" b="1" dirty="0"/>
              <a:t>Airbnb </a:t>
            </a:r>
            <a:r>
              <a:rPr lang="en-US" sz="2800" dirty="0"/>
              <a:t>-</a:t>
            </a:r>
            <a:r>
              <a:rPr lang="en-US" sz="2800" b="1" dirty="0"/>
              <a:t> </a:t>
            </a:r>
            <a:r>
              <a:rPr lang="el-GR" sz="2800" dirty="0"/>
              <a:t>Η </a:t>
            </a:r>
            <a:r>
              <a:rPr lang="el-GR" sz="2800" dirty="0" err="1"/>
              <a:t>Airbnb</a:t>
            </a:r>
            <a:r>
              <a:rPr lang="el-GR" sz="2800" dirty="0"/>
              <a:t> έχει δημιουργήσει μια ισχυρή επωνυμία στα μέσα κοινωνικής δικτύωσης κοινοποιώντας εκπληκτικές φωτογραφίες και βίντεο των ιδιοκτησιών της, καθώς και αξιοποιώντας περιεχόμενο που δημιουργείται από τους χρήστες για να προβάλει τις μοναδικές εμπειρίες και τους προορισμούς που διατίθενται μέσω της πλατφόρμας της.</a:t>
            </a:r>
            <a:endParaRPr lang="en-US" sz="3000" dirty="0"/>
          </a:p>
        </p:txBody>
      </p:sp>
      <p:pic>
        <p:nvPicPr>
          <p:cNvPr id="5" name="Picture 4" descr="Airbnb Logo - PNG and Vector - Logo Download">
            <a:extLst>
              <a:ext uri="{FF2B5EF4-FFF2-40B4-BE49-F238E27FC236}">
                <a16:creationId xmlns:a16="http://schemas.microsoft.com/office/drawing/2014/main" id="{2DE7A90F-FDC9-6B3E-90A3-7A8033C2CC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61197" y="1814166"/>
            <a:ext cx="1400175" cy="1400175"/>
          </a:xfrm>
          <a:prstGeom prst="rect">
            <a:avLst/>
          </a:prstGeom>
          <a:noFill/>
          <a:ln>
            <a:noFill/>
          </a:ln>
        </p:spPr>
      </p:pic>
    </p:spTree>
    <p:extLst>
      <p:ext uri="{BB962C8B-B14F-4D97-AF65-F5344CB8AC3E}">
        <p14:creationId xmlns:p14="http://schemas.microsoft.com/office/powerpoint/2010/main" val="6299891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επιτυχημένων εμπορικών σημάτων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784573"/>
            <a:ext cx="7779895" cy="3416320"/>
          </a:xfrm>
          <a:prstGeom prst="rect">
            <a:avLst/>
          </a:prstGeom>
          <a:noFill/>
        </p:spPr>
        <p:txBody>
          <a:bodyPr wrap="square" rtlCol="0">
            <a:spAutoFit/>
          </a:bodyPr>
          <a:lstStyle/>
          <a:p>
            <a:pPr algn="just"/>
            <a:r>
              <a:rPr lang="en-US" sz="2400" b="1" dirty="0"/>
              <a:t>Coca-Cola </a:t>
            </a:r>
            <a:r>
              <a:rPr lang="en-US" sz="2400" dirty="0"/>
              <a:t>- </a:t>
            </a:r>
            <a:r>
              <a:rPr lang="el-GR" sz="2400" dirty="0"/>
              <a:t>Η Coca-Cola είναι μια παγκόσμια μάρκα που έχει αξιοποιήσει τα μέσα κοινωνικής δικτύωσης για να συνδεθεί με τους πελάτες και να ενισχύσει το μήνυμα της μάρκας για ευτυχία και θετικότητα. Η Coca-Cola χρησιμοποιεί τα μέσα κοινωνικής δικτύωσης για να μοιράζεται αναζωογονητικό και εμπνευσμένο περιεχόμενο, καθώς και για την προώθηση των προϊόντων της και την αλληλεπίδραση με την κοινότητα των οπαδών της.</a:t>
            </a:r>
            <a:endParaRPr lang="en-US" sz="2400" dirty="0"/>
          </a:p>
        </p:txBody>
      </p:sp>
      <p:pic>
        <p:nvPicPr>
          <p:cNvPr id="4" name="Picture 3">
            <a:extLst>
              <a:ext uri="{FF2B5EF4-FFF2-40B4-BE49-F238E27FC236}">
                <a16:creationId xmlns:a16="http://schemas.microsoft.com/office/drawing/2014/main" id="{DC915156-1B40-2DD5-C070-0B7647D67E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33774" y="1971914"/>
            <a:ext cx="2076450" cy="676275"/>
          </a:xfrm>
          <a:prstGeom prst="rect">
            <a:avLst/>
          </a:prstGeom>
          <a:noFill/>
          <a:ln>
            <a:noFill/>
          </a:ln>
        </p:spPr>
      </p:pic>
    </p:spTree>
    <p:extLst>
      <p:ext uri="{BB962C8B-B14F-4D97-AF65-F5344CB8AC3E}">
        <p14:creationId xmlns:p14="http://schemas.microsoft.com/office/powerpoint/2010/main" val="2939553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a:solidFill>
                  <a:srgbClr val="398F98"/>
                </a:solidFill>
                <a:latin typeface="Calibri"/>
                <a:cs typeface="Calibri"/>
              </a:rPr>
              <a:t>7 βασικά στοιχεία των μέσων κοινωνικής δικτύωσης</a:t>
            </a:r>
          </a:p>
        </p:txBody>
      </p:sp>
      <p:sp>
        <p:nvSpPr>
          <p:cNvPr id="3" name="TextBox 2">
            <a:extLst>
              <a:ext uri="{FF2B5EF4-FFF2-40B4-BE49-F238E27FC236}">
                <a16:creationId xmlns:a16="http://schemas.microsoft.com/office/drawing/2014/main" id="{766D8631-F10C-4C29-77AC-A67E4BD41E3B}"/>
              </a:ext>
            </a:extLst>
          </p:cNvPr>
          <p:cNvSpPr txBox="1"/>
          <p:nvPr/>
        </p:nvSpPr>
        <p:spPr>
          <a:xfrm>
            <a:off x="581560" y="2208501"/>
            <a:ext cx="7779895" cy="3785652"/>
          </a:xfrm>
          <a:prstGeom prst="rect">
            <a:avLst/>
          </a:prstGeom>
          <a:noFill/>
        </p:spPr>
        <p:txBody>
          <a:bodyPr wrap="square" rtlCol="0">
            <a:spAutoFit/>
          </a:bodyPr>
          <a:lstStyle/>
          <a:p>
            <a:pPr algn="just"/>
            <a:r>
              <a:rPr lang="en-US" sz="3000" dirty="0"/>
              <a:t>2.	</a:t>
            </a:r>
            <a:r>
              <a:rPr lang="el-GR" sz="3000" b="1" dirty="0"/>
              <a:t>Πλαίσιο</a:t>
            </a:r>
            <a:r>
              <a:rPr lang="en-US" sz="3000" dirty="0"/>
              <a:t>: </a:t>
            </a:r>
            <a:r>
              <a:rPr lang="el-GR" sz="3000" dirty="0"/>
              <a:t>Το πλαίσιο των αναρτήσεών σας στα μέσα κοινωνικής δικτύωσης θα πρέπει να είναι κατάλληλο για την πλατφόρμα και το κοινό σας. Για παράδειγμα, μια ανάρτηση στο Twitter μπορεί να είναι πιο επαγγελματική και επιχειρηματική από μια ανάρτηση στο Facebook</a:t>
            </a:r>
            <a:r>
              <a:rPr lang="en-US" sz="3000" dirty="0"/>
              <a:t>.</a:t>
            </a:r>
          </a:p>
        </p:txBody>
      </p:sp>
    </p:spTree>
    <p:extLst>
      <p:ext uri="{BB962C8B-B14F-4D97-AF65-F5344CB8AC3E}">
        <p14:creationId xmlns:p14="http://schemas.microsoft.com/office/powerpoint/2010/main" val="203056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513557"/>
            <a:ext cx="7779895" cy="4616648"/>
          </a:xfrm>
          <a:prstGeom prst="rect">
            <a:avLst/>
          </a:prstGeom>
          <a:noFill/>
        </p:spPr>
        <p:txBody>
          <a:bodyPr wrap="square" rtlCol="0">
            <a:spAutoFit/>
          </a:bodyPr>
          <a:lstStyle/>
          <a:p>
            <a:pPr algn="just"/>
            <a:r>
              <a:rPr lang="en-US" sz="2400" dirty="0"/>
              <a:t>To</a:t>
            </a:r>
            <a:r>
              <a:rPr lang="el-GR" sz="2400" dirty="0"/>
              <a:t> γραφικό σχέδιο παίζει καθοριστικό ρόλο στη δημιουργία μιας ισχυρής και αποτελεσματικής επωνυμίας. Οι πιο συνηθισμένοι τρόποι με τους οποίους το γραφικό σχέδιο μπορεί να σας βοηθήσει να δημιουργήσετε την επωνυμία σας είναι </a:t>
            </a:r>
            <a:r>
              <a:rPr lang="en-US" sz="2400" dirty="0"/>
              <a:t>:</a:t>
            </a:r>
          </a:p>
          <a:p>
            <a:pPr marL="457200" indent="-457200" algn="just">
              <a:buFont typeface="Wingdings" panose="05000000000000000000" pitchFamily="2" charset="2"/>
              <a:buChar char="Ø"/>
            </a:pPr>
            <a:r>
              <a:rPr lang="el-GR" sz="2400" b="1" dirty="0"/>
              <a:t>Σχεδιασμός λογότυπου </a:t>
            </a:r>
            <a:r>
              <a:rPr lang="en-US" sz="2400" dirty="0"/>
              <a:t>: </a:t>
            </a:r>
            <a:r>
              <a:rPr lang="el-GR" sz="2400" dirty="0"/>
              <a:t>είναι το οπτικό κεντρικό στοιχείο της επωνυμίας σας και συχνά είναι το πρώτο πράγμα που παρατηρούν οι άνθρωποι στην εταιρεία σας. Ένα καλά σχεδιασμένο λογότυπο μπορεί να βοηθήσει στην επικοινωνία των αξιών, της προσωπικότητας και του μηνύματος της επωνυμίας σας και να κάνει μια ισχυρή πρώτη εντύπωση.</a:t>
            </a:r>
            <a:endParaRPr lang="en-US" sz="3000" dirty="0"/>
          </a:p>
        </p:txBody>
      </p:sp>
    </p:spTree>
    <p:extLst>
      <p:ext uri="{BB962C8B-B14F-4D97-AF65-F5344CB8AC3E}">
        <p14:creationId xmlns:p14="http://schemas.microsoft.com/office/powerpoint/2010/main" val="21397902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979901"/>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Οπτική ταυτότητα </a:t>
            </a:r>
            <a:r>
              <a:rPr lang="en-US" sz="3000" dirty="0"/>
              <a:t>: </a:t>
            </a:r>
            <a:r>
              <a:rPr lang="el-GR" sz="3000" dirty="0"/>
              <a:t>Εκτός από ένα λογότυπο, μια οπτική ταυτότητα περιλαμβάνει και άλλα σχεδιαστικά στοιχεία όπως παλέτα χρωμάτων, τυπογραφία και γραφικά στοιχεία. Μια σταθερή οπτική ταυτότητα σε όλα τα υλικά μάρκετινγκ σας βοηθά στη δημιουργία μιας συνεκτικής και αναγνωρίσιμης επωνυμίας</a:t>
            </a:r>
            <a:r>
              <a:rPr lang="en-US" sz="3000" dirty="0"/>
              <a:t>.</a:t>
            </a:r>
          </a:p>
        </p:txBody>
      </p:sp>
    </p:spTree>
    <p:extLst>
      <p:ext uri="{BB962C8B-B14F-4D97-AF65-F5344CB8AC3E}">
        <p14:creationId xmlns:p14="http://schemas.microsoft.com/office/powerpoint/2010/main" val="9411948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979901"/>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Υλικά μάρκετινγκ </a:t>
            </a:r>
            <a:r>
              <a:rPr lang="en-US" sz="3000" b="1" dirty="0"/>
              <a:t>: </a:t>
            </a:r>
            <a:r>
              <a:rPr lang="el-GR" sz="3000" dirty="0"/>
              <a:t>Το γραφικό σχέδιο είναι απαραίτητο για τη δημιουργία υλικού μάρκετινγκ, όπως φυλλάδια, αναρτήσεις στα μέσα κοινωνικής δικτύωσης και διαφημίσεις. Αυτά τα υλικά θα πρέπει να είναι οπτικά ελκυστικά, ενημερωτικά και συνεπή με την οπτική ταυτότητα της επωνυμίας σας</a:t>
            </a:r>
            <a:r>
              <a:rPr lang="en-US" sz="3000" dirty="0"/>
              <a:t>.</a:t>
            </a:r>
          </a:p>
        </p:txBody>
      </p:sp>
    </p:spTree>
    <p:extLst>
      <p:ext uri="{BB962C8B-B14F-4D97-AF65-F5344CB8AC3E}">
        <p14:creationId xmlns:p14="http://schemas.microsoft.com/office/powerpoint/2010/main" val="9392234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979901"/>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Σχεδιασμός </a:t>
            </a:r>
            <a:r>
              <a:rPr lang="el-GR" sz="3000" b="1" dirty="0" err="1"/>
              <a:t>ιστότοπου</a:t>
            </a:r>
            <a:r>
              <a:rPr lang="el-GR" sz="3000" b="1" dirty="0"/>
              <a:t> </a:t>
            </a:r>
            <a:r>
              <a:rPr lang="en-US" sz="3000" b="1" dirty="0"/>
              <a:t>: </a:t>
            </a:r>
            <a:r>
              <a:rPr lang="el-GR" sz="3000" dirty="0"/>
              <a:t>Ο </a:t>
            </a:r>
            <a:r>
              <a:rPr lang="el-GR" sz="3000" dirty="0" err="1"/>
              <a:t>ιστότοπός</a:t>
            </a:r>
            <a:r>
              <a:rPr lang="el-GR" sz="3000" dirty="0"/>
              <a:t> σας είναι συχνά το πρώτο σημείο επαφής μεταξύ της επωνυμίας σας και των πιθανών πελατών, επομένως είναι σημαντικό να δημιουργήσετε έναν οπτικά ελκυστικό και φιλικό προς τον χρήστη </a:t>
            </a:r>
            <a:r>
              <a:rPr lang="el-GR" sz="3000" dirty="0" err="1"/>
              <a:t>ιστότοπο</a:t>
            </a:r>
            <a:r>
              <a:rPr lang="el-GR" sz="3000" dirty="0"/>
              <a:t> που να αντικατοπτρίζει την προσωπικότητα και τις αξίες της επωνυμίας σας</a:t>
            </a:r>
            <a:r>
              <a:rPr lang="en-US" sz="3000" dirty="0"/>
              <a:t>.</a:t>
            </a:r>
          </a:p>
        </p:txBody>
      </p:sp>
    </p:spTree>
    <p:extLst>
      <p:ext uri="{BB962C8B-B14F-4D97-AF65-F5344CB8AC3E}">
        <p14:creationId xmlns:p14="http://schemas.microsoft.com/office/powerpoint/2010/main" val="14873131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979901"/>
            <a:ext cx="7779895"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Σχεδιασμός συσκευασίας </a:t>
            </a:r>
            <a:r>
              <a:rPr lang="en-US" sz="3000" b="1" dirty="0"/>
              <a:t>: </a:t>
            </a:r>
            <a:r>
              <a:rPr lang="el-GR" sz="3000" dirty="0"/>
              <a:t>Εάν πουλάτε φυσικά προϊόντα, ο σχεδιασμός της συσκευασίας είναι μια σημαντική πτυχή της οπτικής ταυτότητας της επωνυμίας σας. Ένα καλά σχεδιασμένο πακέτο μπορεί να βοηθήσει στην επικοινωνία του μηνύματος της επωνυμίας σας, στη διαφοροποίηση των προϊόντων σας από τους ανταγωνιστές και στην προσέλκυση πελατών</a:t>
            </a:r>
            <a:r>
              <a:rPr lang="en-US" sz="3000" dirty="0"/>
              <a:t>.</a:t>
            </a:r>
          </a:p>
        </p:txBody>
      </p:sp>
    </p:spTree>
    <p:extLst>
      <p:ext uri="{BB962C8B-B14F-4D97-AF65-F5344CB8AC3E}">
        <p14:creationId xmlns:p14="http://schemas.microsoft.com/office/powerpoint/2010/main" val="13938549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495269"/>
            <a:ext cx="7779895" cy="4893647"/>
          </a:xfrm>
          <a:prstGeom prst="rect">
            <a:avLst/>
          </a:prstGeom>
          <a:noFill/>
        </p:spPr>
        <p:txBody>
          <a:bodyPr wrap="square" rtlCol="0">
            <a:spAutoFit/>
          </a:bodyPr>
          <a:lstStyle/>
          <a:p>
            <a:pPr algn="just"/>
            <a:r>
              <a:rPr lang="el-GR" sz="2400" dirty="0"/>
              <a:t>Οι πλατφόρμες μέσων κοινωνικής δικτύωσης είναι κυρίως οπτικά μέσα και η ποιότητα των γραφικών και των εικαστικών σας μπορεί να έχει σημαντικό αντίκτυπο στην επιτυχία των καμπανιών σας στα μέσα κοινωνικής δικτύωσης.</a:t>
            </a:r>
          </a:p>
          <a:p>
            <a:pPr algn="just"/>
            <a:r>
              <a:rPr lang="el-GR" sz="2400" dirty="0"/>
              <a:t>Ο γραφικός σχεδιασμός είναι σημαντικός στα μέσα κοινωνικής δικτύωσης για</a:t>
            </a:r>
            <a:r>
              <a:rPr lang="en-US" sz="2400" dirty="0"/>
              <a:t>:</a:t>
            </a:r>
          </a:p>
          <a:p>
            <a:pPr marL="457200" indent="-457200" algn="just">
              <a:buFont typeface="Wingdings" panose="05000000000000000000" pitchFamily="2" charset="2"/>
              <a:buChar char="Ø"/>
            </a:pPr>
            <a:r>
              <a:rPr lang="el-GR" sz="2400" b="1" dirty="0"/>
              <a:t>Επωνυμία </a:t>
            </a:r>
            <a:r>
              <a:rPr lang="en-US" sz="2400" dirty="0"/>
              <a:t>: </a:t>
            </a:r>
            <a:r>
              <a:rPr lang="el-GR" sz="2400" dirty="0"/>
              <a:t>Τα συνεπή και καλά σχεδιασμένα γραφικά, συμπεριλαμβανομένων των λογότυπων, των χρωμάτων και της τυπογραφίας, μπορούν να βοηθήσουν στη δημιουργία μιας ισχυρής ταυτότητας επωνυμίας και στην αύξηση της αναγνώρισης της επωνυμίας</a:t>
            </a:r>
            <a:r>
              <a:rPr lang="en-US" sz="2400" dirty="0"/>
              <a:t>.</a:t>
            </a:r>
          </a:p>
        </p:txBody>
      </p:sp>
    </p:spTree>
    <p:extLst>
      <p:ext uri="{BB962C8B-B14F-4D97-AF65-F5344CB8AC3E}">
        <p14:creationId xmlns:p14="http://schemas.microsoft.com/office/powerpoint/2010/main" val="17433244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35349"/>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Εμπλοκή</a:t>
            </a:r>
            <a:r>
              <a:rPr lang="en-US" sz="3000" dirty="0"/>
              <a:t>: </a:t>
            </a:r>
            <a:r>
              <a:rPr lang="el-GR" sz="3000" dirty="0"/>
              <a:t>Τα γραφικά, οι εικόνες και τα βίντεο υψηλής ποιότητας μπορούν να βοηθήσουν στην αύξηση της αφοσίωσης στις αναρτήσεις σας στα μέσα κοινωνικής δικτύωσης, τραβώντας την προσοχή των ανθρώπων και ενθαρρύνοντάς τους να μοιραστούν ή να σχολιάσουν το περιεχόμενό σας</a:t>
            </a:r>
            <a:r>
              <a:rPr lang="en-US" sz="3000" dirty="0"/>
              <a:t>.</a:t>
            </a:r>
          </a:p>
        </p:txBody>
      </p:sp>
    </p:spTree>
    <p:extLst>
      <p:ext uri="{BB962C8B-B14F-4D97-AF65-F5344CB8AC3E}">
        <p14:creationId xmlns:p14="http://schemas.microsoft.com/office/powerpoint/2010/main" val="21186912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245077"/>
            <a:ext cx="7779895"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Ανταλλαγή πληροφοριών</a:t>
            </a:r>
            <a:r>
              <a:rPr lang="en-US" sz="3000" dirty="0"/>
              <a:t>: </a:t>
            </a:r>
            <a:r>
              <a:rPr lang="el-GR" sz="3000" dirty="0"/>
              <a:t>Τα γραφήματα και άλλα οπτικά στοιχεία μπορούν να χρησιμοποιηθούν για τη γρήγορη και αποτελεσματική επικοινωνία σύνθετων πληροφοριών, διευκολύνοντας τους ακόλουθούς σας να κατανοήσουν και να </a:t>
            </a:r>
            <a:r>
              <a:rPr lang="el-GR" sz="3000" dirty="0" err="1"/>
              <a:t>αλληλεπιδράσουν</a:t>
            </a:r>
            <a:r>
              <a:rPr lang="el-GR" sz="3000" dirty="0"/>
              <a:t> με το περιεχόμενό σας.</a:t>
            </a:r>
            <a:endParaRPr lang="en-US" sz="3000" dirty="0"/>
          </a:p>
        </p:txBody>
      </p:sp>
    </p:spTree>
    <p:extLst>
      <p:ext uri="{BB962C8B-B14F-4D97-AF65-F5344CB8AC3E}">
        <p14:creationId xmlns:p14="http://schemas.microsoft.com/office/powerpoint/2010/main" val="21231448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632429"/>
            <a:ext cx="8050468" cy="4524315"/>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Καμπάνιες </a:t>
            </a:r>
            <a:r>
              <a:rPr lang="en-US" sz="2400" b="1" dirty="0"/>
              <a:t>: </a:t>
            </a:r>
            <a:r>
              <a:rPr lang="el-GR" sz="2400" dirty="0"/>
              <a:t>Τα ειδικά σχεδιασμένα γραφικά μπορούν να χρησιμοποιηθούν για την προώθηση συγκεκριμένων καμπανιών ή εκδηλώσεων, συμβάλλοντας στην αύξηση της συμμετοχής και στη δημιουργία θορύβου</a:t>
            </a:r>
            <a:r>
              <a:rPr lang="en-US" sz="2400" dirty="0"/>
              <a:t>.</a:t>
            </a:r>
          </a:p>
          <a:p>
            <a:pPr marL="457200" indent="-457200" algn="just">
              <a:buFont typeface="Wingdings" panose="05000000000000000000" pitchFamily="2" charset="2"/>
              <a:buChar char="Ø"/>
            </a:pPr>
            <a:endParaRPr lang="en-US" sz="2400" dirty="0"/>
          </a:p>
          <a:p>
            <a:pPr marL="457200" indent="-457200" algn="just">
              <a:buFont typeface="Wingdings" panose="05000000000000000000" pitchFamily="2" charset="2"/>
              <a:buChar char="Ø"/>
            </a:pPr>
            <a:r>
              <a:rPr lang="el-GR" sz="2400" b="1" dirty="0"/>
              <a:t>Επαγγελματικότητα </a:t>
            </a:r>
            <a:r>
              <a:rPr lang="en-US" sz="2400" b="1" dirty="0"/>
              <a:t>: </a:t>
            </a:r>
            <a:r>
              <a:rPr lang="el-GR" sz="2400" dirty="0"/>
              <a:t>Τα υψηλής ποιότητας και επαγγελματικά σχεδιασμένα γραφικά μπορούν να βοηθήσουν στο να δώσετε στην επωνυμία σας μια πιο επαγγελματική και κομψή εμφάνιση, αυξάνοντας την αξιοπιστία και την εμπιστοσύνη μεταξύ των οπαδών σας</a:t>
            </a:r>
            <a:r>
              <a:rPr lang="en-US" sz="2400" dirty="0"/>
              <a:t>.</a:t>
            </a:r>
          </a:p>
        </p:txBody>
      </p:sp>
    </p:spTree>
    <p:extLst>
      <p:ext uri="{BB962C8B-B14F-4D97-AF65-F5344CB8AC3E}">
        <p14:creationId xmlns:p14="http://schemas.microsoft.com/office/powerpoint/2010/main" val="38966706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Γραφικό σχέδιο</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053053"/>
            <a:ext cx="8050468" cy="4247317"/>
          </a:xfrm>
          <a:prstGeom prst="rect">
            <a:avLst/>
          </a:prstGeom>
          <a:noFill/>
        </p:spPr>
        <p:txBody>
          <a:bodyPr wrap="square" rtlCol="0">
            <a:spAutoFit/>
          </a:bodyPr>
          <a:lstStyle/>
          <a:p>
            <a:pPr algn="just"/>
            <a:r>
              <a:rPr lang="el-GR" sz="3000" dirty="0"/>
              <a:t>Συνολικά, το γραφικό σχέδιο διαδραματίζει κρίσιμο ρόλο στην επιτυχία των καμπανιών μάρκετινγκ στα μέσα κοινωνικής δικτύωσης. Επενδύοντας σε γραφικά υψηλής ποιότητας, μπορείτε να αυξήσετε την αφοσίωση, να χτίσετε την επωνυμία σας και να αυξήσετε την </a:t>
            </a:r>
            <a:r>
              <a:rPr lang="el-GR" sz="3000" dirty="0" err="1"/>
              <a:t>επισκεψιμότητα</a:t>
            </a:r>
            <a:r>
              <a:rPr lang="el-GR" sz="3000" dirty="0"/>
              <a:t> και τις μετατροπές μέσω των καναλιών σας στα μέσα κοινωνικής δικτύωσης.</a:t>
            </a:r>
            <a:endParaRPr lang="en-US" sz="3000" dirty="0"/>
          </a:p>
        </p:txBody>
      </p:sp>
    </p:spTree>
    <p:extLst>
      <p:ext uri="{BB962C8B-B14F-4D97-AF65-F5344CB8AC3E}">
        <p14:creationId xmlns:p14="http://schemas.microsoft.com/office/powerpoint/2010/main" val="92513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82052" y="595084"/>
            <a:ext cx="6549000" cy="1323439"/>
          </a:xfrm>
          <a:prstGeom prst="rect">
            <a:avLst/>
          </a:prstGeom>
          <a:noFill/>
        </p:spPr>
        <p:txBody>
          <a:bodyPr wrap="square" rtlCol="0">
            <a:spAutoFit/>
          </a:bodyPr>
          <a:lstStyle/>
          <a:p>
            <a:r>
              <a:rPr lang="el-GR" sz="4000" dirty="0">
                <a:solidFill>
                  <a:srgbClr val="398F98"/>
                </a:solidFill>
                <a:latin typeface="Calibri"/>
                <a:cs typeface="Calibri"/>
              </a:rPr>
              <a:t>7 βασικά στοιχεία των μέσων κοινωνικής δικτύωσης</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3785652"/>
          </a:xfrm>
          <a:prstGeom prst="rect">
            <a:avLst/>
          </a:prstGeom>
          <a:noFill/>
        </p:spPr>
        <p:txBody>
          <a:bodyPr wrap="square" rtlCol="0">
            <a:spAutoFit/>
          </a:bodyPr>
          <a:lstStyle/>
          <a:p>
            <a:pPr algn="just"/>
            <a:r>
              <a:rPr lang="en-US" sz="3000" dirty="0"/>
              <a:t>3.	</a:t>
            </a:r>
            <a:r>
              <a:rPr lang="el-GR" sz="3000" b="1" dirty="0"/>
              <a:t> Συνέπεια </a:t>
            </a:r>
            <a:r>
              <a:rPr lang="en-US" sz="3000" dirty="0"/>
              <a:t>: </a:t>
            </a:r>
            <a:r>
              <a:rPr lang="el-GR" sz="3000" dirty="0"/>
              <a:t>Η συνέπεια στη στρατηγική σας στα μέσα κοινωνικής δικτύωσης συμβάλλει στην οικοδόμηση εμπιστοσύνης και στην καθιέρωση της επωνυμίας σας. Η συνέπεια στον τόνο, τη συχνότητα και την ανταλλαγή μηνυμάτων μπορεί να σας βοηθήσει να παραμένετε η πρώτη επιλογή του κοινού σας</a:t>
            </a:r>
            <a:r>
              <a:rPr lang="en-US" sz="3000" dirty="0"/>
              <a:t>.</a:t>
            </a:r>
          </a:p>
        </p:txBody>
      </p:sp>
    </p:spTree>
    <p:extLst>
      <p:ext uri="{BB962C8B-B14F-4D97-AF65-F5344CB8AC3E}">
        <p14:creationId xmlns:p14="http://schemas.microsoft.com/office/powerpoint/2010/main" val="32188992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γνωστών εμπορικών σημάτων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3097245"/>
            <a:ext cx="8050468" cy="3785652"/>
          </a:xfrm>
          <a:prstGeom prst="rect">
            <a:avLst/>
          </a:prstGeom>
          <a:noFill/>
        </p:spPr>
        <p:txBody>
          <a:bodyPr wrap="square" rtlCol="0">
            <a:spAutoFit/>
          </a:bodyPr>
          <a:lstStyle/>
          <a:p>
            <a:pPr algn="just"/>
            <a:r>
              <a:rPr lang="en-US" sz="3000" b="1" dirty="0"/>
              <a:t>National Geographic</a:t>
            </a:r>
            <a:r>
              <a:rPr lang="en-US" sz="3000" dirty="0"/>
              <a:t>: </a:t>
            </a:r>
            <a:r>
              <a:rPr lang="el-GR" sz="3000" dirty="0"/>
              <a:t>Τα γραφικά των μέσων κοινωνικής δικτύωσης του </a:t>
            </a:r>
            <a:r>
              <a:rPr lang="el-GR" sz="3000" dirty="0" err="1"/>
              <a:t>National</a:t>
            </a:r>
            <a:r>
              <a:rPr lang="el-GR" sz="3000" dirty="0"/>
              <a:t> </a:t>
            </a:r>
            <a:r>
              <a:rPr lang="el-GR" sz="3000" dirty="0" err="1"/>
              <a:t>Geographic</a:t>
            </a:r>
            <a:r>
              <a:rPr lang="el-GR" sz="3000" dirty="0"/>
              <a:t> είναι εκπληκτικά όμορφα και συχνά παρουσιάζουν εκπληκτικές φωτογραφίες της φύσης και της άγριας ζωής. Χρησιμοποιούν απλή, κομψή τυπογραφία για να δημιουργήσουν μια αίσθηση γαλήνης και θαυμασμού.</a:t>
            </a:r>
            <a:endParaRPr lang="en-US" sz="3000" dirty="0"/>
          </a:p>
        </p:txBody>
      </p:sp>
      <p:pic>
        <p:nvPicPr>
          <p:cNvPr id="5" name="Picture 4">
            <a:extLst>
              <a:ext uri="{FF2B5EF4-FFF2-40B4-BE49-F238E27FC236}">
                <a16:creationId xmlns:a16="http://schemas.microsoft.com/office/drawing/2014/main" id="{C3DF07A2-C2CC-8403-AC02-D3C32B0D5D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609" y="2065020"/>
            <a:ext cx="2219325" cy="655320"/>
          </a:xfrm>
          <a:prstGeom prst="rect">
            <a:avLst/>
          </a:prstGeom>
          <a:noFill/>
          <a:ln>
            <a:noFill/>
          </a:ln>
        </p:spPr>
      </p:pic>
    </p:spTree>
    <p:extLst>
      <p:ext uri="{BB962C8B-B14F-4D97-AF65-F5344CB8AC3E}">
        <p14:creationId xmlns:p14="http://schemas.microsoft.com/office/powerpoint/2010/main" val="10639871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γνωστών εμπορικών σημάτων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3429000"/>
            <a:ext cx="8050468" cy="3323987"/>
          </a:xfrm>
          <a:prstGeom prst="rect">
            <a:avLst/>
          </a:prstGeom>
          <a:noFill/>
        </p:spPr>
        <p:txBody>
          <a:bodyPr wrap="square" rtlCol="0">
            <a:spAutoFit/>
          </a:bodyPr>
          <a:lstStyle/>
          <a:p>
            <a:pPr algn="just"/>
            <a:r>
              <a:rPr lang="en-US" sz="3000" b="1" dirty="0"/>
              <a:t>Apple: </a:t>
            </a:r>
            <a:r>
              <a:rPr lang="el-GR" sz="3000" dirty="0"/>
              <a:t>Τα γραφικά των μέσων κοινωνικής δικτύωσης της </a:t>
            </a:r>
            <a:r>
              <a:rPr lang="el-GR" sz="3000" dirty="0" err="1"/>
              <a:t>Apple</a:t>
            </a:r>
            <a:r>
              <a:rPr lang="el-GR" sz="3000" dirty="0"/>
              <a:t> είναι κομψά και μινιμαλιστικά, όπως και τα προϊόντα της. Χρησιμοποιούν έντονα χρώματα, καθαρή τυπογραφία και φωτογραφία υψηλής ποιότητας για να δημιουργήσουν μια αίσθηση πολυπλοκότητας και </a:t>
            </a:r>
            <a:r>
              <a:rPr lang="el-GR" sz="3000" dirty="0" err="1"/>
              <a:t>νεωτερικότητας</a:t>
            </a:r>
            <a:r>
              <a:rPr lang="el-GR" sz="3000" dirty="0"/>
              <a:t>.</a:t>
            </a:r>
            <a:endParaRPr lang="en-US" sz="3000" dirty="0"/>
          </a:p>
        </p:txBody>
      </p:sp>
      <p:pic>
        <p:nvPicPr>
          <p:cNvPr id="4" name="Picture 3">
            <a:extLst>
              <a:ext uri="{FF2B5EF4-FFF2-40B4-BE49-F238E27FC236}">
                <a16:creationId xmlns:a16="http://schemas.microsoft.com/office/drawing/2014/main" id="{437F34DC-3D2B-7BDD-1B36-B3BA302D0D3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6404" y="2091423"/>
            <a:ext cx="671830" cy="828675"/>
          </a:xfrm>
          <a:prstGeom prst="rect">
            <a:avLst/>
          </a:prstGeom>
          <a:noFill/>
          <a:ln>
            <a:noFill/>
          </a:ln>
        </p:spPr>
      </p:pic>
    </p:spTree>
    <p:extLst>
      <p:ext uri="{BB962C8B-B14F-4D97-AF65-F5344CB8AC3E}">
        <p14:creationId xmlns:p14="http://schemas.microsoft.com/office/powerpoint/2010/main" val="29369581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53544" y="1828800"/>
            <a:ext cx="8050468" cy="4247317"/>
          </a:xfrm>
          <a:prstGeom prst="rect">
            <a:avLst/>
          </a:prstGeom>
          <a:noFill/>
        </p:spPr>
        <p:txBody>
          <a:bodyPr wrap="square" rtlCol="0">
            <a:spAutoFit/>
          </a:bodyPr>
          <a:lstStyle/>
          <a:p>
            <a:pPr algn="just"/>
            <a:r>
              <a:rPr lang="en-US" sz="3000" b="1" dirty="0"/>
              <a:t>KPIs (</a:t>
            </a:r>
            <a:r>
              <a:rPr lang="el-GR" sz="3000" b="1" dirty="0"/>
              <a:t>Βασικοί Δείκτες Απόδοσης</a:t>
            </a:r>
            <a:r>
              <a:rPr lang="en-US" sz="3000" b="1" dirty="0"/>
              <a:t>) </a:t>
            </a:r>
            <a:r>
              <a:rPr lang="el-GR" sz="3000" dirty="0"/>
              <a:t>είναι μετρήσεις που χρησιμοποιούνται για τη μέτρηση της απόδοσης μιας καμπάνιας ή μιας στρατηγικής μάρκετινγκ. Παρέχουν πληροφορίες για το πόσο καλά οι προσπάθειες μάρκετινγκ ανταποκρίνονται στους επιχειρηματικούς στόχους και μπορούν να βοηθήσουν στον εντοπισμό περιοχών προς βελτίωση.</a:t>
            </a:r>
            <a:endParaRPr lang="en-US" sz="3000" dirty="0"/>
          </a:p>
        </p:txBody>
      </p:sp>
    </p:spTree>
    <p:extLst>
      <p:ext uri="{BB962C8B-B14F-4D97-AF65-F5344CB8AC3E}">
        <p14:creationId xmlns:p14="http://schemas.microsoft.com/office/powerpoint/2010/main" val="5866226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600200"/>
            <a:ext cx="8050468" cy="5724644"/>
          </a:xfrm>
          <a:prstGeom prst="rect">
            <a:avLst/>
          </a:prstGeom>
          <a:noFill/>
        </p:spPr>
        <p:txBody>
          <a:bodyPr wrap="square" rtlCol="0">
            <a:spAutoFit/>
          </a:bodyPr>
          <a:lstStyle/>
          <a:p>
            <a:pPr algn="just"/>
            <a:r>
              <a:rPr lang="el-GR" sz="2800" dirty="0"/>
              <a:t>Οι πιο διάσημοι KPI στο μάρκετινγκ είναι </a:t>
            </a:r>
            <a:r>
              <a:rPr lang="en-US" sz="2800" dirty="0"/>
              <a:t>:</a:t>
            </a:r>
          </a:p>
          <a:p>
            <a:pPr algn="just"/>
            <a:endParaRPr lang="en-US" sz="2800" dirty="0"/>
          </a:p>
          <a:p>
            <a:pPr marL="457200" indent="-457200" algn="just">
              <a:buFont typeface="Wingdings" panose="05000000000000000000" pitchFamily="2" charset="2"/>
              <a:buChar char="Ø"/>
            </a:pPr>
            <a:r>
              <a:rPr lang="el-GR" sz="2800" b="1" dirty="0"/>
              <a:t>Συναλλαγματική ισοτιμία </a:t>
            </a:r>
            <a:r>
              <a:rPr lang="en-US" sz="2800" dirty="0"/>
              <a:t>: </a:t>
            </a:r>
            <a:r>
              <a:rPr lang="el-GR" sz="2800" dirty="0"/>
              <a:t>Αυτό μετρά το ποσοστό των επισκεπτών σε έναν </a:t>
            </a:r>
            <a:r>
              <a:rPr lang="el-GR" sz="2800" dirty="0" err="1"/>
              <a:t>ιστότοπο</a:t>
            </a:r>
            <a:r>
              <a:rPr lang="el-GR" sz="2800" dirty="0"/>
              <a:t> που πραγματοποιούν μια επιθυμητή ενέργεια, όπως την πραγματοποίηση μιας αγοράς ή τη συμπλήρωση μιας φόρμας</a:t>
            </a:r>
            <a:r>
              <a:rPr lang="en-US" sz="2800" dirty="0"/>
              <a:t>.</a:t>
            </a:r>
          </a:p>
          <a:p>
            <a:pPr marL="457200" indent="-457200" algn="just">
              <a:buFont typeface="Wingdings" panose="05000000000000000000" pitchFamily="2" charset="2"/>
              <a:buChar char="Ø"/>
            </a:pPr>
            <a:r>
              <a:rPr lang="el-GR" sz="2800" b="1" dirty="0"/>
              <a:t>Κόστος ανά απόκτηση</a:t>
            </a:r>
            <a:r>
              <a:rPr lang="en-US" sz="2800" b="1" dirty="0"/>
              <a:t> (CPA): </a:t>
            </a:r>
            <a:r>
              <a:rPr lang="el-GR" sz="2800" dirty="0"/>
              <a:t>Αυτό μετρά το κόστος απόκτησης ενός νέου πελάτη, το οποίο μπορεί να βοηθήσει στον προσδιορισμό της απόδοσης επένδυσης (ROI) μιας καμπάνιας μάρκετινγκ</a:t>
            </a:r>
            <a:r>
              <a:rPr lang="en-US" sz="2800" dirty="0"/>
              <a:t>.</a:t>
            </a:r>
          </a:p>
          <a:p>
            <a:pPr algn="just"/>
            <a:endParaRPr lang="en-US" sz="3000" dirty="0"/>
          </a:p>
        </p:txBody>
      </p:sp>
    </p:spTree>
    <p:extLst>
      <p:ext uri="{BB962C8B-B14F-4D97-AF65-F5344CB8AC3E}">
        <p14:creationId xmlns:p14="http://schemas.microsoft.com/office/powerpoint/2010/main" val="26699955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46766" y="1228012"/>
            <a:ext cx="8050468" cy="5693866"/>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Απόδοση των επενδύσεων</a:t>
            </a:r>
            <a:r>
              <a:rPr lang="en-US" sz="2800" b="1" dirty="0"/>
              <a:t> (ROI): </a:t>
            </a:r>
            <a:r>
              <a:rPr lang="el-GR" sz="2800" dirty="0"/>
              <a:t>Αυτό μετρά τα έσοδα που παράγονται από μια καμπάνια μάρκετινγκ σε σύγκριση με το κόστος εκτέλεσης της καμπάνιας, για να καθορίσει τη συνολική κερδοφορία της</a:t>
            </a:r>
            <a:r>
              <a:rPr lang="en-US" sz="2800" dirty="0"/>
              <a:t>.</a:t>
            </a:r>
          </a:p>
          <a:p>
            <a:pPr marL="457200" indent="-457200" algn="just">
              <a:buFont typeface="Wingdings" panose="05000000000000000000" pitchFamily="2" charset="2"/>
              <a:buChar char="Ø"/>
            </a:pPr>
            <a:endParaRPr lang="en-US" sz="2800" dirty="0"/>
          </a:p>
          <a:p>
            <a:pPr marL="457200" indent="-457200" algn="just">
              <a:buFont typeface="Wingdings" panose="05000000000000000000" pitchFamily="2" charset="2"/>
              <a:buChar char="Ø"/>
            </a:pPr>
            <a:r>
              <a:rPr lang="el-GR" sz="2800" b="1" dirty="0"/>
              <a:t>Αξία ζωής πελάτη</a:t>
            </a:r>
            <a:r>
              <a:rPr lang="en-US" sz="2800" b="1" dirty="0"/>
              <a:t> (CLV): </a:t>
            </a:r>
            <a:r>
              <a:rPr lang="el-GR" sz="2800" dirty="0"/>
              <a:t>Αυτό μετρά τα συνολικά έσοδα που αναμένεται να δημιουργήσει ένας πελάτης κατά τη διάρκεια της ζωής του, τα οποία μπορούν να βοηθήσουν στον προσδιορισμό της μακροπρόθεσμης κερδοφορίας μιας στρατηγικής μάρκετινγκ</a:t>
            </a:r>
            <a:r>
              <a:rPr lang="en-US" sz="2800" dirty="0"/>
              <a:t>.</a:t>
            </a:r>
          </a:p>
        </p:txBody>
      </p:sp>
    </p:spTree>
    <p:extLst>
      <p:ext uri="{BB962C8B-B14F-4D97-AF65-F5344CB8AC3E}">
        <p14:creationId xmlns:p14="http://schemas.microsoft.com/office/powerpoint/2010/main" val="32434168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46766" y="1446744"/>
            <a:ext cx="8050468" cy="5262979"/>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Ποσοστό αφοσίωσης</a:t>
            </a:r>
            <a:r>
              <a:rPr lang="en-US" sz="2800" b="1" dirty="0"/>
              <a:t>: </a:t>
            </a:r>
            <a:r>
              <a:rPr lang="el-GR" sz="2800" dirty="0"/>
              <a:t>Αυτό μετρά το επίπεδο αφοσίωσης του κοινού με περιεχόμενο μέσων κοινωνικής δικτύωσης, όπως επισημάνσεις "μου αρέσει", σχόλια και κοινοποιήσεις</a:t>
            </a:r>
            <a:r>
              <a:rPr lang="en-US" sz="2800" dirty="0"/>
              <a:t>.</a:t>
            </a:r>
          </a:p>
          <a:p>
            <a:pPr algn="just"/>
            <a:endParaRPr lang="en-US" sz="2800" b="1" dirty="0"/>
          </a:p>
          <a:p>
            <a:pPr marL="457200" indent="-457200" algn="just">
              <a:buFont typeface="Wingdings" panose="05000000000000000000" pitchFamily="2" charset="2"/>
              <a:buChar char="Ø"/>
            </a:pPr>
            <a:r>
              <a:rPr lang="el-GR" sz="2800" b="1" dirty="0"/>
              <a:t>Αναλογία κλικ προς αριθμό εμφανίσεων</a:t>
            </a:r>
            <a:r>
              <a:rPr lang="en-US" sz="2800" b="1" dirty="0"/>
              <a:t> (CTR): </a:t>
            </a:r>
            <a:r>
              <a:rPr lang="el-GR" sz="2800" dirty="0"/>
              <a:t>Αυτό μετρά το ποσοστό των ατόμων που κάνουν κλικ σε έναν σύνδεσμο σε ένα email ή μια διαφήμιση, το οποίο μπορεί να βοηθήσει στον προσδιορισμό της αποτελεσματικότητας των μηνυμάτων</a:t>
            </a:r>
            <a:r>
              <a:rPr lang="en-US" sz="2800" dirty="0"/>
              <a:t>.</a:t>
            </a:r>
          </a:p>
        </p:txBody>
      </p:sp>
    </p:spTree>
    <p:extLst>
      <p:ext uri="{BB962C8B-B14F-4D97-AF65-F5344CB8AC3E}">
        <p14:creationId xmlns:p14="http://schemas.microsoft.com/office/powerpoint/2010/main" val="10259480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7609"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46766" y="2048256"/>
            <a:ext cx="8050468" cy="193899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Γνωριμία με το εμπορικό σήμα</a:t>
            </a:r>
            <a:r>
              <a:rPr lang="en-US" sz="3000" b="1" dirty="0"/>
              <a:t>: </a:t>
            </a:r>
            <a:r>
              <a:rPr lang="el-GR" sz="3000" dirty="0"/>
              <a:t>Αυτό μετρά το επίπεδο συνειδητοποίησης και αναγνώρισης μιας επωνυμίας στο κοινό-στόχο της</a:t>
            </a:r>
            <a:r>
              <a:rPr lang="en-US" sz="3000" dirty="0"/>
              <a:t>.</a:t>
            </a:r>
          </a:p>
        </p:txBody>
      </p:sp>
    </p:spTree>
    <p:extLst>
      <p:ext uri="{BB962C8B-B14F-4D97-AF65-F5344CB8AC3E}">
        <p14:creationId xmlns:p14="http://schemas.microsoft.com/office/powerpoint/2010/main" val="36219655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02527"/>
            <a:ext cx="7779895" cy="4431983"/>
          </a:xfrm>
          <a:prstGeom prst="rect">
            <a:avLst/>
          </a:prstGeom>
          <a:noFill/>
        </p:spPr>
        <p:txBody>
          <a:bodyPr wrap="square" rtlCol="0">
            <a:spAutoFit/>
          </a:bodyPr>
          <a:lstStyle/>
          <a:p>
            <a:pPr algn="just"/>
            <a:r>
              <a:rPr lang="el-GR" sz="2800" dirty="0"/>
              <a:t>Οι KPI στα μέσα κοινωνικής δικτύωσης είναι παρόμοιοι με τους KPI στο γενικό μάρκετινγκ, αλλά επικεντρώνονται συγκεκριμένα στη μέτρηση της απόδοσης των καμπανιών και των δραστηριοτήτων των μέσων κοινωνικής δικτύωσης. Οι μετρήσεις μέσων κοινωνικής δικτύωσης είναι ένα σύνολο δεικτών απόδοσης που χρησιμοποιούνται για τη μέτρηση της αποτελεσματικότητας των προσπαθειών μάρκετινγκ μέσων κοινωνικής δικτύωσης</a:t>
            </a:r>
            <a:r>
              <a:rPr lang="en-US" sz="3000" dirty="0"/>
              <a:t>. </a:t>
            </a:r>
          </a:p>
        </p:txBody>
      </p:sp>
    </p:spTree>
    <p:extLst>
      <p:ext uri="{BB962C8B-B14F-4D97-AF65-F5344CB8AC3E}">
        <p14:creationId xmlns:p14="http://schemas.microsoft.com/office/powerpoint/2010/main" val="38588216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02527"/>
            <a:ext cx="7779895" cy="2862322"/>
          </a:xfrm>
          <a:prstGeom prst="rect">
            <a:avLst/>
          </a:prstGeom>
          <a:noFill/>
        </p:spPr>
        <p:txBody>
          <a:bodyPr wrap="square" rtlCol="0">
            <a:spAutoFit/>
          </a:bodyPr>
          <a:lstStyle/>
          <a:p>
            <a:pPr algn="just"/>
            <a:r>
              <a:rPr lang="el-GR" sz="3000" dirty="0"/>
              <a:t>Βοηθούν τις επιχειρήσεις να παρακολουθούν και να αναλύουν την παρουσία και τη δέσμευσή τους στα μέσα κοινωνικής δικτύωσης και να αξιολογούν την επιτυχία της στρατηγικής μάρκετινγκ των μέσων κοινωνικής δικτύωσης</a:t>
            </a:r>
            <a:r>
              <a:rPr lang="en-US" sz="3000" dirty="0"/>
              <a:t>.</a:t>
            </a:r>
          </a:p>
        </p:txBody>
      </p:sp>
    </p:spTree>
    <p:extLst>
      <p:ext uri="{BB962C8B-B14F-4D97-AF65-F5344CB8AC3E}">
        <p14:creationId xmlns:p14="http://schemas.microsoft.com/office/powerpoint/2010/main" val="6237153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687354"/>
            <a:ext cx="7779895" cy="4708981"/>
          </a:xfrm>
          <a:prstGeom prst="rect">
            <a:avLst/>
          </a:prstGeom>
          <a:noFill/>
        </p:spPr>
        <p:txBody>
          <a:bodyPr wrap="square" rtlCol="0">
            <a:spAutoFit/>
          </a:bodyPr>
          <a:lstStyle/>
          <a:p>
            <a:pPr algn="just"/>
            <a:endParaRPr lang="en-US" sz="3000" dirty="0"/>
          </a:p>
          <a:p>
            <a:pPr algn="just"/>
            <a:r>
              <a:rPr lang="el-GR" sz="2400" dirty="0"/>
              <a:t>Κοινοί KPI για τα μέσα κοινωνικής δικτύωσης</a:t>
            </a:r>
            <a:r>
              <a:rPr lang="en-US" sz="2400" dirty="0"/>
              <a:t>:</a:t>
            </a:r>
          </a:p>
          <a:p>
            <a:pPr marL="457200" indent="-457200" algn="just">
              <a:buFont typeface="Wingdings" panose="05000000000000000000" pitchFamily="2" charset="2"/>
              <a:buChar char="Ø"/>
            </a:pPr>
            <a:r>
              <a:rPr lang="el-GR" sz="2400" b="1" dirty="0"/>
              <a:t>Έκταση</a:t>
            </a:r>
            <a:r>
              <a:rPr lang="en-US" sz="2400" dirty="0"/>
              <a:t>:</a:t>
            </a:r>
            <a:r>
              <a:rPr lang="el-GR" sz="2400" dirty="0"/>
              <a:t> Αυτό μετρά τον αριθμό των ατόμων που έχουν δει μια ανάρτηση στα μέσα κοινωνικής δικτύωσης και μπορεί να βοηθήσει στον προσδιορισμό της συνολικής προβολής του περιεχομένου μιας επωνυμίας</a:t>
            </a:r>
            <a:r>
              <a:rPr lang="en-US" sz="2400" dirty="0"/>
              <a:t>.</a:t>
            </a:r>
          </a:p>
          <a:p>
            <a:pPr marL="457200" indent="-457200" algn="just">
              <a:buFont typeface="Wingdings" panose="05000000000000000000" pitchFamily="2" charset="2"/>
              <a:buChar char="Ø"/>
            </a:pPr>
            <a:r>
              <a:rPr lang="el-GR" sz="2400" b="1" dirty="0"/>
              <a:t>Ποσοστό εμπλοκής</a:t>
            </a:r>
            <a:r>
              <a:rPr lang="en-US" sz="2400" dirty="0"/>
              <a:t>: </a:t>
            </a:r>
            <a:r>
              <a:rPr lang="el-GR" sz="2400" dirty="0"/>
              <a:t>Αυτό μετρά το επίπεδο εμπλοκής του κοινού με περιεχόμενο μέσων κοινωνικής δικτύωσης, όπως επισημάνσεις "μου αρέσει", σχόλια, κοινοποιήσεις και κλικ</a:t>
            </a:r>
            <a:r>
              <a:rPr lang="en-US" sz="2400" dirty="0"/>
              <a:t>.</a:t>
            </a:r>
          </a:p>
          <a:p>
            <a:pPr algn="just"/>
            <a:endParaRPr lang="en-US" sz="3000" dirty="0"/>
          </a:p>
        </p:txBody>
      </p:sp>
    </p:spTree>
    <p:extLst>
      <p:ext uri="{BB962C8B-B14F-4D97-AF65-F5344CB8AC3E}">
        <p14:creationId xmlns:p14="http://schemas.microsoft.com/office/powerpoint/2010/main" val="2282142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765166" cy="1323439"/>
          </a:xfrm>
          <a:prstGeom prst="rect">
            <a:avLst/>
          </a:prstGeom>
          <a:noFill/>
        </p:spPr>
        <p:txBody>
          <a:bodyPr wrap="square" rtlCol="0">
            <a:spAutoFit/>
          </a:bodyPr>
          <a:lstStyle/>
          <a:p>
            <a:r>
              <a:rPr lang="el-GR" sz="4000" dirty="0">
                <a:solidFill>
                  <a:srgbClr val="398F98"/>
                </a:solidFill>
                <a:latin typeface="Calibri"/>
                <a:cs typeface="Calibri"/>
              </a:rPr>
              <a:t>7 βασικά στοιχεία των μέσων κοινωνικής δικτύωσης</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540989"/>
            <a:ext cx="7779895" cy="4247317"/>
          </a:xfrm>
          <a:prstGeom prst="rect">
            <a:avLst/>
          </a:prstGeom>
          <a:noFill/>
        </p:spPr>
        <p:txBody>
          <a:bodyPr wrap="square" rtlCol="0">
            <a:spAutoFit/>
          </a:bodyPr>
          <a:lstStyle/>
          <a:p>
            <a:pPr algn="just"/>
            <a:endParaRPr lang="en-US" sz="3000" dirty="0"/>
          </a:p>
          <a:p>
            <a:pPr algn="just"/>
            <a:r>
              <a:rPr lang="en-US" sz="3000" dirty="0"/>
              <a:t>4.	</a:t>
            </a:r>
            <a:r>
              <a:rPr lang="el-GR" sz="3000" b="1" dirty="0"/>
              <a:t>Συζήτηση</a:t>
            </a:r>
            <a:r>
              <a:rPr lang="en-US" sz="3000" dirty="0"/>
              <a:t>: </a:t>
            </a:r>
            <a:r>
              <a:rPr lang="el-GR" sz="3000" dirty="0"/>
              <a:t>Τα μέσα κοινωνικής δικτύωσης είναι ένα κανάλι «ανοιχτό σε συζητήσεις». </a:t>
            </a:r>
            <a:r>
              <a:rPr lang="el-GR" sz="3000" dirty="0" err="1"/>
              <a:t>Αλληλεπιδράστε</a:t>
            </a:r>
            <a:r>
              <a:rPr lang="el-GR" sz="3000" dirty="0"/>
              <a:t> με το κοινό σας απαντώντας σε σχόλια, μηνύματα και αναφορές. Ενθαρρύνετε τις συνομιλίες με το κοινό σας μέσω δημοσκοπήσεων, ερωτήσεων και </a:t>
            </a:r>
            <a:r>
              <a:rPr lang="el-GR" sz="3000" dirty="0" err="1"/>
              <a:t>διαδραστικού</a:t>
            </a:r>
            <a:r>
              <a:rPr lang="el-GR" sz="3000" dirty="0"/>
              <a:t> περιεχομένου</a:t>
            </a:r>
            <a:r>
              <a:rPr lang="en-US" sz="3000" dirty="0"/>
              <a:t>.</a:t>
            </a:r>
          </a:p>
          <a:p>
            <a:pPr algn="just"/>
            <a:endParaRPr lang="en-US" sz="3000" dirty="0"/>
          </a:p>
        </p:txBody>
      </p:sp>
    </p:spTree>
    <p:extLst>
      <p:ext uri="{BB962C8B-B14F-4D97-AF65-F5344CB8AC3E}">
        <p14:creationId xmlns:p14="http://schemas.microsoft.com/office/powerpoint/2010/main" val="30247095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97839"/>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Ρυθμός ανάπτυξης ακολούθων</a:t>
            </a:r>
            <a:r>
              <a:rPr lang="en-US" sz="3000" dirty="0"/>
              <a:t>: </a:t>
            </a:r>
            <a:r>
              <a:rPr lang="el-GR" sz="3000" dirty="0"/>
              <a:t>Αυτό μετρά τον ρυθμό με τον οποίο αυξάνεται η παρακολούθηση των μέσων κοινωνικής δικτύωσης μιας επωνυμίας, γεγονός που μπορεί να βοηθήσει στον προσδιορισμό της αποτελεσματικότητας των δραστηριοτήτων της στα μέσα κοινωνικής δικτύωσης στην προσέλκυση νέων οπαδών</a:t>
            </a:r>
            <a:r>
              <a:rPr lang="en-US" sz="3000" dirty="0"/>
              <a:t>.</a:t>
            </a:r>
          </a:p>
        </p:txBody>
      </p:sp>
    </p:spTree>
    <p:extLst>
      <p:ext uri="{BB962C8B-B14F-4D97-AF65-F5344CB8AC3E}">
        <p14:creationId xmlns:p14="http://schemas.microsoft.com/office/powerpoint/2010/main" val="20827663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1997839"/>
            <a:ext cx="7779895"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Συναλλαγματική ισοτιμία</a:t>
            </a:r>
            <a:r>
              <a:rPr lang="en-US" sz="3000" dirty="0"/>
              <a:t>: </a:t>
            </a:r>
            <a:r>
              <a:rPr lang="el-GR" sz="3000" dirty="0"/>
              <a:t>Αυτό μετρά το ποσοστό των χρηστών των μέσων κοινωνικής δικτύωσης που πραγματοποιούν μια επιθυμητή ενέργεια, όπως την πραγματοποίηση μιας αγοράς ή την εγγραφή σε ένα ενημερωτικό δελτίο, αφού κάνουν κλικ σε μια ανάρτηση στα μέσα κοινωνικής δικτύωσης ή σε μια διαφήμιση.</a:t>
            </a:r>
            <a:endParaRPr lang="en-US" sz="3000" dirty="0"/>
          </a:p>
        </p:txBody>
      </p:sp>
    </p:spTree>
    <p:extLst>
      <p:ext uri="{BB962C8B-B14F-4D97-AF65-F5344CB8AC3E}">
        <p14:creationId xmlns:p14="http://schemas.microsoft.com/office/powerpoint/2010/main" val="25335795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604647"/>
            <a:ext cx="8032088" cy="4616648"/>
          </a:xfrm>
          <a:prstGeom prst="rect">
            <a:avLst/>
          </a:prstGeom>
          <a:noFill/>
        </p:spPr>
        <p:txBody>
          <a:bodyPr wrap="square" rtlCol="0">
            <a:spAutoFit/>
          </a:bodyPr>
          <a:lstStyle/>
          <a:p>
            <a:pPr marL="457200" indent="-457200" algn="just">
              <a:buFont typeface="Wingdings" panose="05000000000000000000" pitchFamily="2" charset="2"/>
              <a:buChar char="Ø"/>
            </a:pPr>
            <a:endParaRPr lang="el-GR" sz="3000" b="1" dirty="0"/>
          </a:p>
          <a:p>
            <a:pPr marL="457200" indent="-457200" algn="just">
              <a:buFont typeface="Wingdings" panose="05000000000000000000" pitchFamily="2" charset="2"/>
              <a:buChar char="Ø"/>
            </a:pPr>
            <a:r>
              <a:rPr lang="el-GR" sz="2400" b="1" dirty="0"/>
              <a:t>Αναλογία κλικ προς αριθμό εμφανίσεων </a:t>
            </a:r>
            <a:r>
              <a:rPr lang="en-US" sz="2400" b="1" dirty="0"/>
              <a:t>(CTR</a:t>
            </a:r>
            <a:r>
              <a:rPr lang="en-US" sz="2400" dirty="0"/>
              <a:t>): </a:t>
            </a:r>
            <a:r>
              <a:rPr lang="el-GR" sz="2400" dirty="0"/>
              <a:t>Αυτό μετρά το ποσοστό των ατόμων που κάνουν κλικ σε έναν σύνδεσμο σε μια ανάρτηση ή διαφήμιση στα μέσα κοινωνικής δικτύωσης, κάτι που μπορεί να βοηθήσει στον προσδιορισμό της αποτελεσματικότητας των μηνυμάτων</a:t>
            </a:r>
            <a:r>
              <a:rPr lang="en-US" sz="2400" dirty="0"/>
              <a:t>.</a:t>
            </a:r>
          </a:p>
          <a:p>
            <a:pPr marL="457200" indent="-457200" algn="just">
              <a:buFont typeface="Wingdings" panose="05000000000000000000" pitchFamily="2" charset="2"/>
              <a:buChar char="Ø"/>
            </a:pPr>
            <a:r>
              <a:rPr lang="el-GR" sz="2400" b="1" dirty="0"/>
              <a:t>Εντυπώσεις</a:t>
            </a:r>
            <a:r>
              <a:rPr lang="en-US" sz="2400" b="1" dirty="0"/>
              <a:t>: </a:t>
            </a:r>
            <a:r>
              <a:rPr lang="el-GR" sz="2400" dirty="0"/>
              <a:t>Αυτό μετρά τον αριθμό των φορών που έχει προβληθεί μια ανάρτηση στα μέσα κοινωνικής δικτύωσης, κάτι που μπορεί να βοηθήσει στον προσδιορισμό της συνολικής προσέγγισης και του αντίκτυπου του περιεχομένου</a:t>
            </a:r>
            <a:r>
              <a:rPr lang="en-US" sz="2400" dirty="0"/>
              <a:t>.</a:t>
            </a:r>
          </a:p>
        </p:txBody>
      </p:sp>
    </p:spTree>
    <p:extLst>
      <p:ext uri="{BB962C8B-B14F-4D97-AF65-F5344CB8AC3E}">
        <p14:creationId xmlns:p14="http://schemas.microsoft.com/office/powerpoint/2010/main" val="24466469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1323439"/>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στα Μέσα Κοινωνικής Δικτύωσης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604647"/>
            <a:ext cx="8032088" cy="4247317"/>
          </a:xfrm>
          <a:prstGeom prst="rect">
            <a:avLst/>
          </a:prstGeom>
          <a:noFill/>
        </p:spPr>
        <p:txBody>
          <a:bodyPr wrap="square" rtlCol="0">
            <a:spAutoFit/>
          </a:bodyPr>
          <a:lstStyle/>
          <a:p>
            <a:pPr marL="457200" indent="-457200" algn="just">
              <a:buFont typeface="Wingdings" panose="05000000000000000000" pitchFamily="2" charset="2"/>
              <a:buChar char="Ø"/>
            </a:pPr>
            <a:endParaRPr lang="el-GR" sz="3000" b="1" dirty="0"/>
          </a:p>
          <a:p>
            <a:pPr marL="457200" indent="-457200" algn="just">
              <a:buFont typeface="Wingdings" panose="05000000000000000000" pitchFamily="2" charset="2"/>
              <a:buChar char="Ø"/>
            </a:pPr>
            <a:r>
              <a:rPr lang="el-GR" sz="3000" b="1" dirty="0"/>
              <a:t>Ανάλυση Συναισθήματος</a:t>
            </a:r>
            <a:r>
              <a:rPr lang="en-US" sz="3000" b="1" dirty="0"/>
              <a:t>: </a:t>
            </a:r>
            <a:r>
              <a:rPr lang="el-GR" sz="3000" dirty="0"/>
              <a:t>Αυτό μετρά το συνολικό συναίσθημα ή τον τόνο των συνομιλιών στα μέσα κοινωνικής δικτύωσης γύρω από μια επωνυμία, κάτι που μπορεί να βοηθήσει στον προσδιορισμό του επιπέδου θετικού ή αρνητικού συναισθήματος προς την επωνυμία.</a:t>
            </a:r>
            <a:endParaRPr lang="en-US" sz="3000" dirty="0"/>
          </a:p>
        </p:txBody>
      </p:sp>
    </p:spTree>
    <p:extLst>
      <p:ext uri="{BB962C8B-B14F-4D97-AF65-F5344CB8AC3E}">
        <p14:creationId xmlns:p14="http://schemas.microsoft.com/office/powerpoint/2010/main" val="36694566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για </a:t>
            </a:r>
            <a:r>
              <a:rPr lang="el-GR" sz="4000" dirty="0" err="1">
                <a:solidFill>
                  <a:srgbClr val="398F98"/>
                </a:solidFill>
                <a:latin typeface="Calibri"/>
                <a:cs typeface="Calibri"/>
              </a:rPr>
              <a:t>ιστότοπους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116711"/>
            <a:ext cx="8032088" cy="3785652"/>
          </a:xfrm>
          <a:prstGeom prst="rect">
            <a:avLst/>
          </a:prstGeom>
          <a:noFill/>
        </p:spPr>
        <p:txBody>
          <a:bodyPr wrap="square" rtlCol="0">
            <a:spAutoFit/>
          </a:bodyPr>
          <a:lstStyle/>
          <a:p>
            <a:pPr marL="457200" indent="-457200" algn="just">
              <a:buFont typeface="Wingdings" panose="05000000000000000000" pitchFamily="2" charset="2"/>
              <a:buChar char="Ø"/>
            </a:pPr>
            <a:endParaRPr lang="en-US" sz="3000" b="1" dirty="0"/>
          </a:p>
          <a:p>
            <a:pPr algn="just"/>
            <a:r>
              <a:rPr lang="el-GR" sz="3000" dirty="0"/>
              <a:t>Οι KPI (Βασικοί Δείκτες Απόδοσης) για τους </a:t>
            </a:r>
            <a:r>
              <a:rPr lang="el-GR" sz="3000" dirty="0" err="1"/>
              <a:t>ιστότοπους</a:t>
            </a:r>
            <a:r>
              <a:rPr lang="el-GR" sz="3000" dirty="0"/>
              <a:t> μπορούν να βοηθήσουν τις επιχειρήσεις να μετρήσουν την αποτελεσματικότητα της διαδικτυακής τους παρουσίας και να λάβουν αποφάσεις βάσει δεδομένων σχετικά με τη στρατηγική του </a:t>
            </a:r>
            <a:r>
              <a:rPr lang="el-GR" sz="3000" dirty="0" err="1"/>
              <a:t>ιστότοπού</a:t>
            </a:r>
            <a:r>
              <a:rPr lang="el-GR" sz="3000" dirty="0"/>
              <a:t> τους</a:t>
            </a:r>
            <a:r>
              <a:rPr lang="en-US" sz="3000" dirty="0"/>
              <a:t>. </a:t>
            </a:r>
          </a:p>
        </p:txBody>
      </p:sp>
    </p:spTree>
    <p:extLst>
      <p:ext uri="{BB962C8B-B14F-4D97-AF65-F5344CB8AC3E}">
        <p14:creationId xmlns:p14="http://schemas.microsoft.com/office/powerpoint/2010/main" val="34200450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για </a:t>
            </a:r>
            <a:r>
              <a:rPr lang="el-GR" sz="4000" dirty="0" err="1">
                <a:solidFill>
                  <a:srgbClr val="398F98"/>
                </a:solidFill>
                <a:latin typeface="Calibri"/>
                <a:cs typeface="Calibri"/>
              </a:rPr>
              <a:t>ιστότοπους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5956" y="1504063"/>
            <a:ext cx="8032088" cy="3785652"/>
          </a:xfrm>
          <a:prstGeom prst="rect">
            <a:avLst/>
          </a:prstGeom>
          <a:noFill/>
        </p:spPr>
        <p:txBody>
          <a:bodyPr wrap="square" rtlCol="0">
            <a:spAutoFit/>
          </a:bodyPr>
          <a:lstStyle/>
          <a:p>
            <a:pPr algn="just"/>
            <a:r>
              <a:rPr lang="el-GR" sz="2400" dirty="0"/>
              <a:t>Κοινοί </a:t>
            </a:r>
            <a:r>
              <a:rPr lang="en-US" sz="2400" dirty="0"/>
              <a:t>KPI </a:t>
            </a:r>
            <a:r>
              <a:rPr lang="el-GR" sz="2400" dirty="0"/>
              <a:t>για </a:t>
            </a:r>
            <a:r>
              <a:rPr lang="el-GR" sz="2400" dirty="0" err="1"/>
              <a:t>ιστότοπους</a:t>
            </a:r>
            <a:r>
              <a:rPr lang="el-GR" sz="2400" dirty="0"/>
              <a:t> </a:t>
            </a:r>
            <a:r>
              <a:rPr lang="en-US" sz="2400" dirty="0"/>
              <a:t>:</a:t>
            </a:r>
          </a:p>
          <a:p>
            <a:pPr marL="457200" indent="-457200" algn="just">
              <a:buFont typeface="Wingdings" panose="05000000000000000000" pitchFamily="2" charset="2"/>
              <a:buChar char="Ø"/>
            </a:pPr>
            <a:r>
              <a:rPr lang="el-GR" sz="2400" b="1" dirty="0"/>
              <a:t>Κίνηση</a:t>
            </a:r>
            <a:r>
              <a:rPr lang="en-US" sz="2400" b="1" dirty="0"/>
              <a:t>: </a:t>
            </a:r>
            <a:r>
              <a:rPr lang="el-GR" sz="2400" dirty="0"/>
              <a:t>Αυτό μετρά τον αριθμό των επισκεπτών σε έναν </a:t>
            </a:r>
            <a:r>
              <a:rPr lang="el-GR" sz="2400" dirty="0" err="1"/>
              <a:t>ιστότοπο</a:t>
            </a:r>
            <a:r>
              <a:rPr lang="el-GR" sz="2400" dirty="0"/>
              <a:t>, ο οποίος μπορεί να βοηθήσει στον προσδιορισμό της συνολικής ορατότητας και της απήχησης του </a:t>
            </a:r>
            <a:r>
              <a:rPr lang="el-GR" sz="2400" dirty="0" err="1"/>
              <a:t>ιστότοπου</a:t>
            </a:r>
            <a:r>
              <a:rPr lang="en-US" sz="2400" dirty="0"/>
              <a:t>.</a:t>
            </a:r>
          </a:p>
          <a:p>
            <a:pPr marL="457200" indent="-457200" algn="just">
              <a:buFont typeface="Wingdings" panose="05000000000000000000" pitchFamily="2" charset="2"/>
              <a:buChar char="Ø"/>
            </a:pPr>
            <a:r>
              <a:rPr lang="el-GR" sz="2400" b="1" dirty="0"/>
              <a:t>Ποσοστό αναπήδησης</a:t>
            </a:r>
            <a:r>
              <a:rPr lang="en-US" sz="2400" b="1" dirty="0"/>
              <a:t>: </a:t>
            </a:r>
            <a:r>
              <a:rPr lang="el-GR" sz="2400" dirty="0"/>
              <a:t>Αυτό μετρά το ποσοστό των επισκεπτών που εγκαταλείπουν έναν </a:t>
            </a:r>
            <a:r>
              <a:rPr lang="el-GR" sz="2400" dirty="0" err="1"/>
              <a:t>ιστότοπο</a:t>
            </a:r>
            <a:r>
              <a:rPr lang="el-GR" sz="2400" dirty="0"/>
              <a:t> αφού δουν μόνο μία σελίδα, το οποίο μπορεί να βοηθήσει στον προσδιορισμό του επιπέδου αφοσίωσης και ενδιαφέροντος για το περιεχόμενο του </a:t>
            </a:r>
            <a:r>
              <a:rPr lang="el-GR" sz="2400" dirty="0" err="1"/>
              <a:t>ιστότοπου</a:t>
            </a:r>
            <a:r>
              <a:rPr lang="en-US" sz="2400" dirty="0"/>
              <a:t>.</a:t>
            </a:r>
          </a:p>
        </p:txBody>
      </p:sp>
    </p:spTree>
    <p:extLst>
      <p:ext uri="{BB962C8B-B14F-4D97-AF65-F5344CB8AC3E}">
        <p14:creationId xmlns:p14="http://schemas.microsoft.com/office/powerpoint/2010/main" val="2372360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για </a:t>
            </a:r>
            <a:r>
              <a:rPr lang="el-GR" sz="4000" dirty="0" err="1">
                <a:solidFill>
                  <a:srgbClr val="398F98"/>
                </a:solidFill>
                <a:latin typeface="Calibri"/>
                <a:cs typeface="Calibri"/>
              </a:rPr>
              <a:t>ιστότοπους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5956" y="1504063"/>
            <a:ext cx="8032088" cy="4524315"/>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Συναλλαγματική ισοτιμία</a:t>
            </a:r>
            <a:r>
              <a:rPr lang="en-US" sz="2400" dirty="0"/>
              <a:t>: </a:t>
            </a:r>
            <a:r>
              <a:rPr lang="el-GR" sz="2400" dirty="0"/>
              <a:t>Αυτό μετρά το ποσοστό των επισκεπτών του </a:t>
            </a:r>
            <a:r>
              <a:rPr lang="el-GR" sz="2400" dirty="0" err="1"/>
              <a:t>ιστότοπου</a:t>
            </a:r>
            <a:r>
              <a:rPr lang="el-GR" sz="2400" dirty="0"/>
              <a:t> που προβαίνουν σε μια επιθυμητή ενέργεια, όπως η πραγματοποίηση μιας αγοράς ή η συμπλήρωση μιας φόρμας επικοινωνίας, η οποία μπορεί να βοηθήσει στον προσδιορισμό της αποτελεσματικότητας του </a:t>
            </a:r>
            <a:r>
              <a:rPr lang="el-GR" sz="2400" dirty="0" err="1"/>
              <a:t>ιστότοπου</a:t>
            </a:r>
            <a:r>
              <a:rPr lang="el-GR" sz="2400" dirty="0"/>
              <a:t> στην επίτευξη των στόχων του</a:t>
            </a:r>
            <a:r>
              <a:rPr lang="en-US" sz="2400" dirty="0"/>
              <a:t>.</a:t>
            </a:r>
          </a:p>
          <a:p>
            <a:pPr marL="457200" indent="-457200" algn="just">
              <a:buFont typeface="Wingdings" panose="05000000000000000000" pitchFamily="2" charset="2"/>
              <a:buChar char="Ø"/>
            </a:pPr>
            <a:r>
              <a:rPr lang="el-GR" sz="2400" b="1" dirty="0"/>
              <a:t>Μέση Διάρκεια Συνεδρίας</a:t>
            </a:r>
            <a:r>
              <a:rPr lang="en-US" sz="2400" dirty="0"/>
              <a:t>: </a:t>
            </a:r>
            <a:r>
              <a:rPr lang="el-GR" sz="2400" dirty="0"/>
              <a:t>Αυτό μετρά το μέσο χρόνο που αφιερώνει ένας επισκέπτης σε έναν </a:t>
            </a:r>
            <a:r>
              <a:rPr lang="el-GR" sz="2400" dirty="0" err="1"/>
              <a:t>ιστότοπο</a:t>
            </a:r>
            <a:r>
              <a:rPr lang="el-GR" sz="2400" dirty="0"/>
              <a:t>, ο οποίος μπορεί να βοηθήσει στον προσδιορισμό του επιπέδου αφοσίωσης με το περιεχόμενο του </a:t>
            </a:r>
            <a:r>
              <a:rPr lang="el-GR" sz="2400" dirty="0" err="1"/>
              <a:t>ιστότοπου</a:t>
            </a:r>
            <a:r>
              <a:rPr lang="en-US" sz="2400" dirty="0"/>
              <a:t>.</a:t>
            </a:r>
          </a:p>
        </p:txBody>
      </p:sp>
    </p:spTree>
    <p:extLst>
      <p:ext uri="{BB962C8B-B14F-4D97-AF65-F5344CB8AC3E}">
        <p14:creationId xmlns:p14="http://schemas.microsoft.com/office/powerpoint/2010/main" val="28627016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για </a:t>
            </a:r>
            <a:r>
              <a:rPr lang="el-GR" sz="4000" dirty="0" err="1">
                <a:solidFill>
                  <a:srgbClr val="398F98"/>
                </a:solidFill>
                <a:latin typeface="Calibri"/>
                <a:cs typeface="Calibri"/>
              </a:rPr>
              <a:t>ιστότοπους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5956" y="1504063"/>
            <a:ext cx="8032088" cy="4524315"/>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Προβολές σελίδας</a:t>
            </a:r>
            <a:r>
              <a:rPr lang="en-US" sz="2400" b="1" dirty="0"/>
              <a:t>: </a:t>
            </a:r>
            <a:r>
              <a:rPr lang="el-GR" sz="2400" dirty="0"/>
              <a:t>Αυτό μετρά τον αριθμό των σελίδων που προβάλλονται από τους επισκέπτες σε έναν </a:t>
            </a:r>
            <a:r>
              <a:rPr lang="el-GR" sz="2400" dirty="0" err="1"/>
              <a:t>ιστότοπο</a:t>
            </a:r>
            <a:r>
              <a:rPr lang="el-GR" sz="2400" dirty="0"/>
              <a:t>, ο οποίος μπορεί να βοηθήσει στον προσδιορισμό του επιπέδου αφοσίωσης και ενδιαφέροντος για το περιεχόμενο του </a:t>
            </a:r>
            <a:r>
              <a:rPr lang="el-GR" sz="2400" dirty="0" err="1"/>
              <a:t>ιστότοπου</a:t>
            </a:r>
            <a:r>
              <a:rPr lang="en-US" sz="2400" dirty="0"/>
              <a:t>.</a:t>
            </a:r>
          </a:p>
          <a:p>
            <a:pPr marL="457200" indent="-457200" algn="just">
              <a:buFont typeface="Wingdings" panose="05000000000000000000" pitchFamily="2" charset="2"/>
              <a:buChar char="Ø"/>
            </a:pPr>
            <a:r>
              <a:rPr lang="el-GR" sz="2400" b="1" dirty="0"/>
              <a:t>Αναλογία κλικ προς αριθμό εμφανίσεων </a:t>
            </a:r>
            <a:r>
              <a:rPr lang="en-US" sz="2400" b="1" dirty="0"/>
              <a:t>(CTR</a:t>
            </a:r>
            <a:r>
              <a:rPr lang="en-US" sz="2400" dirty="0"/>
              <a:t>): </a:t>
            </a:r>
            <a:r>
              <a:rPr lang="el-GR" sz="2400" dirty="0"/>
              <a:t>Αυτό μετρά το ποσοστό των επισκεπτών του </a:t>
            </a:r>
            <a:r>
              <a:rPr lang="el-GR" sz="2400" dirty="0" err="1"/>
              <a:t>ιστότοπου</a:t>
            </a:r>
            <a:r>
              <a:rPr lang="el-GR" sz="2400" dirty="0"/>
              <a:t> που κάνουν κλικ σε έναν συγκεκριμένο σύνδεσμο ή παρότρυνση για δράση, κάτι που μπορεί να βοηθήσει στον προσδιορισμό της αποτελεσματικότητας των μηνυμάτων και του σχεδιασμού του </a:t>
            </a:r>
            <a:r>
              <a:rPr lang="el-GR" sz="2400" dirty="0" err="1"/>
              <a:t>ιστότοπου</a:t>
            </a:r>
            <a:r>
              <a:rPr lang="en-US" sz="2400" dirty="0"/>
              <a:t>.</a:t>
            </a:r>
          </a:p>
        </p:txBody>
      </p:sp>
    </p:spTree>
    <p:extLst>
      <p:ext uri="{BB962C8B-B14F-4D97-AF65-F5344CB8AC3E}">
        <p14:creationId xmlns:p14="http://schemas.microsoft.com/office/powerpoint/2010/main" val="32927512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694458" cy="707886"/>
          </a:xfrm>
          <a:prstGeom prst="rect">
            <a:avLst/>
          </a:prstGeom>
          <a:noFill/>
        </p:spPr>
        <p:txBody>
          <a:bodyPr wrap="square" rtlCol="0">
            <a:spAutoFit/>
          </a:bodyPr>
          <a:lstStyle/>
          <a:p>
            <a:r>
              <a:rPr lang="en-US" sz="4000" dirty="0">
                <a:solidFill>
                  <a:srgbClr val="398F98"/>
                </a:solidFill>
                <a:latin typeface="Calibri"/>
                <a:cs typeface="Calibri"/>
              </a:rPr>
              <a:t>KPI </a:t>
            </a:r>
            <a:r>
              <a:rPr lang="el-GR" sz="4000" dirty="0">
                <a:solidFill>
                  <a:srgbClr val="398F98"/>
                </a:solidFill>
                <a:latin typeface="Calibri"/>
                <a:cs typeface="Calibri"/>
              </a:rPr>
              <a:t>για </a:t>
            </a:r>
            <a:r>
              <a:rPr lang="el-GR" sz="4000" dirty="0" err="1">
                <a:solidFill>
                  <a:srgbClr val="398F98"/>
                </a:solidFill>
                <a:latin typeface="Calibri"/>
                <a:cs typeface="Calibri"/>
              </a:rPr>
              <a:t>ιστότοπους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5956" y="2228671"/>
            <a:ext cx="8032088"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Επισκέπτες που επιστρέφουν</a:t>
            </a:r>
            <a:r>
              <a:rPr lang="en-US" sz="3000" b="1" dirty="0"/>
              <a:t>: </a:t>
            </a:r>
            <a:r>
              <a:rPr lang="el-GR" sz="3000" dirty="0"/>
              <a:t>Αυτό μετρά το ποσοστό των επισκεπτών του </a:t>
            </a:r>
            <a:r>
              <a:rPr lang="el-GR" sz="3000" dirty="0" err="1"/>
              <a:t>ιστότοπου</a:t>
            </a:r>
            <a:r>
              <a:rPr lang="el-GR" sz="3000" dirty="0"/>
              <a:t> που επιστρέφουν στον </a:t>
            </a:r>
            <a:r>
              <a:rPr lang="el-GR" sz="3000" dirty="0" err="1"/>
              <a:t>ιστότοπο</a:t>
            </a:r>
            <a:r>
              <a:rPr lang="el-GR" sz="3000" dirty="0"/>
              <a:t>, το οποίο μπορεί να βοηθήσει στον προσδιορισμό του επιπέδου πίστης και ενδιαφέροντος για το περιεχόμενο του </a:t>
            </a:r>
            <a:r>
              <a:rPr lang="el-GR" sz="3000" dirty="0" err="1"/>
              <a:t>ιστότοπου</a:t>
            </a:r>
            <a:r>
              <a:rPr lang="en-US" sz="3000" dirty="0"/>
              <a:t>.</a:t>
            </a:r>
          </a:p>
        </p:txBody>
      </p:sp>
    </p:spTree>
    <p:extLst>
      <p:ext uri="{BB962C8B-B14F-4D97-AF65-F5344CB8AC3E}">
        <p14:creationId xmlns:p14="http://schemas.microsoft.com/office/powerpoint/2010/main" val="38442267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2254912" y="2721114"/>
            <a:ext cx="5906124" cy="1323439"/>
          </a:xfrm>
          <a:prstGeom prst="rect">
            <a:avLst/>
          </a:prstGeom>
          <a:noFill/>
        </p:spPr>
        <p:txBody>
          <a:bodyPr wrap="square" rtlCol="0">
            <a:spAutoFit/>
          </a:bodyPr>
          <a:lstStyle/>
          <a:p>
            <a:r>
              <a:rPr lang="el-GR" sz="4000" dirty="0">
                <a:solidFill>
                  <a:srgbClr val="398F98"/>
                </a:solidFill>
                <a:latin typeface="Calibri"/>
                <a:cs typeface="Calibri"/>
              </a:rPr>
              <a:t>Τέλος μαθησιακής ενότητας</a:t>
            </a:r>
            <a:endParaRPr lang="en-US" sz="4000" dirty="0">
              <a:solidFill>
                <a:srgbClr val="398F98"/>
              </a:solidFill>
              <a:latin typeface="Calibri"/>
              <a:cs typeface="Calibri"/>
            </a:endParaRPr>
          </a:p>
        </p:txBody>
      </p:sp>
    </p:spTree>
    <p:extLst>
      <p:ext uri="{BB962C8B-B14F-4D97-AF65-F5344CB8AC3E}">
        <p14:creationId xmlns:p14="http://schemas.microsoft.com/office/powerpoint/2010/main" val="4120660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7290267" cy="1323439"/>
          </a:xfrm>
          <a:prstGeom prst="rect">
            <a:avLst/>
          </a:prstGeom>
          <a:noFill/>
        </p:spPr>
        <p:txBody>
          <a:bodyPr wrap="square" rtlCol="0">
            <a:spAutoFit/>
          </a:bodyPr>
          <a:lstStyle/>
          <a:p>
            <a:r>
              <a:rPr lang="el-GR" sz="4000" dirty="0">
                <a:solidFill>
                  <a:srgbClr val="398F98"/>
                </a:solidFill>
                <a:latin typeface="Calibri"/>
                <a:cs typeface="Calibri"/>
              </a:rPr>
              <a:t>7 βασικά στοιχεία των μέσων κοινωνικής δικτύωσης</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3564"/>
            <a:ext cx="7779895" cy="2400657"/>
          </a:xfrm>
          <a:prstGeom prst="rect">
            <a:avLst/>
          </a:prstGeom>
          <a:noFill/>
        </p:spPr>
        <p:txBody>
          <a:bodyPr wrap="square" rtlCol="0">
            <a:spAutoFit/>
          </a:bodyPr>
          <a:lstStyle/>
          <a:p>
            <a:pPr algn="just"/>
            <a:r>
              <a:rPr lang="en-US" sz="3000" dirty="0"/>
              <a:t>5.	</a:t>
            </a:r>
            <a:r>
              <a:rPr lang="el-GR" sz="3000" b="1" dirty="0"/>
              <a:t>Κοινότητα</a:t>
            </a:r>
            <a:r>
              <a:rPr lang="en-US" sz="3000" dirty="0"/>
              <a:t>: </a:t>
            </a:r>
            <a:r>
              <a:rPr lang="el-GR" sz="3000" dirty="0"/>
              <a:t>Δημιουργήστε μια κοινότητα γύρω από την επωνυμία σας στα μέσα κοινωνικής δικτύωσης. Ασχοληθείτε με τους ακόλουθούς σας, καλλιεργήστε σχέσεις και δημιουργήστε την αίσθηση του </a:t>
            </a:r>
            <a:r>
              <a:rPr lang="el-GR" sz="3000" dirty="0" err="1"/>
              <a:t>ανήκειν</a:t>
            </a:r>
            <a:r>
              <a:rPr lang="en-US" sz="3000" dirty="0"/>
              <a:t>.</a:t>
            </a:r>
          </a:p>
        </p:txBody>
      </p:sp>
    </p:spTree>
    <p:extLst>
      <p:ext uri="{BB962C8B-B14F-4D97-AF65-F5344CB8AC3E}">
        <p14:creationId xmlns:p14="http://schemas.microsoft.com/office/powerpoint/2010/main" val="31375414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Σημείωση πνευματικών δικαιωμάτων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2246769"/>
          </a:xfrm>
          <a:prstGeom prst="rect">
            <a:avLst/>
          </a:prstGeom>
          <a:noFill/>
        </p:spPr>
        <p:txBody>
          <a:bodyPr wrap="square" rtlCol="0">
            <a:spAutoFit/>
          </a:bodyPr>
          <a:lstStyle/>
          <a:p>
            <a:pPr marL="457200" indent="-457200" algn="just">
              <a:buFont typeface="Wingdings" panose="05000000000000000000" pitchFamily="2" charset="2"/>
              <a:buChar char="Ø"/>
            </a:pPr>
            <a:r>
              <a:rPr lang="en-US" dirty="0"/>
              <a:t>Copyright © Members of the </a:t>
            </a:r>
            <a:r>
              <a:rPr lang="en-US" i="1" dirty="0"/>
              <a:t>Enhancing Young People Skills and Competencies in Social Entrepreneurship by Virtual Reality </a:t>
            </a:r>
            <a:r>
              <a:rPr lang="en-US" dirty="0"/>
              <a:t>Project, 2021 for details of the  ENTREREALITY </a:t>
            </a:r>
            <a:r>
              <a:rPr lang="en-US" dirty="0">
                <a:hlinkClick r:id="rId3"/>
              </a:rPr>
              <a:t>https://projectentreality.eu/index.php/en/</a:t>
            </a:r>
            <a:r>
              <a:rPr lang="en-US" dirty="0"/>
              <a:t> project and the collaboration.</a:t>
            </a:r>
          </a:p>
          <a:p>
            <a:pPr algn="just"/>
            <a:endParaRPr lang="en-US" dirty="0"/>
          </a:p>
          <a:p>
            <a:pPr marL="457200" indent="-457200" algn="just">
              <a:buFont typeface="Wingdings" panose="05000000000000000000" pitchFamily="2" charset="2"/>
              <a:buChar char="Ø"/>
            </a:pPr>
            <a:r>
              <a:rPr lang="en-US" dirty="0"/>
              <a:t> The work must be attributed by attaching the following reference to the copied elements: “Copyright © Members of the </a:t>
            </a:r>
            <a:r>
              <a:rPr lang="en-US" dirty="0" err="1"/>
              <a:t>Entrereality</a:t>
            </a:r>
            <a:r>
              <a:rPr lang="en-US" dirty="0"/>
              <a:t> Project, 2021”. </a:t>
            </a:r>
          </a:p>
          <a:p>
            <a:pPr marL="457200" indent="-457200" algn="just">
              <a:buFont typeface="Wingdings" panose="05000000000000000000" pitchFamily="2" charset="2"/>
              <a:buChar char="Ø"/>
            </a:pPr>
            <a:endParaRPr lang="en-US" dirty="0"/>
          </a:p>
          <a:p>
            <a:pPr marL="457200" indent="-457200" algn="just">
              <a:buFont typeface="Wingdings" panose="05000000000000000000" pitchFamily="2" charset="2"/>
              <a:buChar char="Ø"/>
            </a:pPr>
            <a:r>
              <a:rPr lang="en-US" dirty="0"/>
              <a:t>Using this presentation in a way and/or for purposes not foreseen in the license, requires the prior written permission of the copyright holders. The information contained in this presentation represents the views of the copyright holders as of the date such views are published</a:t>
            </a:r>
          </a:p>
        </p:txBody>
      </p:sp>
    </p:spTree>
    <p:extLst>
      <p:ext uri="{BB962C8B-B14F-4D97-AF65-F5344CB8AC3E}">
        <p14:creationId xmlns:p14="http://schemas.microsoft.com/office/powerpoint/2010/main" val="225925064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Πηγές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185761"/>
          </a:xfrm>
          <a:prstGeom prst="rect">
            <a:avLst/>
          </a:prstGeom>
          <a:noFill/>
        </p:spPr>
        <p:txBody>
          <a:bodyPr wrap="square" rtlCol="0">
            <a:spAutoFit/>
          </a:bodyPr>
          <a:lstStyle/>
          <a:p>
            <a:pPr marL="285750" indent="-285750" algn="just">
              <a:buFont typeface="Arial" panose="020B0604020202020204" pitchFamily="34" charset="0"/>
              <a:buChar char="•"/>
            </a:pPr>
            <a:r>
              <a:rPr lang="en-US" dirty="0" err="1"/>
              <a:t>Zippia</a:t>
            </a:r>
            <a:r>
              <a:rPr lang="en-US" dirty="0"/>
              <a:t>. "20 Vital Smartphone Usage Statistics [2023]: Facts, Data, and Trends On Mobile Use In The U.S." Zippia.com. Apr. 3, 2023, https://www.zippia.com/advice/smartphone-usage-statistics/ </a:t>
            </a:r>
          </a:p>
          <a:p>
            <a:pPr marL="285750" indent="-285750" algn="just">
              <a:buFont typeface="Arial" panose="020B0604020202020204" pitchFamily="34" charset="0"/>
              <a:buChar char="•"/>
            </a:pPr>
            <a:r>
              <a:rPr lang="en-US" dirty="0" err="1"/>
              <a:t>aresh</a:t>
            </a:r>
            <a:r>
              <a:rPr lang="en-US" dirty="0"/>
              <a:t>, K. M., Nunan, D., Pearson, D. F. B. (2019). Marketing Research: An Applied Approach. Pearson Education Limited</a:t>
            </a:r>
          </a:p>
          <a:p>
            <a:pPr marL="285750" indent="-285750" algn="just">
              <a:buFont typeface="Arial" panose="020B0604020202020204" pitchFamily="34" charset="0"/>
              <a:buChar char="•"/>
            </a:pPr>
            <a:r>
              <a:rPr lang="en-US" dirty="0" err="1"/>
              <a:t>Doerr</a:t>
            </a:r>
            <a:r>
              <a:rPr lang="en-US" dirty="0"/>
              <a:t>, J. (2018). Measure What Matters: OKRs: The Simple Idea that Drives 10x Growth. Penguin Books Ltd</a:t>
            </a:r>
          </a:p>
          <a:p>
            <a:pPr marL="285750" indent="-285750" algn="just">
              <a:buFont typeface="Arial" panose="020B0604020202020204" pitchFamily="34" charset="0"/>
              <a:buChar char="•"/>
            </a:pPr>
            <a:r>
              <a:rPr lang="en-US" dirty="0"/>
              <a:t>Wheeler, A. (2012). Designing Brand Identity: An Essential Guide for the Whole Branding Team. John Wiley &amp; Sons</a:t>
            </a:r>
          </a:p>
          <a:p>
            <a:pPr marL="285750" indent="-285750" algn="just">
              <a:buFont typeface="Arial" panose="020B0604020202020204" pitchFamily="34" charset="0"/>
              <a:buChar char="•"/>
            </a:pPr>
            <a:r>
              <a:rPr lang="en-US" dirty="0"/>
              <a:t>Kotler, P., </a:t>
            </a:r>
            <a:r>
              <a:rPr lang="en-US" dirty="0" err="1"/>
              <a:t>Kartajaya</a:t>
            </a:r>
            <a:r>
              <a:rPr lang="en-US" dirty="0"/>
              <a:t>, H., Iwan (2017). Marketing 4.0: Moving from Traditional to Digital. John Wiley &amp; Sons</a:t>
            </a:r>
          </a:p>
          <a:p>
            <a:pPr marL="285750" indent="-285750" algn="just">
              <a:buFont typeface="Arial" panose="020B0604020202020204" pitchFamily="34" charset="0"/>
              <a:buChar char="•"/>
            </a:pPr>
            <a:r>
              <a:rPr lang="en-US" dirty="0" err="1"/>
              <a:t>Reibstein</a:t>
            </a:r>
            <a:r>
              <a:rPr lang="en-US" dirty="0"/>
              <a:t>, D. (2021). Key Marketing Metrics. The 50+ metrics every manager needs to know, Paperback. Pearson Education Limited</a:t>
            </a:r>
          </a:p>
          <a:p>
            <a:pPr marL="285750" indent="-285750" algn="just">
              <a:buFont typeface="Arial" panose="020B0604020202020204" pitchFamily="34" charset="0"/>
              <a:buChar char="•"/>
            </a:pPr>
            <a:r>
              <a:rPr lang="en-US" dirty="0">
                <a:hlinkClick r:id="rId3"/>
              </a:rPr>
              <a:t>https://netbasequid.com/blog/market-research-steps/</a:t>
            </a:r>
            <a:r>
              <a:rPr lang="en-US" dirty="0"/>
              <a:t>   </a:t>
            </a:r>
          </a:p>
          <a:p>
            <a:pPr marL="285750" indent="-285750" algn="just">
              <a:buFont typeface="Arial" panose="020B0604020202020204" pitchFamily="34" charset="0"/>
              <a:buChar char="•"/>
            </a:pPr>
            <a:r>
              <a:rPr lang="en-US" dirty="0">
                <a:hlinkClick r:id="rId4"/>
              </a:rPr>
              <a:t>https://books.forbes.com/blog/how-to-build-a-digital-brand-that-lasts/</a:t>
            </a:r>
            <a:r>
              <a:rPr lang="en-US" dirty="0"/>
              <a:t>  </a:t>
            </a:r>
          </a:p>
          <a:p>
            <a:pPr marL="285750" indent="-285750" algn="just">
              <a:buFont typeface="Arial" panose="020B0604020202020204" pitchFamily="34" charset="0"/>
              <a:buChar char="•"/>
            </a:pPr>
            <a:r>
              <a:rPr lang="en-US" dirty="0">
                <a:hlinkClick r:id="rId5"/>
              </a:rPr>
              <a:t>https://neilpatel.com/what-is-content-marketing/</a:t>
            </a:r>
            <a:r>
              <a:rPr lang="en-US" dirty="0"/>
              <a:t>  </a:t>
            </a:r>
          </a:p>
          <a:p>
            <a:pPr marL="285750" indent="-285750" algn="just">
              <a:buFont typeface="Arial" panose="020B0604020202020204" pitchFamily="34" charset="0"/>
              <a:buChar char="•"/>
            </a:pPr>
            <a:r>
              <a:rPr lang="en-US" dirty="0">
                <a:hlinkClick r:id="rId6"/>
              </a:rPr>
              <a:t>https://www.heurio.co/dieter-rams-10-principles-of-good-design</a:t>
            </a:r>
            <a:r>
              <a:rPr lang="en-US" dirty="0"/>
              <a:t>  </a:t>
            </a:r>
          </a:p>
          <a:p>
            <a:pPr marL="285750" indent="-285750" algn="just">
              <a:buFont typeface="Arial" panose="020B0604020202020204" pitchFamily="34" charset="0"/>
              <a:buChar char="•"/>
            </a:pPr>
            <a:r>
              <a:rPr lang="en-US" dirty="0">
                <a:hlinkClick r:id="rId7"/>
              </a:rPr>
              <a:t>https://www.smashingmagazine.com/2010/01/color-theory-for-designers-part-1-the-meaning-of-color/</a:t>
            </a:r>
            <a:r>
              <a:rPr lang="en-US" dirty="0"/>
              <a:t>  </a:t>
            </a:r>
          </a:p>
          <a:p>
            <a:pPr algn="just"/>
            <a:endParaRPr lang="en-US" dirty="0"/>
          </a:p>
        </p:txBody>
      </p:sp>
    </p:spTree>
    <p:extLst>
      <p:ext uri="{BB962C8B-B14F-4D97-AF65-F5344CB8AC3E}">
        <p14:creationId xmlns:p14="http://schemas.microsoft.com/office/powerpoint/2010/main" val="1907757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a:solidFill>
                  <a:srgbClr val="398F98"/>
                </a:solidFill>
                <a:latin typeface="Calibri"/>
                <a:cs typeface="Calibri"/>
              </a:rPr>
              <a:t>7 βασικά στοιχεία των μέσων κοινωνικής δικτύωσης</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247317"/>
          </a:xfrm>
          <a:prstGeom prst="rect">
            <a:avLst/>
          </a:prstGeom>
          <a:noFill/>
        </p:spPr>
        <p:txBody>
          <a:bodyPr wrap="square" rtlCol="0">
            <a:spAutoFit/>
          </a:bodyPr>
          <a:lstStyle/>
          <a:p>
            <a:pPr algn="just"/>
            <a:r>
              <a:rPr lang="en-US" sz="3000" dirty="0"/>
              <a:t>6.	</a:t>
            </a:r>
            <a:r>
              <a:rPr lang="el-GR" sz="3000" b="1" dirty="0"/>
              <a:t>Κανάλια</a:t>
            </a:r>
            <a:r>
              <a:rPr lang="en-US" sz="3000" dirty="0"/>
              <a:t>: </a:t>
            </a:r>
            <a:r>
              <a:rPr lang="el-GR" sz="3000" dirty="0"/>
              <a:t>Επιλέξτε τα σωστά κανάλια μέσων κοινωνικής δικτύωσης για την επωνυμία σας και το κοινό σας. Λάβετε υπόψη παράγοντες όπως δημογραφικά στοιχεία, χαρακτηριστικά πλατφόρμας και μορφή περιεχομένου κατά την επιλογή καναλιών. Μην ξεχνάτε την έρευνα αγοράς! Η γνώση του κοινού σας είναι το κλειδί μιας επιτυχημένης στρατηγικής</a:t>
            </a:r>
            <a:r>
              <a:rPr lang="en-US" sz="3000" dirty="0"/>
              <a:t>.</a:t>
            </a:r>
          </a:p>
        </p:txBody>
      </p:sp>
    </p:spTree>
    <p:extLst>
      <p:ext uri="{BB962C8B-B14F-4D97-AF65-F5344CB8AC3E}">
        <p14:creationId xmlns:p14="http://schemas.microsoft.com/office/powerpoint/2010/main" val="3640198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8" y="648475"/>
            <a:ext cx="6427521" cy="1323439"/>
          </a:xfrm>
          <a:prstGeom prst="rect">
            <a:avLst/>
          </a:prstGeom>
          <a:noFill/>
        </p:spPr>
        <p:txBody>
          <a:bodyPr wrap="square" rtlCol="0">
            <a:spAutoFit/>
          </a:bodyPr>
          <a:lstStyle/>
          <a:p>
            <a:r>
              <a:rPr lang="el-GR" sz="4000" dirty="0">
                <a:solidFill>
                  <a:srgbClr val="398F98"/>
                </a:solidFill>
                <a:latin typeface="Calibri"/>
                <a:cs typeface="Calibri"/>
              </a:rPr>
              <a:t>7 βασικά στοιχεία των μέσων κοινωνικής δικτύωσης</a:t>
            </a:r>
          </a:p>
        </p:txBody>
      </p:sp>
      <p:sp>
        <p:nvSpPr>
          <p:cNvPr id="3" name="TextBox 2">
            <a:extLst>
              <a:ext uri="{FF2B5EF4-FFF2-40B4-BE49-F238E27FC236}">
                <a16:creationId xmlns:a16="http://schemas.microsoft.com/office/drawing/2014/main" id="{766D8631-F10C-4C29-77AC-A67E4BD41E3B}"/>
              </a:ext>
            </a:extLst>
          </p:cNvPr>
          <p:cNvSpPr txBox="1"/>
          <p:nvPr/>
        </p:nvSpPr>
        <p:spPr>
          <a:xfrm>
            <a:off x="682052" y="2080485"/>
            <a:ext cx="7779895" cy="4247317"/>
          </a:xfrm>
          <a:prstGeom prst="rect">
            <a:avLst/>
          </a:prstGeom>
          <a:noFill/>
        </p:spPr>
        <p:txBody>
          <a:bodyPr wrap="square" rtlCol="0">
            <a:spAutoFit/>
          </a:bodyPr>
          <a:lstStyle/>
          <a:p>
            <a:pPr algn="just"/>
            <a:r>
              <a:rPr lang="en-US" sz="3000" dirty="0"/>
              <a:t>7.	</a:t>
            </a:r>
            <a:r>
              <a:rPr lang="el-GR" sz="3000" b="1" dirty="0"/>
              <a:t> Μετατροπή </a:t>
            </a:r>
            <a:r>
              <a:rPr lang="en-US" sz="3000" dirty="0"/>
              <a:t>: </a:t>
            </a:r>
            <a:r>
              <a:rPr lang="el-GR" sz="3000" dirty="0"/>
              <a:t>Τα μέσα κοινωνικής δικτύωσης μπορούν να είναι ένα ισχυρό εργαλείο για την αύξηση των μετατροπών. Οι παροτρύνσεις για δράση (CTA), η απόδειξη κοινωνικής δικτύωσης και οι τακτικές ειδικών προσφορών μπορούν να ενθαρρύνουν το κοινό σας να αναλάβει δράση και να </a:t>
            </a:r>
            <a:r>
              <a:rPr lang="el-GR" sz="3000" dirty="0" err="1"/>
              <a:t>αλληλεπιδράσει</a:t>
            </a:r>
            <a:r>
              <a:rPr lang="el-GR" sz="3000" dirty="0"/>
              <a:t> περισσότερο με την επωνυμία και τις σελίδες σας</a:t>
            </a:r>
            <a:r>
              <a:rPr lang="en-US" sz="3000" dirty="0"/>
              <a:t>.</a:t>
            </a:r>
          </a:p>
        </p:txBody>
      </p:sp>
    </p:spTree>
    <p:extLst>
      <p:ext uri="{BB962C8B-B14F-4D97-AF65-F5344CB8AC3E}">
        <p14:creationId xmlns:p14="http://schemas.microsoft.com/office/powerpoint/2010/main" val="3754450929"/>
      </p:ext>
    </p:extLst>
  </p:cSld>
  <p:clrMapOvr>
    <a:masterClrMapping/>
  </p:clrMapOvr>
</p:sld>
</file>

<file path=ppt/theme/theme1.xml><?xml version="1.0" encoding="utf-8"?>
<a:theme xmlns:a="http://schemas.openxmlformats.org/drawingml/2006/main" name="Základné">
  <a:themeElements>
    <a:clrScheme name="Blue Green">
      <a:dk1>
        <a:srgbClr val="000000"/>
      </a:dk1>
      <a:lt1>
        <a:srgbClr val="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ív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1688</TotalTime>
  <Words>4303</Words>
  <Application>Microsoft Office PowerPoint</Application>
  <PresentationFormat>Προβολή στην οθόνη (4:3)</PresentationFormat>
  <Paragraphs>270</Paragraphs>
  <Slides>71</Slides>
  <Notes>71</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71</vt:i4>
      </vt:variant>
    </vt:vector>
  </HeadingPairs>
  <TitlesOfParts>
    <vt:vector size="76" baseType="lpstr">
      <vt:lpstr>Arial</vt:lpstr>
      <vt:lpstr>Arial Black</vt:lpstr>
      <vt:lpstr>Calibri</vt:lpstr>
      <vt:lpstr>Wingdings</vt:lpstr>
      <vt:lpstr>Základné</vt:lpstr>
      <vt:lpstr>ΒΑΣΙΚΑ ΣΤΟΙΧΕΙΑ ΜΕΣΩΝ ΚΟΙΝΩΝΙΚΗΣ ΔΙΚΤΥΩΣΗΣ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MEDIA FUNDAMENTALS</dc:title>
  <dc:creator>Zuzana Palková</dc:creator>
  <cp:lastModifiedBy>Konstantinos Dimitropoulos</cp:lastModifiedBy>
  <cp:revision>40</cp:revision>
  <dcterms:created xsi:type="dcterms:W3CDTF">2019-02-10T21:49:04Z</dcterms:created>
  <dcterms:modified xsi:type="dcterms:W3CDTF">2023-07-18T17:59:30Z</dcterms:modified>
</cp:coreProperties>
</file>