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73"/>
  </p:notesMasterIdLst>
  <p:sldIdLst>
    <p:sldId id="329" r:id="rId2"/>
    <p:sldId id="257" r:id="rId3"/>
    <p:sldId id="262" r:id="rId4"/>
    <p:sldId id="263" r:id="rId5"/>
    <p:sldId id="264" r:id="rId6"/>
    <p:sldId id="265" r:id="rId7"/>
    <p:sldId id="267" r:id="rId8"/>
    <p:sldId id="266"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2" r:id="rId53"/>
    <p:sldId id="313" r:id="rId54"/>
    <p:sldId id="314" r:id="rId55"/>
    <p:sldId id="315" r:id="rId56"/>
    <p:sldId id="316" r:id="rId57"/>
    <p:sldId id="317" r:id="rId58"/>
    <p:sldId id="318" r:id="rId59"/>
    <p:sldId id="319" r:id="rId60"/>
    <p:sldId id="320" r:id="rId61"/>
    <p:sldId id="321" r:id="rId62"/>
    <p:sldId id="322" r:id="rId63"/>
    <p:sldId id="323" r:id="rId64"/>
    <p:sldId id="324" r:id="rId65"/>
    <p:sldId id="325" r:id="rId66"/>
    <p:sldId id="326" r:id="rId67"/>
    <p:sldId id="327" r:id="rId68"/>
    <p:sldId id="328" r:id="rId69"/>
    <p:sldId id="330" r:id="rId70"/>
    <p:sldId id="331" r:id="rId71"/>
    <p:sldId id="332" r:id="rId72"/>
  </p:sldIdLst>
  <p:sldSz cx="9144000" cy="6858000" type="screen4x3"/>
  <p:notesSz cx="7315200" cy="9601200"/>
  <p:embeddedFontLst>
    <p:embeddedFont>
      <p:font typeface="Arial Black" panose="020B0A04020102020204" pitchFamily="34" charset="0"/>
      <p:regular r:id="rId74"/>
      <p:bold r:id="rId75"/>
    </p:embeddedFont>
    <p:embeddedFont>
      <p:font typeface="Calibri" panose="020F0502020204030204" pitchFamily="34" charset="0"/>
      <p:regular r:id="rId76"/>
      <p:bold r:id="rId77"/>
      <p:italic r:id="rId78"/>
      <p:boldItalic r:id="rId7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1"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179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1.fntdata"/><Relationship Id="rId79" Type="http://schemas.openxmlformats.org/officeDocument/2006/relationships/font" Target="fonts/font6.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font" Target="fonts/font4.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font" Target="fonts/font2.fntdata"/><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font" Target="fonts/font5.fntdata"/><Relationship Id="rId8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3.fntdata"/><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10</a:t>
            </a:fld>
            <a:endParaRPr/>
          </a:p>
        </p:txBody>
      </p:sp>
    </p:spTree>
    <p:extLst>
      <p:ext uri="{BB962C8B-B14F-4D97-AF65-F5344CB8AC3E}">
        <p14:creationId xmlns:p14="http://schemas.microsoft.com/office/powerpoint/2010/main" val="2894771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11</a:t>
            </a:fld>
            <a:endParaRPr/>
          </a:p>
        </p:txBody>
      </p:sp>
    </p:spTree>
    <p:extLst>
      <p:ext uri="{BB962C8B-B14F-4D97-AF65-F5344CB8AC3E}">
        <p14:creationId xmlns:p14="http://schemas.microsoft.com/office/powerpoint/2010/main" val="1042603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12</a:t>
            </a:fld>
            <a:endParaRPr/>
          </a:p>
        </p:txBody>
      </p:sp>
    </p:spTree>
    <p:extLst>
      <p:ext uri="{BB962C8B-B14F-4D97-AF65-F5344CB8AC3E}">
        <p14:creationId xmlns:p14="http://schemas.microsoft.com/office/powerpoint/2010/main" val="381255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13</a:t>
            </a:fld>
            <a:endParaRPr/>
          </a:p>
        </p:txBody>
      </p:sp>
    </p:spTree>
    <p:extLst>
      <p:ext uri="{BB962C8B-B14F-4D97-AF65-F5344CB8AC3E}">
        <p14:creationId xmlns:p14="http://schemas.microsoft.com/office/powerpoint/2010/main" val="1946935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14</a:t>
            </a:fld>
            <a:endParaRPr/>
          </a:p>
        </p:txBody>
      </p:sp>
    </p:spTree>
    <p:extLst>
      <p:ext uri="{BB962C8B-B14F-4D97-AF65-F5344CB8AC3E}">
        <p14:creationId xmlns:p14="http://schemas.microsoft.com/office/powerpoint/2010/main" val="17282337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15</a:t>
            </a:fld>
            <a:endParaRPr/>
          </a:p>
        </p:txBody>
      </p:sp>
    </p:spTree>
    <p:extLst>
      <p:ext uri="{BB962C8B-B14F-4D97-AF65-F5344CB8AC3E}">
        <p14:creationId xmlns:p14="http://schemas.microsoft.com/office/powerpoint/2010/main" val="38142064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16</a:t>
            </a:fld>
            <a:endParaRPr/>
          </a:p>
        </p:txBody>
      </p:sp>
    </p:spTree>
    <p:extLst>
      <p:ext uri="{BB962C8B-B14F-4D97-AF65-F5344CB8AC3E}">
        <p14:creationId xmlns:p14="http://schemas.microsoft.com/office/powerpoint/2010/main" val="8621042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17</a:t>
            </a:fld>
            <a:endParaRPr/>
          </a:p>
        </p:txBody>
      </p:sp>
    </p:spTree>
    <p:extLst>
      <p:ext uri="{BB962C8B-B14F-4D97-AF65-F5344CB8AC3E}">
        <p14:creationId xmlns:p14="http://schemas.microsoft.com/office/powerpoint/2010/main" val="26732787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18</a:t>
            </a:fld>
            <a:endParaRPr/>
          </a:p>
        </p:txBody>
      </p:sp>
    </p:spTree>
    <p:extLst>
      <p:ext uri="{BB962C8B-B14F-4D97-AF65-F5344CB8AC3E}">
        <p14:creationId xmlns:p14="http://schemas.microsoft.com/office/powerpoint/2010/main" val="2940594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19</a:t>
            </a:fld>
            <a:endParaRPr/>
          </a:p>
        </p:txBody>
      </p:sp>
    </p:spTree>
    <p:extLst>
      <p:ext uri="{BB962C8B-B14F-4D97-AF65-F5344CB8AC3E}">
        <p14:creationId xmlns:p14="http://schemas.microsoft.com/office/powerpoint/2010/main" val="2076940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20</a:t>
            </a:fld>
            <a:endParaRPr/>
          </a:p>
        </p:txBody>
      </p:sp>
    </p:spTree>
    <p:extLst>
      <p:ext uri="{BB962C8B-B14F-4D97-AF65-F5344CB8AC3E}">
        <p14:creationId xmlns:p14="http://schemas.microsoft.com/office/powerpoint/2010/main" val="25120731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24786773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40583737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1440651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24</a:t>
            </a:fld>
            <a:endParaRPr/>
          </a:p>
        </p:txBody>
      </p:sp>
    </p:spTree>
    <p:extLst>
      <p:ext uri="{BB962C8B-B14F-4D97-AF65-F5344CB8AC3E}">
        <p14:creationId xmlns:p14="http://schemas.microsoft.com/office/powerpoint/2010/main" val="17931061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25</a:t>
            </a:fld>
            <a:endParaRPr/>
          </a:p>
        </p:txBody>
      </p:sp>
    </p:spTree>
    <p:extLst>
      <p:ext uri="{BB962C8B-B14F-4D97-AF65-F5344CB8AC3E}">
        <p14:creationId xmlns:p14="http://schemas.microsoft.com/office/powerpoint/2010/main" val="18008002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26</a:t>
            </a:fld>
            <a:endParaRPr/>
          </a:p>
        </p:txBody>
      </p:sp>
    </p:spTree>
    <p:extLst>
      <p:ext uri="{BB962C8B-B14F-4D97-AF65-F5344CB8AC3E}">
        <p14:creationId xmlns:p14="http://schemas.microsoft.com/office/powerpoint/2010/main" val="39624616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27</a:t>
            </a:fld>
            <a:endParaRPr/>
          </a:p>
        </p:txBody>
      </p:sp>
    </p:spTree>
    <p:extLst>
      <p:ext uri="{BB962C8B-B14F-4D97-AF65-F5344CB8AC3E}">
        <p14:creationId xmlns:p14="http://schemas.microsoft.com/office/powerpoint/2010/main" val="488172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28</a:t>
            </a:fld>
            <a:endParaRPr/>
          </a:p>
        </p:txBody>
      </p:sp>
    </p:spTree>
    <p:extLst>
      <p:ext uri="{BB962C8B-B14F-4D97-AF65-F5344CB8AC3E}">
        <p14:creationId xmlns:p14="http://schemas.microsoft.com/office/powerpoint/2010/main" val="18514244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29</a:t>
            </a:fld>
            <a:endParaRPr/>
          </a:p>
        </p:txBody>
      </p:sp>
    </p:spTree>
    <p:extLst>
      <p:ext uri="{BB962C8B-B14F-4D97-AF65-F5344CB8AC3E}">
        <p14:creationId xmlns:p14="http://schemas.microsoft.com/office/powerpoint/2010/main" val="1971259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a:t>
            </a:fld>
            <a:endParaRPr/>
          </a:p>
        </p:txBody>
      </p:sp>
    </p:spTree>
    <p:extLst>
      <p:ext uri="{BB962C8B-B14F-4D97-AF65-F5344CB8AC3E}">
        <p14:creationId xmlns:p14="http://schemas.microsoft.com/office/powerpoint/2010/main" val="2343700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30</a:t>
            </a:fld>
            <a:endParaRPr/>
          </a:p>
        </p:txBody>
      </p:sp>
    </p:spTree>
    <p:extLst>
      <p:ext uri="{BB962C8B-B14F-4D97-AF65-F5344CB8AC3E}">
        <p14:creationId xmlns:p14="http://schemas.microsoft.com/office/powerpoint/2010/main" val="15062128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31</a:t>
            </a:fld>
            <a:endParaRPr/>
          </a:p>
        </p:txBody>
      </p:sp>
    </p:spTree>
    <p:extLst>
      <p:ext uri="{BB962C8B-B14F-4D97-AF65-F5344CB8AC3E}">
        <p14:creationId xmlns:p14="http://schemas.microsoft.com/office/powerpoint/2010/main" val="18806927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32</a:t>
            </a:fld>
            <a:endParaRPr/>
          </a:p>
        </p:txBody>
      </p:sp>
    </p:spTree>
    <p:extLst>
      <p:ext uri="{BB962C8B-B14F-4D97-AF65-F5344CB8AC3E}">
        <p14:creationId xmlns:p14="http://schemas.microsoft.com/office/powerpoint/2010/main" val="4584149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33</a:t>
            </a:fld>
            <a:endParaRPr/>
          </a:p>
        </p:txBody>
      </p:sp>
    </p:spTree>
    <p:extLst>
      <p:ext uri="{BB962C8B-B14F-4D97-AF65-F5344CB8AC3E}">
        <p14:creationId xmlns:p14="http://schemas.microsoft.com/office/powerpoint/2010/main" val="6487468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34</a:t>
            </a:fld>
            <a:endParaRPr/>
          </a:p>
        </p:txBody>
      </p:sp>
    </p:spTree>
    <p:extLst>
      <p:ext uri="{BB962C8B-B14F-4D97-AF65-F5344CB8AC3E}">
        <p14:creationId xmlns:p14="http://schemas.microsoft.com/office/powerpoint/2010/main" val="6939728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35</a:t>
            </a:fld>
            <a:endParaRPr/>
          </a:p>
        </p:txBody>
      </p:sp>
    </p:spTree>
    <p:extLst>
      <p:ext uri="{BB962C8B-B14F-4D97-AF65-F5344CB8AC3E}">
        <p14:creationId xmlns:p14="http://schemas.microsoft.com/office/powerpoint/2010/main" val="38916852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36</a:t>
            </a:fld>
            <a:endParaRPr/>
          </a:p>
        </p:txBody>
      </p:sp>
    </p:spTree>
    <p:extLst>
      <p:ext uri="{BB962C8B-B14F-4D97-AF65-F5344CB8AC3E}">
        <p14:creationId xmlns:p14="http://schemas.microsoft.com/office/powerpoint/2010/main" val="2815121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37</a:t>
            </a:fld>
            <a:endParaRPr/>
          </a:p>
        </p:txBody>
      </p:sp>
    </p:spTree>
    <p:extLst>
      <p:ext uri="{BB962C8B-B14F-4D97-AF65-F5344CB8AC3E}">
        <p14:creationId xmlns:p14="http://schemas.microsoft.com/office/powerpoint/2010/main" val="38530951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38</a:t>
            </a:fld>
            <a:endParaRPr/>
          </a:p>
        </p:txBody>
      </p:sp>
    </p:spTree>
    <p:extLst>
      <p:ext uri="{BB962C8B-B14F-4D97-AF65-F5344CB8AC3E}">
        <p14:creationId xmlns:p14="http://schemas.microsoft.com/office/powerpoint/2010/main" val="6998368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39</a:t>
            </a:fld>
            <a:endParaRPr/>
          </a:p>
        </p:txBody>
      </p:sp>
    </p:spTree>
    <p:extLst>
      <p:ext uri="{BB962C8B-B14F-4D97-AF65-F5344CB8AC3E}">
        <p14:creationId xmlns:p14="http://schemas.microsoft.com/office/powerpoint/2010/main" val="4118899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a:t>
            </a:fld>
            <a:endParaRPr/>
          </a:p>
        </p:txBody>
      </p:sp>
    </p:spTree>
    <p:extLst>
      <p:ext uri="{BB962C8B-B14F-4D97-AF65-F5344CB8AC3E}">
        <p14:creationId xmlns:p14="http://schemas.microsoft.com/office/powerpoint/2010/main" val="123723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40</a:t>
            </a:fld>
            <a:endParaRPr/>
          </a:p>
        </p:txBody>
      </p:sp>
    </p:spTree>
    <p:extLst>
      <p:ext uri="{BB962C8B-B14F-4D97-AF65-F5344CB8AC3E}">
        <p14:creationId xmlns:p14="http://schemas.microsoft.com/office/powerpoint/2010/main" val="18407047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41</a:t>
            </a:fld>
            <a:endParaRPr/>
          </a:p>
        </p:txBody>
      </p:sp>
    </p:spTree>
    <p:extLst>
      <p:ext uri="{BB962C8B-B14F-4D97-AF65-F5344CB8AC3E}">
        <p14:creationId xmlns:p14="http://schemas.microsoft.com/office/powerpoint/2010/main" val="40857572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42</a:t>
            </a:fld>
            <a:endParaRPr/>
          </a:p>
        </p:txBody>
      </p:sp>
    </p:spTree>
    <p:extLst>
      <p:ext uri="{BB962C8B-B14F-4D97-AF65-F5344CB8AC3E}">
        <p14:creationId xmlns:p14="http://schemas.microsoft.com/office/powerpoint/2010/main" val="230706806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43</a:t>
            </a:fld>
            <a:endParaRPr/>
          </a:p>
        </p:txBody>
      </p:sp>
    </p:spTree>
    <p:extLst>
      <p:ext uri="{BB962C8B-B14F-4D97-AF65-F5344CB8AC3E}">
        <p14:creationId xmlns:p14="http://schemas.microsoft.com/office/powerpoint/2010/main" val="16456169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44</a:t>
            </a:fld>
            <a:endParaRPr/>
          </a:p>
        </p:txBody>
      </p:sp>
    </p:spTree>
    <p:extLst>
      <p:ext uri="{BB962C8B-B14F-4D97-AF65-F5344CB8AC3E}">
        <p14:creationId xmlns:p14="http://schemas.microsoft.com/office/powerpoint/2010/main" val="39789232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45</a:t>
            </a:fld>
            <a:endParaRPr/>
          </a:p>
        </p:txBody>
      </p:sp>
    </p:spTree>
    <p:extLst>
      <p:ext uri="{BB962C8B-B14F-4D97-AF65-F5344CB8AC3E}">
        <p14:creationId xmlns:p14="http://schemas.microsoft.com/office/powerpoint/2010/main" val="29371488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46</a:t>
            </a:fld>
            <a:endParaRPr/>
          </a:p>
        </p:txBody>
      </p:sp>
    </p:spTree>
    <p:extLst>
      <p:ext uri="{BB962C8B-B14F-4D97-AF65-F5344CB8AC3E}">
        <p14:creationId xmlns:p14="http://schemas.microsoft.com/office/powerpoint/2010/main" val="39819615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47</a:t>
            </a:fld>
            <a:endParaRPr/>
          </a:p>
        </p:txBody>
      </p:sp>
    </p:spTree>
    <p:extLst>
      <p:ext uri="{BB962C8B-B14F-4D97-AF65-F5344CB8AC3E}">
        <p14:creationId xmlns:p14="http://schemas.microsoft.com/office/powerpoint/2010/main" val="219608994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48</a:t>
            </a:fld>
            <a:endParaRPr/>
          </a:p>
        </p:txBody>
      </p:sp>
    </p:spTree>
    <p:extLst>
      <p:ext uri="{BB962C8B-B14F-4D97-AF65-F5344CB8AC3E}">
        <p14:creationId xmlns:p14="http://schemas.microsoft.com/office/powerpoint/2010/main" val="293131905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49</a:t>
            </a:fld>
            <a:endParaRPr/>
          </a:p>
        </p:txBody>
      </p:sp>
    </p:spTree>
    <p:extLst>
      <p:ext uri="{BB962C8B-B14F-4D97-AF65-F5344CB8AC3E}">
        <p14:creationId xmlns:p14="http://schemas.microsoft.com/office/powerpoint/2010/main" val="2488440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a:t>
            </a:fld>
            <a:endParaRPr/>
          </a:p>
        </p:txBody>
      </p:sp>
    </p:spTree>
    <p:extLst>
      <p:ext uri="{BB962C8B-B14F-4D97-AF65-F5344CB8AC3E}">
        <p14:creationId xmlns:p14="http://schemas.microsoft.com/office/powerpoint/2010/main" val="38662017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50</a:t>
            </a:fld>
            <a:endParaRPr/>
          </a:p>
        </p:txBody>
      </p:sp>
    </p:spTree>
    <p:extLst>
      <p:ext uri="{BB962C8B-B14F-4D97-AF65-F5344CB8AC3E}">
        <p14:creationId xmlns:p14="http://schemas.microsoft.com/office/powerpoint/2010/main" val="6559989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51</a:t>
            </a:fld>
            <a:endParaRPr/>
          </a:p>
        </p:txBody>
      </p:sp>
    </p:spTree>
    <p:extLst>
      <p:ext uri="{BB962C8B-B14F-4D97-AF65-F5344CB8AC3E}">
        <p14:creationId xmlns:p14="http://schemas.microsoft.com/office/powerpoint/2010/main" val="27941940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52</a:t>
            </a:fld>
            <a:endParaRPr/>
          </a:p>
        </p:txBody>
      </p:sp>
    </p:spTree>
    <p:extLst>
      <p:ext uri="{BB962C8B-B14F-4D97-AF65-F5344CB8AC3E}">
        <p14:creationId xmlns:p14="http://schemas.microsoft.com/office/powerpoint/2010/main" val="148841030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53</a:t>
            </a:fld>
            <a:endParaRPr/>
          </a:p>
        </p:txBody>
      </p:sp>
    </p:spTree>
    <p:extLst>
      <p:ext uri="{BB962C8B-B14F-4D97-AF65-F5344CB8AC3E}">
        <p14:creationId xmlns:p14="http://schemas.microsoft.com/office/powerpoint/2010/main" val="326173454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54</a:t>
            </a:fld>
            <a:endParaRPr/>
          </a:p>
        </p:txBody>
      </p:sp>
    </p:spTree>
    <p:extLst>
      <p:ext uri="{BB962C8B-B14F-4D97-AF65-F5344CB8AC3E}">
        <p14:creationId xmlns:p14="http://schemas.microsoft.com/office/powerpoint/2010/main" val="153383242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55</a:t>
            </a:fld>
            <a:endParaRPr/>
          </a:p>
        </p:txBody>
      </p:sp>
    </p:spTree>
    <p:extLst>
      <p:ext uri="{BB962C8B-B14F-4D97-AF65-F5344CB8AC3E}">
        <p14:creationId xmlns:p14="http://schemas.microsoft.com/office/powerpoint/2010/main" val="81123861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56</a:t>
            </a:fld>
            <a:endParaRPr/>
          </a:p>
        </p:txBody>
      </p:sp>
    </p:spTree>
    <p:extLst>
      <p:ext uri="{BB962C8B-B14F-4D97-AF65-F5344CB8AC3E}">
        <p14:creationId xmlns:p14="http://schemas.microsoft.com/office/powerpoint/2010/main" val="236247714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57</a:t>
            </a:fld>
            <a:endParaRPr/>
          </a:p>
        </p:txBody>
      </p:sp>
    </p:spTree>
    <p:extLst>
      <p:ext uri="{BB962C8B-B14F-4D97-AF65-F5344CB8AC3E}">
        <p14:creationId xmlns:p14="http://schemas.microsoft.com/office/powerpoint/2010/main" val="279300803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58</a:t>
            </a:fld>
            <a:endParaRPr/>
          </a:p>
        </p:txBody>
      </p:sp>
    </p:spTree>
    <p:extLst>
      <p:ext uri="{BB962C8B-B14F-4D97-AF65-F5344CB8AC3E}">
        <p14:creationId xmlns:p14="http://schemas.microsoft.com/office/powerpoint/2010/main" val="126922765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59</a:t>
            </a:fld>
            <a:endParaRPr/>
          </a:p>
        </p:txBody>
      </p:sp>
    </p:spTree>
    <p:extLst>
      <p:ext uri="{BB962C8B-B14F-4D97-AF65-F5344CB8AC3E}">
        <p14:creationId xmlns:p14="http://schemas.microsoft.com/office/powerpoint/2010/main" val="2334666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a:t>
            </a:fld>
            <a:endParaRPr/>
          </a:p>
        </p:txBody>
      </p:sp>
    </p:spTree>
    <p:extLst>
      <p:ext uri="{BB962C8B-B14F-4D97-AF65-F5344CB8AC3E}">
        <p14:creationId xmlns:p14="http://schemas.microsoft.com/office/powerpoint/2010/main" val="219042971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60</a:t>
            </a:fld>
            <a:endParaRPr/>
          </a:p>
        </p:txBody>
      </p:sp>
    </p:spTree>
    <p:extLst>
      <p:ext uri="{BB962C8B-B14F-4D97-AF65-F5344CB8AC3E}">
        <p14:creationId xmlns:p14="http://schemas.microsoft.com/office/powerpoint/2010/main" val="323365229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61</a:t>
            </a:fld>
            <a:endParaRPr/>
          </a:p>
        </p:txBody>
      </p:sp>
    </p:spTree>
    <p:extLst>
      <p:ext uri="{BB962C8B-B14F-4D97-AF65-F5344CB8AC3E}">
        <p14:creationId xmlns:p14="http://schemas.microsoft.com/office/powerpoint/2010/main" val="56036685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62</a:t>
            </a:fld>
            <a:endParaRPr/>
          </a:p>
        </p:txBody>
      </p:sp>
    </p:spTree>
    <p:extLst>
      <p:ext uri="{BB962C8B-B14F-4D97-AF65-F5344CB8AC3E}">
        <p14:creationId xmlns:p14="http://schemas.microsoft.com/office/powerpoint/2010/main" val="255188450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63</a:t>
            </a:fld>
            <a:endParaRPr/>
          </a:p>
        </p:txBody>
      </p:sp>
    </p:spTree>
    <p:extLst>
      <p:ext uri="{BB962C8B-B14F-4D97-AF65-F5344CB8AC3E}">
        <p14:creationId xmlns:p14="http://schemas.microsoft.com/office/powerpoint/2010/main" val="309336410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64</a:t>
            </a:fld>
            <a:endParaRPr/>
          </a:p>
        </p:txBody>
      </p:sp>
    </p:spTree>
    <p:extLst>
      <p:ext uri="{BB962C8B-B14F-4D97-AF65-F5344CB8AC3E}">
        <p14:creationId xmlns:p14="http://schemas.microsoft.com/office/powerpoint/2010/main" val="61094784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65</a:t>
            </a:fld>
            <a:endParaRPr/>
          </a:p>
        </p:txBody>
      </p:sp>
    </p:spTree>
    <p:extLst>
      <p:ext uri="{BB962C8B-B14F-4D97-AF65-F5344CB8AC3E}">
        <p14:creationId xmlns:p14="http://schemas.microsoft.com/office/powerpoint/2010/main" val="61718340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66</a:t>
            </a:fld>
            <a:endParaRPr/>
          </a:p>
        </p:txBody>
      </p:sp>
    </p:spTree>
    <p:extLst>
      <p:ext uri="{BB962C8B-B14F-4D97-AF65-F5344CB8AC3E}">
        <p14:creationId xmlns:p14="http://schemas.microsoft.com/office/powerpoint/2010/main" val="210328960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67</a:t>
            </a:fld>
            <a:endParaRPr/>
          </a:p>
        </p:txBody>
      </p:sp>
    </p:spTree>
    <p:extLst>
      <p:ext uri="{BB962C8B-B14F-4D97-AF65-F5344CB8AC3E}">
        <p14:creationId xmlns:p14="http://schemas.microsoft.com/office/powerpoint/2010/main" val="25641134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68</a:t>
            </a:fld>
            <a:endParaRPr/>
          </a:p>
        </p:txBody>
      </p:sp>
    </p:spTree>
    <p:extLst>
      <p:ext uri="{BB962C8B-B14F-4D97-AF65-F5344CB8AC3E}">
        <p14:creationId xmlns:p14="http://schemas.microsoft.com/office/powerpoint/2010/main" val="66911608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69</a:t>
            </a:fld>
            <a:endParaRPr/>
          </a:p>
        </p:txBody>
      </p:sp>
    </p:spTree>
    <p:extLst>
      <p:ext uri="{BB962C8B-B14F-4D97-AF65-F5344CB8AC3E}">
        <p14:creationId xmlns:p14="http://schemas.microsoft.com/office/powerpoint/2010/main" val="4240450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a:t>
            </a:fld>
            <a:endParaRPr/>
          </a:p>
        </p:txBody>
      </p:sp>
    </p:spTree>
    <p:extLst>
      <p:ext uri="{BB962C8B-B14F-4D97-AF65-F5344CB8AC3E}">
        <p14:creationId xmlns:p14="http://schemas.microsoft.com/office/powerpoint/2010/main" val="151366852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70</a:t>
            </a:fld>
            <a:endParaRPr/>
          </a:p>
        </p:txBody>
      </p:sp>
    </p:spTree>
    <p:extLst>
      <p:ext uri="{BB962C8B-B14F-4D97-AF65-F5344CB8AC3E}">
        <p14:creationId xmlns:p14="http://schemas.microsoft.com/office/powerpoint/2010/main" val="40566822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71</a:t>
            </a:fld>
            <a:endParaRPr/>
          </a:p>
        </p:txBody>
      </p:sp>
    </p:spTree>
    <p:extLst>
      <p:ext uri="{BB962C8B-B14F-4D97-AF65-F5344CB8AC3E}">
        <p14:creationId xmlns:p14="http://schemas.microsoft.com/office/powerpoint/2010/main" val="3562325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8</a:t>
            </a:fld>
            <a:endParaRPr/>
          </a:p>
        </p:txBody>
      </p:sp>
    </p:spTree>
    <p:extLst>
      <p:ext uri="{BB962C8B-B14F-4D97-AF65-F5344CB8AC3E}">
        <p14:creationId xmlns:p14="http://schemas.microsoft.com/office/powerpoint/2010/main" val="2348247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9</a:t>
            </a:fld>
            <a:endParaRPr/>
          </a:p>
        </p:txBody>
      </p:sp>
    </p:spTree>
    <p:extLst>
      <p:ext uri="{BB962C8B-B14F-4D97-AF65-F5344CB8AC3E}">
        <p14:creationId xmlns:p14="http://schemas.microsoft.com/office/powerpoint/2010/main" val="24189229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lavička sekcie" type="secHead">
  <p:cSld name="SECTION_HEADER">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57200" y="1447800"/>
            <a:ext cx="7772400" cy="432117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7200"/>
              <a:buFont typeface="Arial Black"/>
              <a:buNone/>
              <a:defRPr sz="7200" b="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57200" y="228601"/>
            <a:ext cx="7772400" cy="10668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chemeClr val="dk2"/>
              </a:buClr>
              <a:buSzPts val="2000"/>
              <a:buNone/>
              <a:defRPr sz="2000" b="0" cap="none">
                <a:solidFill>
                  <a:schemeClr val="dk2"/>
                </a:solidFill>
                <a:latin typeface="Arial Black"/>
                <a:ea typeface="Arial Black"/>
                <a:cs typeface="Arial Black"/>
                <a:sym typeface="Arial Black"/>
              </a:defRPr>
            </a:lvl1pPr>
            <a:lvl2pPr marL="914400" lvl="1" indent="-228600" algn="l">
              <a:lnSpc>
                <a:spcPct val="100000"/>
              </a:lnSpc>
              <a:spcBef>
                <a:spcPts val="600"/>
              </a:spcBef>
              <a:spcAft>
                <a:spcPts val="0"/>
              </a:spcAft>
              <a:buSzPts val="1800"/>
              <a:buNone/>
              <a:defRPr sz="1800">
                <a:solidFill>
                  <a:srgbClr val="888888"/>
                </a:solidFill>
              </a:defRPr>
            </a:lvl2pPr>
            <a:lvl3pPr marL="1371600" lvl="2" indent="-228600" algn="l">
              <a:lnSpc>
                <a:spcPct val="100000"/>
              </a:lnSpc>
              <a:spcBef>
                <a:spcPts val="320"/>
              </a:spcBef>
              <a:spcAft>
                <a:spcPts val="0"/>
              </a:spcAft>
              <a:buSzPts val="1600"/>
              <a:buNone/>
              <a:defRPr sz="1600">
                <a:solidFill>
                  <a:srgbClr val="888888"/>
                </a:solidFill>
              </a:defRPr>
            </a:lvl3pPr>
            <a:lvl4pPr marL="1828800" lvl="3" indent="-228600" algn="l">
              <a:lnSpc>
                <a:spcPct val="100000"/>
              </a:lnSpc>
              <a:spcBef>
                <a:spcPts val="280"/>
              </a:spcBef>
              <a:spcAft>
                <a:spcPts val="0"/>
              </a:spcAft>
              <a:buSzPts val="1400"/>
              <a:buNone/>
              <a:defRPr sz="1400">
                <a:solidFill>
                  <a:srgbClr val="888888"/>
                </a:solidFill>
              </a:defRPr>
            </a:lvl4pPr>
            <a:lvl5pPr marL="2286000" lvl="4" indent="-228600" algn="l">
              <a:lnSpc>
                <a:spcPct val="100000"/>
              </a:lnSpc>
              <a:spcBef>
                <a:spcPts val="280"/>
              </a:spcBef>
              <a:spcAft>
                <a:spcPts val="0"/>
              </a:spcAft>
              <a:buSzPts val="1400"/>
              <a:buNone/>
              <a:defRPr sz="1400">
                <a:solidFill>
                  <a:srgbClr val="888888"/>
                </a:solidFill>
              </a:defRPr>
            </a:lvl5pPr>
            <a:lvl6pPr marL="2743200" lvl="5" indent="-228600" algn="l">
              <a:lnSpc>
                <a:spcPct val="100000"/>
              </a:lnSpc>
              <a:spcBef>
                <a:spcPts val="280"/>
              </a:spcBef>
              <a:spcAft>
                <a:spcPts val="0"/>
              </a:spcAft>
              <a:buSzPts val="1400"/>
              <a:buNone/>
              <a:defRPr sz="1400">
                <a:solidFill>
                  <a:srgbClr val="888888"/>
                </a:solidFill>
              </a:defRPr>
            </a:lvl6pPr>
            <a:lvl7pPr marL="3200400" lvl="6" indent="-228600" algn="l">
              <a:lnSpc>
                <a:spcPct val="100000"/>
              </a:lnSpc>
              <a:spcBef>
                <a:spcPts val="280"/>
              </a:spcBef>
              <a:spcAft>
                <a:spcPts val="0"/>
              </a:spcAft>
              <a:buSzPts val="1400"/>
              <a:buNone/>
              <a:defRPr sz="1400">
                <a:solidFill>
                  <a:srgbClr val="888888"/>
                </a:solidFill>
              </a:defRPr>
            </a:lvl7pPr>
            <a:lvl8pPr marL="3657600" lvl="7" indent="-228600" algn="l">
              <a:lnSpc>
                <a:spcPct val="100000"/>
              </a:lnSpc>
              <a:spcBef>
                <a:spcPts val="280"/>
              </a:spcBef>
              <a:spcAft>
                <a:spcPts val="0"/>
              </a:spcAft>
              <a:buSzPts val="1400"/>
              <a:buNone/>
              <a:defRPr sz="1400">
                <a:solidFill>
                  <a:srgbClr val="888888"/>
                </a:solidFill>
              </a:defRPr>
            </a:lvl8pPr>
            <a:lvl9pPr marL="4114800" lvl="8" indent="-228600" algn="l">
              <a:lnSpc>
                <a:spcPct val="100000"/>
              </a:lnSpc>
              <a:spcBef>
                <a:spcPts val="280"/>
              </a:spcBef>
              <a:spcAft>
                <a:spcPts val="0"/>
              </a:spcAft>
              <a:buSzPts val="1400"/>
              <a:buNone/>
              <a:defRPr sz="1400">
                <a:solidFill>
                  <a:srgbClr val="888888"/>
                </a:solidFill>
              </a:defRPr>
            </a:lvl9pPr>
          </a:lstStyle>
          <a:p>
            <a:endParaRPr/>
          </a:p>
        </p:txBody>
      </p:sp>
      <p:sp>
        <p:nvSpPr>
          <p:cNvPr id="43" name="Google Shape;43;p8"/>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ovnanie" type="twoTxTwoObj">
  <p:cSld name="TWO_OBJECTS_WITH_TEX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1"/>
          </p:nvPr>
        </p:nvSpPr>
        <p:spPr>
          <a:xfrm>
            <a:off x="1627632"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49" name="Google Shape;49;p9"/>
          <p:cNvSpPr txBox="1">
            <a:spLocks noGrp="1"/>
          </p:cNvSpPr>
          <p:nvPr>
            <p:ph type="body" idx="2"/>
          </p:nvPr>
        </p:nvSpPr>
        <p:spPr>
          <a:xfrm>
            <a:off x="1627632"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0" name="Google Shape;50;p9"/>
          <p:cNvSpPr txBox="1">
            <a:spLocks noGrp="1"/>
          </p:cNvSpPr>
          <p:nvPr>
            <p:ph type="body" idx="3"/>
          </p:nvPr>
        </p:nvSpPr>
        <p:spPr>
          <a:xfrm>
            <a:off x="5093208"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51" name="Google Shape;51;p9"/>
          <p:cNvSpPr txBox="1">
            <a:spLocks noGrp="1"/>
          </p:cNvSpPr>
          <p:nvPr>
            <p:ph type="body" idx="4"/>
          </p:nvPr>
        </p:nvSpPr>
        <p:spPr>
          <a:xfrm>
            <a:off x="5093208"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2" name="Google Shape;52;p9"/>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rázdna" type="blank">
  <p:cSld name="BLANK">
    <p:spTree>
      <p:nvGrpSpPr>
        <p:cNvPr id="1" name="Shape 60"/>
        <p:cNvGrpSpPr/>
        <p:nvPr/>
      </p:nvGrpSpPr>
      <p:grpSpPr>
        <a:xfrm>
          <a:off x="0" y="0"/>
          <a:ext cx="0" cy="0"/>
          <a:chOff x="0" y="0"/>
          <a:chExt cx="0" cy="0"/>
        </a:xfrm>
      </p:grpSpPr>
      <p:sp>
        <p:nvSpPr>
          <p:cNvPr id="61" name="Google Shape;61;p1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2">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40.xml"/><Relationship Id="rId3" Type="http://schemas.openxmlformats.org/officeDocument/2006/relationships/slide" Target="slide3.xml"/><Relationship Id="rId7" Type="http://schemas.openxmlformats.org/officeDocument/2006/relationships/slide" Target="slide29.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16.xml"/><Relationship Id="rId4" Type="http://schemas.openxmlformats.org/officeDocument/2006/relationships/slide" Target="slide10.xml"/><Relationship Id="rId9" Type="http://schemas.openxmlformats.org/officeDocument/2006/relationships/slide" Target="slide5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s://netbasequid.com/blog/market-research-steps/" TargetMode="External"/><Relationship Id="rId7" Type="http://schemas.openxmlformats.org/officeDocument/2006/relationships/hyperlink" Target="https://www.smashingmagazine.com/2010/01/color-theory-for-designers-part-1-the-meaning-of-color/" TargetMode="External"/><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hyperlink" Target="https://www.heurio.co/dieter-rams-10-principles-of-good-design" TargetMode="External"/><Relationship Id="rId5" Type="http://schemas.openxmlformats.org/officeDocument/2006/relationships/hyperlink" Target="https://neilpatel.com/what-is-content-marketing/" TargetMode="External"/><Relationship Id="rId4" Type="http://schemas.openxmlformats.org/officeDocument/2006/relationships/hyperlink" Target="https://books.forbes.com/blog/how-to-build-a-digital-brand-that-last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1297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4000" dirty="0">
                <a:latin typeface="Calibri"/>
                <a:ea typeface="Calibri"/>
                <a:cs typeface="Calibri"/>
                <a:sym typeface="Calibri"/>
              </a:rPr>
              <a:t>SOCIAL MEDIA FUNDAMENTALS</a:t>
            </a:r>
            <a:endParaRPr dirty="0"/>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Enhancing Young People Skills and Competencies in Social Entrepreneurship by Virtual Reality - </a:t>
            </a:r>
            <a:r>
              <a:rPr lang="en-IE" sz="1200" b="1" dirty="0">
                <a:solidFill>
                  <a:schemeClr val="accent6">
                    <a:lumMod val="75000"/>
                  </a:schemeClr>
                </a:solidFill>
                <a:latin typeface="Calibri"/>
                <a:cs typeface="Calibri"/>
              </a:rPr>
              <a:t>ERASMUS + 2021-1-RO01-KA220-YOU-000029869</a:t>
            </a:r>
            <a:endParaRPr lang="en-US" sz="1200" b="1" dirty="0">
              <a:solidFill>
                <a:schemeClr val="accent6">
                  <a:lumMod val="75000"/>
                </a:schemeClr>
              </a:solidFill>
              <a:latin typeface="Calibri"/>
              <a:cs typeface="Calibri"/>
            </a:endParaRPr>
          </a:p>
        </p:txBody>
      </p:sp>
      <p:sp>
        <p:nvSpPr>
          <p:cNvPr id="101" name="Google Shape;101;p1"/>
          <p:cNvSpPr/>
          <p:nvPr/>
        </p:nvSpPr>
        <p:spPr>
          <a:xfrm>
            <a:off x="500034" y="6286520"/>
            <a:ext cx="810177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a:solidFill>
                  <a:srgbClr val="ABD7C9"/>
                </a:solidFill>
              </a:rPr>
              <a:t>Asociatia Centrul de Training European - CTE</a:t>
            </a:r>
            <a:endParaRPr sz="1400" b="0" i="0" u="none" strike="noStrike" cap="none">
              <a:solidFill>
                <a:srgbClr val="000000"/>
              </a:solidFill>
              <a:latin typeface="Arial"/>
              <a:ea typeface="Arial"/>
              <a:cs typeface="Arial"/>
              <a:sym typeface="Arial"/>
            </a:endParaRPr>
          </a:p>
        </p:txBody>
      </p:sp>
      <p:sp>
        <p:nvSpPr>
          <p:cNvPr id="102" name="Google Shape;102;p1"/>
          <p:cNvSpPr txBox="1"/>
          <p:nvPr/>
        </p:nvSpPr>
        <p:spPr>
          <a:xfrm>
            <a:off x="3404275" y="4210500"/>
            <a:ext cx="37167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398F98"/>
              </a:solidFill>
              <a:latin typeface="Arial Black"/>
              <a:ea typeface="Arial Black"/>
              <a:cs typeface="Arial Black"/>
              <a:sym typeface="Arial Black"/>
            </a:endParaRPr>
          </a:p>
        </p:txBody>
      </p:sp>
      <p:sp>
        <p:nvSpPr>
          <p:cNvPr id="103" name="Google Shape;103;p1"/>
          <p:cNvSpPr txBox="1">
            <a:spLocks noGrp="1"/>
          </p:cNvSpPr>
          <p:nvPr>
            <p:ph type="ctrTitle"/>
          </p:nvPr>
        </p:nvSpPr>
        <p:spPr>
          <a:xfrm>
            <a:off x="759951" y="3725955"/>
            <a:ext cx="7326600" cy="4314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3000" dirty="0">
                <a:latin typeface="Calibri"/>
                <a:ea typeface="Calibri"/>
                <a:cs typeface="Calibri"/>
                <a:sym typeface="Calibri"/>
              </a:rPr>
              <a:t>Core</a:t>
            </a:r>
            <a:endParaRPr sz="5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Successful results - tips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algn="just"/>
            <a:r>
              <a:rPr lang="en-US" sz="3000" dirty="0"/>
              <a:t>Many people believe that the simple use of social media will bring immediate or successful results. In practice, the integration of social media in the company's marketing strategy requires much more attention and involvement, as there are many ways by which satisfactory results can be obtained, among which:</a:t>
            </a:r>
          </a:p>
        </p:txBody>
      </p:sp>
    </p:spTree>
    <p:extLst>
      <p:ext uri="{BB962C8B-B14F-4D97-AF65-F5344CB8AC3E}">
        <p14:creationId xmlns:p14="http://schemas.microsoft.com/office/powerpoint/2010/main" val="184024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Successful results - tips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Building brand awareness</a:t>
            </a:r>
            <a:r>
              <a:rPr lang="en-US" sz="3000" dirty="0"/>
              <a:t>: social media can be used to build brand awareness by reaching out to new audiences and engaging with existing customers. By creating shareable content, using relevant hashtags, and engaging with influencers, businesses can increase their reach and build brand awareness.</a:t>
            </a:r>
          </a:p>
        </p:txBody>
      </p:sp>
    </p:spTree>
    <p:extLst>
      <p:ext uri="{BB962C8B-B14F-4D97-AF65-F5344CB8AC3E}">
        <p14:creationId xmlns:p14="http://schemas.microsoft.com/office/powerpoint/2010/main" val="848239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Successful results - tips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Driving website traffic: </a:t>
            </a:r>
            <a:r>
              <a:rPr lang="en-US" sz="3000" dirty="0"/>
              <a:t>social media can also be used to drive traffic to a business's website. By sharing links to blog posts, product pages, and other content, businesses can encourage their social media followers to visit their website and learn more about their products and services.</a:t>
            </a:r>
          </a:p>
        </p:txBody>
      </p:sp>
    </p:spTree>
    <p:extLst>
      <p:ext uri="{BB962C8B-B14F-4D97-AF65-F5344CB8AC3E}">
        <p14:creationId xmlns:p14="http://schemas.microsoft.com/office/powerpoint/2010/main" val="3751067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Successful results - tips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Generating leads and sales: </a:t>
            </a:r>
            <a:r>
              <a:rPr lang="en-US" sz="3000" dirty="0"/>
              <a:t>social media can also be used to generate leads and sales. By using social media advertising, businesses can target specific audiences with their marketing messages, and encourage them to take action, such as making a purchase or filling out a lead form.</a:t>
            </a:r>
          </a:p>
        </p:txBody>
      </p:sp>
    </p:spTree>
    <p:extLst>
      <p:ext uri="{BB962C8B-B14F-4D97-AF65-F5344CB8AC3E}">
        <p14:creationId xmlns:p14="http://schemas.microsoft.com/office/powerpoint/2010/main" val="3512808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Successful results - tips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Customer engagement: </a:t>
            </a:r>
            <a:r>
              <a:rPr lang="en-US" sz="3000" dirty="0"/>
              <a:t>social media can be a powerful tool for engaging with customers. By responding to comments and messages, sharing user-generated content, and providing customer support, businesses can build strong relationships with their customers and foster brand loyalty.</a:t>
            </a:r>
          </a:p>
        </p:txBody>
      </p:sp>
    </p:spTree>
    <p:extLst>
      <p:ext uri="{BB962C8B-B14F-4D97-AF65-F5344CB8AC3E}">
        <p14:creationId xmlns:p14="http://schemas.microsoft.com/office/powerpoint/2010/main" val="722313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Successful results - tips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Market research: </a:t>
            </a:r>
            <a:r>
              <a:rPr lang="en-US" sz="3000" dirty="0"/>
              <a:t>As mentioned earlier, social media can also be used for market research. By listening to what their customers are saying on social media, businesses can gain valuable insights into customer preferences, opinions, and behavior, which can inform their marketing strategy.</a:t>
            </a:r>
          </a:p>
        </p:txBody>
      </p:sp>
    </p:spTree>
    <p:extLst>
      <p:ext uri="{BB962C8B-B14F-4D97-AF65-F5344CB8AC3E}">
        <p14:creationId xmlns:p14="http://schemas.microsoft.com/office/powerpoint/2010/main" val="25070581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a:solidFill>
                  <a:srgbClr val="398F98"/>
                </a:solidFill>
                <a:latin typeface="Calibri"/>
                <a:cs typeface="Calibri"/>
              </a:rPr>
              <a:t>Information collected on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323987"/>
          </a:xfrm>
          <a:prstGeom prst="rect">
            <a:avLst/>
          </a:prstGeom>
          <a:noFill/>
        </p:spPr>
        <p:txBody>
          <a:bodyPr wrap="square" rtlCol="0">
            <a:spAutoFit/>
          </a:bodyPr>
          <a:lstStyle/>
          <a:p>
            <a:pPr algn="just"/>
            <a:r>
              <a:rPr lang="en-US" sz="3000" dirty="0"/>
              <a:t>In the last 10 years, surprisingly or not, social media has become a powerful tool for conducting market research. As a result of increased usage of devices and the changing </a:t>
            </a:r>
            <a:r>
              <a:rPr lang="en-US" sz="3000" dirty="0" err="1"/>
              <a:t>behaviour</a:t>
            </a:r>
            <a:r>
              <a:rPr lang="en-US" sz="3000" dirty="0"/>
              <a:t> of consumers, social media can provide important insights about the market you want to target. </a:t>
            </a:r>
          </a:p>
        </p:txBody>
      </p:sp>
    </p:spTree>
    <p:extLst>
      <p:ext uri="{BB962C8B-B14F-4D97-AF65-F5344CB8AC3E}">
        <p14:creationId xmlns:p14="http://schemas.microsoft.com/office/powerpoint/2010/main" val="42076717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Information collected</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4708981"/>
          </a:xfrm>
          <a:prstGeom prst="rect">
            <a:avLst/>
          </a:prstGeom>
          <a:noFill/>
        </p:spPr>
        <p:txBody>
          <a:bodyPr wrap="square" rtlCol="0">
            <a:spAutoFit/>
          </a:bodyPr>
          <a:lstStyle/>
          <a:p>
            <a:pPr algn="just"/>
            <a:r>
              <a:rPr lang="en-US" sz="3000" dirty="0"/>
              <a:t>Some of the most common ways in which social media collects information are:</a:t>
            </a:r>
          </a:p>
          <a:p>
            <a:pPr algn="just"/>
            <a:endParaRPr lang="en-US" sz="3000" dirty="0"/>
          </a:p>
          <a:p>
            <a:pPr marL="457200" indent="-457200" algn="just">
              <a:buFont typeface="Wingdings" panose="05000000000000000000" pitchFamily="2" charset="2"/>
              <a:buChar char="Ø"/>
            </a:pPr>
            <a:r>
              <a:rPr lang="en-US" sz="3000" b="1" dirty="0"/>
              <a:t>Social listening</a:t>
            </a:r>
            <a:r>
              <a:rPr lang="en-US" sz="3000" dirty="0"/>
              <a:t>: involves monitoring social media channels for mentions of a particular brand, product, or industry. By tracking keywords and hashtags related to your business, you can gain valuable insights into what your customers are saying about your brand.</a:t>
            </a:r>
          </a:p>
        </p:txBody>
      </p:sp>
    </p:spTree>
    <p:extLst>
      <p:ext uri="{BB962C8B-B14F-4D97-AF65-F5344CB8AC3E}">
        <p14:creationId xmlns:p14="http://schemas.microsoft.com/office/powerpoint/2010/main" val="2510921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Information collected</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Surveys</a:t>
            </a:r>
            <a:r>
              <a:rPr lang="en-US" sz="3000" dirty="0"/>
              <a:t>: Social media platforms such as Facebook and Twitter offer the ability to create and distribute surveys to your followers. This can be an effective way to gather feedback from your customers and gain insights into their opinions and preferences.</a:t>
            </a:r>
          </a:p>
        </p:txBody>
      </p:sp>
    </p:spTree>
    <p:extLst>
      <p:ext uri="{BB962C8B-B14F-4D97-AF65-F5344CB8AC3E}">
        <p14:creationId xmlns:p14="http://schemas.microsoft.com/office/powerpoint/2010/main" val="32201013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Information collected</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Focus groups: </a:t>
            </a:r>
            <a:r>
              <a:rPr lang="en-US" sz="3000" dirty="0"/>
              <a:t>Social media can also be used to conduct virtual focus groups. This involves gathering a group of individuals together online to discuss a particular topic or issue. By using social media platforms such as Facebook or Twitter, you can bring together a diverse group of individuals from around the world to share their opinions and insights.</a:t>
            </a:r>
          </a:p>
        </p:txBody>
      </p:sp>
    </p:spTree>
    <p:extLst>
      <p:ext uri="{BB962C8B-B14F-4D97-AF65-F5344CB8AC3E}">
        <p14:creationId xmlns:p14="http://schemas.microsoft.com/office/powerpoint/2010/main" val="712584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sym typeface="Arial Black"/>
              </a:rPr>
              <a:t>CONTENT</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9" y="2143593"/>
            <a:ext cx="7779895" cy="5509200"/>
          </a:xfrm>
          <a:prstGeom prst="rect">
            <a:avLst/>
          </a:prstGeom>
          <a:noFill/>
        </p:spPr>
        <p:txBody>
          <a:bodyPr wrap="square" rtlCol="0">
            <a:spAutoFit/>
          </a:bodyPr>
          <a:lstStyle/>
          <a:p>
            <a:pPr marL="514350" indent="-514350">
              <a:buFont typeface="+mj-lt"/>
              <a:buAutoNum type="arabicPeriod"/>
            </a:pPr>
            <a:r>
              <a:rPr lang="en-US" sz="3200" dirty="0">
                <a:hlinkClick r:id="rId3" action="ppaction://hlinksldjump"/>
              </a:rPr>
              <a:t>7 Cs of Social Media</a:t>
            </a:r>
            <a:endParaRPr lang="en-US" sz="3200" dirty="0"/>
          </a:p>
          <a:p>
            <a:pPr marL="514350" indent="-514350">
              <a:buFont typeface="+mj-lt"/>
              <a:buAutoNum type="arabicPeriod"/>
            </a:pPr>
            <a:r>
              <a:rPr lang="en-US" sz="3200" dirty="0">
                <a:hlinkClick r:id="rId4" action="ppaction://hlinksldjump"/>
              </a:rPr>
              <a:t>Successful results – tips</a:t>
            </a:r>
            <a:endParaRPr lang="en-US" sz="3200" dirty="0"/>
          </a:p>
          <a:p>
            <a:pPr marL="514350" indent="-514350">
              <a:buFont typeface="+mj-lt"/>
              <a:buAutoNum type="arabicPeriod"/>
            </a:pPr>
            <a:r>
              <a:rPr lang="en-US" sz="3200" dirty="0">
                <a:hlinkClick r:id="rId5" action="ppaction://hlinksldjump"/>
              </a:rPr>
              <a:t>Information collected on Social Media</a:t>
            </a:r>
            <a:endParaRPr lang="en-US" sz="3200" dirty="0"/>
          </a:p>
          <a:p>
            <a:pPr marL="514350" indent="-514350">
              <a:buFont typeface="+mj-lt"/>
              <a:buAutoNum type="arabicPeriod"/>
            </a:pPr>
            <a:r>
              <a:rPr lang="en-US" sz="3200" dirty="0">
                <a:hlinkClick r:id="rId6" action="ppaction://hlinksldjump"/>
              </a:rPr>
              <a:t>Branding principles</a:t>
            </a:r>
            <a:endParaRPr lang="en-US" sz="3200" dirty="0"/>
          </a:p>
          <a:p>
            <a:pPr marL="514350" indent="-514350">
              <a:buFont typeface="+mj-lt"/>
              <a:buAutoNum type="arabicPeriod"/>
            </a:pPr>
            <a:r>
              <a:rPr lang="en-US" sz="3200" dirty="0">
                <a:hlinkClick r:id="rId7" action="ppaction://hlinksldjump"/>
              </a:rPr>
              <a:t>Brand’s impact across the new platforms</a:t>
            </a:r>
            <a:endParaRPr lang="en-US" sz="3200" dirty="0"/>
          </a:p>
          <a:p>
            <a:pPr marL="514350" indent="-514350">
              <a:buFont typeface="+mj-lt"/>
              <a:buAutoNum type="arabicPeriod"/>
            </a:pPr>
            <a:r>
              <a:rPr lang="en-US" sz="3200" dirty="0">
                <a:hlinkClick r:id="rId8" action="ppaction://hlinksldjump"/>
              </a:rPr>
              <a:t>Graphic Design</a:t>
            </a:r>
            <a:endParaRPr lang="en-US" sz="3200" dirty="0"/>
          </a:p>
          <a:p>
            <a:pPr marL="514350" indent="-514350">
              <a:buFont typeface="+mj-lt"/>
              <a:buAutoNum type="arabicPeriod"/>
            </a:pPr>
            <a:r>
              <a:rPr lang="en-US" sz="3200" dirty="0">
                <a:hlinkClick r:id="rId9" action="ppaction://hlinksldjump"/>
              </a:rPr>
              <a:t>Metrics &amp; performance</a:t>
            </a:r>
            <a:endParaRPr lang="en-US" sz="3200" dirty="0"/>
          </a:p>
          <a:p>
            <a:pPr marL="514350" indent="-514350">
              <a:buFont typeface="+mj-lt"/>
              <a:buAutoNum type="arabicPeriod"/>
            </a:pPr>
            <a:endParaRPr lang="en-US" sz="3200" dirty="0"/>
          </a:p>
          <a:p>
            <a:pPr marL="514350" indent="-514350">
              <a:buFont typeface="+mj-lt"/>
              <a:buAutoNum type="arabicPeriod"/>
            </a:pPr>
            <a:endParaRPr lang="en-US" sz="3200" dirty="0"/>
          </a:p>
          <a:p>
            <a:pPr marL="514350" indent="-514350">
              <a:buFont typeface="+mj-lt"/>
              <a:buAutoNum type="arabicPeriod"/>
            </a:pP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Information collected</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4708981"/>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A/B testing: </a:t>
            </a:r>
            <a:r>
              <a:rPr lang="en-US" sz="3000" dirty="0"/>
              <a:t>Social media can also be used to conduct A/B testing, which involves testing different versions of a particular marketing message or campaign to see which one is most effective. By using social media platforms such as Twitter or Instagram, you can easily create and distribute different versions of your message and track the results.</a:t>
            </a:r>
          </a:p>
        </p:txBody>
      </p:sp>
    </p:spTree>
    <p:extLst>
      <p:ext uri="{BB962C8B-B14F-4D97-AF65-F5344CB8AC3E}">
        <p14:creationId xmlns:p14="http://schemas.microsoft.com/office/powerpoint/2010/main" val="161161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Information collected</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Competitor analysis: </a:t>
            </a:r>
            <a:r>
              <a:rPr lang="en-US" sz="3000" dirty="0"/>
              <a:t>Social media can also be used to conduct competitor analysis. By monitoring your competitors' social media channels, you can gain insights into their marketing strategies, as well as identify opportunities for differentiation and competitive advantage.</a:t>
            </a:r>
          </a:p>
        </p:txBody>
      </p:sp>
    </p:spTree>
    <p:extLst>
      <p:ext uri="{BB962C8B-B14F-4D97-AF65-F5344CB8AC3E}">
        <p14:creationId xmlns:p14="http://schemas.microsoft.com/office/powerpoint/2010/main" val="30587561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Branding principles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2862322"/>
          </a:xfrm>
          <a:prstGeom prst="rect">
            <a:avLst/>
          </a:prstGeom>
          <a:noFill/>
        </p:spPr>
        <p:txBody>
          <a:bodyPr wrap="square" rtlCol="0">
            <a:spAutoFit/>
          </a:bodyPr>
          <a:lstStyle/>
          <a:p>
            <a:pPr algn="just"/>
            <a:r>
              <a:rPr lang="en-US" sz="3000" dirty="0"/>
              <a:t>A strong brand can have many benefits for a business, including increased brand recognition, customer loyalty, and competitive advantage. In addition, emotional connections with customers can be created and trust and credibility fostered.</a:t>
            </a:r>
          </a:p>
        </p:txBody>
      </p:sp>
    </p:spTree>
    <p:extLst>
      <p:ext uri="{BB962C8B-B14F-4D97-AF65-F5344CB8AC3E}">
        <p14:creationId xmlns:p14="http://schemas.microsoft.com/office/powerpoint/2010/main" val="640329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Branding principles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4247317"/>
          </a:xfrm>
          <a:prstGeom prst="rect">
            <a:avLst/>
          </a:prstGeom>
          <a:noFill/>
        </p:spPr>
        <p:txBody>
          <a:bodyPr wrap="square" rtlCol="0">
            <a:spAutoFit/>
          </a:bodyPr>
          <a:lstStyle/>
          <a:p>
            <a:pPr algn="just"/>
            <a:r>
              <a:rPr lang="en-US" sz="3000" dirty="0"/>
              <a:t>However, building a strong brand takes time and effort, and requires a clear understanding of your target audience, market positioning, and competitive landscape. It's important to develop a comprehensive branding strategy that incorporates all of these elements and communicates a clear and consistent message to your target audience.</a:t>
            </a:r>
          </a:p>
        </p:txBody>
      </p:sp>
    </p:spTree>
    <p:extLst>
      <p:ext uri="{BB962C8B-B14F-4D97-AF65-F5344CB8AC3E}">
        <p14:creationId xmlns:p14="http://schemas.microsoft.com/office/powerpoint/2010/main" val="398953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Branding principles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05581"/>
            <a:ext cx="7779895" cy="4708981"/>
          </a:xfrm>
          <a:prstGeom prst="rect">
            <a:avLst/>
          </a:prstGeom>
          <a:noFill/>
        </p:spPr>
        <p:txBody>
          <a:bodyPr wrap="square" rtlCol="0">
            <a:spAutoFit/>
          </a:bodyPr>
          <a:lstStyle/>
          <a:p>
            <a:pPr algn="just"/>
            <a:r>
              <a:rPr lang="en-US" sz="3000" dirty="0"/>
              <a:t>Moreover, a healthy and strong brand is based on a set of guidelines or principles, that helps the company build and maintain a strong brand identity:</a:t>
            </a:r>
          </a:p>
          <a:p>
            <a:pPr algn="just"/>
            <a:endParaRPr lang="en-US" sz="3000" dirty="0"/>
          </a:p>
          <a:p>
            <a:pPr marL="457200" indent="-457200" algn="just">
              <a:buFont typeface="Wingdings" panose="05000000000000000000" pitchFamily="2" charset="2"/>
              <a:buChar char="Ø"/>
            </a:pPr>
            <a:r>
              <a:rPr lang="en-US" sz="3000" b="1" dirty="0"/>
              <a:t>Consistency</a:t>
            </a:r>
            <a:r>
              <a:rPr lang="en-US" sz="3000" dirty="0"/>
              <a:t>: All aspects of the brand, including messaging, visual identity, and customer experience, should be consistent across all channels and touchpoints.</a:t>
            </a:r>
          </a:p>
        </p:txBody>
      </p:sp>
    </p:spTree>
    <p:extLst>
      <p:ext uri="{BB962C8B-B14F-4D97-AF65-F5344CB8AC3E}">
        <p14:creationId xmlns:p14="http://schemas.microsoft.com/office/powerpoint/2010/main" val="4195204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Branding principles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97839"/>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Differentiation</a:t>
            </a:r>
            <a:r>
              <a:rPr lang="en-US" sz="3000" dirty="0"/>
              <a:t>: Your brand should stand out from the competition. This can be achieved by identifying what makes your brand unique and communicating it to your target audience in a clear and compelling way.</a:t>
            </a:r>
          </a:p>
        </p:txBody>
      </p:sp>
    </p:spTree>
    <p:extLst>
      <p:ext uri="{BB962C8B-B14F-4D97-AF65-F5344CB8AC3E}">
        <p14:creationId xmlns:p14="http://schemas.microsoft.com/office/powerpoint/2010/main" val="23006181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Branding principles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089629"/>
            <a:ext cx="7779895" cy="2400657"/>
          </a:xfrm>
          <a:prstGeom prst="rect">
            <a:avLst/>
          </a:prstGeom>
          <a:noFill/>
        </p:spPr>
        <p:txBody>
          <a:bodyPr wrap="square" rtlCol="0">
            <a:spAutoFit/>
          </a:bodyPr>
          <a:lstStyle/>
          <a:p>
            <a:pPr marL="514350" indent="-514350" algn="just">
              <a:buFont typeface="Wingdings" panose="05000000000000000000" pitchFamily="2" charset="2"/>
              <a:buChar char="Ø"/>
            </a:pPr>
            <a:r>
              <a:rPr lang="en-US" sz="3000" b="1" dirty="0"/>
              <a:t>Authenticity</a:t>
            </a:r>
            <a:r>
              <a:rPr lang="en-US" sz="3000" dirty="0"/>
              <a:t>: Your brand should be authentic and reflect the values and personality of your business. Authenticity can help to build trust with customers and foster brand loyalty.</a:t>
            </a:r>
          </a:p>
        </p:txBody>
      </p:sp>
    </p:spTree>
    <p:extLst>
      <p:ext uri="{BB962C8B-B14F-4D97-AF65-F5344CB8AC3E}">
        <p14:creationId xmlns:p14="http://schemas.microsoft.com/office/powerpoint/2010/main" val="3502510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Branding principles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089629"/>
            <a:ext cx="7779895" cy="2862322"/>
          </a:xfrm>
          <a:prstGeom prst="rect">
            <a:avLst/>
          </a:prstGeom>
          <a:noFill/>
        </p:spPr>
        <p:txBody>
          <a:bodyPr wrap="square" rtlCol="0">
            <a:spAutoFit/>
          </a:bodyPr>
          <a:lstStyle/>
          <a:p>
            <a:pPr marL="514350" indent="-514350" algn="just">
              <a:buFont typeface="Wingdings" panose="05000000000000000000" pitchFamily="2" charset="2"/>
              <a:buChar char="Ø"/>
            </a:pPr>
            <a:r>
              <a:rPr lang="en-US" sz="3000" b="1" dirty="0"/>
              <a:t>Emotional appeal: </a:t>
            </a:r>
            <a:r>
              <a:rPr lang="en-US" sz="3000" dirty="0"/>
              <a:t>Building an emotional connection with your customers can help to strengthen your brand. This can be achieved by appealing to their emotions and creating a brand that resonates with them on a deeper level.</a:t>
            </a:r>
          </a:p>
        </p:txBody>
      </p:sp>
    </p:spTree>
    <p:extLst>
      <p:ext uri="{BB962C8B-B14F-4D97-AF65-F5344CB8AC3E}">
        <p14:creationId xmlns:p14="http://schemas.microsoft.com/office/powerpoint/2010/main" val="23639888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Branding principles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089629"/>
            <a:ext cx="7779895" cy="3323987"/>
          </a:xfrm>
          <a:prstGeom prst="rect">
            <a:avLst/>
          </a:prstGeom>
          <a:noFill/>
        </p:spPr>
        <p:txBody>
          <a:bodyPr wrap="square" rtlCol="0">
            <a:spAutoFit/>
          </a:bodyPr>
          <a:lstStyle/>
          <a:p>
            <a:pPr marL="514350" indent="-514350" algn="just">
              <a:buFont typeface="Wingdings" panose="05000000000000000000" pitchFamily="2" charset="2"/>
              <a:buChar char="Ø"/>
            </a:pPr>
            <a:r>
              <a:rPr lang="en-US" sz="3000" b="1" dirty="0"/>
              <a:t>Flexibility: </a:t>
            </a:r>
            <a:r>
              <a:rPr lang="en-US" sz="3000" dirty="0"/>
              <a:t>While consistency is important, it's also important to be flexible and adaptable to changing market conditions and customer needs. Your brand should be able to evolve over time while staying true to its core values and identity.</a:t>
            </a:r>
          </a:p>
        </p:txBody>
      </p:sp>
    </p:spTree>
    <p:extLst>
      <p:ext uri="{BB962C8B-B14F-4D97-AF65-F5344CB8AC3E}">
        <p14:creationId xmlns:p14="http://schemas.microsoft.com/office/powerpoint/2010/main" val="13913243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a:solidFill>
                  <a:srgbClr val="398F98"/>
                </a:solidFill>
                <a:latin typeface="Calibri"/>
                <a:cs typeface="Calibri"/>
              </a:rPr>
              <a:t>Brand’s impact across the new platforms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53637"/>
            <a:ext cx="7779895" cy="4247317"/>
          </a:xfrm>
          <a:prstGeom prst="rect">
            <a:avLst/>
          </a:prstGeom>
          <a:noFill/>
        </p:spPr>
        <p:txBody>
          <a:bodyPr wrap="square" rtlCol="0">
            <a:spAutoFit/>
          </a:bodyPr>
          <a:lstStyle/>
          <a:p>
            <a:pPr algn="just"/>
            <a:r>
              <a:rPr lang="en-US" sz="3000" dirty="0"/>
              <a:t>The impact of a brand on social media can be significant, as social media platforms offer a unique opportunity for brands to connect with their target audience on a more personal level. Social media allows brands to create and share content, engage with customers, and build a community of followers who are passionate about their products or services.</a:t>
            </a:r>
          </a:p>
        </p:txBody>
      </p:sp>
    </p:spTree>
    <p:extLst>
      <p:ext uri="{BB962C8B-B14F-4D97-AF65-F5344CB8AC3E}">
        <p14:creationId xmlns:p14="http://schemas.microsoft.com/office/powerpoint/2010/main" val="976337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7 Cs of social media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723869"/>
            <a:ext cx="7779895" cy="4247317"/>
          </a:xfrm>
          <a:prstGeom prst="rect">
            <a:avLst/>
          </a:prstGeom>
          <a:noFill/>
        </p:spPr>
        <p:txBody>
          <a:bodyPr wrap="square" rtlCol="0">
            <a:spAutoFit/>
          </a:bodyPr>
          <a:lstStyle/>
          <a:p>
            <a:pPr algn="just"/>
            <a:r>
              <a:rPr lang="en-US" sz="3000" dirty="0"/>
              <a:t>A strong and effective social media strategy can be designed, following the 7 Cs of social media with the aim of engaging the audience, building the brand, and driving conversions:</a:t>
            </a:r>
          </a:p>
          <a:p>
            <a:pPr algn="just"/>
            <a:endParaRPr lang="en-US" sz="3000" dirty="0"/>
          </a:p>
          <a:p>
            <a:pPr algn="just"/>
            <a:r>
              <a:rPr lang="en-US" sz="3000" dirty="0"/>
              <a:t>1.	</a:t>
            </a:r>
            <a:r>
              <a:rPr lang="en-US" sz="3000" b="1" dirty="0"/>
              <a:t>Content</a:t>
            </a:r>
            <a:r>
              <a:rPr lang="en-US" sz="3000" dirty="0"/>
              <a:t>: The content you share on social media should be valuable, relevant, and engaging for your target audience.</a:t>
            </a:r>
          </a:p>
        </p:txBody>
      </p:sp>
    </p:spTree>
    <p:extLst>
      <p:ext uri="{BB962C8B-B14F-4D97-AF65-F5344CB8AC3E}">
        <p14:creationId xmlns:p14="http://schemas.microsoft.com/office/powerpoint/2010/main" val="3781373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a:solidFill>
                  <a:srgbClr val="398F98"/>
                </a:solidFill>
                <a:latin typeface="Calibri"/>
                <a:cs typeface="Calibri"/>
              </a:rPr>
              <a:t>Brand’s impact across the new platforms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53637"/>
            <a:ext cx="7779895" cy="3785652"/>
          </a:xfrm>
          <a:prstGeom prst="rect">
            <a:avLst/>
          </a:prstGeom>
          <a:noFill/>
        </p:spPr>
        <p:txBody>
          <a:bodyPr wrap="square" rtlCol="0">
            <a:spAutoFit/>
          </a:bodyPr>
          <a:lstStyle/>
          <a:p>
            <a:pPr algn="just"/>
            <a:r>
              <a:rPr lang="en-US" sz="3000" dirty="0"/>
              <a:t>Some of the ways in which a strong brand can impact social media include:</a:t>
            </a:r>
          </a:p>
          <a:p>
            <a:pPr algn="just"/>
            <a:endParaRPr lang="en-US" sz="3000" dirty="0"/>
          </a:p>
          <a:p>
            <a:pPr marL="457200" indent="-457200" algn="just">
              <a:buFont typeface="Wingdings" panose="05000000000000000000" pitchFamily="2" charset="2"/>
              <a:buChar char="Ø"/>
            </a:pPr>
            <a:r>
              <a:rPr lang="en-US" sz="3000" b="1" dirty="0"/>
              <a:t>Increased engagement</a:t>
            </a:r>
            <a:r>
              <a:rPr lang="en-US" sz="3000" dirty="0"/>
              <a:t>: A strong brand can drive higher levels of engagement on social media, as customers are more likely to interact with and share content from brands they know and trust.</a:t>
            </a:r>
          </a:p>
        </p:txBody>
      </p:sp>
    </p:spTree>
    <p:extLst>
      <p:ext uri="{BB962C8B-B14F-4D97-AF65-F5344CB8AC3E}">
        <p14:creationId xmlns:p14="http://schemas.microsoft.com/office/powerpoint/2010/main" val="42425877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a:solidFill>
                  <a:srgbClr val="398F98"/>
                </a:solidFill>
                <a:latin typeface="Calibri"/>
                <a:cs typeface="Calibri"/>
              </a:rPr>
              <a:t>Brand’s impact across the new platforms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409669"/>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Improved reputation</a:t>
            </a:r>
            <a:r>
              <a:rPr lang="en-US" sz="3000" dirty="0"/>
              <a:t>: A strong brand can help to build a positive reputation on social media, as customers are more likely to recommend and endorse brands they have had positive experiences with.</a:t>
            </a:r>
          </a:p>
        </p:txBody>
      </p:sp>
    </p:spTree>
    <p:extLst>
      <p:ext uri="{BB962C8B-B14F-4D97-AF65-F5344CB8AC3E}">
        <p14:creationId xmlns:p14="http://schemas.microsoft.com/office/powerpoint/2010/main" val="25787625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a:solidFill>
                  <a:srgbClr val="398F98"/>
                </a:solidFill>
                <a:latin typeface="Calibri"/>
                <a:cs typeface="Calibri"/>
              </a:rPr>
              <a:t>Brand’s impact across the new platforms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409669"/>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Increased customer loyalty: </a:t>
            </a:r>
            <a:r>
              <a:rPr lang="en-US" sz="3000" dirty="0"/>
              <a:t>A strong brand can foster a sense of loyalty among customers, as they feel a stronger connection to the brand and are more likely to continue using its products or services.</a:t>
            </a:r>
          </a:p>
        </p:txBody>
      </p:sp>
    </p:spTree>
    <p:extLst>
      <p:ext uri="{BB962C8B-B14F-4D97-AF65-F5344CB8AC3E}">
        <p14:creationId xmlns:p14="http://schemas.microsoft.com/office/powerpoint/2010/main" val="34005110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a:solidFill>
                  <a:srgbClr val="398F98"/>
                </a:solidFill>
                <a:latin typeface="Calibri"/>
                <a:cs typeface="Calibri"/>
              </a:rPr>
              <a:t>Brand’s impact across the new platforms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409669"/>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Competitive advantage: </a:t>
            </a:r>
            <a:r>
              <a:rPr lang="en-US" sz="3000" dirty="0"/>
              <a:t>A strong brand can give a business a competitive advantage on social media, as customers are more likely to choose a brand they recognize and trust over one they don't.</a:t>
            </a:r>
          </a:p>
        </p:txBody>
      </p:sp>
    </p:spTree>
    <p:extLst>
      <p:ext uri="{BB962C8B-B14F-4D97-AF65-F5344CB8AC3E}">
        <p14:creationId xmlns:p14="http://schemas.microsoft.com/office/powerpoint/2010/main" val="28828022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a:solidFill>
                  <a:srgbClr val="398F98"/>
                </a:solidFill>
                <a:latin typeface="Calibri"/>
                <a:cs typeface="Calibri"/>
              </a:rPr>
              <a:t>Brand’s impact across the new platforms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382237"/>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Increased sales and revenue: </a:t>
            </a:r>
            <a:r>
              <a:rPr lang="en-US" sz="3000" dirty="0"/>
              <a:t>A strong brand can lead to increased sales and revenue on social media, as customers are more likely to purchase products or services from a brand they know and trust.</a:t>
            </a:r>
          </a:p>
        </p:txBody>
      </p:sp>
    </p:spTree>
    <p:extLst>
      <p:ext uri="{BB962C8B-B14F-4D97-AF65-F5344CB8AC3E}">
        <p14:creationId xmlns:p14="http://schemas.microsoft.com/office/powerpoint/2010/main" val="13746337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a:solidFill>
                  <a:srgbClr val="398F98"/>
                </a:solidFill>
                <a:latin typeface="Calibri"/>
                <a:cs typeface="Calibri"/>
              </a:rPr>
              <a:t>Brand’s impact across the new platforms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382237"/>
            <a:ext cx="7779895" cy="2400657"/>
          </a:xfrm>
          <a:prstGeom prst="rect">
            <a:avLst/>
          </a:prstGeom>
          <a:noFill/>
        </p:spPr>
        <p:txBody>
          <a:bodyPr wrap="square" rtlCol="0">
            <a:spAutoFit/>
          </a:bodyPr>
          <a:lstStyle/>
          <a:p>
            <a:pPr algn="just"/>
            <a:r>
              <a:rPr lang="en-US" sz="3000" dirty="0"/>
              <a:t>However, building a strong brand on social media requires a strategic and consistent approach, as well as a deep understanding of your target audience and the social media platforms you are using. </a:t>
            </a:r>
          </a:p>
        </p:txBody>
      </p:sp>
    </p:spTree>
    <p:extLst>
      <p:ext uri="{BB962C8B-B14F-4D97-AF65-F5344CB8AC3E}">
        <p14:creationId xmlns:p14="http://schemas.microsoft.com/office/powerpoint/2010/main" val="28150385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r>
              <a:rPr lang="en-US" sz="4000" dirty="0">
                <a:solidFill>
                  <a:srgbClr val="398F98"/>
                </a:solidFill>
                <a:latin typeface="Calibri"/>
                <a:cs typeface="Calibri"/>
              </a:rPr>
              <a:t>Brand’s impact across the new platforms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382237"/>
            <a:ext cx="7779895" cy="3785652"/>
          </a:xfrm>
          <a:prstGeom prst="rect">
            <a:avLst/>
          </a:prstGeom>
          <a:noFill/>
        </p:spPr>
        <p:txBody>
          <a:bodyPr wrap="square" rtlCol="0">
            <a:spAutoFit/>
          </a:bodyPr>
          <a:lstStyle/>
          <a:p>
            <a:pPr algn="just"/>
            <a:r>
              <a:rPr lang="en-US" sz="3000" dirty="0"/>
              <a:t>It's important to create and share content that is relevant and engaging, as well as to interact with customers and build a community around your brand. By doing so, you can leverage the power of social media to build a strong and memorable brand that resonates with your target audience and drives business growth.</a:t>
            </a:r>
          </a:p>
        </p:txBody>
      </p:sp>
    </p:spTree>
    <p:extLst>
      <p:ext uri="{BB962C8B-B14F-4D97-AF65-F5344CB8AC3E}">
        <p14:creationId xmlns:p14="http://schemas.microsoft.com/office/powerpoint/2010/main" val="24217221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Examples of successful brands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3214341"/>
            <a:ext cx="7779895" cy="2862322"/>
          </a:xfrm>
          <a:prstGeom prst="rect">
            <a:avLst/>
          </a:prstGeom>
          <a:noFill/>
        </p:spPr>
        <p:txBody>
          <a:bodyPr wrap="square" rtlCol="0">
            <a:spAutoFit/>
          </a:bodyPr>
          <a:lstStyle/>
          <a:p>
            <a:pPr algn="just"/>
            <a:r>
              <a:rPr lang="en-US" sz="3000" b="1" dirty="0"/>
              <a:t>Nike</a:t>
            </a:r>
            <a:r>
              <a:rPr lang="en-US" sz="3000" dirty="0"/>
              <a:t> - Nike has a strong presence on social media, with millions of followers on platforms like Instagram, Twitter, and Facebook. Nike uses social media to showcase its products, share inspiring stories and content, and engage with its community of followers.</a:t>
            </a:r>
          </a:p>
        </p:txBody>
      </p:sp>
      <p:pic>
        <p:nvPicPr>
          <p:cNvPr id="4" name="Picture 3" descr="Nike Logo and symbol, meaning, history, PNG, brand">
            <a:extLst>
              <a:ext uri="{FF2B5EF4-FFF2-40B4-BE49-F238E27FC236}">
                <a16:creationId xmlns:a16="http://schemas.microsoft.com/office/drawing/2014/main" id="{2F72F387-C628-0712-068F-65A267A7941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8735" y="1898910"/>
            <a:ext cx="1800225" cy="1007745"/>
          </a:xfrm>
          <a:prstGeom prst="rect">
            <a:avLst/>
          </a:prstGeom>
          <a:noFill/>
          <a:ln>
            <a:noFill/>
          </a:ln>
        </p:spPr>
      </p:pic>
    </p:spTree>
    <p:extLst>
      <p:ext uri="{BB962C8B-B14F-4D97-AF65-F5344CB8AC3E}">
        <p14:creationId xmlns:p14="http://schemas.microsoft.com/office/powerpoint/2010/main" val="1967434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Examples of successful brands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3214341"/>
            <a:ext cx="7779895" cy="2862322"/>
          </a:xfrm>
          <a:prstGeom prst="rect">
            <a:avLst/>
          </a:prstGeom>
          <a:noFill/>
        </p:spPr>
        <p:txBody>
          <a:bodyPr wrap="square" rtlCol="0">
            <a:spAutoFit/>
          </a:bodyPr>
          <a:lstStyle/>
          <a:p>
            <a:pPr algn="just"/>
            <a:r>
              <a:rPr lang="en-US" sz="3000" b="1" dirty="0"/>
              <a:t>Airbnb </a:t>
            </a:r>
            <a:r>
              <a:rPr lang="en-US" sz="3000" dirty="0"/>
              <a:t>-</a:t>
            </a:r>
            <a:r>
              <a:rPr lang="en-US" sz="3000" b="1" dirty="0"/>
              <a:t> </a:t>
            </a:r>
            <a:r>
              <a:rPr lang="en-US" sz="3000" dirty="0"/>
              <a:t>Airbnb has built a strong brand on social media by sharing stunning photos and videos of its properties, as well as leveraging user-generated content to showcase the unique experiences and destinations available through its platform.</a:t>
            </a:r>
          </a:p>
        </p:txBody>
      </p:sp>
      <p:pic>
        <p:nvPicPr>
          <p:cNvPr id="5" name="Picture 4" descr="Airbnb Logo - PNG and Vector - Logo Download">
            <a:extLst>
              <a:ext uri="{FF2B5EF4-FFF2-40B4-BE49-F238E27FC236}">
                <a16:creationId xmlns:a16="http://schemas.microsoft.com/office/drawing/2014/main" id="{2DE7A90F-FDC9-6B3E-90A3-7A8033C2CC9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9304" y="1431420"/>
            <a:ext cx="1400175" cy="1400175"/>
          </a:xfrm>
          <a:prstGeom prst="rect">
            <a:avLst/>
          </a:prstGeom>
          <a:noFill/>
          <a:ln>
            <a:noFill/>
          </a:ln>
        </p:spPr>
      </p:pic>
    </p:spTree>
    <p:extLst>
      <p:ext uri="{BB962C8B-B14F-4D97-AF65-F5344CB8AC3E}">
        <p14:creationId xmlns:p14="http://schemas.microsoft.com/office/powerpoint/2010/main" val="6299891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Examples of successful brands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784573"/>
            <a:ext cx="7779895" cy="3785652"/>
          </a:xfrm>
          <a:prstGeom prst="rect">
            <a:avLst/>
          </a:prstGeom>
          <a:noFill/>
        </p:spPr>
        <p:txBody>
          <a:bodyPr wrap="square" rtlCol="0">
            <a:spAutoFit/>
          </a:bodyPr>
          <a:lstStyle/>
          <a:p>
            <a:pPr algn="just"/>
            <a:r>
              <a:rPr lang="en-US" sz="3000" b="1" dirty="0"/>
              <a:t>Coca-Cola </a:t>
            </a:r>
            <a:r>
              <a:rPr lang="en-US" sz="3000" dirty="0"/>
              <a:t>- Coca-Cola is a global brand that has leveraged social media to connect with customers and reinforce its brand message of happiness and positivity. Coca-Cola uses social media to share uplifting and inspiring content, as well as to promote its products and engage with its community of followers.</a:t>
            </a:r>
          </a:p>
        </p:txBody>
      </p:sp>
      <p:pic>
        <p:nvPicPr>
          <p:cNvPr id="4" name="Picture 3">
            <a:extLst>
              <a:ext uri="{FF2B5EF4-FFF2-40B4-BE49-F238E27FC236}">
                <a16:creationId xmlns:a16="http://schemas.microsoft.com/office/drawing/2014/main" id="{DC915156-1B40-2DD5-C070-0B7647D67EC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33191" y="1732329"/>
            <a:ext cx="2076450" cy="676275"/>
          </a:xfrm>
          <a:prstGeom prst="rect">
            <a:avLst/>
          </a:prstGeom>
          <a:noFill/>
          <a:ln>
            <a:noFill/>
          </a:ln>
        </p:spPr>
      </p:pic>
    </p:spTree>
    <p:extLst>
      <p:ext uri="{BB962C8B-B14F-4D97-AF65-F5344CB8AC3E}">
        <p14:creationId xmlns:p14="http://schemas.microsoft.com/office/powerpoint/2010/main" val="2939553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7 Cs of social media </a:t>
            </a:r>
          </a:p>
        </p:txBody>
      </p:sp>
      <p:sp>
        <p:nvSpPr>
          <p:cNvPr id="3" name="TextBox 2">
            <a:extLst>
              <a:ext uri="{FF2B5EF4-FFF2-40B4-BE49-F238E27FC236}">
                <a16:creationId xmlns:a16="http://schemas.microsoft.com/office/drawing/2014/main" id="{766D8631-F10C-4C29-77AC-A67E4BD41E3B}"/>
              </a:ext>
            </a:extLst>
          </p:cNvPr>
          <p:cNvSpPr txBox="1"/>
          <p:nvPr/>
        </p:nvSpPr>
        <p:spPr>
          <a:xfrm>
            <a:off x="581560" y="2208501"/>
            <a:ext cx="7779895" cy="2862322"/>
          </a:xfrm>
          <a:prstGeom prst="rect">
            <a:avLst/>
          </a:prstGeom>
          <a:noFill/>
        </p:spPr>
        <p:txBody>
          <a:bodyPr wrap="square" rtlCol="0">
            <a:spAutoFit/>
          </a:bodyPr>
          <a:lstStyle/>
          <a:p>
            <a:pPr algn="just"/>
            <a:r>
              <a:rPr lang="en-US" sz="3000" dirty="0"/>
              <a:t>2.	</a:t>
            </a:r>
            <a:r>
              <a:rPr lang="en-US" sz="3000" b="1" dirty="0"/>
              <a:t>Context</a:t>
            </a:r>
            <a:r>
              <a:rPr lang="en-US" sz="3000" dirty="0"/>
              <a:t>: The context of your social media posts should be appropriate for the platform and your audience. For example, a post on Twitter may be more professional and business-oriented than a post on Facebook.</a:t>
            </a:r>
          </a:p>
        </p:txBody>
      </p:sp>
    </p:spTree>
    <p:extLst>
      <p:ext uri="{BB962C8B-B14F-4D97-AF65-F5344CB8AC3E}">
        <p14:creationId xmlns:p14="http://schemas.microsoft.com/office/powerpoint/2010/main" val="2030565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513557"/>
            <a:ext cx="7779895" cy="5632311"/>
          </a:xfrm>
          <a:prstGeom prst="rect">
            <a:avLst/>
          </a:prstGeom>
          <a:noFill/>
        </p:spPr>
        <p:txBody>
          <a:bodyPr wrap="square" rtlCol="0">
            <a:spAutoFit/>
          </a:bodyPr>
          <a:lstStyle/>
          <a:p>
            <a:pPr algn="just"/>
            <a:r>
              <a:rPr lang="en-US" sz="3000" dirty="0"/>
              <a:t>Graphic design plays a crucial role in creating a strong and effective brand. The most common ways in which graphic design can help you create your brand are:</a:t>
            </a:r>
          </a:p>
          <a:p>
            <a:pPr marL="457200" indent="-457200" algn="just">
              <a:buFont typeface="Wingdings" panose="05000000000000000000" pitchFamily="2" charset="2"/>
              <a:buChar char="Ø"/>
            </a:pPr>
            <a:r>
              <a:rPr lang="en-US" sz="3000" b="1" dirty="0"/>
              <a:t>Logo design</a:t>
            </a:r>
            <a:r>
              <a:rPr lang="en-US" sz="3000" dirty="0"/>
              <a:t>: is the visual centerpiece of your brand, and it's often the first thing that people notice about your company. A well-designed logo can help to communicate your brand's values, personality, and message, and make a strong first impression.</a:t>
            </a:r>
          </a:p>
          <a:p>
            <a:pPr algn="just"/>
            <a:endParaRPr lang="en-US" sz="3000" dirty="0"/>
          </a:p>
        </p:txBody>
      </p:sp>
    </p:spTree>
    <p:extLst>
      <p:ext uri="{BB962C8B-B14F-4D97-AF65-F5344CB8AC3E}">
        <p14:creationId xmlns:p14="http://schemas.microsoft.com/office/powerpoint/2010/main" val="21397902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7990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Visual identity</a:t>
            </a:r>
            <a:r>
              <a:rPr lang="en-US" sz="3000" dirty="0"/>
              <a:t>: In addition to a logo, a visual identity includes other design elements such as color palette, typography, and graphic elements. A consistent visual identity across all of your marketing materials helps to create a cohesive and recognizable brand.</a:t>
            </a:r>
          </a:p>
        </p:txBody>
      </p:sp>
    </p:spTree>
    <p:extLst>
      <p:ext uri="{BB962C8B-B14F-4D97-AF65-F5344CB8AC3E}">
        <p14:creationId xmlns:p14="http://schemas.microsoft.com/office/powerpoint/2010/main" val="9411948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7990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Marketing materials: </a:t>
            </a:r>
            <a:r>
              <a:rPr lang="en-US" sz="3000" dirty="0"/>
              <a:t>Graphic design is essential for creating marketing materials such as brochures, flyers, social media posts, and advertisements. These materials should be visually appealing, informative, and consistent with your brand's visual identity.</a:t>
            </a:r>
          </a:p>
        </p:txBody>
      </p:sp>
    </p:spTree>
    <p:extLst>
      <p:ext uri="{BB962C8B-B14F-4D97-AF65-F5344CB8AC3E}">
        <p14:creationId xmlns:p14="http://schemas.microsoft.com/office/powerpoint/2010/main" val="9392234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79901"/>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Website design: </a:t>
            </a:r>
            <a:r>
              <a:rPr lang="en-US" sz="3000" dirty="0"/>
              <a:t>Your website is often the first point of contact between your brand and potential customers, so it's important to create a visually appealing and user-friendly website that reflects your brand's personality and values.</a:t>
            </a:r>
          </a:p>
        </p:txBody>
      </p:sp>
    </p:spTree>
    <p:extLst>
      <p:ext uri="{BB962C8B-B14F-4D97-AF65-F5344CB8AC3E}">
        <p14:creationId xmlns:p14="http://schemas.microsoft.com/office/powerpoint/2010/main" val="14873131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7990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Packaging design: </a:t>
            </a:r>
            <a:r>
              <a:rPr lang="en-US" sz="3000" dirty="0"/>
              <a:t>If you sell physical products, packaging design is an important aspect of your brand's visual identity. A well-designed package can help to communicate your brand's message, differentiate your products from competitors, and attract customers.</a:t>
            </a:r>
          </a:p>
        </p:txBody>
      </p:sp>
    </p:spTree>
    <p:extLst>
      <p:ext uri="{BB962C8B-B14F-4D97-AF65-F5344CB8AC3E}">
        <p14:creationId xmlns:p14="http://schemas.microsoft.com/office/powerpoint/2010/main" val="13938549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495269"/>
            <a:ext cx="7779895" cy="5170646"/>
          </a:xfrm>
          <a:prstGeom prst="rect">
            <a:avLst/>
          </a:prstGeom>
          <a:noFill/>
        </p:spPr>
        <p:txBody>
          <a:bodyPr wrap="square" rtlCol="0">
            <a:spAutoFit/>
          </a:bodyPr>
          <a:lstStyle/>
          <a:p>
            <a:pPr algn="just"/>
            <a:r>
              <a:rPr lang="en-US" sz="3000" dirty="0"/>
              <a:t>Social media platforms are primarily visual mediums, and the quality of your graphics and visuals can have a significant impact on the success of your social media campaigns.</a:t>
            </a:r>
          </a:p>
          <a:p>
            <a:pPr algn="just"/>
            <a:r>
              <a:rPr lang="en-US" sz="3000" dirty="0"/>
              <a:t>Graphic design is important in social media for:</a:t>
            </a:r>
          </a:p>
          <a:p>
            <a:pPr marL="457200" indent="-457200" algn="just">
              <a:buFont typeface="Wingdings" panose="05000000000000000000" pitchFamily="2" charset="2"/>
              <a:buChar char="Ø"/>
            </a:pPr>
            <a:r>
              <a:rPr lang="en-US" sz="3000" b="1" dirty="0"/>
              <a:t>Branding</a:t>
            </a:r>
            <a:r>
              <a:rPr lang="en-US" sz="3000" dirty="0"/>
              <a:t>: Consistent and well-designed visuals, including logos, color schemes, and typography, can help to create a strong brand identity and increase brand recognition.</a:t>
            </a:r>
          </a:p>
        </p:txBody>
      </p:sp>
    </p:spTree>
    <p:extLst>
      <p:ext uri="{BB962C8B-B14F-4D97-AF65-F5344CB8AC3E}">
        <p14:creationId xmlns:p14="http://schemas.microsoft.com/office/powerpoint/2010/main" val="17433244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35349"/>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Engagement</a:t>
            </a:r>
            <a:r>
              <a:rPr lang="en-US" sz="3000" dirty="0"/>
              <a:t>: High-quality graphics, images, and videos can help to increase engagement with your social media posts by catching people's attention and encouraging them to share or comment on your content.</a:t>
            </a:r>
          </a:p>
        </p:txBody>
      </p:sp>
    </p:spTree>
    <p:extLst>
      <p:ext uri="{BB962C8B-B14F-4D97-AF65-F5344CB8AC3E}">
        <p14:creationId xmlns:p14="http://schemas.microsoft.com/office/powerpoint/2010/main" val="21186912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45077"/>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Information sharing</a:t>
            </a:r>
            <a:r>
              <a:rPr lang="en-US" sz="3000" dirty="0"/>
              <a:t>: Infographics, charts, and other visual elements can be used to communicate complex information quickly and effectively, making it easier for your followers to understand and engage with your content.</a:t>
            </a:r>
          </a:p>
        </p:txBody>
      </p:sp>
    </p:spTree>
    <p:extLst>
      <p:ext uri="{BB962C8B-B14F-4D97-AF65-F5344CB8AC3E}">
        <p14:creationId xmlns:p14="http://schemas.microsoft.com/office/powerpoint/2010/main" val="21231448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32429"/>
            <a:ext cx="8050468" cy="4708981"/>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Campaigns: </a:t>
            </a:r>
            <a:r>
              <a:rPr lang="en-US" sz="3000" dirty="0"/>
              <a:t>Custom-designed graphics and visuals can be used to promote specific campaigns or events, helping to increase participation and generate buzz.</a:t>
            </a:r>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b="1" dirty="0"/>
              <a:t>Professionalism: </a:t>
            </a:r>
            <a:r>
              <a:rPr lang="en-US" sz="3000" dirty="0"/>
              <a:t>High-quality and professionally designed graphics and visuals can help to give your brand a more professional and polished look, increasing credibility and trust among your followers.</a:t>
            </a:r>
          </a:p>
        </p:txBody>
      </p:sp>
    </p:spTree>
    <p:extLst>
      <p:ext uri="{BB962C8B-B14F-4D97-AF65-F5344CB8AC3E}">
        <p14:creationId xmlns:p14="http://schemas.microsoft.com/office/powerpoint/2010/main" val="38966706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053053"/>
            <a:ext cx="8050468" cy="3323987"/>
          </a:xfrm>
          <a:prstGeom prst="rect">
            <a:avLst/>
          </a:prstGeom>
          <a:noFill/>
        </p:spPr>
        <p:txBody>
          <a:bodyPr wrap="square" rtlCol="0">
            <a:spAutoFit/>
          </a:bodyPr>
          <a:lstStyle/>
          <a:p>
            <a:pPr algn="just"/>
            <a:r>
              <a:rPr lang="en-US" sz="3000" dirty="0"/>
              <a:t>Overall, graphic design plays a crucial role in the success of social media marketing campaigns. Investing in high-quality graphics and visuals, you can increase engagement, build your brand, and drive more traffic and conversions through your social media channels.</a:t>
            </a:r>
          </a:p>
        </p:txBody>
      </p:sp>
    </p:spTree>
    <p:extLst>
      <p:ext uri="{BB962C8B-B14F-4D97-AF65-F5344CB8AC3E}">
        <p14:creationId xmlns:p14="http://schemas.microsoft.com/office/powerpoint/2010/main" val="92513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7 Cs of social media </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2400657"/>
          </a:xfrm>
          <a:prstGeom prst="rect">
            <a:avLst/>
          </a:prstGeom>
          <a:noFill/>
        </p:spPr>
        <p:txBody>
          <a:bodyPr wrap="square" rtlCol="0">
            <a:spAutoFit/>
          </a:bodyPr>
          <a:lstStyle/>
          <a:p>
            <a:pPr algn="just"/>
            <a:r>
              <a:rPr lang="en-US" sz="3000" dirty="0"/>
              <a:t>3.	</a:t>
            </a:r>
            <a:r>
              <a:rPr lang="en-US" sz="3000" b="1" dirty="0"/>
              <a:t>Consistency</a:t>
            </a:r>
            <a:r>
              <a:rPr lang="en-US" sz="3000" dirty="0"/>
              <a:t>: Consistency in your social media strategy helps to build trust and establish your brand. Consistency in tone, frequency, and messaging can help you stay top-of-mind with your audience.</a:t>
            </a:r>
          </a:p>
        </p:txBody>
      </p:sp>
    </p:spTree>
    <p:extLst>
      <p:ext uri="{BB962C8B-B14F-4D97-AF65-F5344CB8AC3E}">
        <p14:creationId xmlns:p14="http://schemas.microsoft.com/office/powerpoint/2010/main" val="32188992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Examples of well-known brands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3429000"/>
            <a:ext cx="8050468" cy="2862322"/>
          </a:xfrm>
          <a:prstGeom prst="rect">
            <a:avLst/>
          </a:prstGeom>
          <a:noFill/>
        </p:spPr>
        <p:txBody>
          <a:bodyPr wrap="square" rtlCol="0">
            <a:spAutoFit/>
          </a:bodyPr>
          <a:lstStyle/>
          <a:p>
            <a:pPr algn="just"/>
            <a:r>
              <a:rPr lang="en-US" sz="3000" b="1" dirty="0"/>
              <a:t>National Geographic</a:t>
            </a:r>
            <a:r>
              <a:rPr lang="en-US" sz="3000" dirty="0"/>
              <a:t>: National Geographic's social media graphics are stunningly beautiful and often feature breathtaking photography of nature and wildlife. They use simple, elegant typography to create a sense of serenity and wonder.</a:t>
            </a:r>
          </a:p>
        </p:txBody>
      </p:sp>
      <p:pic>
        <p:nvPicPr>
          <p:cNvPr id="5" name="Picture 4">
            <a:extLst>
              <a:ext uri="{FF2B5EF4-FFF2-40B4-BE49-F238E27FC236}">
                <a16:creationId xmlns:a16="http://schemas.microsoft.com/office/drawing/2014/main" id="{C3DF07A2-C2CC-8403-AC02-D3C32B0D5D1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609" y="2065020"/>
            <a:ext cx="2219325" cy="655320"/>
          </a:xfrm>
          <a:prstGeom prst="rect">
            <a:avLst/>
          </a:prstGeom>
          <a:noFill/>
          <a:ln>
            <a:noFill/>
          </a:ln>
        </p:spPr>
      </p:pic>
    </p:spTree>
    <p:extLst>
      <p:ext uri="{BB962C8B-B14F-4D97-AF65-F5344CB8AC3E}">
        <p14:creationId xmlns:p14="http://schemas.microsoft.com/office/powerpoint/2010/main" val="10639871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Examples of well-known brands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3429000"/>
            <a:ext cx="8050468" cy="2400657"/>
          </a:xfrm>
          <a:prstGeom prst="rect">
            <a:avLst/>
          </a:prstGeom>
          <a:noFill/>
        </p:spPr>
        <p:txBody>
          <a:bodyPr wrap="square" rtlCol="0">
            <a:spAutoFit/>
          </a:bodyPr>
          <a:lstStyle/>
          <a:p>
            <a:pPr algn="just"/>
            <a:r>
              <a:rPr lang="en-US" sz="3000" b="1" dirty="0"/>
              <a:t>Apple: </a:t>
            </a:r>
            <a:r>
              <a:rPr lang="en-US" sz="3000" dirty="0"/>
              <a:t>Apple's social media graphics are sleek and minimalist, just like their products. They use bold colors, clean typography, and high-quality photography to create a sense of sophistication and modernity.</a:t>
            </a:r>
          </a:p>
        </p:txBody>
      </p:sp>
      <p:pic>
        <p:nvPicPr>
          <p:cNvPr id="4" name="Picture 3">
            <a:extLst>
              <a:ext uri="{FF2B5EF4-FFF2-40B4-BE49-F238E27FC236}">
                <a16:creationId xmlns:a16="http://schemas.microsoft.com/office/drawing/2014/main" id="{437F34DC-3D2B-7BDD-1B36-B3BA302D0D3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74932" y="1634081"/>
            <a:ext cx="671830" cy="828675"/>
          </a:xfrm>
          <a:prstGeom prst="rect">
            <a:avLst/>
          </a:prstGeom>
          <a:noFill/>
          <a:ln>
            <a:noFill/>
          </a:ln>
        </p:spPr>
      </p:pic>
    </p:spTree>
    <p:extLst>
      <p:ext uri="{BB962C8B-B14F-4D97-AF65-F5344CB8AC3E}">
        <p14:creationId xmlns:p14="http://schemas.microsoft.com/office/powerpoint/2010/main" val="29369581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Metrics &amp; performance</a:t>
            </a:r>
          </a:p>
        </p:txBody>
      </p:sp>
      <p:sp>
        <p:nvSpPr>
          <p:cNvPr id="3" name="TextBox 2">
            <a:extLst>
              <a:ext uri="{FF2B5EF4-FFF2-40B4-BE49-F238E27FC236}">
                <a16:creationId xmlns:a16="http://schemas.microsoft.com/office/drawing/2014/main" id="{766D8631-F10C-4C29-77AC-A67E4BD41E3B}"/>
              </a:ext>
            </a:extLst>
          </p:cNvPr>
          <p:cNvSpPr txBox="1"/>
          <p:nvPr/>
        </p:nvSpPr>
        <p:spPr>
          <a:xfrm>
            <a:off x="453544" y="1828800"/>
            <a:ext cx="8050468" cy="2862322"/>
          </a:xfrm>
          <a:prstGeom prst="rect">
            <a:avLst/>
          </a:prstGeom>
          <a:noFill/>
        </p:spPr>
        <p:txBody>
          <a:bodyPr wrap="square" rtlCol="0">
            <a:spAutoFit/>
          </a:bodyPr>
          <a:lstStyle/>
          <a:p>
            <a:pPr algn="just"/>
            <a:r>
              <a:rPr lang="en-US" sz="3000" b="1" dirty="0"/>
              <a:t>KPIs (Key Performance Indicators) </a:t>
            </a:r>
            <a:r>
              <a:rPr lang="en-US" sz="3000" dirty="0"/>
              <a:t>are metrics used to measure the performance of a marketing campaign or strategy. They provide insights into how well the marketing efforts are meeting the business objectives and can help identify areas for improvement. </a:t>
            </a:r>
          </a:p>
        </p:txBody>
      </p:sp>
    </p:spTree>
    <p:extLst>
      <p:ext uri="{BB962C8B-B14F-4D97-AF65-F5344CB8AC3E}">
        <p14:creationId xmlns:p14="http://schemas.microsoft.com/office/powerpoint/2010/main" val="5866226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Metrics &amp; performance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600200"/>
            <a:ext cx="8050468" cy="5170646"/>
          </a:xfrm>
          <a:prstGeom prst="rect">
            <a:avLst/>
          </a:prstGeom>
          <a:noFill/>
        </p:spPr>
        <p:txBody>
          <a:bodyPr wrap="square" rtlCol="0">
            <a:spAutoFit/>
          </a:bodyPr>
          <a:lstStyle/>
          <a:p>
            <a:pPr algn="just"/>
            <a:r>
              <a:rPr lang="en-US" sz="3000" dirty="0"/>
              <a:t>The most famous KPIs in marketing are:</a:t>
            </a:r>
          </a:p>
          <a:p>
            <a:pPr algn="just"/>
            <a:endParaRPr lang="en-US" sz="3000" dirty="0"/>
          </a:p>
          <a:p>
            <a:pPr marL="457200" indent="-457200" algn="just">
              <a:buFont typeface="Wingdings" panose="05000000000000000000" pitchFamily="2" charset="2"/>
              <a:buChar char="Ø"/>
            </a:pPr>
            <a:r>
              <a:rPr lang="en-US" sz="3000" b="1" dirty="0"/>
              <a:t>Conversion Rate</a:t>
            </a:r>
            <a:r>
              <a:rPr lang="en-US" sz="3000" dirty="0"/>
              <a:t>: This measures the percentage of visitors to a website who take a desired action, such as making a purchase or filling out a form.</a:t>
            </a:r>
          </a:p>
          <a:p>
            <a:pPr marL="457200" indent="-457200" algn="just">
              <a:buFont typeface="Wingdings" panose="05000000000000000000" pitchFamily="2" charset="2"/>
              <a:buChar char="Ø"/>
            </a:pPr>
            <a:r>
              <a:rPr lang="en-US" sz="3000" b="1" dirty="0"/>
              <a:t>Cost per Acquisition (CPA): </a:t>
            </a:r>
            <a:r>
              <a:rPr lang="en-US" sz="3000" dirty="0"/>
              <a:t>This measures the cost of acquiring a new customer, which can help determine the ROI of a marketing campaign.</a:t>
            </a:r>
          </a:p>
          <a:p>
            <a:pPr algn="just"/>
            <a:endParaRPr lang="en-US" sz="3000" dirty="0"/>
          </a:p>
        </p:txBody>
      </p:sp>
    </p:spTree>
    <p:extLst>
      <p:ext uri="{BB962C8B-B14F-4D97-AF65-F5344CB8AC3E}">
        <p14:creationId xmlns:p14="http://schemas.microsoft.com/office/powerpoint/2010/main" val="26699955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Metrics &amp; performance</a:t>
            </a:r>
          </a:p>
        </p:txBody>
      </p:sp>
      <p:sp>
        <p:nvSpPr>
          <p:cNvPr id="3" name="TextBox 2">
            <a:extLst>
              <a:ext uri="{FF2B5EF4-FFF2-40B4-BE49-F238E27FC236}">
                <a16:creationId xmlns:a16="http://schemas.microsoft.com/office/drawing/2014/main" id="{766D8631-F10C-4C29-77AC-A67E4BD41E3B}"/>
              </a:ext>
            </a:extLst>
          </p:cNvPr>
          <p:cNvSpPr txBox="1"/>
          <p:nvPr/>
        </p:nvSpPr>
        <p:spPr>
          <a:xfrm>
            <a:off x="546766" y="1499616"/>
            <a:ext cx="8050468" cy="5170646"/>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Return on Investment (ROI): </a:t>
            </a:r>
            <a:r>
              <a:rPr lang="en-US" sz="3000" dirty="0"/>
              <a:t>This measures the revenue generated by a marketing campaign compared to the cost of running the campaign, to determine its overall profitability.</a:t>
            </a:r>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b="1" dirty="0"/>
              <a:t>Customer Lifetime Value (CLV): </a:t>
            </a:r>
            <a:r>
              <a:rPr lang="en-US" sz="3000" dirty="0"/>
              <a:t>This measures the total revenue a customer is expected to generate over their lifetime, which can help determine the long-term profitability of a marketing strategy.</a:t>
            </a:r>
          </a:p>
        </p:txBody>
      </p:sp>
    </p:spTree>
    <p:extLst>
      <p:ext uri="{BB962C8B-B14F-4D97-AF65-F5344CB8AC3E}">
        <p14:creationId xmlns:p14="http://schemas.microsoft.com/office/powerpoint/2010/main" val="32434168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Metrics &amp; performance</a:t>
            </a:r>
          </a:p>
        </p:txBody>
      </p:sp>
      <p:sp>
        <p:nvSpPr>
          <p:cNvPr id="3" name="TextBox 2">
            <a:extLst>
              <a:ext uri="{FF2B5EF4-FFF2-40B4-BE49-F238E27FC236}">
                <a16:creationId xmlns:a16="http://schemas.microsoft.com/office/drawing/2014/main" id="{766D8631-F10C-4C29-77AC-A67E4BD41E3B}"/>
              </a:ext>
            </a:extLst>
          </p:cNvPr>
          <p:cNvSpPr txBox="1"/>
          <p:nvPr/>
        </p:nvSpPr>
        <p:spPr>
          <a:xfrm>
            <a:off x="546766" y="1645920"/>
            <a:ext cx="8050468" cy="4708981"/>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Engagement Rate: </a:t>
            </a:r>
            <a:r>
              <a:rPr lang="en-US" sz="3000" dirty="0"/>
              <a:t>This measures the level of audience engagement with social media content, such as likes, comments, and shares.</a:t>
            </a:r>
          </a:p>
          <a:p>
            <a:pPr algn="just"/>
            <a:endParaRPr lang="en-US" sz="3000" b="1" dirty="0"/>
          </a:p>
          <a:p>
            <a:pPr marL="457200" indent="-457200" algn="just">
              <a:buFont typeface="Wingdings" panose="05000000000000000000" pitchFamily="2" charset="2"/>
              <a:buChar char="Ø"/>
            </a:pPr>
            <a:r>
              <a:rPr lang="en-US" sz="3000" b="1" dirty="0"/>
              <a:t>Click-Through Rate (CTR): </a:t>
            </a:r>
            <a:r>
              <a:rPr lang="en-US" sz="3000" dirty="0"/>
              <a:t>This measures the percentage of people who click on a link in an email or advertisement, which can help determine the effectiveness of the messaging and creative.</a:t>
            </a:r>
          </a:p>
        </p:txBody>
      </p:sp>
    </p:spTree>
    <p:extLst>
      <p:ext uri="{BB962C8B-B14F-4D97-AF65-F5344CB8AC3E}">
        <p14:creationId xmlns:p14="http://schemas.microsoft.com/office/powerpoint/2010/main" val="10259480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r>
              <a:rPr lang="en-US" sz="4000" dirty="0">
                <a:solidFill>
                  <a:srgbClr val="398F98"/>
                </a:solidFill>
                <a:latin typeface="Calibri"/>
                <a:cs typeface="Calibri"/>
              </a:rPr>
              <a:t>Metrics &amp; performance</a:t>
            </a:r>
          </a:p>
        </p:txBody>
      </p:sp>
      <p:sp>
        <p:nvSpPr>
          <p:cNvPr id="3" name="TextBox 2">
            <a:extLst>
              <a:ext uri="{FF2B5EF4-FFF2-40B4-BE49-F238E27FC236}">
                <a16:creationId xmlns:a16="http://schemas.microsoft.com/office/drawing/2014/main" id="{766D8631-F10C-4C29-77AC-A67E4BD41E3B}"/>
              </a:ext>
            </a:extLst>
          </p:cNvPr>
          <p:cNvSpPr txBox="1"/>
          <p:nvPr/>
        </p:nvSpPr>
        <p:spPr>
          <a:xfrm>
            <a:off x="546766" y="2048256"/>
            <a:ext cx="8050468" cy="1477328"/>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Brand Awareness: </a:t>
            </a:r>
            <a:r>
              <a:rPr lang="en-US" sz="3000" dirty="0"/>
              <a:t>This measures the level of awareness and recognition of a brand among its target audience.</a:t>
            </a:r>
          </a:p>
        </p:txBody>
      </p:sp>
    </p:spTree>
    <p:extLst>
      <p:ext uri="{BB962C8B-B14F-4D97-AF65-F5344CB8AC3E}">
        <p14:creationId xmlns:p14="http://schemas.microsoft.com/office/powerpoint/2010/main" val="36219655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KPIs in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02527"/>
            <a:ext cx="7779895" cy="3785652"/>
          </a:xfrm>
          <a:prstGeom prst="rect">
            <a:avLst/>
          </a:prstGeom>
          <a:noFill/>
        </p:spPr>
        <p:txBody>
          <a:bodyPr wrap="square" rtlCol="0">
            <a:spAutoFit/>
          </a:bodyPr>
          <a:lstStyle/>
          <a:p>
            <a:pPr algn="just"/>
            <a:r>
              <a:rPr lang="en-US" sz="3000" dirty="0"/>
              <a:t>KPIs on social media are similar to KPIs in general marketing, but they are specifically focused on measuring the performance of social media campaigns and activities. Social media metrics are a set of performance indicators that are used to measure the effectiveness of social media marketing efforts. </a:t>
            </a:r>
          </a:p>
        </p:txBody>
      </p:sp>
    </p:spTree>
    <p:extLst>
      <p:ext uri="{BB962C8B-B14F-4D97-AF65-F5344CB8AC3E}">
        <p14:creationId xmlns:p14="http://schemas.microsoft.com/office/powerpoint/2010/main" val="38588216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KPIs in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02527"/>
            <a:ext cx="7779895" cy="1938992"/>
          </a:xfrm>
          <a:prstGeom prst="rect">
            <a:avLst/>
          </a:prstGeom>
          <a:noFill/>
        </p:spPr>
        <p:txBody>
          <a:bodyPr wrap="square" rtlCol="0">
            <a:spAutoFit/>
          </a:bodyPr>
          <a:lstStyle/>
          <a:p>
            <a:pPr algn="just"/>
            <a:r>
              <a:rPr lang="en-US" sz="3000" dirty="0"/>
              <a:t>They help businesses track and analyze their social media presence and engagement, and evaluate the success of their social media marketing strategy.</a:t>
            </a:r>
          </a:p>
        </p:txBody>
      </p:sp>
    </p:spTree>
    <p:extLst>
      <p:ext uri="{BB962C8B-B14F-4D97-AF65-F5344CB8AC3E}">
        <p14:creationId xmlns:p14="http://schemas.microsoft.com/office/powerpoint/2010/main" val="6237153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KPIs in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87354"/>
            <a:ext cx="7779895" cy="5170646"/>
          </a:xfrm>
          <a:prstGeom prst="rect">
            <a:avLst/>
          </a:prstGeom>
          <a:noFill/>
        </p:spPr>
        <p:txBody>
          <a:bodyPr wrap="square" rtlCol="0">
            <a:spAutoFit/>
          </a:bodyPr>
          <a:lstStyle/>
          <a:p>
            <a:pPr algn="just"/>
            <a:r>
              <a:rPr lang="en-US" sz="3000" dirty="0"/>
              <a:t>Common KPIs for social media:</a:t>
            </a:r>
          </a:p>
          <a:p>
            <a:pPr algn="just"/>
            <a:endParaRPr lang="en-US" sz="3000" dirty="0"/>
          </a:p>
          <a:p>
            <a:pPr marL="457200" indent="-457200" algn="just">
              <a:buFont typeface="Wingdings" panose="05000000000000000000" pitchFamily="2" charset="2"/>
              <a:buChar char="Ø"/>
            </a:pPr>
            <a:r>
              <a:rPr lang="en-US" sz="3000" b="1" dirty="0"/>
              <a:t>Reach</a:t>
            </a:r>
            <a:r>
              <a:rPr lang="en-US" sz="3000" dirty="0"/>
              <a:t>: This measures the number of people who have seen a social media post, and can help determine the overall visibility of a brand's content.</a:t>
            </a:r>
          </a:p>
          <a:p>
            <a:pPr marL="457200" indent="-457200" algn="just">
              <a:buFont typeface="Wingdings" panose="05000000000000000000" pitchFamily="2" charset="2"/>
              <a:buChar char="Ø"/>
            </a:pPr>
            <a:r>
              <a:rPr lang="en-US" sz="3000" b="1" dirty="0"/>
              <a:t>Engagement Rate</a:t>
            </a:r>
            <a:r>
              <a:rPr lang="en-US" sz="3000" dirty="0"/>
              <a:t>: This measures the level of audience engagement with social media content, such as likes, comments, shares, and clicks.</a:t>
            </a:r>
          </a:p>
          <a:p>
            <a:pPr algn="just"/>
            <a:endParaRPr lang="en-US" sz="3000" dirty="0"/>
          </a:p>
        </p:txBody>
      </p:sp>
    </p:spTree>
    <p:extLst>
      <p:ext uri="{BB962C8B-B14F-4D97-AF65-F5344CB8AC3E}">
        <p14:creationId xmlns:p14="http://schemas.microsoft.com/office/powerpoint/2010/main" val="2282142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7 Cs of social media </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540989"/>
            <a:ext cx="7779895" cy="3323987"/>
          </a:xfrm>
          <a:prstGeom prst="rect">
            <a:avLst/>
          </a:prstGeom>
          <a:noFill/>
        </p:spPr>
        <p:txBody>
          <a:bodyPr wrap="square" rtlCol="0">
            <a:spAutoFit/>
          </a:bodyPr>
          <a:lstStyle/>
          <a:p>
            <a:pPr algn="just"/>
            <a:r>
              <a:rPr lang="en-US" sz="3000" dirty="0"/>
              <a:t>4.	</a:t>
            </a:r>
            <a:r>
              <a:rPr lang="en-US" sz="3000" b="1" dirty="0"/>
              <a:t>Conversation</a:t>
            </a:r>
            <a:r>
              <a:rPr lang="en-US" sz="3000" dirty="0"/>
              <a:t>: Social media is an “open to discussions” channel. Engage with your audience by responding to comments, messages, and mentions. Encourage conversations with your audience through polls, questions, and interactive content.</a:t>
            </a:r>
          </a:p>
          <a:p>
            <a:pPr algn="just"/>
            <a:endParaRPr lang="en-US" sz="3000" dirty="0"/>
          </a:p>
        </p:txBody>
      </p:sp>
    </p:spTree>
    <p:extLst>
      <p:ext uri="{BB962C8B-B14F-4D97-AF65-F5344CB8AC3E}">
        <p14:creationId xmlns:p14="http://schemas.microsoft.com/office/powerpoint/2010/main" val="302470958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KPIs in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97839"/>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Follower Growth Rate</a:t>
            </a:r>
            <a:r>
              <a:rPr lang="en-US" sz="3000" dirty="0"/>
              <a:t>: This measures the rate at which a brand's social media following is growing, which can help determine the effectiveness of its social media activities in attracting new followers.</a:t>
            </a:r>
          </a:p>
        </p:txBody>
      </p:sp>
    </p:spTree>
    <p:extLst>
      <p:ext uri="{BB962C8B-B14F-4D97-AF65-F5344CB8AC3E}">
        <p14:creationId xmlns:p14="http://schemas.microsoft.com/office/powerpoint/2010/main" val="208276637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KPIs in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97839"/>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Conversion Rate</a:t>
            </a:r>
            <a:r>
              <a:rPr lang="en-US" sz="3000" dirty="0"/>
              <a:t>: This measures the percentage of social media users who take a desired action, such as making a purchase or signing up for a newsletter, after clicking on a social media post or advertisement.</a:t>
            </a:r>
          </a:p>
        </p:txBody>
      </p:sp>
    </p:spTree>
    <p:extLst>
      <p:ext uri="{BB962C8B-B14F-4D97-AF65-F5344CB8AC3E}">
        <p14:creationId xmlns:p14="http://schemas.microsoft.com/office/powerpoint/2010/main" val="25335795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KPIs in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604647"/>
            <a:ext cx="8032088" cy="4708981"/>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Click-Through Rate (CTR</a:t>
            </a:r>
            <a:r>
              <a:rPr lang="en-US" sz="3000" dirty="0"/>
              <a:t>): This measures the percentage of people who click on a link in a social media post or advertisement, which can help determine the effectiveness of the messaging and creative.</a:t>
            </a:r>
          </a:p>
          <a:p>
            <a:pPr algn="just"/>
            <a:endParaRPr lang="en-US" sz="3000" dirty="0"/>
          </a:p>
          <a:p>
            <a:pPr marL="457200" indent="-457200" algn="just">
              <a:buFont typeface="Wingdings" panose="05000000000000000000" pitchFamily="2" charset="2"/>
              <a:buChar char="Ø"/>
            </a:pPr>
            <a:r>
              <a:rPr lang="en-US" sz="3000" b="1" dirty="0"/>
              <a:t>Impressions: </a:t>
            </a:r>
            <a:r>
              <a:rPr lang="en-US" sz="3000" dirty="0"/>
              <a:t>This measures the number of times a social media post has been viewed, which can help determine the overall reach and impact of the content.</a:t>
            </a:r>
          </a:p>
        </p:txBody>
      </p:sp>
    </p:spTree>
    <p:extLst>
      <p:ext uri="{BB962C8B-B14F-4D97-AF65-F5344CB8AC3E}">
        <p14:creationId xmlns:p14="http://schemas.microsoft.com/office/powerpoint/2010/main" val="24466469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KPIs in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604647"/>
            <a:ext cx="8032088"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Sentiment Analysis: </a:t>
            </a:r>
            <a:r>
              <a:rPr lang="en-US" sz="3000" dirty="0"/>
              <a:t>This measures the overall sentiment or tone of the social media conversations surrounding a brand, which can help determine the level of positive or negative sentiment towards the brand.</a:t>
            </a:r>
          </a:p>
        </p:txBody>
      </p:sp>
    </p:spTree>
    <p:extLst>
      <p:ext uri="{BB962C8B-B14F-4D97-AF65-F5344CB8AC3E}">
        <p14:creationId xmlns:p14="http://schemas.microsoft.com/office/powerpoint/2010/main" val="36694566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KPIs for websites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16711"/>
            <a:ext cx="8032088" cy="2862322"/>
          </a:xfrm>
          <a:prstGeom prst="rect">
            <a:avLst/>
          </a:prstGeom>
          <a:noFill/>
        </p:spPr>
        <p:txBody>
          <a:bodyPr wrap="square" rtlCol="0">
            <a:spAutoFit/>
          </a:bodyPr>
          <a:lstStyle/>
          <a:p>
            <a:pPr marL="457200" indent="-457200" algn="just">
              <a:buFont typeface="Wingdings" panose="05000000000000000000" pitchFamily="2" charset="2"/>
              <a:buChar char="Ø"/>
            </a:pPr>
            <a:endParaRPr lang="en-US" sz="3000" b="1" dirty="0"/>
          </a:p>
          <a:p>
            <a:pPr algn="just"/>
            <a:r>
              <a:rPr lang="en-US" sz="3000" dirty="0"/>
              <a:t>KPIs (Key Performance Indicators) </a:t>
            </a:r>
            <a:r>
              <a:rPr lang="en-US" sz="3000" b="1" dirty="0"/>
              <a:t>for websites</a:t>
            </a:r>
            <a:r>
              <a:rPr lang="en-US" sz="3000" dirty="0"/>
              <a:t> can help businesses measure the effectiveness of their online presence and make data-driven decisions about their website strategy. </a:t>
            </a:r>
          </a:p>
        </p:txBody>
      </p:sp>
    </p:spTree>
    <p:extLst>
      <p:ext uri="{BB962C8B-B14F-4D97-AF65-F5344CB8AC3E}">
        <p14:creationId xmlns:p14="http://schemas.microsoft.com/office/powerpoint/2010/main" val="342004507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KPIs for websites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5956" y="1504063"/>
            <a:ext cx="8032088" cy="5170646"/>
          </a:xfrm>
          <a:prstGeom prst="rect">
            <a:avLst/>
          </a:prstGeom>
          <a:noFill/>
        </p:spPr>
        <p:txBody>
          <a:bodyPr wrap="square" rtlCol="0">
            <a:spAutoFit/>
          </a:bodyPr>
          <a:lstStyle/>
          <a:p>
            <a:pPr algn="just"/>
            <a:r>
              <a:rPr lang="en-US" sz="3000" dirty="0"/>
              <a:t>Common KPIs for websites:</a:t>
            </a:r>
          </a:p>
          <a:p>
            <a:pPr marL="457200" indent="-457200" algn="just">
              <a:buFont typeface="Wingdings" panose="05000000000000000000" pitchFamily="2" charset="2"/>
              <a:buChar char="Ø"/>
            </a:pPr>
            <a:r>
              <a:rPr lang="en-US" sz="3000" b="1" dirty="0"/>
              <a:t>Traffic: </a:t>
            </a:r>
            <a:r>
              <a:rPr lang="en-US" sz="3000" dirty="0"/>
              <a:t>This measures the number of visitors to a website, which can help determine the overall visibility and reach of the website.</a:t>
            </a:r>
          </a:p>
          <a:p>
            <a:pPr algn="just"/>
            <a:endParaRPr lang="en-US" sz="3000" dirty="0"/>
          </a:p>
          <a:p>
            <a:pPr marL="457200" indent="-457200" algn="just">
              <a:buFont typeface="Wingdings" panose="05000000000000000000" pitchFamily="2" charset="2"/>
              <a:buChar char="Ø"/>
            </a:pPr>
            <a:r>
              <a:rPr lang="en-US" sz="3000" b="1" dirty="0"/>
              <a:t>Bounce Rate: </a:t>
            </a:r>
            <a:r>
              <a:rPr lang="en-US" sz="3000" dirty="0"/>
              <a:t>This measures the percentage of visitors who leave a website after viewing only one page, which can help determine the level of engagement and interest in the website's content.</a:t>
            </a:r>
          </a:p>
        </p:txBody>
      </p:sp>
    </p:spTree>
    <p:extLst>
      <p:ext uri="{BB962C8B-B14F-4D97-AF65-F5344CB8AC3E}">
        <p14:creationId xmlns:p14="http://schemas.microsoft.com/office/powerpoint/2010/main" val="23723605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KPIs for websites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5956" y="1504063"/>
            <a:ext cx="8032088" cy="5170646"/>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Conversion Rate</a:t>
            </a:r>
            <a:r>
              <a:rPr lang="en-US" sz="3000" dirty="0"/>
              <a:t>: This measures the percentage of website visitors who take a desired action, such as making a purchase or filling out a contact form, which can help determine the effectiveness of the website in achieving its goals.</a:t>
            </a:r>
          </a:p>
          <a:p>
            <a:pPr marL="457200" indent="-457200" algn="just">
              <a:buFont typeface="Wingdings" panose="05000000000000000000" pitchFamily="2" charset="2"/>
              <a:buChar char="Ø"/>
            </a:pPr>
            <a:r>
              <a:rPr lang="en-US" sz="3000" b="1" dirty="0"/>
              <a:t>Average Session Duration</a:t>
            </a:r>
            <a:r>
              <a:rPr lang="en-US" sz="3000" dirty="0"/>
              <a:t>: This measures the average amount of time a visitor spends on a website, which can help determine the level of engagement with the website's content.</a:t>
            </a:r>
          </a:p>
        </p:txBody>
      </p:sp>
    </p:spTree>
    <p:extLst>
      <p:ext uri="{BB962C8B-B14F-4D97-AF65-F5344CB8AC3E}">
        <p14:creationId xmlns:p14="http://schemas.microsoft.com/office/powerpoint/2010/main" val="286270163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KPIs for websites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5956" y="1504063"/>
            <a:ext cx="8032088" cy="5170646"/>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Pageviews: </a:t>
            </a:r>
            <a:r>
              <a:rPr lang="en-US" sz="3000" dirty="0"/>
              <a:t>This measures the number of pages viewed by visitors on a website, which can help determine the level of engagement and interest in the website's content.</a:t>
            </a:r>
          </a:p>
          <a:p>
            <a:pPr algn="just"/>
            <a:endParaRPr lang="en-US" sz="3000" dirty="0"/>
          </a:p>
          <a:p>
            <a:pPr marL="457200" indent="-457200" algn="just">
              <a:buFont typeface="Wingdings" panose="05000000000000000000" pitchFamily="2" charset="2"/>
              <a:buChar char="Ø"/>
            </a:pPr>
            <a:r>
              <a:rPr lang="en-US" sz="3000" b="1" dirty="0"/>
              <a:t>Click-Through Rate (CTR</a:t>
            </a:r>
            <a:r>
              <a:rPr lang="en-US" sz="3000" dirty="0"/>
              <a:t>): This measures the percentage of website visitors who click on a specific link or call-to-action, which can help determine the effectiveness of the website's messaging and design.</a:t>
            </a:r>
          </a:p>
        </p:txBody>
      </p:sp>
    </p:spTree>
    <p:extLst>
      <p:ext uri="{BB962C8B-B14F-4D97-AF65-F5344CB8AC3E}">
        <p14:creationId xmlns:p14="http://schemas.microsoft.com/office/powerpoint/2010/main" val="329275122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KPIs for websites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5956" y="2228671"/>
            <a:ext cx="8032088"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Return Visitors: </a:t>
            </a:r>
            <a:r>
              <a:rPr lang="en-US" sz="3000" dirty="0"/>
              <a:t>This measures the percentage of website visitors who return to the website, which can help determine the level of loyalty and interest in the website's content.</a:t>
            </a:r>
          </a:p>
        </p:txBody>
      </p:sp>
    </p:spTree>
    <p:extLst>
      <p:ext uri="{BB962C8B-B14F-4D97-AF65-F5344CB8AC3E}">
        <p14:creationId xmlns:p14="http://schemas.microsoft.com/office/powerpoint/2010/main" val="384422674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2254912" y="2721114"/>
            <a:ext cx="5906124" cy="707886"/>
          </a:xfrm>
          <a:prstGeom prst="rect">
            <a:avLst/>
          </a:prstGeom>
          <a:noFill/>
        </p:spPr>
        <p:txBody>
          <a:bodyPr wrap="square" rtlCol="0">
            <a:spAutoFit/>
          </a:bodyPr>
          <a:lstStyle/>
          <a:p>
            <a:r>
              <a:rPr lang="en-US" sz="4000" dirty="0">
                <a:solidFill>
                  <a:srgbClr val="398F98"/>
                </a:solidFill>
                <a:latin typeface="Calibri"/>
                <a:cs typeface="Calibri"/>
              </a:rPr>
              <a:t>End of learning unit</a:t>
            </a:r>
          </a:p>
        </p:txBody>
      </p:sp>
    </p:spTree>
    <p:extLst>
      <p:ext uri="{BB962C8B-B14F-4D97-AF65-F5344CB8AC3E}">
        <p14:creationId xmlns:p14="http://schemas.microsoft.com/office/powerpoint/2010/main" val="4120660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7 Cs of social media </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391381"/>
            <a:ext cx="7779895" cy="1938992"/>
          </a:xfrm>
          <a:prstGeom prst="rect">
            <a:avLst/>
          </a:prstGeom>
          <a:noFill/>
        </p:spPr>
        <p:txBody>
          <a:bodyPr wrap="square" rtlCol="0">
            <a:spAutoFit/>
          </a:bodyPr>
          <a:lstStyle/>
          <a:p>
            <a:pPr algn="just"/>
            <a:r>
              <a:rPr lang="en-US" sz="3000" dirty="0"/>
              <a:t>5.	</a:t>
            </a:r>
            <a:r>
              <a:rPr lang="en-US" sz="3000" b="1" dirty="0"/>
              <a:t>Community</a:t>
            </a:r>
            <a:r>
              <a:rPr lang="en-US" sz="3000" dirty="0"/>
              <a:t>: Build a community around your brand on social media. Engage with your followers, foster relationships, and create a sense of belonging.</a:t>
            </a:r>
          </a:p>
        </p:txBody>
      </p:sp>
    </p:spTree>
    <p:extLst>
      <p:ext uri="{BB962C8B-B14F-4D97-AF65-F5344CB8AC3E}">
        <p14:creationId xmlns:p14="http://schemas.microsoft.com/office/powerpoint/2010/main" val="313754142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Copyright notice</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just">
              <a:buFont typeface="Wingdings" panose="05000000000000000000" pitchFamily="2" charset="2"/>
              <a:buChar char="Ø"/>
            </a:pPr>
            <a:r>
              <a:rPr lang="en-US" dirty="0"/>
              <a:t>Copyright © Members of the </a:t>
            </a:r>
            <a:r>
              <a:rPr lang="en-US" i="1" dirty="0"/>
              <a:t>Enhancing Young People Skills and Competencies in Social Entrepreneurship by Virtual Reality </a:t>
            </a:r>
            <a:r>
              <a:rPr lang="en-US" dirty="0"/>
              <a:t>Project, 2021 for details of the  ENTREREALITY </a:t>
            </a:r>
            <a:r>
              <a:rPr lang="en-US" dirty="0">
                <a:hlinkClick r:id="rId3"/>
              </a:rPr>
              <a:t>https://projectentreality.eu/index.php/en/</a:t>
            </a:r>
            <a:r>
              <a:rPr lang="en-US" dirty="0"/>
              <a:t> project and the collaboration.</a:t>
            </a:r>
          </a:p>
          <a:p>
            <a:pPr algn="just"/>
            <a:endParaRPr lang="en-US" dirty="0"/>
          </a:p>
          <a:p>
            <a:pPr marL="457200" indent="-457200" algn="just">
              <a:buFont typeface="Wingdings" panose="05000000000000000000" pitchFamily="2" charset="2"/>
              <a:buChar char="Ø"/>
            </a:pPr>
            <a:r>
              <a:rPr lang="en-US" dirty="0"/>
              <a:t> The work must be attributed by attaching the following reference to the copied elements: “Copyright © Members of the </a:t>
            </a:r>
            <a:r>
              <a:rPr lang="en-US" dirty="0" err="1"/>
              <a:t>Entrereality</a:t>
            </a:r>
            <a:r>
              <a:rPr lang="en-US" dirty="0"/>
              <a:t> Project, 2021”.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Using this presentation in a way and/or for purposes not foreseen in the license, requires the prior written permission of the copyright holders. The information contained in this presentation represents the views of the copyright holders as of the date such views are published</a:t>
            </a:r>
          </a:p>
        </p:txBody>
      </p:sp>
    </p:spTree>
    <p:extLst>
      <p:ext uri="{BB962C8B-B14F-4D97-AF65-F5344CB8AC3E}">
        <p14:creationId xmlns:p14="http://schemas.microsoft.com/office/powerpoint/2010/main" val="225925064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References</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185761"/>
          </a:xfrm>
          <a:prstGeom prst="rect">
            <a:avLst/>
          </a:prstGeom>
          <a:noFill/>
        </p:spPr>
        <p:txBody>
          <a:bodyPr wrap="square" rtlCol="0">
            <a:spAutoFit/>
          </a:bodyPr>
          <a:lstStyle/>
          <a:p>
            <a:pPr marL="285750" indent="-285750" algn="just">
              <a:buFont typeface="Arial" panose="020B0604020202020204" pitchFamily="34" charset="0"/>
              <a:buChar char="•"/>
            </a:pPr>
            <a:r>
              <a:rPr lang="en-US" dirty="0" err="1"/>
              <a:t>Zippia</a:t>
            </a:r>
            <a:r>
              <a:rPr lang="en-US" dirty="0"/>
              <a:t>. "20 Vital Smartphone Usage Statistics [2023]: Facts, Data, and Trends On Mobile Use In The U.S." Zippia.com. Apr. 3, 2023, https://www.zippia.com/advice/smartphone-usage-statistics/ </a:t>
            </a:r>
          </a:p>
          <a:p>
            <a:pPr marL="285750" indent="-285750" algn="just">
              <a:buFont typeface="Arial" panose="020B0604020202020204" pitchFamily="34" charset="0"/>
              <a:buChar char="•"/>
            </a:pPr>
            <a:r>
              <a:rPr lang="en-US" dirty="0" err="1"/>
              <a:t>aresh</a:t>
            </a:r>
            <a:r>
              <a:rPr lang="en-US" dirty="0"/>
              <a:t>, K. M., Nunan, D., Pearson, D. F. B. (2019). Marketing Research: An Applied Approach. Pearson Education Limited</a:t>
            </a:r>
          </a:p>
          <a:p>
            <a:pPr marL="285750" indent="-285750" algn="just">
              <a:buFont typeface="Arial" panose="020B0604020202020204" pitchFamily="34" charset="0"/>
              <a:buChar char="•"/>
            </a:pPr>
            <a:r>
              <a:rPr lang="en-US" dirty="0" err="1"/>
              <a:t>Doerr</a:t>
            </a:r>
            <a:r>
              <a:rPr lang="en-US" dirty="0"/>
              <a:t>, J. (2018). Measure What Matters: OKRs: The Simple Idea that Drives 10x Growth. Penguin Books Ltd</a:t>
            </a:r>
          </a:p>
          <a:p>
            <a:pPr marL="285750" indent="-285750" algn="just">
              <a:buFont typeface="Arial" panose="020B0604020202020204" pitchFamily="34" charset="0"/>
              <a:buChar char="•"/>
            </a:pPr>
            <a:r>
              <a:rPr lang="en-US" dirty="0"/>
              <a:t>Wheeler, A. (2012). Designing Brand Identity: An Essential Guide for the Whole Branding Team. John Wiley &amp; Sons</a:t>
            </a:r>
          </a:p>
          <a:p>
            <a:pPr marL="285750" indent="-285750" algn="just">
              <a:buFont typeface="Arial" panose="020B0604020202020204" pitchFamily="34" charset="0"/>
              <a:buChar char="•"/>
            </a:pPr>
            <a:r>
              <a:rPr lang="en-US" dirty="0"/>
              <a:t>Kotler, P., </a:t>
            </a:r>
            <a:r>
              <a:rPr lang="en-US" dirty="0" err="1"/>
              <a:t>Kartajaya</a:t>
            </a:r>
            <a:r>
              <a:rPr lang="en-US" dirty="0"/>
              <a:t>, H., Iwan (2017). Marketing 4.0: Moving from Traditional to Digital. John Wiley &amp; Sons</a:t>
            </a:r>
          </a:p>
          <a:p>
            <a:pPr marL="285750" indent="-285750" algn="just">
              <a:buFont typeface="Arial" panose="020B0604020202020204" pitchFamily="34" charset="0"/>
              <a:buChar char="•"/>
            </a:pPr>
            <a:r>
              <a:rPr lang="en-US" dirty="0" err="1"/>
              <a:t>Reibstein</a:t>
            </a:r>
            <a:r>
              <a:rPr lang="en-US" dirty="0"/>
              <a:t>, D. (2021). Key Marketing Metrics. The 50+ metrics every manager needs to know, Paperback. Pearson Education Limited</a:t>
            </a:r>
          </a:p>
          <a:p>
            <a:pPr marL="285750" indent="-285750" algn="just">
              <a:buFont typeface="Arial" panose="020B0604020202020204" pitchFamily="34" charset="0"/>
              <a:buChar char="•"/>
            </a:pPr>
            <a:r>
              <a:rPr lang="en-US" dirty="0">
                <a:hlinkClick r:id="rId3"/>
              </a:rPr>
              <a:t>https://netbasequid.com/blog/market-research-steps/</a:t>
            </a:r>
            <a:r>
              <a:rPr lang="en-US" dirty="0"/>
              <a:t>   </a:t>
            </a:r>
          </a:p>
          <a:p>
            <a:pPr marL="285750" indent="-285750" algn="just">
              <a:buFont typeface="Arial" panose="020B0604020202020204" pitchFamily="34" charset="0"/>
              <a:buChar char="•"/>
            </a:pPr>
            <a:r>
              <a:rPr lang="en-US" dirty="0">
                <a:hlinkClick r:id="rId4"/>
              </a:rPr>
              <a:t>https://books.forbes.com/blog/how-to-build-a-digital-brand-that-lasts/</a:t>
            </a:r>
            <a:r>
              <a:rPr lang="en-US" dirty="0"/>
              <a:t>  </a:t>
            </a:r>
          </a:p>
          <a:p>
            <a:pPr marL="285750" indent="-285750" algn="just">
              <a:buFont typeface="Arial" panose="020B0604020202020204" pitchFamily="34" charset="0"/>
              <a:buChar char="•"/>
            </a:pPr>
            <a:r>
              <a:rPr lang="en-US" dirty="0">
                <a:hlinkClick r:id="rId5"/>
              </a:rPr>
              <a:t>https://neilpatel.com/what-is-content-marketing/</a:t>
            </a:r>
            <a:r>
              <a:rPr lang="en-US" dirty="0"/>
              <a:t>  </a:t>
            </a:r>
          </a:p>
          <a:p>
            <a:pPr marL="285750" indent="-285750" algn="just">
              <a:buFont typeface="Arial" panose="020B0604020202020204" pitchFamily="34" charset="0"/>
              <a:buChar char="•"/>
            </a:pPr>
            <a:r>
              <a:rPr lang="en-US" dirty="0">
                <a:hlinkClick r:id="rId6"/>
              </a:rPr>
              <a:t>https://www.heurio.co/dieter-rams-10-principles-of-good-design</a:t>
            </a:r>
            <a:r>
              <a:rPr lang="en-US" dirty="0"/>
              <a:t>  </a:t>
            </a:r>
          </a:p>
          <a:p>
            <a:pPr marL="285750" indent="-285750" algn="just">
              <a:buFont typeface="Arial" panose="020B0604020202020204" pitchFamily="34" charset="0"/>
              <a:buChar char="•"/>
            </a:pPr>
            <a:r>
              <a:rPr lang="en-US" dirty="0">
                <a:hlinkClick r:id="rId7"/>
              </a:rPr>
              <a:t>https://www.smashingmagazine.com/2010/01/color-theory-for-designers-part-1-the-meaning-of-color/</a:t>
            </a:r>
            <a:r>
              <a:rPr lang="en-US" dirty="0"/>
              <a:t>  </a:t>
            </a:r>
          </a:p>
          <a:p>
            <a:pPr algn="just"/>
            <a:endParaRPr lang="en-US" dirty="0"/>
          </a:p>
        </p:txBody>
      </p:sp>
    </p:spTree>
    <p:extLst>
      <p:ext uri="{BB962C8B-B14F-4D97-AF65-F5344CB8AC3E}">
        <p14:creationId xmlns:p14="http://schemas.microsoft.com/office/powerpoint/2010/main" val="1907757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7 Cs of social media </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algn="just"/>
            <a:r>
              <a:rPr lang="en-US" sz="3000" dirty="0"/>
              <a:t>6.	</a:t>
            </a:r>
            <a:r>
              <a:rPr lang="en-US" sz="3000" b="1" dirty="0"/>
              <a:t>Channels</a:t>
            </a:r>
            <a:r>
              <a:rPr lang="en-US" sz="3000" dirty="0"/>
              <a:t>: Choose the right social media channels for your brand and your audience. Consider factors such as demographics, platform features, and content format when selecting channels. Don’t forget about the market research! Knowing your audience is the key of a successful strategy.</a:t>
            </a:r>
          </a:p>
        </p:txBody>
      </p:sp>
    </p:spTree>
    <p:extLst>
      <p:ext uri="{BB962C8B-B14F-4D97-AF65-F5344CB8AC3E}">
        <p14:creationId xmlns:p14="http://schemas.microsoft.com/office/powerpoint/2010/main" val="3640198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7 Cs of social media </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2862322"/>
          </a:xfrm>
          <a:prstGeom prst="rect">
            <a:avLst/>
          </a:prstGeom>
          <a:noFill/>
        </p:spPr>
        <p:txBody>
          <a:bodyPr wrap="square" rtlCol="0">
            <a:spAutoFit/>
          </a:bodyPr>
          <a:lstStyle/>
          <a:p>
            <a:pPr algn="just"/>
            <a:r>
              <a:rPr lang="en-US" sz="3000" dirty="0"/>
              <a:t>7.	</a:t>
            </a:r>
            <a:r>
              <a:rPr lang="en-US" sz="3000" b="1" dirty="0"/>
              <a:t>Conversion</a:t>
            </a:r>
            <a:r>
              <a:rPr lang="en-US" sz="3000" dirty="0"/>
              <a:t>: Social media can be a powerful tool for driving conversions. Calls-to-action (CTAs), social proof, and special offers tactics can encourage your audience to take action and engage more with your brand and pages.</a:t>
            </a:r>
          </a:p>
        </p:txBody>
      </p:sp>
    </p:spTree>
    <p:extLst>
      <p:ext uri="{BB962C8B-B14F-4D97-AF65-F5344CB8AC3E}">
        <p14:creationId xmlns:p14="http://schemas.microsoft.com/office/powerpoint/2010/main" val="3754450929"/>
      </p:ext>
    </p:extLst>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1542</TotalTime>
  <Words>3791</Words>
  <Application>Microsoft Office PowerPoint</Application>
  <PresentationFormat>On-screen Show (4:3)</PresentationFormat>
  <Paragraphs>268</Paragraphs>
  <Slides>71</Slides>
  <Notes>71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71</vt:i4>
      </vt:variant>
    </vt:vector>
  </HeadingPairs>
  <TitlesOfParts>
    <vt:vector size="76" baseType="lpstr">
      <vt:lpstr>Arial Black</vt:lpstr>
      <vt:lpstr>Arial</vt:lpstr>
      <vt:lpstr>Calibri</vt:lpstr>
      <vt:lpstr>Wingdings</vt:lpstr>
      <vt:lpstr>Základné</vt:lpstr>
      <vt:lpstr>SOCIAL MEDIA FUNDAMENTALS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lastModifiedBy>User-ITD</cp:lastModifiedBy>
  <cp:revision>23</cp:revision>
  <dcterms:created xsi:type="dcterms:W3CDTF">2019-02-10T21:49:04Z</dcterms:created>
  <dcterms:modified xsi:type="dcterms:W3CDTF">2023-05-30T15:58:23Z</dcterms:modified>
</cp:coreProperties>
</file>