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0"/>
  </p:notesMasterIdLst>
  <p:sldIdLst>
    <p:sldId id="329" r:id="rId2"/>
    <p:sldId id="257"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8" r:id="rId57"/>
    <p:sldId id="320" r:id="rId58"/>
    <p:sldId id="321" r:id="rId59"/>
  </p:sldIdLst>
  <p:sldSz cx="9144000" cy="6858000" type="screen4x3"/>
  <p:notesSz cx="7315200" cy="9601200"/>
  <p:embeddedFontLst>
    <p:embeddedFont>
      <p:font typeface="Arial Black" panose="020B0A04020102020204" pitchFamily="34" charset="0"/>
      <p:regular r:id="rId61"/>
      <p:bold r:id="rId62"/>
    </p:embeddedFont>
    <p:embeddedFont>
      <p:font typeface="Calibri" panose="020F0502020204030204" pitchFamily="34" charset="0"/>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7"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179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3.fntdata"/><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6.fntdata"/><Relationship Id="rId5" Type="http://schemas.openxmlformats.org/officeDocument/2006/relationships/slide" Target="slides/slide4.xml"/><Relationship Id="rId61" Type="http://schemas.openxmlformats.org/officeDocument/2006/relationships/font" Target="fonts/font1.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4.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customschemas.google.com/relationships/presentationmetadata" Target="meta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2.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10</a:t>
            </a:fld>
            <a:endParaRPr/>
          </a:p>
        </p:txBody>
      </p:sp>
    </p:spTree>
    <p:extLst>
      <p:ext uri="{BB962C8B-B14F-4D97-AF65-F5344CB8AC3E}">
        <p14:creationId xmlns:p14="http://schemas.microsoft.com/office/powerpoint/2010/main" val="1938645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11</a:t>
            </a:fld>
            <a:endParaRPr/>
          </a:p>
        </p:txBody>
      </p:sp>
    </p:spTree>
    <p:extLst>
      <p:ext uri="{BB962C8B-B14F-4D97-AF65-F5344CB8AC3E}">
        <p14:creationId xmlns:p14="http://schemas.microsoft.com/office/powerpoint/2010/main" val="3293062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12</a:t>
            </a:fld>
            <a:endParaRPr/>
          </a:p>
        </p:txBody>
      </p:sp>
    </p:spTree>
    <p:extLst>
      <p:ext uri="{BB962C8B-B14F-4D97-AF65-F5344CB8AC3E}">
        <p14:creationId xmlns:p14="http://schemas.microsoft.com/office/powerpoint/2010/main" val="3785504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13</a:t>
            </a:fld>
            <a:endParaRPr/>
          </a:p>
        </p:txBody>
      </p:sp>
    </p:spTree>
    <p:extLst>
      <p:ext uri="{BB962C8B-B14F-4D97-AF65-F5344CB8AC3E}">
        <p14:creationId xmlns:p14="http://schemas.microsoft.com/office/powerpoint/2010/main" val="330223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14</a:t>
            </a:fld>
            <a:endParaRPr/>
          </a:p>
        </p:txBody>
      </p:sp>
    </p:spTree>
    <p:extLst>
      <p:ext uri="{BB962C8B-B14F-4D97-AF65-F5344CB8AC3E}">
        <p14:creationId xmlns:p14="http://schemas.microsoft.com/office/powerpoint/2010/main" val="3700061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15</a:t>
            </a:fld>
            <a:endParaRPr/>
          </a:p>
        </p:txBody>
      </p:sp>
    </p:spTree>
    <p:extLst>
      <p:ext uri="{BB962C8B-B14F-4D97-AF65-F5344CB8AC3E}">
        <p14:creationId xmlns:p14="http://schemas.microsoft.com/office/powerpoint/2010/main" val="19916505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16</a:t>
            </a:fld>
            <a:endParaRPr/>
          </a:p>
        </p:txBody>
      </p:sp>
    </p:spTree>
    <p:extLst>
      <p:ext uri="{BB962C8B-B14F-4D97-AF65-F5344CB8AC3E}">
        <p14:creationId xmlns:p14="http://schemas.microsoft.com/office/powerpoint/2010/main" val="3011767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17</a:t>
            </a:fld>
            <a:endParaRPr/>
          </a:p>
        </p:txBody>
      </p:sp>
    </p:spTree>
    <p:extLst>
      <p:ext uri="{BB962C8B-B14F-4D97-AF65-F5344CB8AC3E}">
        <p14:creationId xmlns:p14="http://schemas.microsoft.com/office/powerpoint/2010/main" val="3629580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18</a:t>
            </a:fld>
            <a:endParaRPr/>
          </a:p>
        </p:txBody>
      </p:sp>
    </p:spTree>
    <p:extLst>
      <p:ext uri="{BB962C8B-B14F-4D97-AF65-F5344CB8AC3E}">
        <p14:creationId xmlns:p14="http://schemas.microsoft.com/office/powerpoint/2010/main" val="1885956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19</a:t>
            </a:fld>
            <a:endParaRPr/>
          </a:p>
        </p:txBody>
      </p:sp>
    </p:spTree>
    <p:extLst>
      <p:ext uri="{BB962C8B-B14F-4D97-AF65-F5344CB8AC3E}">
        <p14:creationId xmlns:p14="http://schemas.microsoft.com/office/powerpoint/2010/main" val="3299714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20</a:t>
            </a:fld>
            <a:endParaRPr/>
          </a:p>
        </p:txBody>
      </p:sp>
    </p:spTree>
    <p:extLst>
      <p:ext uri="{BB962C8B-B14F-4D97-AF65-F5344CB8AC3E}">
        <p14:creationId xmlns:p14="http://schemas.microsoft.com/office/powerpoint/2010/main" val="2081809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13096434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14265233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17487938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24</a:t>
            </a:fld>
            <a:endParaRPr/>
          </a:p>
        </p:txBody>
      </p:sp>
    </p:spTree>
    <p:extLst>
      <p:ext uri="{BB962C8B-B14F-4D97-AF65-F5344CB8AC3E}">
        <p14:creationId xmlns:p14="http://schemas.microsoft.com/office/powerpoint/2010/main" val="39268561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25</a:t>
            </a:fld>
            <a:endParaRPr/>
          </a:p>
        </p:txBody>
      </p:sp>
    </p:spTree>
    <p:extLst>
      <p:ext uri="{BB962C8B-B14F-4D97-AF65-F5344CB8AC3E}">
        <p14:creationId xmlns:p14="http://schemas.microsoft.com/office/powerpoint/2010/main" val="37343094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26</a:t>
            </a:fld>
            <a:endParaRPr/>
          </a:p>
        </p:txBody>
      </p:sp>
    </p:spTree>
    <p:extLst>
      <p:ext uri="{BB962C8B-B14F-4D97-AF65-F5344CB8AC3E}">
        <p14:creationId xmlns:p14="http://schemas.microsoft.com/office/powerpoint/2010/main" val="27661285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27</a:t>
            </a:fld>
            <a:endParaRPr/>
          </a:p>
        </p:txBody>
      </p:sp>
    </p:spTree>
    <p:extLst>
      <p:ext uri="{BB962C8B-B14F-4D97-AF65-F5344CB8AC3E}">
        <p14:creationId xmlns:p14="http://schemas.microsoft.com/office/powerpoint/2010/main" val="4129792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28</a:t>
            </a:fld>
            <a:endParaRPr/>
          </a:p>
        </p:txBody>
      </p:sp>
    </p:spTree>
    <p:extLst>
      <p:ext uri="{BB962C8B-B14F-4D97-AF65-F5344CB8AC3E}">
        <p14:creationId xmlns:p14="http://schemas.microsoft.com/office/powerpoint/2010/main" val="19244929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29</a:t>
            </a:fld>
            <a:endParaRPr/>
          </a:p>
        </p:txBody>
      </p:sp>
    </p:spTree>
    <p:extLst>
      <p:ext uri="{BB962C8B-B14F-4D97-AF65-F5344CB8AC3E}">
        <p14:creationId xmlns:p14="http://schemas.microsoft.com/office/powerpoint/2010/main" val="4098484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a:t>
            </a:fld>
            <a:endParaRPr/>
          </a:p>
        </p:txBody>
      </p:sp>
    </p:spTree>
    <p:extLst>
      <p:ext uri="{BB962C8B-B14F-4D97-AF65-F5344CB8AC3E}">
        <p14:creationId xmlns:p14="http://schemas.microsoft.com/office/powerpoint/2010/main" val="2343700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30</a:t>
            </a:fld>
            <a:endParaRPr/>
          </a:p>
        </p:txBody>
      </p:sp>
    </p:spTree>
    <p:extLst>
      <p:ext uri="{BB962C8B-B14F-4D97-AF65-F5344CB8AC3E}">
        <p14:creationId xmlns:p14="http://schemas.microsoft.com/office/powerpoint/2010/main" val="14417682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31</a:t>
            </a:fld>
            <a:endParaRPr/>
          </a:p>
        </p:txBody>
      </p:sp>
    </p:spTree>
    <p:extLst>
      <p:ext uri="{BB962C8B-B14F-4D97-AF65-F5344CB8AC3E}">
        <p14:creationId xmlns:p14="http://schemas.microsoft.com/office/powerpoint/2010/main" val="15784235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32</a:t>
            </a:fld>
            <a:endParaRPr/>
          </a:p>
        </p:txBody>
      </p:sp>
    </p:spTree>
    <p:extLst>
      <p:ext uri="{BB962C8B-B14F-4D97-AF65-F5344CB8AC3E}">
        <p14:creationId xmlns:p14="http://schemas.microsoft.com/office/powerpoint/2010/main" val="2100121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33</a:t>
            </a:fld>
            <a:endParaRPr/>
          </a:p>
        </p:txBody>
      </p:sp>
    </p:spTree>
    <p:extLst>
      <p:ext uri="{BB962C8B-B14F-4D97-AF65-F5344CB8AC3E}">
        <p14:creationId xmlns:p14="http://schemas.microsoft.com/office/powerpoint/2010/main" val="24946910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34</a:t>
            </a:fld>
            <a:endParaRPr/>
          </a:p>
        </p:txBody>
      </p:sp>
    </p:spTree>
    <p:extLst>
      <p:ext uri="{BB962C8B-B14F-4D97-AF65-F5344CB8AC3E}">
        <p14:creationId xmlns:p14="http://schemas.microsoft.com/office/powerpoint/2010/main" val="24341661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35</a:t>
            </a:fld>
            <a:endParaRPr/>
          </a:p>
        </p:txBody>
      </p:sp>
    </p:spTree>
    <p:extLst>
      <p:ext uri="{BB962C8B-B14F-4D97-AF65-F5344CB8AC3E}">
        <p14:creationId xmlns:p14="http://schemas.microsoft.com/office/powerpoint/2010/main" val="13747866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36</a:t>
            </a:fld>
            <a:endParaRPr/>
          </a:p>
        </p:txBody>
      </p:sp>
    </p:spTree>
    <p:extLst>
      <p:ext uri="{BB962C8B-B14F-4D97-AF65-F5344CB8AC3E}">
        <p14:creationId xmlns:p14="http://schemas.microsoft.com/office/powerpoint/2010/main" val="41718502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37</a:t>
            </a:fld>
            <a:endParaRPr/>
          </a:p>
        </p:txBody>
      </p:sp>
    </p:spTree>
    <p:extLst>
      <p:ext uri="{BB962C8B-B14F-4D97-AF65-F5344CB8AC3E}">
        <p14:creationId xmlns:p14="http://schemas.microsoft.com/office/powerpoint/2010/main" val="36283956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38</a:t>
            </a:fld>
            <a:endParaRPr/>
          </a:p>
        </p:txBody>
      </p:sp>
    </p:spTree>
    <p:extLst>
      <p:ext uri="{BB962C8B-B14F-4D97-AF65-F5344CB8AC3E}">
        <p14:creationId xmlns:p14="http://schemas.microsoft.com/office/powerpoint/2010/main" val="28864625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39</a:t>
            </a:fld>
            <a:endParaRPr/>
          </a:p>
        </p:txBody>
      </p:sp>
    </p:spTree>
    <p:extLst>
      <p:ext uri="{BB962C8B-B14F-4D97-AF65-F5344CB8AC3E}">
        <p14:creationId xmlns:p14="http://schemas.microsoft.com/office/powerpoint/2010/main" val="3963298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a:t>
            </a:fld>
            <a:endParaRPr/>
          </a:p>
        </p:txBody>
      </p:sp>
    </p:spTree>
    <p:extLst>
      <p:ext uri="{BB962C8B-B14F-4D97-AF65-F5344CB8AC3E}">
        <p14:creationId xmlns:p14="http://schemas.microsoft.com/office/powerpoint/2010/main" val="6914362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40</a:t>
            </a:fld>
            <a:endParaRPr/>
          </a:p>
        </p:txBody>
      </p:sp>
    </p:spTree>
    <p:extLst>
      <p:ext uri="{BB962C8B-B14F-4D97-AF65-F5344CB8AC3E}">
        <p14:creationId xmlns:p14="http://schemas.microsoft.com/office/powerpoint/2010/main" val="17854321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41</a:t>
            </a:fld>
            <a:endParaRPr/>
          </a:p>
        </p:txBody>
      </p:sp>
    </p:spTree>
    <p:extLst>
      <p:ext uri="{BB962C8B-B14F-4D97-AF65-F5344CB8AC3E}">
        <p14:creationId xmlns:p14="http://schemas.microsoft.com/office/powerpoint/2010/main" val="17630504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42</a:t>
            </a:fld>
            <a:endParaRPr/>
          </a:p>
        </p:txBody>
      </p:sp>
    </p:spTree>
    <p:extLst>
      <p:ext uri="{BB962C8B-B14F-4D97-AF65-F5344CB8AC3E}">
        <p14:creationId xmlns:p14="http://schemas.microsoft.com/office/powerpoint/2010/main" val="39992014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43</a:t>
            </a:fld>
            <a:endParaRPr/>
          </a:p>
        </p:txBody>
      </p:sp>
    </p:spTree>
    <p:extLst>
      <p:ext uri="{BB962C8B-B14F-4D97-AF65-F5344CB8AC3E}">
        <p14:creationId xmlns:p14="http://schemas.microsoft.com/office/powerpoint/2010/main" val="9054538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44</a:t>
            </a:fld>
            <a:endParaRPr/>
          </a:p>
        </p:txBody>
      </p:sp>
    </p:spTree>
    <p:extLst>
      <p:ext uri="{BB962C8B-B14F-4D97-AF65-F5344CB8AC3E}">
        <p14:creationId xmlns:p14="http://schemas.microsoft.com/office/powerpoint/2010/main" val="10091517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45</a:t>
            </a:fld>
            <a:endParaRPr/>
          </a:p>
        </p:txBody>
      </p:sp>
    </p:spTree>
    <p:extLst>
      <p:ext uri="{BB962C8B-B14F-4D97-AF65-F5344CB8AC3E}">
        <p14:creationId xmlns:p14="http://schemas.microsoft.com/office/powerpoint/2010/main" val="23843195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46</a:t>
            </a:fld>
            <a:endParaRPr/>
          </a:p>
        </p:txBody>
      </p:sp>
    </p:spTree>
    <p:extLst>
      <p:ext uri="{BB962C8B-B14F-4D97-AF65-F5344CB8AC3E}">
        <p14:creationId xmlns:p14="http://schemas.microsoft.com/office/powerpoint/2010/main" val="10133486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47</a:t>
            </a:fld>
            <a:endParaRPr/>
          </a:p>
        </p:txBody>
      </p:sp>
    </p:spTree>
    <p:extLst>
      <p:ext uri="{BB962C8B-B14F-4D97-AF65-F5344CB8AC3E}">
        <p14:creationId xmlns:p14="http://schemas.microsoft.com/office/powerpoint/2010/main" val="14806478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48</a:t>
            </a:fld>
            <a:endParaRPr/>
          </a:p>
        </p:txBody>
      </p:sp>
    </p:spTree>
    <p:extLst>
      <p:ext uri="{BB962C8B-B14F-4D97-AF65-F5344CB8AC3E}">
        <p14:creationId xmlns:p14="http://schemas.microsoft.com/office/powerpoint/2010/main" val="293866647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49</a:t>
            </a:fld>
            <a:endParaRPr/>
          </a:p>
        </p:txBody>
      </p:sp>
    </p:spTree>
    <p:extLst>
      <p:ext uri="{BB962C8B-B14F-4D97-AF65-F5344CB8AC3E}">
        <p14:creationId xmlns:p14="http://schemas.microsoft.com/office/powerpoint/2010/main" val="1751320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a:t>
            </a:fld>
            <a:endParaRPr/>
          </a:p>
        </p:txBody>
      </p:sp>
    </p:spTree>
    <p:extLst>
      <p:ext uri="{BB962C8B-B14F-4D97-AF65-F5344CB8AC3E}">
        <p14:creationId xmlns:p14="http://schemas.microsoft.com/office/powerpoint/2010/main" val="113463353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50</a:t>
            </a:fld>
            <a:endParaRPr/>
          </a:p>
        </p:txBody>
      </p:sp>
    </p:spTree>
    <p:extLst>
      <p:ext uri="{BB962C8B-B14F-4D97-AF65-F5344CB8AC3E}">
        <p14:creationId xmlns:p14="http://schemas.microsoft.com/office/powerpoint/2010/main" val="24662610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51</a:t>
            </a:fld>
            <a:endParaRPr/>
          </a:p>
        </p:txBody>
      </p:sp>
    </p:spTree>
    <p:extLst>
      <p:ext uri="{BB962C8B-B14F-4D97-AF65-F5344CB8AC3E}">
        <p14:creationId xmlns:p14="http://schemas.microsoft.com/office/powerpoint/2010/main" val="28146284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52</a:t>
            </a:fld>
            <a:endParaRPr/>
          </a:p>
        </p:txBody>
      </p:sp>
    </p:spTree>
    <p:extLst>
      <p:ext uri="{BB962C8B-B14F-4D97-AF65-F5344CB8AC3E}">
        <p14:creationId xmlns:p14="http://schemas.microsoft.com/office/powerpoint/2010/main" val="322675069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53</a:t>
            </a:fld>
            <a:endParaRPr/>
          </a:p>
        </p:txBody>
      </p:sp>
    </p:spTree>
    <p:extLst>
      <p:ext uri="{BB962C8B-B14F-4D97-AF65-F5344CB8AC3E}">
        <p14:creationId xmlns:p14="http://schemas.microsoft.com/office/powerpoint/2010/main" val="2953437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54</a:t>
            </a:fld>
            <a:endParaRPr/>
          </a:p>
        </p:txBody>
      </p:sp>
    </p:spTree>
    <p:extLst>
      <p:ext uri="{BB962C8B-B14F-4D97-AF65-F5344CB8AC3E}">
        <p14:creationId xmlns:p14="http://schemas.microsoft.com/office/powerpoint/2010/main" val="258278760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55</a:t>
            </a:fld>
            <a:endParaRPr/>
          </a:p>
        </p:txBody>
      </p:sp>
    </p:spTree>
    <p:extLst>
      <p:ext uri="{BB962C8B-B14F-4D97-AF65-F5344CB8AC3E}">
        <p14:creationId xmlns:p14="http://schemas.microsoft.com/office/powerpoint/2010/main" val="16471116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56</a:t>
            </a:fld>
            <a:endParaRPr/>
          </a:p>
        </p:txBody>
      </p:sp>
    </p:spTree>
    <p:extLst>
      <p:ext uri="{BB962C8B-B14F-4D97-AF65-F5344CB8AC3E}">
        <p14:creationId xmlns:p14="http://schemas.microsoft.com/office/powerpoint/2010/main" val="424045014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57</a:t>
            </a:fld>
            <a:endParaRPr/>
          </a:p>
        </p:txBody>
      </p:sp>
    </p:spTree>
    <p:extLst>
      <p:ext uri="{BB962C8B-B14F-4D97-AF65-F5344CB8AC3E}">
        <p14:creationId xmlns:p14="http://schemas.microsoft.com/office/powerpoint/2010/main" val="4056682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58</a:t>
            </a:fld>
            <a:endParaRPr/>
          </a:p>
        </p:txBody>
      </p:sp>
    </p:spTree>
    <p:extLst>
      <p:ext uri="{BB962C8B-B14F-4D97-AF65-F5344CB8AC3E}">
        <p14:creationId xmlns:p14="http://schemas.microsoft.com/office/powerpoint/2010/main" val="3562325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a:t>
            </a:fld>
            <a:endParaRPr/>
          </a:p>
        </p:txBody>
      </p:sp>
    </p:spTree>
    <p:extLst>
      <p:ext uri="{BB962C8B-B14F-4D97-AF65-F5344CB8AC3E}">
        <p14:creationId xmlns:p14="http://schemas.microsoft.com/office/powerpoint/2010/main" val="3092258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a:t>
            </a:fld>
            <a:endParaRPr/>
          </a:p>
        </p:txBody>
      </p:sp>
    </p:spTree>
    <p:extLst>
      <p:ext uri="{BB962C8B-B14F-4D97-AF65-F5344CB8AC3E}">
        <p14:creationId xmlns:p14="http://schemas.microsoft.com/office/powerpoint/2010/main" val="2547153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8</a:t>
            </a:fld>
            <a:endParaRPr/>
          </a:p>
        </p:txBody>
      </p:sp>
    </p:spTree>
    <p:extLst>
      <p:ext uri="{BB962C8B-B14F-4D97-AF65-F5344CB8AC3E}">
        <p14:creationId xmlns:p14="http://schemas.microsoft.com/office/powerpoint/2010/main" val="2022392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9</a:t>
            </a:fld>
            <a:endParaRPr/>
          </a:p>
        </p:txBody>
      </p:sp>
    </p:spTree>
    <p:extLst>
      <p:ext uri="{BB962C8B-B14F-4D97-AF65-F5344CB8AC3E}">
        <p14:creationId xmlns:p14="http://schemas.microsoft.com/office/powerpoint/2010/main" val="24423312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2">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34.xml"/><Relationship Id="rId3" Type="http://schemas.openxmlformats.org/officeDocument/2006/relationships/slide" Target="slide3.xml"/><Relationship Id="rId7" Type="http://schemas.openxmlformats.org/officeDocument/2006/relationships/slide" Target="slide2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9.xml"/><Relationship Id="rId9" Type="http://schemas.openxmlformats.org/officeDocument/2006/relationships/slide" Target="slide5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netbasequid.com/blog/market-research-steps/" TargetMode="External"/><Relationship Id="rId7" Type="http://schemas.openxmlformats.org/officeDocument/2006/relationships/hyperlink" Target="https://www.smashingmagazine.com/2010/01/color-theory-for-designers-part-1-the-meaning-of-color/"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hyperlink" Target="https://www.heurio.co/dieter-rams-10-principles-of-good-design" TargetMode="External"/><Relationship Id="rId5" Type="http://schemas.openxmlformats.org/officeDocument/2006/relationships/hyperlink" Target="https://neilpatel.com/what-is-content-marketing/" TargetMode="External"/><Relationship Id="rId4" Type="http://schemas.openxmlformats.org/officeDocument/2006/relationships/hyperlink" Target="https://books.forbes.com/blog/how-to-build-a-digital-brand-that-last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4000" dirty="0">
                <a:latin typeface="Calibri"/>
                <a:ea typeface="Calibri"/>
                <a:cs typeface="Calibri"/>
                <a:sym typeface="Calibri"/>
              </a:rPr>
              <a:t>SOCIAL MEDIA FUNDAMENTALS</a:t>
            </a:r>
            <a:endParaRPr dirty="0"/>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Enhancing Young People Skills and Competencies in Social Entrepreneurship by Virtual Reality - </a:t>
            </a:r>
            <a:r>
              <a:rPr lang="en-IE" sz="1200" b="1" dirty="0">
                <a:solidFill>
                  <a:schemeClr val="accent6">
                    <a:lumMod val="75000"/>
                  </a:schemeClr>
                </a:solidFill>
                <a:latin typeface="Calibri"/>
                <a:cs typeface="Calibri"/>
              </a:rPr>
              <a:t>ERASMUS + 2021-1-RO01-KA220-YOU-000029869</a:t>
            </a:r>
            <a:endParaRPr lang="en-US" sz="1200" b="1" dirty="0">
              <a:solidFill>
                <a:schemeClr val="accent6">
                  <a:lumMod val="75000"/>
                </a:schemeClr>
              </a:solidFill>
              <a:latin typeface="Calibri"/>
              <a:cs typeface="Calibri"/>
            </a:endParaRPr>
          </a:p>
        </p:txBody>
      </p:sp>
      <p:sp>
        <p:nvSpPr>
          <p:cNvPr id="101" name="Google Shape;101;p1"/>
          <p:cNvSpPr/>
          <p:nvPr/>
        </p:nvSpPr>
        <p:spPr>
          <a:xfrm>
            <a:off x="500034" y="6286520"/>
            <a:ext cx="810177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a:solidFill>
                  <a:srgbClr val="ABD7C9"/>
                </a:solidFill>
              </a:rPr>
              <a:t>Asociatia Centrul de Training European - CTE</a:t>
            </a:r>
            <a:endParaRPr sz="1400" b="0" i="0" u="none" strike="noStrike" cap="none">
              <a:solidFill>
                <a:srgbClr val="000000"/>
              </a:solidFill>
              <a:latin typeface="Arial"/>
              <a:ea typeface="Arial"/>
              <a:cs typeface="Arial"/>
              <a:sym typeface="Arial"/>
            </a:endParaRPr>
          </a:p>
        </p:txBody>
      </p:sp>
      <p:sp>
        <p:nvSpPr>
          <p:cNvPr id="102" name="Google Shape;102;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3" name="Google Shape;103;p1"/>
          <p:cNvSpPr txBox="1">
            <a:spLocks noGrp="1"/>
          </p:cNvSpPr>
          <p:nvPr>
            <p:ph type="ctrTitle"/>
          </p:nvPr>
        </p:nvSpPr>
        <p:spPr>
          <a:xfrm>
            <a:off x="759951" y="3725955"/>
            <a:ext cx="7326600" cy="431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3000" dirty="0">
                <a:latin typeface="Calibri"/>
                <a:ea typeface="Calibri"/>
                <a:cs typeface="Calibri"/>
                <a:sym typeface="Calibri"/>
              </a:rPr>
              <a:t>Advanced</a:t>
            </a:r>
            <a:endParaRPr sz="5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Social Media in numbers</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71914"/>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dirty="0"/>
              <a:t>The average American spends 5 hours and 24 minutes on their mobile device each day.</a:t>
            </a:r>
          </a:p>
          <a:p>
            <a:pPr algn="just"/>
            <a:endParaRPr lang="en-US" sz="3000" dirty="0"/>
          </a:p>
          <a:p>
            <a:pPr algn="just"/>
            <a:endParaRPr lang="en-US" sz="3000" dirty="0"/>
          </a:p>
          <a:p>
            <a:pPr marL="457200" indent="-457200" algn="just">
              <a:buFont typeface="Wingdings" panose="05000000000000000000" pitchFamily="2" charset="2"/>
              <a:buChar char="Ø"/>
            </a:pPr>
            <a:r>
              <a:rPr lang="en-US" sz="3000" dirty="0"/>
              <a:t>Americans check their phones on average 96 times per day, or once every ten minutes.</a:t>
            </a:r>
          </a:p>
        </p:txBody>
      </p:sp>
    </p:spTree>
    <p:extLst>
      <p:ext uri="{BB962C8B-B14F-4D97-AF65-F5344CB8AC3E}">
        <p14:creationId xmlns:p14="http://schemas.microsoft.com/office/powerpoint/2010/main" val="858724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Social Media in numbers</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71914"/>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dirty="0"/>
              <a:t>There are roughly 6.92 billion smartphone users across the world. That’s 86.29% of the global population, as of 2023.</a:t>
            </a:r>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dirty="0"/>
              <a:t>59.16% of website traffic comes from mobile devices, as of 2022.</a:t>
            </a:r>
          </a:p>
        </p:txBody>
      </p:sp>
    </p:spTree>
    <p:extLst>
      <p:ext uri="{BB962C8B-B14F-4D97-AF65-F5344CB8AC3E}">
        <p14:creationId xmlns:p14="http://schemas.microsoft.com/office/powerpoint/2010/main" val="486115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Types of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71914"/>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Social networking sites</a:t>
            </a:r>
            <a:r>
              <a:rPr lang="en-US" sz="3000" dirty="0"/>
              <a:t>: These platforms allow users to connect with friends, family, and other users, and share information such as photos, videos, and updates. Examples include Facebook, LinkedIn, and </a:t>
            </a:r>
            <a:r>
              <a:rPr lang="en-US" sz="3000" dirty="0" err="1"/>
              <a:t>MySpace</a:t>
            </a:r>
            <a:r>
              <a:rPr lang="en-US" sz="3000" dirty="0"/>
              <a:t>.</a:t>
            </a:r>
          </a:p>
        </p:txBody>
      </p:sp>
    </p:spTree>
    <p:extLst>
      <p:ext uri="{BB962C8B-B14F-4D97-AF65-F5344CB8AC3E}">
        <p14:creationId xmlns:p14="http://schemas.microsoft.com/office/powerpoint/2010/main" val="1605206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Types of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145650"/>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Microblogging platforms: </a:t>
            </a:r>
            <a:r>
              <a:rPr lang="en-US" sz="3000" dirty="0"/>
              <a:t>These platforms allow users to share short-form content, such as text updates or images, with their followers. Examples include Twitter and Tumblr.</a:t>
            </a:r>
          </a:p>
        </p:txBody>
      </p:sp>
    </p:spTree>
    <p:extLst>
      <p:ext uri="{BB962C8B-B14F-4D97-AF65-F5344CB8AC3E}">
        <p14:creationId xmlns:p14="http://schemas.microsoft.com/office/powerpoint/2010/main" val="1115969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Types of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28671"/>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Image sharing platforms: </a:t>
            </a:r>
            <a:r>
              <a:rPr lang="en-US" sz="3000" dirty="0"/>
              <a:t>These platforms allow users to share images, often with accompanying text or hashtags. Examples include Instagram and Pinterest.</a:t>
            </a:r>
          </a:p>
        </p:txBody>
      </p:sp>
    </p:spTree>
    <p:extLst>
      <p:ext uri="{BB962C8B-B14F-4D97-AF65-F5344CB8AC3E}">
        <p14:creationId xmlns:p14="http://schemas.microsoft.com/office/powerpoint/2010/main" val="1455517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Types of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Discussion forums and message boards: </a:t>
            </a:r>
            <a:r>
              <a:rPr lang="en-US" sz="3000" dirty="0"/>
              <a:t>These platforms allow users to post questions, comments, and discussions on various topics. Examples include Reddit and Quora.</a:t>
            </a:r>
          </a:p>
        </p:txBody>
      </p:sp>
    </p:spTree>
    <p:extLst>
      <p:ext uri="{BB962C8B-B14F-4D97-AF65-F5344CB8AC3E}">
        <p14:creationId xmlns:p14="http://schemas.microsoft.com/office/powerpoint/2010/main" val="7677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Types of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Review and recommendation platforms: </a:t>
            </a:r>
            <a:r>
              <a:rPr lang="en-US" sz="3000" dirty="0"/>
              <a:t>These platforms allow users to share their opinions and recommendations about products, services, and businesses. Examples include Yelp and TripAdvisor.</a:t>
            </a:r>
          </a:p>
        </p:txBody>
      </p:sp>
    </p:spTree>
    <p:extLst>
      <p:ext uri="{BB962C8B-B14F-4D97-AF65-F5344CB8AC3E}">
        <p14:creationId xmlns:p14="http://schemas.microsoft.com/office/powerpoint/2010/main" val="2928467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Social Media - Disadvantages</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2365106"/>
            <a:ext cx="7779895" cy="2400657"/>
          </a:xfrm>
          <a:prstGeom prst="rect">
            <a:avLst/>
          </a:prstGeom>
          <a:noFill/>
        </p:spPr>
        <p:txBody>
          <a:bodyPr wrap="square" rtlCol="0">
            <a:spAutoFit/>
          </a:bodyPr>
          <a:lstStyle/>
          <a:p>
            <a:pPr algn="just"/>
            <a:r>
              <a:rPr lang="en-US" sz="3000" dirty="0"/>
              <a:t>While there are many benefits of using social media for market research, there are also some potential disadvantages to keep in mind. Here are a few to consider:</a:t>
            </a:r>
          </a:p>
          <a:p>
            <a:pPr algn="just"/>
            <a:endParaRPr lang="en-US" sz="3000" dirty="0"/>
          </a:p>
        </p:txBody>
      </p:sp>
    </p:spTree>
    <p:extLst>
      <p:ext uri="{BB962C8B-B14F-4D97-AF65-F5344CB8AC3E}">
        <p14:creationId xmlns:p14="http://schemas.microsoft.com/office/powerpoint/2010/main" val="3271641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Social Media - Disadvantages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Biased sample</a:t>
            </a:r>
            <a:r>
              <a:rPr lang="en-US" sz="3000" dirty="0"/>
              <a:t>: One potential disadvantage of social media research is that the sample may not be representative of the population as a whole. People who use social media may have different characteristics, opinions, and behaviors than those who don't use social media, which can lead to a biased sample.</a:t>
            </a:r>
          </a:p>
        </p:txBody>
      </p:sp>
    </p:spTree>
    <p:extLst>
      <p:ext uri="{BB962C8B-B14F-4D97-AF65-F5344CB8AC3E}">
        <p14:creationId xmlns:p14="http://schemas.microsoft.com/office/powerpoint/2010/main" val="1981456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Social Media - Disadvantages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Privacy concerns: </a:t>
            </a:r>
            <a:r>
              <a:rPr lang="en-US" sz="3000" dirty="0"/>
              <a:t>Social media research may also raise privacy concerns for some individuals. Researchers must be careful to protect the privacy of participants and ensure that any data collected is anonymized and used in accordance with ethical guidelines.</a:t>
            </a:r>
          </a:p>
        </p:txBody>
      </p:sp>
    </p:spTree>
    <p:extLst>
      <p:ext uri="{BB962C8B-B14F-4D97-AF65-F5344CB8AC3E}">
        <p14:creationId xmlns:p14="http://schemas.microsoft.com/office/powerpoint/2010/main" val="4128536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sym typeface="Arial Black"/>
              </a:rPr>
              <a:t>CONTENT</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9" y="2143593"/>
            <a:ext cx="7779895" cy="3539430"/>
          </a:xfrm>
          <a:prstGeom prst="rect">
            <a:avLst/>
          </a:prstGeom>
          <a:noFill/>
        </p:spPr>
        <p:txBody>
          <a:bodyPr wrap="square" rtlCol="0">
            <a:spAutoFit/>
          </a:bodyPr>
          <a:lstStyle/>
          <a:p>
            <a:pPr marL="514350" indent="-514350">
              <a:buFont typeface="+mj-lt"/>
              <a:buAutoNum type="arabicPeriod"/>
            </a:pPr>
            <a:r>
              <a:rPr lang="en-US" sz="3200" dirty="0">
                <a:hlinkClick r:id="rId3" action="ppaction://hlinksldjump"/>
              </a:rPr>
              <a:t>Social Media principles</a:t>
            </a:r>
            <a:endParaRPr lang="en-US" sz="3200" dirty="0"/>
          </a:p>
          <a:p>
            <a:pPr marL="514350" indent="-514350">
              <a:buFont typeface="+mj-lt"/>
              <a:buAutoNum type="arabicPeriod"/>
            </a:pPr>
            <a:r>
              <a:rPr lang="en-US" sz="3200" dirty="0">
                <a:hlinkClick r:id="rId4" action="ppaction://hlinksldjump"/>
              </a:rPr>
              <a:t>Social Media in numbers</a:t>
            </a:r>
            <a:endParaRPr lang="en-US" sz="3200" dirty="0"/>
          </a:p>
          <a:p>
            <a:pPr marL="514350" indent="-514350">
              <a:buFont typeface="+mj-lt"/>
              <a:buAutoNum type="arabicPeriod"/>
            </a:pPr>
            <a:r>
              <a:rPr lang="en-US" sz="3200" dirty="0">
                <a:hlinkClick r:id="rId5" action="ppaction://hlinksldjump"/>
              </a:rPr>
              <a:t>Types of Social Media</a:t>
            </a:r>
            <a:endParaRPr lang="en-US" sz="3200" dirty="0"/>
          </a:p>
          <a:p>
            <a:pPr marL="514350" indent="-514350">
              <a:buFont typeface="+mj-lt"/>
              <a:buAutoNum type="arabicPeriod"/>
            </a:pPr>
            <a:r>
              <a:rPr lang="en-US" sz="3200" dirty="0">
                <a:hlinkClick r:id="rId6" action="ppaction://hlinksldjump"/>
              </a:rPr>
              <a:t>Social Media – Disadvantages</a:t>
            </a:r>
            <a:endParaRPr lang="en-US" sz="3200" dirty="0"/>
          </a:p>
          <a:p>
            <a:pPr marL="514350" indent="-514350">
              <a:buFont typeface="+mj-lt"/>
              <a:buAutoNum type="arabicPeriod"/>
            </a:pPr>
            <a:r>
              <a:rPr lang="en-US" sz="3200" dirty="0">
                <a:hlinkClick r:id="rId7" action="ppaction://hlinksldjump"/>
              </a:rPr>
              <a:t>How can you build your brand?</a:t>
            </a:r>
            <a:endParaRPr lang="en-US" sz="3200" dirty="0"/>
          </a:p>
          <a:p>
            <a:pPr marL="514350" indent="-514350">
              <a:buFont typeface="+mj-lt"/>
              <a:buAutoNum type="arabicPeriod"/>
            </a:pPr>
            <a:r>
              <a:rPr lang="en-US" sz="3200" dirty="0">
                <a:hlinkClick r:id="rId8" action="ppaction://hlinksldjump"/>
              </a:rPr>
              <a:t>Copywriting</a:t>
            </a:r>
            <a:endParaRPr lang="en-US" sz="3200" dirty="0"/>
          </a:p>
          <a:p>
            <a:pPr marL="514350" indent="-514350">
              <a:buFont typeface="+mj-lt"/>
              <a:buAutoNum type="arabicPeriod"/>
            </a:pPr>
            <a:r>
              <a:rPr lang="en-US" sz="3200" dirty="0">
                <a:hlinkClick r:id="rId9" action="ppaction://hlinksldjump"/>
              </a:rPr>
              <a:t>Best practices for social media metrics</a:t>
            </a: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Social Media - Disadvantages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Limited control: </a:t>
            </a:r>
            <a:r>
              <a:rPr lang="en-US" sz="3000" dirty="0"/>
              <a:t>Social media research can also be challenging because researchers have limited control over the data collection process. Posts, comments, and other forms of social media content can be deleted or edited at any time, which can make it difficult to collect reliable data.</a:t>
            </a:r>
          </a:p>
        </p:txBody>
      </p:sp>
    </p:spTree>
    <p:extLst>
      <p:ext uri="{BB962C8B-B14F-4D97-AF65-F5344CB8AC3E}">
        <p14:creationId xmlns:p14="http://schemas.microsoft.com/office/powerpoint/2010/main" val="4258109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Social Media - Disadvantages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No guarantee of accuracy: </a:t>
            </a:r>
            <a:r>
              <a:rPr lang="en-US" sz="3000" dirty="0"/>
              <a:t>Another potential disadvantage of social media research is that there is no guarantee of accuracy. People may not always provide truthful or accurate information on social media, or they may post in a way that is designed to influence others.</a:t>
            </a:r>
          </a:p>
        </p:txBody>
      </p:sp>
    </p:spTree>
    <p:extLst>
      <p:ext uri="{BB962C8B-B14F-4D97-AF65-F5344CB8AC3E}">
        <p14:creationId xmlns:p14="http://schemas.microsoft.com/office/powerpoint/2010/main" val="2745141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Social Media - Disadvantages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Misinterpretation of data: </a:t>
            </a:r>
            <a:r>
              <a:rPr lang="en-US" sz="3000" dirty="0"/>
              <a:t>Finally, there is a risk of misinterpreting social media data. Because social media data is often unstructured and can be difficult to analyze, researchers must be careful to avoid drawing conclusions that are not supported by the data.</a:t>
            </a:r>
          </a:p>
        </p:txBody>
      </p:sp>
    </p:spTree>
    <p:extLst>
      <p:ext uri="{BB962C8B-B14F-4D97-AF65-F5344CB8AC3E}">
        <p14:creationId xmlns:p14="http://schemas.microsoft.com/office/powerpoint/2010/main" val="1125974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How can you build your brand?</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28671"/>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Define your brand: </a:t>
            </a:r>
            <a:r>
              <a:rPr lang="en-US" sz="3000" dirty="0"/>
              <a:t>Start by defining your brand identity, including your mission, values, and personality. This will help you to create a clear and consistent brand message.</a:t>
            </a:r>
          </a:p>
        </p:txBody>
      </p:sp>
    </p:spTree>
    <p:extLst>
      <p:ext uri="{BB962C8B-B14F-4D97-AF65-F5344CB8AC3E}">
        <p14:creationId xmlns:p14="http://schemas.microsoft.com/office/powerpoint/2010/main" val="30023061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How can you build your brand?</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182226"/>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Develop your visual identity</a:t>
            </a:r>
            <a:r>
              <a:rPr lang="en-US" sz="3000" dirty="0"/>
              <a:t>: Your visual identity, including your logo, colors, and typography, should be consistent with your brand identity and help to differentiate your brand from the competition.</a:t>
            </a:r>
          </a:p>
        </p:txBody>
      </p:sp>
    </p:spTree>
    <p:extLst>
      <p:ext uri="{BB962C8B-B14F-4D97-AF65-F5344CB8AC3E}">
        <p14:creationId xmlns:p14="http://schemas.microsoft.com/office/powerpoint/2010/main" val="19526250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How can you build your brand?</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88450"/>
            <a:ext cx="7779895" cy="4708981"/>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Create a brand voice: </a:t>
            </a:r>
            <a:r>
              <a:rPr lang="en-US" sz="3000" dirty="0"/>
              <a:t>Your brand voice should be consistent across all channels and help to communicate your brand personality and values.</a:t>
            </a:r>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b="1" dirty="0"/>
              <a:t>Build a brand community</a:t>
            </a:r>
            <a:r>
              <a:rPr lang="en-US" sz="3000" dirty="0"/>
              <a:t>: Engage with your customers and build a community around your brand. This can be achieved through social media, events, and other forms of customer engagement.</a:t>
            </a:r>
          </a:p>
        </p:txBody>
      </p:sp>
    </p:spTree>
    <p:extLst>
      <p:ext uri="{BB962C8B-B14F-4D97-AF65-F5344CB8AC3E}">
        <p14:creationId xmlns:p14="http://schemas.microsoft.com/office/powerpoint/2010/main" val="3454727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How can you build your brand?</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Monitor and measure your brand: </a:t>
            </a:r>
            <a:r>
              <a:rPr lang="en-US" sz="3000" dirty="0"/>
              <a:t>Regularly monitor and measure your brand's performance to ensure that it is resonating with your target audience and meeting your business objectives. Use this data to make informed decisions about your branding strategy.</a:t>
            </a:r>
          </a:p>
        </p:txBody>
      </p:sp>
    </p:spTree>
    <p:extLst>
      <p:ext uri="{BB962C8B-B14F-4D97-AF65-F5344CB8AC3E}">
        <p14:creationId xmlns:p14="http://schemas.microsoft.com/office/powerpoint/2010/main" val="3089350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2400657"/>
          </a:xfrm>
          <a:prstGeom prst="rect">
            <a:avLst/>
          </a:prstGeom>
          <a:noFill/>
        </p:spPr>
        <p:txBody>
          <a:bodyPr wrap="square" rtlCol="0">
            <a:spAutoFit/>
          </a:bodyPr>
          <a:lstStyle/>
          <a:p>
            <a:pPr algn="just"/>
            <a:r>
              <a:rPr lang="en-US" sz="3000" dirty="0"/>
              <a:t>Brand awareness refers to the extent to which a brand is recognized and familiar to potential customers. It's an important aspect of branding, as it can influence customer behavior and impact business performance.</a:t>
            </a:r>
          </a:p>
        </p:txBody>
      </p:sp>
    </p:spTree>
    <p:extLst>
      <p:ext uri="{BB962C8B-B14F-4D97-AF65-F5344CB8AC3E}">
        <p14:creationId xmlns:p14="http://schemas.microsoft.com/office/powerpoint/2010/main" val="10358668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3785652"/>
          </a:xfrm>
          <a:prstGeom prst="rect">
            <a:avLst/>
          </a:prstGeom>
          <a:noFill/>
        </p:spPr>
        <p:txBody>
          <a:bodyPr wrap="square" rtlCol="0">
            <a:spAutoFit/>
          </a:bodyPr>
          <a:lstStyle/>
          <a:p>
            <a:pPr algn="just"/>
            <a:r>
              <a:rPr lang="en-US" sz="3000" dirty="0"/>
              <a:t>Building brand awareness requires a strategic and consistent approach that focuses on creating a strong and memorable brand image that resonates with customers. This can include elements such as a distinctive logo, consistent visual identity, and a strong brand message that sets your brand apart from competitors.</a:t>
            </a:r>
          </a:p>
        </p:txBody>
      </p:sp>
    </p:spTree>
    <p:extLst>
      <p:ext uri="{BB962C8B-B14F-4D97-AF65-F5344CB8AC3E}">
        <p14:creationId xmlns:p14="http://schemas.microsoft.com/office/powerpoint/2010/main" val="16862752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4247317"/>
          </a:xfrm>
          <a:prstGeom prst="rect">
            <a:avLst/>
          </a:prstGeom>
          <a:noFill/>
        </p:spPr>
        <p:txBody>
          <a:bodyPr wrap="square" rtlCol="0">
            <a:spAutoFit/>
          </a:bodyPr>
          <a:lstStyle/>
          <a:p>
            <a:pPr algn="just"/>
            <a:r>
              <a:rPr lang="en-US" sz="3000" dirty="0"/>
              <a:t>Social media can be a powerful tool for building brand awareness, as it allows brands to reach a wide audience and showcase their products and services in a fun and engaging way. By creating and sharing content that is relevant and interesting to your target audience, you can increase your brand's visibility and create a buzz around your products or services.</a:t>
            </a:r>
          </a:p>
        </p:txBody>
      </p:sp>
    </p:spTree>
    <p:extLst>
      <p:ext uri="{BB962C8B-B14F-4D97-AF65-F5344CB8AC3E}">
        <p14:creationId xmlns:p14="http://schemas.microsoft.com/office/powerpoint/2010/main" val="3452630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Social Media principles</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723869"/>
            <a:ext cx="7779895" cy="3323987"/>
          </a:xfrm>
          <a:prstGeom prst="rect">
            <a:avLst/>
          </a:prstGeom>
          <a:noFill/>
        </p:spPr>
        <p:txBody>
          <a:bodyPr wrap="square" rtlCol="0">
            <a:spAutoFit/>
          </a:bodyPr>
          <a:lstStyle/>
          <a:p>
            <a:pPr algn="just"/>
            <a:r>
              <a:rPr lang="en-US" sz="3000" dirty="0"/>
              <a:t>Marketing and communication efforts on social media spin around the ways businesses can connect with their audience, build brand awareness, and drive business results. For a successful result in social media, businesses can follow some principles:</a:t>
            </a:r>
          </a:p>
        </p:txBody>
      </p:sp>
    </p:spTree>
    <p:extLst>
      <p:ext uri="{BB962C8B-B14F-4D97-AF65-F5344CB8AC3E}">
        <p14:creationId xmlns:p14="http://schemas.microsoft.com/office/powerpoint/2010/main" val="3781373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3785652"/>
          </a:xfrm>
          <a:prstGeom prst="rect">
            <a:avLst/>
          </a:prstGeom>
          <a:noFill/>
        </p:spPr>
        <p:txBody>
          <a:bodyPr wrap="square" rtlCol="0">
            <a:spAutoFit/>
          </a:bodyPr>
          <a:lstStyle/>
          <a:p>
            <a:pPr algn="just"/>
            <a:r>
              <a:rPr lang="en-US" sz="3000" dirty="0"/>
              <a:t>Some of the most well-known strategies for building brand awareness include:</a:t>
            </a:r>
          </a:p>
          <a:p>
            <a:pPr algn="just"/>
            <a:endParaRPr lang="en-US" sz="3000" dirty="0"/>
          </a:p>
          <a:p>
            <a:pPr marL="457200" indent="-457200" algn="just">
              <a:buFont typeface="Wingdings" panose="05000000000000000000" pitchFamily="2" charset="2"/>
              <a:buChar char="Ø"/>
            </a:pPr>
            <a:r>
              <a:rPr lang="en-US" sz="3000" b="1" dirty="0"/>
              <a:t>Advertising</a:t>
            </a:r>
            <a:r>
              <a:rPr lang="en-US" sz="3000" dirty="0"/>
              <a:t>: Advertising can be a powerful way to build brand awareness, as it allows you to reach a large audience and promote your brand message in a targeted and effective way.</a:t>
            </a:r>
          </a:p>
        </p:txBody>
      </p:sp>
    </p:spTree>
    <p:extLst>
      <p:ext uri="{BB962C8B-B14F-4D97-AF65-F5344CB8AC3E}">
        <p14:creationId xmlns:p14="http://schemas.microsoft.com/office/powerpoint/2010/main" val="40252209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432418"/>
            <a:ext cx="7779895"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Influencer marketing</a:t>
            </a:r>
            <a:r>
              <a:rPr lang="en-US" sz="3000" dirty="0"/>
              <a:t>: Partnering with influencers can be a great way to reach a new audience and build brand awareness, as influencers can help to promote your products or services to their followers.</a:t>
            </a:r>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b="1" dirty="0"/>
              <a:t>Events and sponsorships</a:t>
            </a:r>
            <a:r>
              <a:rPr lang="en-US" sz="3000" dirty="0"/>
              <a:t>: Hosting events or sponsoring activities that align with your brand values can be a great way to build brand awareness and create positive associations with your brand.</a:t>
            </a:r>
          </a:p>
        </p:txBody>
      </p:sp>
    </p:spTree>
    <p:extLst>
      <p:ext uri="{BB962C8B-B14F-4D97-AF65-F5344CB8AC3E}">
        <p14:creationId xmlns:p14="http://schemas.microsoft.com/office/powerpoint/2010/main" val="2509880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81058"/>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Public relations: </a:t>
            </a:r>
            <a:r>
              <a:rPr lang="en-US" sz="3000" dirty="0"/>
              <a:t>Public relations can be a powerful tool for building brand awareness, as it allows you to generate positive media coverage and promote your brand message to a wider audience.</a:t>
            </a:r>
          </a:p>
        </p:txBody>
      </p:sp>
    </p:spTree>
    <p:extLst>
      <p:ext uri="{BB962C8B-B14F-4D97-AF65-F5344CB8AC3E}">
        <p14:creationId xmlns:p14="http://schemas.microsoft.com/office/powerpoint/2010/main" val="13765616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r>
              <a:rPr lang="en-US" sz="4000" dirty="0">
                <a:solidFill>
                  <a:srgbClr val="398F98"/>
                </a:solidFill>
                <a:latin typeface="Calibri"/>
                <a:cs typeface="Calibri"/>
              </a:rPr>
              <a:t>Brand awareness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356361"/>
            <a:ext cx="7779895" cy="5170646"/>
          </a:xfrm>
          <a:prstGeom prst="rect">
            <a:avLst/>
          </a:prstGeom>
          <a:noFill/>
        </p:spPr>
        <p:txBody>
          <a:bodyPr wrap="square" rtlCol="0">
            <a:spAutoFit/>
          </a:bodyPr>
          <a:lstStyle/>
          <a:p>
            <a:pPr marL="457200" indent="-457200" algn="just">
              <a:buFont typeface="Wingdings" panose="05000000000000000000" pitchFamily="2" charset="2"/>
              <a:buChar char="ü"/>
            </a:pPr>
            <a:r>
              <a:rPr lang="en-US" sz="3000" dirty="0"/>
              <a:t>Implementing a comprehensive branding strategy that focuses on building brand awareness, you can create a strong and memorable brand that resonates with customers and drives business growth.</a:t>
            </a:r>
          </a:p>
          <a:p>
            <a:pPr algn="just"/>
            <a:endParaRPr lang="en-US" sz="3000" dirty="0"/>
          </a:p>
          <a:p>
            <a:pPr marL="457200" indent="-457200" algn="just">
              <a:buFont typeface="Wingdings" panose="05000000000000000000" pitchFamily="2" charset="2"/>
              <a:buChar char="ü"/>
            </a:pPr>
            <a:r>
              <a:rPr lang="en-US" sz="3000" dirty="0"/>
              <a:t>Following these branding principles and taking these steps, you can build a strong and memorable brand that resonates with your target audience and drives business growth.</a:t>
            </a:r>
          </a:p>
        </p:txBody>
      </p:sp>
    </p:spTree>
    <p:extLst>
      <p:ext uri="{BB962C8B-B14F-4D97-AF65-F5344CB8AC3E}">
        <p14:creationId xmlns:p14="http://schemas.microsoft.com/office/powerpoint/2010/main" val="23416095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407921"/>
            <a:ext cx="7779895" cy="2400657"/>
          </a:xfrm>
          <a:prstGeom prst="rect">
            <a:avLst/>
          </a:prstGeom>
          <a:noFill/>
        </p:spPr>
        <p:txBody>
          <a:bodyPr wrap="square" rtlCol="0">
            <a:spAutoFit/>
          </a:bodyPr>
          <a:lstStyle/>
          <a:p>
            <a:pPr algn="just"/>
            <a:r>
              <a:rPr lang="en-US" sz="3000" dirty="0"/>
              <a:t>Copywriting is the art and science of writing persuasive and engaging text, also known as "copy," with the intention of selling a product or service, promoting a brand, or influencing a target audience to take a desired action.</a:t>
            </a:r>
          </a:p>
        </p:txBody>
      </p:sp>
    </p:spTree>
    <p:extLst>
      <p:ext uri="{BB962C8B-B14F-4D97-AF65-F5344CB8AC3E}">
        <p14:creationId xmlns:p14="http://schemas.microsoft.com/office/powerpoint/2010/main" val="29415865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1767841"/>
            <a:ext cx="7779895" cy="4708981"/>
          </a:xfrm>
          <a:prstGeom prst="rect">
            <a:avLst/>
          </a:prstGeom>
          <a:noFill/>
        </p:spPr>
        <p:txBody>
          <a:bodyPr wrap="square" rtlCol="0">
            <a:spAutoFit/>
          </a:bodyPr>
          <a:lstStyle/>
          <a:p>
            <a:pPr algn="just"/>
            <a:r>
              <a:rPr lang="en-US" sz="3000" dirty="0"/>
              <a:t>Copywriting is used in various forms of advertising and marketing, such as social media posts, website content, email campaigns, video scripts, print ads, and more. The primary goal of copywriting is to connect with the target audience, build trust, and persuade them to take a specific action, such as making a purchase, subscribing to a newsletter, or following a brand on social media.</a:t>
            </a:r>
          </a:p>
        </p:txBody>
      </p:sp>
    </p:spTree>
    <p:extLst>
      <p:ext uri="{BB962C8B-B14F-4D97-AF65-F5344CB8AC3E}">
        <p14:creationId xmlns:p14="http://schemas.microsoft.com/office/powerpoint/2010/main" val="21976323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1767841"/>
            <a:ext cx="7779895" cy="4708981"/>
          </a:xfrm>
          <a:prstGeom prst="rect">
            <a:avLst/>
          </a:prstGeom>
          <a:noFill/>
        </p:spPr>
        <p:txBody>
          <a:bodyPr wrap="square" rtlCol="0">
            <a:spAutoFit/>
          </a:bodyPr>
          <a:lstStyle/>
          <a:p>
            <a:pPr algn="just"/>
            <a:r>
              <a:rPr lang="en-US" sz="3000" dirty="0"/>
              <a:t>Effective copywriting requires a deep understanding of the target audience, as well as the brand's values, messaging, and tone of voice. It also involves using techniques such as storytelling, humor, emotional appeal, and persuasive language to capture the reader's attention and keep them engaged. Overall, copywriting is a crucial element of successful marketing and advertising campaigns.</a:t>
            </a:r>
          </a:p>
        </p:txBody>
      </p:sp>
    </p:spTree>
    <p:extLst>
      <p:ext uri="{BB962C8B-B14F-4D97-AF65-F5344CB8AC3E}">
        <p14:creationId xmlns:p14="http://schemas.microsoft.com/office/powerpoint/2010/main" val="7239697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2225041"/>
            <a:ext cx="7779895" cy="1938992"/>
          </a:xfrm>
          <a:prstGeom prst="rect">
            <a:avLst/>
          </a:prstGeom>
          <a:noFill/>
        </p:spPr>
        <p:txBody>
          <a:bodyPr wrap="square" rtlCol="0">
            <a:spAutoFit/>
          </a:bodyPr>
          <a:lstStyle/>
          <a:p>
            <a:pPr algn="just"/>
            <a:r>
              <a:rPr lang="en-US" sz="3000" dirty="0"/>
              <a:t>Copywriting is extremely important for a brand. In fact, it's often said that "content is king," and this is especially true when it comes to branding and marketing.</a:t>
            </a:r>
          </a:p>
        </p:txBody>
      </p:sp>
    </p:spTree>
    <p:extLst>
      <p:ext uri="{BB962C8B-B14F-4D97-AF65-F5344CB8AC3E}">
        <p14:creationId xmlns:p14="http://schemas.microsoft.com/office/powerpoint/2010/main" val="14359069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1767841"/>
            <a:ext cx="7779895" cy="4708981"/>
          </a:xfrm>
          <a:prstGeom prst="rect">
            <a:avLst/>
          </a:prstGeom>
          <a:noFill/>
        </p:spPr>
        <p:txBody>
          <a:bodyPr wrap="square" rtlCol="0">
            <a:spAutoFit/>
          </a:bodyPr>
          <a:lstStyle/>
          <a:p>
            <a:pPr algn="just"/>
            <a:r>
              <a:rPr lang="en-US" sz="3000" dirty="0"/>
              <a:t>Top reasons why copywriting is important for a brand:</a:t>
            </a:r>
          </a:p>
          <a:p>
            <a:pPr algn="just"/>
            <a:endParaRPr lang="en-US" sz="3000" dirty="0"/>
          </a:p>
          <a:p>
            <a:pPr marL="457200" indent="-457200" algn="just">
              <a:buFont typeface="Wingdings" panose="05000000000000000000" pitchFamily="2" charset="2"/>
              <a:buChar char="Ø"/>
            </a:pPr>
            <a:r>
              <a:rPr lang="en-US" sz="3000" b="1" dirty="0"/>
              <a:t>Brand messaging</a:t>
            </a:r>
            <a:r>
              <a:rPr lang="en-US" sz="3000" dirty="0"/>
              <a:t>: Copywriting allows you to communicate your brand's message to your target audience in a clear, concise, and compelling way. Your copy should reflect your brand's values, personality, and tone of voice, and help to create a connection with your audience.</a:t>
            </a:r>
          </a:p>
        </p:txBody>
      </p:sp>
    </p:spTree>
    <p:extLst>
      <p:ext uri="{BB962C8B-B14F-4D97-AF65-F5344CB8AC3E}">
        <p14:creationId xmlns:p14="http://schemas.microsoft.com/office/powerpoint/2010/main" val="32055563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9760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Differentiation</a:t>
            </a:r>
            <a:r>
              <a:rPr lang="en-US" sz="3000" dirty="0"/>
              <a:t>: Effective copywriting can help to differentiate your brand from competitors by highlighting what makes your brand unique and special. It can help to create a distinct brand identity and increase brand recognition.</a:t>
            </a:r>
          </a:p>
        </p:txBody>
      </p:sp>
    </p:spTree>
    <p:extLst>
      <p:ext uri="{BB962C8B-B14F-4D97-AF65-F5344CB8AC3E}">
        <p14:creationId xmlns:p14="http://schemas.microsoft.com/office/powerpoint/2010/main" val="3861954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Social Media principles</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Listen first</a:t>
            </a:r>
            <a:r>
              <a:rPr lang="en-US" sz="3000" dirty="0"/>
              <a:t>: Before jumping into social media, it's important to listen to what your customers are saying. By monitoring social media channels for mentions of your brand or industry, you can gain valuable insights into your customers' opinions, preferences, and needs.</a:t>
            </a:r>
          </a:p>
        </p:txBody>
      </p:sp>
    </p:spTree>
    <p:extLst>
      <p:ext uri="{BB962C8B-B14F-4D97-AF65-F5344CB8AC3E}">
        <p14:creationId xmlns:p14="http://schemas.microsoft.com/office/powerpoint/2010/main" val="12403265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97609"/>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Conversions: </a:t>
            </a:r>
            <a:r>
              <a:rPr lang="en-US" sz="3000" dirty="0"/>
              <a:t>Copywriting can help to persuade your audience to take a desired action, such as making a purchase, signing up for a newsletter, or following your brand on social media. Good copy can be the difference between a potential customer scrolling past your post or clicking through to your website.</a:t>
            </a:r>
          </a:p>
        </p:txBody>
      </p:sp>
    </p:spTree>
    <p:extLst>
      <p:ext uri="{BB962C8B-B14F-4D97-AF65-F5344CB8AC3E}">
        <p14:creationId xmlns:p14="http://schemas.microsoft.com/office/powerpoint/2010/main" val="8304427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97609"/>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SEO: </a:t>
            </a:r>
            <a:r>
              <a:rPr lang="en-US" sz="3000" dirty="0"/>
              <a:t>Copywriting plays an important role in search engine optimization (SEO), as it helps to ensure that your website and social media content is visible and easily discoverable by search engines.</a:t>
            </a:r>
          </a:p>
        </p:txBody>
      </p:sp>
    </p:spTree>
    <p:extLst>
      <p:ext uri="{BB962C8B-B14F-4D97-AF65-F5344CB8AC3E}">
        <p14:creationId xmlns:p14="http://schemas.microsoft.com/office/powerpoint/2010/main" val="2759679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14145"/>
            <a:ext cx="7779895" cy="4247317"/>
          </a:xfrm>
          <a:prstGeom prst="rect">
            <a:avLst/>
          </a:prstGeom>
          <a:noFill/>
        </p:spPr>
        <p:txBody>
          <a:bodyPr wrap="square" rtlCol="0">
            <a:spAutoFit/>
          </a:bodyPr>
          <a:lstStyle/>
          <a:p>
            <a:pPr algn="just"/>
            <a:r>
              <a:rPr lang="en-US" sz="3000" dirty="0"/>
              <a:t>Overall, copywriting is a crucial element of branding and marketing, as it helps to create a strong brand identity, differentiate your brand from competitors, drive conversions, and improve your SEO efforts.</a:t>
            </a:r>
          </a:p>
          <a:p>
            <a:pPr algn="just"/>
            <a:endParaRPr lang="en-US" sz="3000" dirty="0"/>
          </a:p>
          <a:p>
            <a:pPr algn="just"/>
            <a:r>
              <a:rPr lang="en-US" sz="3000" dirty="0"/>
              <a:t>Through the most important characteristics of good social media content, we can mention:</a:t>
            </a:r>
          </a:p>
        </p:txBody>
      </p:sp>
    </p:spTree>
    <p:extLst>
      <p:ext uri="{BB962C8B-B14F-4D97-AF65-F5344CB8AC3E}">
        <p14:creationId xmlns:p14="http://schemas.microsoft.com/office/powerpoint/2010/main" val="20324502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14145"/>
            <a:ext cx="7779895"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Relevant</a:t>
            </a:r>
            <a:r>
              <a:rPr lang="en-US" sz="3000" dirty="0"/>
              <a:t>: Good social media content is relevant to the audience it is intended for. It should address their needs, interests, and pain points.</a:t>
            </a:r>
          </a:p>
          <a:p>
            <a:pPr marL="457200" indent="-457200" algn="just">
              <a:buFont typeface="Wingdings" panose="05000000000000000000" pitchFamily="2" charset="2"/>
              <a:buChar char="Ø"/>
            </a:pPr>
            <a:r>
              <a:rPr lang="en-US" sz="3000" b="1" dirty="0"/>
              <a:t>Engaging</a:t>
            </a:r>
            <a:r>
              <a:rPr lang="en-US" sz="3000" dirty="0"/>
              <a:t>: Good social media content is engaging and encourages audience interaction. It should be designed to provoke a response, such as comments, likes, or shares.</a:t>
            </a:r>
          </a:p>
        </p:txBody>
      </p:sp>
    </p:spTree>
    <p:extLst>
      <p:ext uri="{BB962C8B-B14F-4D97-AF65-F5344CB8AC3E}">
        <p14:creationId xmlns:p14="http://schemas.microsoft.com/office/powerpoint/2010/main" val="42911367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456945"/>
            <a:ext cx="7779895"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Authentic: </a:t>
            </a:r>
            <a:r>
              <a:rPr lang="en-US" sz="3000" dirty="0"/>
              <a:t>Good social media content is authentic and reflects the brand's voice and values. It should be truthful, transparent, and consistent with the brand's messaging.</a:t>
            </a:r>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b="1" dirty="0"/>
              <a:t>Visual: </a:t>
            </a:r>
            <a:r>
              <a:rPr lang="en-US" sz="3000" dirty="0"/>
              <a:t>Good social media content is visual and appealing. It should be designed to catch the audience's attention and convey the message in a clear and concise way.</a:t>
            </a:r>
          </a:p>
        </p:txBody>
      </p:sp>
    </p:spTree>
    <p:extLst>
      <p:ext uri="{BB962C8B-B14F-4D97-AF65-F5344CB8AC3E}">
        <p14:creationId xmlns:p14="http://schemas.microsoft.com/office/powerpoint/2010/main" val="42427928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685545"/>
            <a:ext cx="7779895" cy="4708981"/>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Timely: </a:t>
            </a:r>
            <a:r>
              <a:rPr lang="en-US" sz="3000" dirty="0"/>
              <a:t>Good social media content is timely and relevant to current events or trends. It should be updated regularly to keep the audience engaged and informed.</a:t>
            </a:r>
          </a:p>
          <a:p>
            <a:pPr algn="just"/>
            <a:endParaRPr lang="en-US" sz="3000" dirty="0"/>
          </a:p>
          <a:p>
            <a:pPr marL="457200" indent="-457200" algn="just">
              <a:buFont typeface="Wingdings" panose="05000000000000000000" pitchFamily="2" charset="2"/>
              <a:buChar char="Ø"/>
            </a:pPr>
            <a:r>
              <a:rPr lang="en-US" sz="3000" b="1" dirty="0"/>
              <a:t>Shareable: </a:t>
            </a:r>
            <a:r>
              <a:rPr lang="en-US" sz="3000" dirty="0"/>
              <a:t>Good social media content is shareable and encourages the audience to share it with their followers. It should be designed to be easily shareable across multiple platforms.</a:t>
            </a:r>
          </a:p>
        </p:txBody>
      </p:sp>
    </p:spTree>
    <p:extLst>
      <p:ext uri="{BB962C8B-B14F-4D97-AF65-F5344CB8AC3E}">
        <p14:creationId xmlns:p14="http://schemas.microsoft.com/office/powerpoint/2010/main" val="22261122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380489"/>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Consistent: </a:t>
            </a:r>
            <a:r>
              <a:rPr lang="en-US" sz="3000" dirty="0"/>
              <a:t>Good social media content is consistent in terms of branding, messaging, and tone of voice. It should be designed to maintain the brand's identity and reputation.</a:t>
            </a:r>
          </a:p>
        </p:txBody>
      </p:sp>
    </p:spTree>
    <p:extLst>
      <p:ext uri="{BB962C8B-B14F-4D97-AF65-F5344CB8AC3E}">
        <p14:creationId xmlns:p14="http://schemas.microsoft.com/office/powerpoint/2010/main" val="4430727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Good examples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3046351"/>
            <a:ext cx="7779895" cy="2862322"/>
          </a:xfrm>
          <a:prstGeom prst="rect">
            <a:avLst/>
          </a:prstGeom>
          <a:noFill/>
        </p:spPr>
        <p:txBody>
          <a:bodyPr wrap="square" rtlCol="0">
            <a:spAutoFit/>
          </a:bodyPr>
          <a:lstStyle/>
          <a:p>
            <a:pPr algn="just"/>
            <a:r>
              <a:rPr lang="en-US" sz="3000" b="1" dirty="0"/>
              <a:t>Apple: </a:t>
            </a:r>
            <a:r>
              <a:rPr lang="en-US" sz="3000" dirty="0"/>
              <a:t>"Think Different" - Apple's iconic tagline from the late 1990s is an example of powerful copywriting that inspires and motivates. It's short, memorable, and captures the essence of Apple's brand identity.</a:t>
            </a:r>
          </a:p>
        </p:txBody>
      </p:sp>
      <p:pic>
        <p:nvPicPr>
          <p:cNvPr id="4" name="Picture 3">
            <a:extLst>
              <a:ext uri="{FF2B5EF4-FFF2-40B4-BE49-F238E27FC236}">
                <a16:creationId xmlns:a16="http://schemas.microsoft.com/office/drawing/2014/main" id="{92FFE276-1C05-2160-0D24-4EA3D927B2A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41707" y="1551814"/>
            <a:ext cx="671830" cy="828675"/>
          </a:xfrm>
          <a:prstGeom prst="rect">
            <a:avLst/>
          </a:prstGeom>
          <a:noFill/>
          <a:ln>
            <a:noFill/>
          </a:ln>
        </p:spPr>
      </p:pic>
    </p:spTree>
    <p:extLst>
      <p:ext uri="{BB962C8B-B14F-4D97-AF65-F5344CB8AC3E}">
        <p14:creationId xmlns:p14="http://schemas.microsoft.com/office/powerpoint/2010/main" val="6176249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Good examples</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844359"/>
            <a:ext cx="7779895" cy="2862322"/>
          </a:xfrm>
          <a:prstGeom prst="rect">
            <a:avLst/>
          </a:prstGeom>
          <a:noFill/>
        </p:spPr>
        <p:txBody>
          <a:bodyPr wrap="square" rtlCol="0">
            <a:spAutoFit/>
          </a:bodyPr>
          <a:lstStyle/>
          <a:p>
            <a:pPr algn="just"/>
            <a:r>
              <a:rPr lang="en-US" sz="3000" b="1" dirty="0"/>
              <a:t>Mailchimp: </a:t>
            </a:r>
            <a:r>
              <a:rPr lang="en-US" sz="3000" dirty="0"/>
              <a:t>"Send Better Email" - Mailchimp's tagline is an example of how copywriting can focus on the benefits of a product or service. It's clear, concise, and appeals to the target audience's desire for high-quality email marketing.</a:t>
            </a:r>
          </a:p>
        </p:txBody>
      </p:sp>
      <p:pic>
        <p:nvPicPr>
          <p:cNvPr id="5" name="Picture 4">
            <a:extLst>
              <a:ext uri="{FF2B5EF4-FFF2-40B4-BE49-F238E27FC236}">
                <a16:creationId xmlns:a16="http://schemas.microsoft.com/office/drawing/2014/main" id="{2564B1E3-7D14-5669-3631-816D5E7E491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23107" y="1642046"/>
            <a:ext cx="1695450" cy="940435"/>
          </a:xfrm>
          <a:prstGeom prst="rect">
            <a:avLst/>
          </a:prstGeom>
          <a:noFill/>
          <a:ln>
            <a:noFill/>
          </a:ln>
        </p:spPr>
      </p:pic>
    </p:spTree>
    <p:extLst>
      <p:ext uri="{BB962C8B-B14F-4D97-AF65-F5344CB8AC3E}">
        <p14:creationId xmlns:p14="http://schemas.microsoft.com/office/powerpoint/2010/main" val="42548671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Keep in mind!</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573343"/>
            <a:ext cx="7779895" cy="4708981"/>
          </a:xfrm>
          <a:prstGeom prst="rect">
            <a:avLst/>
          </a:prstGeom>
          <a:noFill/>
        </p:spPr>
        <p:txBody>
          <a:bodyPr wrap="square" rtlCol="0">
            <a:spAutoFit/>
          </a:bodyPr>
          <a:lstStyle/>
          <a:p>
            <a:pPr marL="457200" indent="-457200" algn="just">
              <a:buFont typeface="Wingdings" panose="05000000000000000000" pitchFamily="2" charset="2"/>
              <a:buChar char="ü"/>
            </a:pPr>
            <a:r>
              <a:rPr lang="en-US" sz="3000" dirty="0"/>
              <a:t>Using these strategies, you can create a strong and effective content marketing strategy for social media that helps to build your brand and engage with your target audience.</a:t>
            </a:r>
          </a:p>
          <a:p>
            <a:pPr algn="just"/>
            <a:endParaRPr lang="en-US" sz="3000" dirty="0"/>
          </a:p>
          <a:p>
            <a:pPr marL="457200" indent="-457200" algn="just">
              <a:buFont typeface="Wingdings" panose="05000000000000000000" pitchFamily="2" charset="2"/>
              <a:buChar char="ü"/>
            </a:pPr>
            <a:r>
              <a:rPr lang="en-US" sz="3000" dirty="0"/>
              <a:t>Using these tips and tricks, you can create successful content on social media that helps to build your brand, engage your audience, and drive business growth.</a:t>
            </a:r>
          </a:p>
        </p:txBody>
      </p:sp>
    </p:spTree>
    <p:extLst>
      <p:ext uri="{BB962C8B-B14F-4D97-AF65-F5344CB8AC3E}">
        <p14:creationId xmlns:p14="http://schemas.microsoft.com/office/powerpoint/2010/main" val="2499119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Social Media principles</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Be authentic: </a:t>
            </a:r>
            <a:r>
              <a:rPr lang="en-US" sz="3000" dirty="0"/>
              <a:t>Social media is about building relationships and trust with your audience. To do this, it's important to be authentic and transparent in your communications. This means being honest about your brand's values, goals, and challenges.</a:t>
            </a:r>
          </a:p>
        </p:txBody>
      </p:sp>
    </p:spTree>
    <p:extLst>
      <p:ext uri="{BB962C8B-B14F-4D97-AF65-F5344CB8AC3E}">
        <p14:creationId xmlns:p14="http://schemas.microsoft.com/office/powerpoint/2010/main" val="15783323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Best practices (metrics)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Set clear goals</a:t>
            </a:r>
            <a:r>
              <a:rPr lang="en-US" sz="3000" dirty="0"/>
              <a:t>: Before tracking social media metrics, it's important to set clear goals for your social media strategy. These goals should be specific, measurable, achievable, relevant, and time-bound (SMART). For example, you may want to increase your social media following by 10% in the next six months.</a:t>
            </a:r>
          </a:p>
        </p:txBody>
      </p:sp>
    </p:spTree>
    <p:extLst>
      <p:ext uri="{BB962C8B-B14F-4D97-AF65-F5344CB8AC3E}">
        <p14:creationId xmlns:p14="http://schemas.microsoft.com/office/powerpoint/2010/main" val="32124682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Best practices (metrics)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Choose the right metrics: </a:t>
            </a:r>
            <a:r>
              <a:rPr lang="en-US" sz="3000" dirty="0"/>
              <a:t>Select metrics that align with your goals and measure the effectiveness of your social media strategy. Choose a mix of quantitative and qualitative metrics, such as engagement rate, reach, and sentiment analysis.</a:t>
            </a:r>
          </a:p>
        </p:txBody>
      </p:sp>
    </p:spTree>
    <p:extLst>
      <p:ext uri="{BB962C8B-B14F-4D97-AF65-F5344CB8AC3E}">
        <p14:creationId xmlns:p14="http://schemas.microsoft.com/office/powerpoint/2010/main" val="6916227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Best practices (metrics)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Use analytics tools: </a:t>
            </a:r>
            <a:r>
              <a:rPr lang="en-US" sz="3000" dirty="0"/>
              <a:t>There are many social media analytics tools available that can help you track and analyze your social media metrics. Use these tools to gain insights into your audience demographics, engagement levels, and content performance.</a:t>
            </a:r>
          </a:p>
        </p:txBody>
      </p:sp>
    </p:spTree>
    <p:extLst>
      <p:ext uri="{BB962C8B-B14F-4D97-AF65-F5344CB8AC3E}">
        <p14:creationId xmlns:p14="http://schemas.microsoft.com/office/powerpoint/2010/main" val="38872167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Best practices (metrics)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Track metrics consistently</a:t>
            </a:r>
            <a:r>
              <a:rPr lang="en-US" sz="3000" dirty="0"/>
              <a:t>: Regularly track your social media metrics to measure progress and identify areas for improvement. Set a regular schedule for tracking metrics and stick to it.</a:t>
            </a:r>
          </a:p>
        </p:txBody>
      </p:sp>
    </p:spTree>
    <p:extLst>
      <p:ext uri="{BB962C8B-B14F-4D97-AF65-F5344CB8AC3E}">
        <p14:creationId xmlns:p14="http://schemas.microsoft.com/office/powerpoint/2010/main" val="314604384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Best practices (metrics)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Benchmark against competitors: </a:t>
            </a:r>
            <a:r>
              <a:rPr lang="en-US" sz="3000" dirty="0"/>
              <a:t>Compare your social media metrics against those of your competitors to see how you stack up. Use this information to identify areas where you can improve your social media strategy.</a:t>
            </a:r>
          </a:p>
        </p:txBody>
      </p:sp>
    </p:spTree>
    <p:extLst>
      <p:ext uri="{BB962C8B-B14F-4D97-AF65-F5344CB8AC3E}">
        <p14:creationId xmlns:p14="http://schemas.microsoft.com/office/powerpoint/2010/main" val="23792063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Best practices (metrics)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Adapt your strategy based on data: </a:t>
            </a:r>
            <a:r>
              <a:rPr lang="en-US" sz="3000" dirty="0"/>
              <a:t>Use the insights gained from your social media metrics to make data-driven decisions about your social media strategy. Adapt your strategy based on what works and what doesn't.</a:t>
            </a:r>
          </a:p>
        </p:txBody>
      </p:sp>
    </p:spTree>
    <p:extLst>
      <p:ext uri="{BB962C8B-B14F-4D97-AF65-F5344CB8AC3E}">
        <p14:creationId xmlns:p14="http://schemas.microsoft.com/office/powerpoint/2010/main" val="25095235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2254912" y="2721114"/>
            <a:ext cx="5906124" cy="707886"/>
          </a:xfrm>
          <a:prstGeom prst="rect">
            <a:avLst/>
          </a:prstGeom>
          <a:noFill/>
        </p:spPr>
        <p:txBody>
          <a:bodyPr wrap="square" rtlCol="0">
            <a:spAutoFit/>
          </a:bodyPr>
          <a:lstStyle/>
          <a:p>
            <a:r>
              <a:rPr lang="en-US" sz="4000" dirty="0">
                <a:solidFill>
                  <a:srgbClr val="398F98"/>
                </a:solidFill>
                <a:latin typeface="Calibri"/>
                <a:cs typeface="Calibri"/>
              </a:rPr>
              <a:t>End of learning unit</a:t>
            </a:r>
          </a:p>
        </p:txBody>
      </p:sp>
    </p:spTree>
    <p:extLst>
      <p:ext uri="{BB962C8B-B14F-4D97-AF65-F5344CB8AC3E}">
        <p14:creationId xmlns:p14="http://schemas.microsoft.com/office/powerpoint/2010/main" val="41206609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Copyright notice</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just">
              <a:buFont typeface="Wingdings" panose="05000000000000000000" pitchFamily="2" charset="2"/>
              <a:buChar char="Ø"/>
            </a:pPr>
            <a:r>
              <a:rPr lang="en-US" dirty="0"/>
              <a:t>Copyright © Members of the </a:t>
            </a:r>
            <a:r>
              <a:rPr lang="en-US" i="1" dirty="0"/>
              <a:t>Enhancing Young People Skills and Competencies in Social Entrepreneurship by Virtual Reality </a:t>
            </a:r>
            <a:r>
              <a:rPr lang="en-US" dirty="0"/>
              <a:t>Project, 2021 for details of the  ENTREREALITY </a:t>
            </a:r>
            <a:r>
              <a:rPr lang="en-US" dirty="0">
                <a:hlinkClick r:id="rId3"/>
              </a:rPr>
              <a:t>https://projectentreality.eu/index.php/en/</a:t>
            </a:r>
            <a:r>
              <a:rPr lang="en-US" dirty="0"/>
              <a:t> project and the collaboration.</a:t>
            </a:r>
          </a:p>
          <a:p>
            <a:pPr algn="just"/>
            <a:endParaRPr lang="en-US" dirty="0"/>
          </a:p>
          <a:p>
            <a:pPr marL="457200" indent="-457200" algn="just">
              <a:buFont typeface="Wingdings" panose="05000000000000000000" pitchFamily="2" charset="2"/>
              <a:buChar char="Ø"/>
            </a:pPr>
            <a:r>
              <a:rPr lang="en-US" dirty="0"/>
              <a:t> The work must be attributed by attaching the following reference to the copied elements: “Copyright © Members of the </a:t>
            </a:r>
            <a:r>
              <a:rPr lang="en-US" dirty="0" err="1"/>
              <a:t>Entrereality</a:t>
            </a:r>
            <a:r>
              <a:rPr lang="en-US" dirty="0"/>
              <a:t> Project, 2021”.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Using this presentation in a way and/or for purposes not foreseen in the license, requires the prior written permission of the copyright holders. The information contained in this presentation represents the views of the copyright holders as of the date such views are published</a:t>
            </a:r>
          </a:p>
        </p:txBody>
      </p:sp>
    </p:spTree>
    <p:extLst>
      <p:ext uri="{BB962C8B-B14F-4D97-AF65-F5344CB8AC3E}">
        <p14:creationId xmlns:p14="http://schemas.microsoft.com/office/powerpoint/2010/main" val="22592506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References</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185761"/>
          </a:xfrm>
          <a:prstGeom prst="rect">
            <a:avLst/>
          </a:prstGeom>
          <a:noFill/>
        </p:spPr>
        <p:txBody>
          <a:bodyPr wrap="square" rtlCol="0">
            <a:spAutoFit/>
          </a:bodyPr>
          <a:lstStyle/>
          <a:p>
            <a:pPr marL="285750" indent="-285750" algn="just">
              <a:buFont typeface="Arial" panose="020B0604020202020204" pitchFamily="34" charset="0"/>
              <a:buChar char="•"/>
            </a:pPr>
            <a:r>
              <a:rPr lang="en-US" dirty="0" err="1"/>
              <a:t>Zippia</a:t>
            </a:r>
            <a:r>
              <a:rPr lang="en-US" dirty="0"/>
              <a:t>. "20 Vital Smartphone Usage Statistics [2023]: Facts, Data, and Trends On Mobile Use In The U.S." Zippia.com. Apr. 3, 2023, https://www.zippia.com/advice/smartphone-usage-statistics/ </a:t>
            </a:r>
          </a:p>
          <a:p>
            <a:pPr marL="285750" indent="-285750" algn="just">
              <a:buFont typeface="Arial" panose="020B0604020202020204" pitchFamily="34" charset="0"/>
              <a:buChar char="•"/>
            </a:pPr>
            <a:r>
              <a:rPr lang="en-US" dirty="0" err="1"/>
              <a:t>aresh</a:t>
            </a:r>
            <a:r>
              <a:rPr lang="en-US" dirty="0"/>
              <a:t>, K. M., Nunan, D., Pearson, D. F. B. (2019). Marketing Research: An Applied Approach. Pearson Education Limited</a:t>
            </a:r>
          </a:p>
          <a:p>
            <a:pPr marL="285750" indent="-285750" algn="just">
              <a:buFont typeface="Arial" panose="020B0604020202020204" pitchFamily="34" charset="0"/>
              <a:buChar char="•"/>
            </a:pPr>
            <a:r>
              <a:rPr lang="en-US" dirty="0" err="1"/>
              <a:t>Doerr</a:t>
            </a:r>
            <a:r>
              <a:rPr lang="en-US" dirty="0"/>
              <a:t>, J. (2018). Measure What Matters: OKRs: The Simple Idea that Drives 10x Growth. Penguin Books Ltd</a:t>
            </a:r>
          </a:p>
          <a:p>
            <a:pPr marL="285750" indent="-285750" algn="just">
              <a:buFont typeface="Arial" panose="020B0604020202020204" pitchFamily="34" charset="0"/>
              <a:buChar char="•"/>
            </a:pPr>
            <a:r>
              <a:rPr lang="en-US" dirty="0"/>
              <a:t>Wheeler, A. (2012). Designing Brand Identity: An Essential Guide for the Whole Branding Team. John Wiley &amp; Sons</a:t>
            </a:r>
          </a:p>
          <a:p>
            <a:pPr marL="285750" indent="-285750" algn="just">
              <a:buFont typeface="Arial" panose="020B0604020202020204" pitchFamily="34" charset="0"/>
              <a:buChar char="•"/>
            </a:pPr>
            <a:r>
              <a:rPr lang="en-US" dirty="0"/>
              <a:t>Kotler, P., </a:t>
            </a:r>
            <a:r>
              <a:rPr lang="en-US" dirty="0" err="1"/>
              <a:t>Kartajaya</a:t>
            </a:r>
            <a:r>
              <a:rPr lang="en-US" dirty="0"/>
              <a:t>, H., Iwan (2017). Marketing 4.0: Moving from Traditional to Digital. John Wiley &amp; Sons</a:t>
            </a:r>
          </a:p>
          <a:p>
            <a:pPr marL="285750" indent="-285750" algn="just">
              <a:buFont typeface="Arial" panose="020B0604020202020204" pitchFamily="34" charset="0"/>
              <a:buChar char="•"/>
            </a:pPr>
            <a:r>
              <a:rPr lang="en-US" dirty="0" err="1"/>
              <a:t>Reibstein</a:t>
            </a:r>
            <a:r>
              <a:rPr lang="en-US" dirty="0"/>
              <a:t>, D. (2021). Key Marketing Metrics. The 50+ metrics every manager needs to know, Paperback. Pearson Education Limited</a:t>
            </a:r>
          </a:p>
          <a:p>
            <a:pPr marL="285750" indent="-285750" algn="just">
              <a:buFont typeface="Arial" panose="020B0604020202020204" pitchFamily="34" charset="0"/>
              <a:buChar char="•"/>
            </a:pPr>
            <a:r>
              <a:rPr lang="en-US" dirty="0">
                <a:hlinkClick r:id="rId3"/>
              </a:rPr>
              <a:t>https://netbasequid.com/blog/market-research-steps/</a:t>
            </a:r>
            <a:r>
              <a:rPr lang="en-US" dirty="0"/>
              <a:t>   </a:t>
            </a:r>
          </a:p>
          <a:p>
            <a:pPr marL="285750" indent="-285750" algn="just">
              <a:buFont typeface="Arial" panose="020B0604020202020204" pitchFamily="34" charset="0"/>
              <a:buChar char="•"/>
            </a:pPr>
            <a:r>
              <a:rPr lang="en-US" dirty="0">
                <a:hlinkClick r:id="rId4"/>
              </a:rPr>
              <a:t>https://books.forbes.com/blog/how-to-build-a-digital-brand-that-lasts/</a:t>
            </a:r>
            <a:r>
              <a:rPr lang="en-US" dirty="0"/>
              <a:t>  </a:t>
            </a:r>
          </a:p>
          <a:p>
            <a:pPr marL="285750" indent="-285750" algn="just">
              <a:buFont typeface="Arial" panose="020B0604020202020204" pitchFamily="34" charset="0"/>
              <a:buChar char="•"/>
            </a:pPr>
            <a:r>
              <a:rPr lang="en-US" dirty="0">
                <a:hlinkClick r:id="rId5"/>
              </a:rPr>
              <a:t>https://neilpatel.com/what-is-content-marketing/</a:t>
            </a:r>
            <a:r>
              <a:rPr lang="en-US" dirty="0"/>
              <a:t>  </a:t>
            </a:r>
          </a:p>
          <a:p>
            <a:pPr marL="285750" indent="-285750" algn="just">
              <a:buFont typeface="Arial" panose="020B0604020202020204" pitchFamily="34" charset="0"/>
              <a:buChar char="•"/>
            </a:pPr>
            <a:r>
              <a:rPr lang="en-US" dirty="0">
                <a:hlinkClick r:id="rId6"/>
              </a:rPr>
              <a:t>https://www.heurio.co/dieter-rams-10-principles-of-good-design</a:t>
            </a:r>
            <a:r>
              <a:rPr lang="en-US" dirty="0"/>
              <a:t>  </a:t>
            </a:r>
          </a:p>
          <a:p>
            <a:pPr marL="285750" indent="-285750" algn="just">
              <a:buFont typeface="Arial" panose="020B0604020202020204" pitchFamily="34" charset="0"/>
              <a:buChar char="•"/>
            </a:pPr>
            <a:r>
              <a:rPr lang="en-US" dirty="0">
                <a:hlinkClick r:id="rId7"/>
              </a:rPr>
              <a:t>https://www.smashingmagazine.com/2010/01/color-theory-for-designers-part-1-the-meaning-of-color/</a:t>
            </a:r>
            <a:r>
              <a:rPr lang="en-US" dirty="0"/>
              <a:t>  </a:t>
            </a:r>
          </a:p>
          <a:p>
            <a:pPr algn="just"/>
            <a:endParaRPr lang="en-US" dirty="0"/>
          </a:p>
        </p:txBody>
      </p:sp>
    </p:spTree>
    <p:extLst>
      <p:ext uri="{BB962C8B-B14F-4D97-AF65-F5344CB8AC3E}">
        <p14:creationId xmlns:p14="http://schemas.microsoft.com/office/powerpoint/2010/main" val="1907757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Social Media principles</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Provide value: </a:t>
            </a:r>
            <a:r>
              <a:rPr lang="en-US" sz="3000" dirty="0"/>
              <a:t>Your social media content should provide value to your audience. This can include educational content, entertaining content, or content that solves a problem for your customers. By providing value, you can build trust and loyalty with your audience.</a:t>
            </a:r>
          </a:p>
        </p:txBody>
      </p:sp>
    </p:spTree>
    <p:extLst>
      <p:ext uri="{BB962C8B-B14F-4D97-AF65-F5344CB8AC3E}">
        <p14:creationId xmlns:p14="http://schemas.microsoft.com/office/powerpoint/2010/main" val="1787207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Social Media principles</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Engage with your audience: </a:t>
            </a:r>
            <a:r>
              <a:rPr lang="en-US" sz="3000" dirty="0"/>
              <a:t>Social media is a two-way conversation. To effectively use social media, it's important to engage with your audience by responding to comments and messages, asking for feedback, and showing appreciation for their support.</a:t>
            </a:r>
          </a:p>
        </p:txBody>
      </p:sp>
    </p:spTree>
    <p:extLst>
      <p:ext uri="{BB962C8B-B14F-4D97-AF65-F5344CB8AC3E}">
        <p14:creationId xmlns:p14="http://schemas.microsoft.com/office/powerpoint/2010/main" val="2022044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Social Media principles</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Measure your results: </a:t>
            </a:r>
            <a:r>
              <a:rPr lang="en-US" sz="3000" dirty="0"/>
              <a:t>To determine the effectiveness of your social media efforts, it's important to measure your results. This can include tracking metrics such as engagement rates, reach, and conversions. By measuring your results, you can identify areas for improvement and adjust your strategy accordingly.</a:t>
            </a:r>
          </a:p>
        </p:txBody>
      </p:sp>
    </p:spTree>
    <p:extLst>
      <p:ext uri="{BB962C8B-B14F-4D97-AF65-F5344CB8AC3E}">
        <p14:creationId xmlns:p14="http://schemas.microsoft.com/office/powerpoint/2010/main" val="2057464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Social Media in numbers</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59861"/>
            <a:ext cx="7779895" cy="3785652"/>
          </a:xfrm>
          <a:prstGeom prst="rect">
            <a:avLst/>
          </a:prstGeom>
          <a:noFill/>
        </p:spPr>
        <p:txBody>
          <a:bodyPr wrap="square" rtlCol="0">
            <a:spAutoFit/>
          </a:bodyPr>
          <a:lstStyle/>
          <a:p>
            <a:pPr algn="just"/>
            <a:r>
              <a:rPr lang="en-US" sz="3000" dirty="0"/>
              <a:t>Latest statistics bring to the fore some interesting facts, which help understanding the new ecosystem and the power of the devices and platforms. According to zippia.com  study:</a:t>
            </a:r>
          </a:p>
          <a:p>
            <a:pPr algn="just"/>
            <a:endParaRPr lang="en-US" sz="3000" dirty="0"/>
          </a:p>
          <a:p>
            <a:pPr marL="457200" indent="-457200" algn="just">
              <a:buFont typeface="Wingdings" panose="05000000000000000000" pitchFamily="2" charset="2"/>
              <a:buChar char="Ø"/>
            </a:pPr>
            <a:r>
              <a:rPr lang="en-US" sz="3000" dirty="0"/>
              <a:t>81.6% of Americans, </a:t>
            </a:r>
            <a:r>
              <a:rPr lang="en-US" sz="3000" dirty="0" err="1"/>
              <a:t>totalling</a:t>
            </a:r>
            <a:r>
              <a:rPr lang="en-US" sz="3000" dirty="0"/>
              <a:t> 270 million people, own a smartphone as of 2023.</a:t>
            </a:r>
          </a:p>
        </p:txBody>
      </p:sp>
    </p:spTree>
    <p:extLst>
      <p:ext uri="{BB962C8B-B14F-4D97-AF65-F5344CB8AC3E}">
        <p14:creationId xmlns:p14="http://schemas.microsoft.com/office/powerpoint/2010/main" val="1591853494"/>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1526</TotalTime>
  <Words>3039</Words>
  <Application>Microsoft Office PowerPoint</Application>
  <PresentationFormat>On-screen Show (4:3)</PresentationFormat>
  <Paragraphs>223</Paragraphs>
  <Slides>58</Slides>
  <Notes>58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58</vt:i4>
      </vt:variant>
    </vt:vector>
  </HeadingPairs>
  <TitlesOfParts>
    <vt:vector size="63" baseType="lpstr">
      <vt:lpstr>Arial Black</vt:lpstr>
      <vt:lpstr>Arial</vt:lpstr>
      <vt:lpstr>Calibri</vt:lpstr>
      <vt:lpstr>Wingdings</vt:lpstr>
      <vt:lpstr>Základné</vt:lpstr>
      <vt:lpstr>SOCIAL MEDIA FUNDAMENTALS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lastModifiedBy>User-ITD</cp:lastModifiedBy>
  <cp:revision>25</cp:revision>
  <dcterms:created xsi:type="dcterms:W3CDTF">2019-02-10T21:49:04Z</dcterms:created>
  <dcterms:modified xsi:type="dcterms:W3CDTF">2023-05-29T15:56:55Z</dcterms:modified>
</cp:coreProperties>
</file>