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9"/>
  </p:notesMasterIdLst>
  <p:sldIdLst>
    <p:sldId id="256" r:id="rId2"/>
    <p:sldId id="257" r:id="rId3"/>
    <p:sldId id="262" r:id="rId4"/>
    <p:sldId id="263" r:id="rId5"/>
    <p:sldId id="265" r:id="rId6"/>
    <p:sldId id="266" r:id="rId7"/>
    <p:sldId id="267" r:id="rId8"/>
    <p:sldId id="268" r:id="rId9"/>
    <p:sldId id="269" r:id="rId10"/>
    <p:sldId id="270" r:id="rId11"/>
    <p:sldId id="271" r:id="rId12"/>
    <p:sldId id="274" r:id="rId13"/>
    <p:sldId id="273" r:id="rId14"/>
    <p:sldId id="272" r:id="rId15"/>
    <p:sldId id="275" r:id="rId16"/>
    <p:sldId id="276" r:id="rId17"/>
    <p:sldId id="277" r:id="rId18"/>
    <p:sldId id="279" r:id="rId19"/>
    <p:sldId id="281" r:id="rId20"/>
    <p:sldId id="282" r:id="rId21"/>
    <p:sldId id="283" r:id="rId22"/>
    <p:sldId id="284" r:id="rId23"/>
    <p:sldId id="285" r:id="rId24"/>
    <p:sldId id="286" r:id="rId25"/>
    <p:sldId id="287" r:id="rId26"/>
    <p:sldId id="288" r:id="rId27"/>
    <p:sldId id="289" r:id="rId28"/>
    <p:sldId id="290" r:id="rId29"/>
    <p:sldId id="292" r:id="rId30"/>
    <p:sldId id="291" r:id="rId31"/>
    <p:sldId id="293" r:id="rId32"/>
    <p:sldId id="294" r:id="rId33"/>
    <p:sldId id="295" r:id="rId34"/>
    <p:sldId id="297" r:id="rId35"/>
    <p:sldId id="296" r:id="rId36"/>
    <p:sldId id="298" r:id="rId37"/>
    <p:sldId id="299" r:id="rId38"/>
    <p:sldId id="300" r:id="rId39"/>
    <p:sldId id="301" r:id="rId40"/>
    <p:sldId id="302" r:id="rId41"/>
    <p:sldId id="303" r:id="rId42"/>
    <p:sldId id="304" r:id="rId43"/>
    <p:sldId id="305" r:id="rId44"/>
    <p:sldId id="307" r:id="rId45"/>
    <p:sldId id="308" r:id="rId46"/>
    <p:sldId id="309" r:id="rId47"/>
    <p:sldId id="310" r:id="rId48"/>
    <p:sldId id="311" r:id="rId49"/>
    <p:sldId id="312" r:id="rId50"/>
    <p:sldId id="313" r:id="rId51"/>
    <p:sldId id="314" r:id="rId52"/>
    <p:sldId id="315" r:id="rId53"/>
    <p:sldId id="316" r:id="rId54"/>
    <p:sldId id="317" r:id="rId55"/>
    <p:sldId id="318" r:id="rId56"/>
    <p:sldId id="320" r:id="rId57"/>
    <p:sldId id="321" r:id="rId58"/>
  </p:sldIdLst>
  <p:sldSz cx="9144000" cy="6858000" type="screen4x3"/>
  <p:notesSz cx="7315200" cy="9601200"/>
  <p:embeddedFontLst>
    <p:embeddedFont>
      <p:font typeface="Arial Black" panose="020B0A04020102020204" pitchFamily="34" charset="0"/>
      <p:regular r:id="rId60"/>
      <p:bold r:id="rId61"/>
    </p:embeddedFont>
    <p:embeddedFont>
      <p:font typeface="Calibri" panose="020F0502020204030204" pitchFamily="34" charset="0"/>
      <p:regular r:id="rId62"/>
      <p:bold r:id="rId63"/>
      <p:italic r:id="rId64"/>
      <p:boldItalic r:id="rId6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70" roundtripDataSignature="AMtx7mizSp6IC6PHl5ypQOO6wkBDRJYr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4" d="100"/>
          <a:sy n="64" d="100"/>
        </p:scale>
        <p:origin x="1566"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4.fntdata"/><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2.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5.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3.fntdata"/><Relationship Id="rId7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1.fntdata"/><Relationship Id="rId65" Type="http://schemas.openxmlformats.org/officeDocument/2006/relationships/font" Target="fonts/font6.fntdata"/><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10</a:t>
            </a:fld>
            <a:endParaRPr/>
          </a:p>
        </p:txBody>
      </p:sp>
    </p:spTree>
    <p:extLst>
      <p:ext uri="{BB962C8B-B14F-4D97-AF65-F5344CB8AC3E}">
        <p14:creationId xmlns:p14="http://schemas.microsoft.com/office/powerpoint/2010/main" val="27004458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11</a:t>
            </a:fld>
            <a:endParaRPr/>
          </a:p>
        </p:txBody>
      </p:sp>
    </p:spTree>
    <p:extLst>
      <p:ext uri="{BB962C8B-B14F-4D97-AF65-F5344CB8AC3E}">
        <p14:creationId xmlns:p14="http://schemas.microsoft.com/office/powerpoint/2010/main" val="35944970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12</a:t>
            </a:fld>
            <a:endParaRPr/>
          </a:p>
        </p:txBody>
      </p:sp>
    </p:spTree>
    <p:extLst>
      <p:ext uri="{BB962C8B-B14F-4D97-AF65-F5344CB8AC3E}">
        <p14:creationId xmlns:p14="http://schemas.microsoft.com/office/powerpoint/2010/main" val="22032348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13</a:t>
            </a:fld>
            <a:endParaRPr/>
          </a:p>
        </p:txBody>
      </p:sp>
    </p:spTree>
    <p:extLst>
      <p:ext uri="{BB962C8B-B14F-4D97-AF65-F5344CB8AC3E}">
        <p14:creationId xmlns:p14="http://schemas.microsoft.com/office/powerpoint/2010/main" val="397084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14</a:t>
            </a:fld>
            <a:endParaRPr/>
          </a:p>
        </p:txBody>
      </p:sp>
    </p:spTree>
    <p:extLst>
      <p:ext uri="{BB962C8B-B14F-4D97-AF65-F5344CB8AC3E}">
        <p14:creationId xmlns:p14="http://schemas.microsoft.com/office/powerpoint/2010/main" val="24855242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15</a:t>
            </a:fld>
            <a:endParaRPr/>
          </a:p>
        </p:txBody>
      </p:sp>
    </p:spTree>
    <p:extLst>
      <p:ext uri="{BB962C8B-B14F-4D97-AF65-F5344CB8AC3E}">
        <p14:creationId xmlns:p14="http://schemas.microsoft.com/office/powerpoint/2010/main" val="20999913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16</a:t>
            </a:fld>
            <a:endParaRPr/>
          </a:p>
        </p:txBody>
      </p:sp>
    </p:spTree>
    <p:extLst>
      <p:ext uri="{BB962C8B-B14F-4D97-AF65-F5344CB8AC3E}">
        <p14:creationId xmlns:p14="http://schemas.microsoft.com/office/powerpoint/2010/main" val="12568247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17</a:t>
            </a:fld>
            <a:endParaRPr/>
          </a:p>
        </p:txBody>
      </p:sp>
    </p:spTree>
    <p:extLst>
      <p:ext uri="{BB962C8B-B14F-4D97-AF65-F5344CB8AC3E}">
        <p14:creationId xmlns:p14="http://schemas.microsoft.com/office/powerpoint/2010/main" val="40635059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18</a:t>
            </a:fld>
            <a:endParaRPr/>
          </a:p>
        </p:txBody>
      </p:sp>
    </p:spTree>
    <p:extLst>
      <p:ext uri="{BB962C8B-B14F-4D97-AF65-F5344CB8AC3E}">
        <p14:creationId xmlns:p14="http://schemas.microsoft.com/office/powerpoint/2010/main" val="9396197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19</a:t>
            </a:fld>
            <a:endParaRPr/>
          </a:p>
        </p:txBody>
      </p:sp>
    </p:spTree>
    <p:extLst>
      <p:ext uri="{BB962C8B-B14F-4D97-AF65-F5344CB8AC3E}">
        <p14:creationId xmlns:p14="http://schemas.microsoft.com/office/powerpoint/2010/main" val="330414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20</a:t>
            </a:fld>
            <a:endParaRPr/>
          </a:p>
        </p:txBody>
      </p:sp>
    </p:spTree>
    <p:extLst>
      <p:ext uri="{BB962C8B-B14F-4D97-AF65-F5344CB8AC3E}">
        <p14:creationId xmlns:p14="http://schemas.microsoft.com/office/powerpoint/2010/main" val="39811652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21</a:t>
            </a:fld>
            <a:endParaRPr/>
          </a:p>
        </p:txBody>
      </p:sp>
    </p:spTree>
    <p:extLst>
      <p:ext uri="{BB962C8B-B14F-4D97-AF65-F5344CB8AC3E}">
        <p14:creationId xmlns:p14="http://schemas.microsoft.com/office/powerpoint/2010/main" val="11836818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22</a:t>
            </a:fld>
            <a:endParaRPr/>
          </a:p>
        </p:txBody>
      </p:sp>
    </p:spTree>
    <p:extLst>
      <p:ext uri="{BB962C8B-B14F-4D97-AF65-F5344CB8AC3E}">
        <p14:creationId xmlns:p14="http://schemas.microsoft.com/office/powerpoint/2010/main" val="28796333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23</a:t>
            </a:fld>
            <a:endParaRPr/>
          </a:p>
        </p:txBody>
      </p:sp>
    </p:spTree>
    <p:extLst>
      <p:ext uri="{BB962C8B-B14F-4D97-AF65-F5344CB8AC3E}">
        <p14:creationId xmlns:p14="http://schemas.microsoft.com/office/powerpoint/2010/main" val="21301332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24</a:t>
            </a:fld>
            <a:endParaRPr/>
          </a:p>
        </p:txBody>
      </p:sp>
    </p:spTree>
    <p:extLst>
      <p:ext uri="{BB962C8B-B14F-4D97-AF65-F5344CB8AC3E}">
        <p14:creationId xmlns:p14="http://schemas.microsoft.com/office/powerpoint/2010/main" val="42659952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25</a:t>
            </a:fld>
            <a:endParaRPr/>
          </a:p>
        </p:txBody>
      </p:sp>
    </p:spTree>
    <p:extLst>
      <p:ext uri="{BB962C8B-B14F-4D97-AF65-F5344CB8AC3E}">
        <p14:creationId xmlns:p14="http://schemas.microsoft.com/office/powerpoint/2010/main" val="25917863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26</a:t>
            </a:fld>
            <a:endParaRPr/>
          </a:p>
        </p:txBody>
      </p:sp>
    </p:spTree>
    <p:extLst>
      <p:ext uri="{BB962C8B-B14F-4D97-AF65-F5344CB8AC3E}">
        <p14:creationId xmlns:p14="http://schemas.microsoft.com/office/powerpoint/2010/main" val="6515494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27</a:t>
            </a:fld>
            <a:endParaRPr/>
          </a:p>
        </p:txBody>
      </p:sp>
    </p:spTree>
    <p:extLst>
      <p:ext uri="{BB962C8B-B14F-4D97-AF65-F5344CB8AC3E}">
        <p14:creationId xmlns:p14="http://schemas.microsoft.com/office/powerpoint/2010/main" val="1921170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28</a:t>
            </a:fld>
            <a:endParaRPr/>
          </a:p>
        </p:txBody>
      </p:sp>
    </p:spTree>
    <p:extLst>
      <p:ext uri="{BB962C8B-B14F-4D97-AF65-F5344CB8AC3E}">
        <p14:creationId xmlns:p14="http://schemas.microsoft.com/office/powerpoint/2010/main" val="21147353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29</a:t>
            </a:fld>
            <a:endParaRPr/>
          </a:p>
        </p:txBody>
      </p:sp>
    </p:spTree>
    <p:extLst>
      <p:ext uri="{BB962C8B-B14F-4D97-AF65-F5344CB8AC3E}">
        <p14:creationId xmlns:p14="http://schemas.microsoft.com/office/powerpoint/2010/main" val="2877360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a:t>
            </a:fld>
            <a:endParaRPr/>
          </a:p>
        </p:txBody>
      </p:sp>
    </p:spTree>
    <p:extLst>
      <p:ext uri="{BB962C8B-B14F-4D97-AF65-F5344CB8AC3E}">
        <p14:creationId xmlns:p14="http://schemas.microsoft.com/office/powerpoint/2010/main" val="23437004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30</a:t>
            </a:fld>
            <a:endParaRPr/>
          </a:p>
        </p:txBody>
      </p:sp>
    </p:spTree>
    <p:extLst>
      <p:ext uri="{BB962C8B-B14F-4D97-AF65-F5344CB8AC3E}">
        <p14:creationId xmlns:p14="http://schemas.microsoft.com/office/powerpoint/2010/main" val="42652179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31</a:t>
            </a:fld>
            <a:endParaRPr/>
          </a:p>
        </p:txBody>
      </p:sp>
    </p:spTree>
    <p:extLst>
      <p:ext uri="{BB962C8B-B14F-4D97-AF65-F5344CB8AC3E}">
        <p14:creationId xmlns:p14="http://schemas.microsoft.com/office/powerpoint/2010/main" val="25171505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32</a:t>
            </a:fld>
            <a:endParaRPr/>
          </a:p>
        </p:txBody>
      </p:sp>
    </p:spTree>
    <p:extLst>
      <p:ext uri="{BB962C8B-B14F-4D97-AF65-F5344CB8AC3E}">
        <p14:creationId xmlns:p14="http://schemas.microsoft.com/office/powerpoint/2010/main" val="13094043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33</a:t>
            </a:fld>
            <a:endParaRPr/>
          </a:p>
        </p:txBody>
      </p:sp>
    </p:spTree>
    <p:extLst>
      <p:ext uri="{BB962C8B-B14F-4D97-AF65-F5344CB8AC3E}">
        <p14:creationId xmlns:p14="http://schemas.microsoft.com/office/powerpoint/2010/main" val="33209537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34</a:t>
            </a:fld>
            <a:endParaRPr/>
          </a:p>
        </p:txBody>
      </p:sp>
    </p:spTree>
    <p:extLst>
      <p:ext uri="{BB962C8B-B14F-4D97-AF65-F5344CB8AC3E}">
        <p14:creationId xmlns:p14="http://schemas.microsoft.com/office/powerpoint/2010/main" val="31337214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35</a:t>
            </a:fld>
            <a:endParaRPr/>
          </a:p>
        </p:txBody>
      </p:sp>
    </p:spTree>
    <p:extLst>
      <p:ext uri="{BB962C8B-B14F-4D97-AF65-F5344CB8AC3E}">
        <p14:creationId xmlns:p14="http://schemas.microsoft.com/office/powerpoint/2010/main" val="11415111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36</a:t>
            </a:fld>
            <a:endParaRPr/>
          </a:p>
        </p:txBody>
      </p:sp>
    </p:spTree>
    <p:extLst>
      <p:ext uri="{BB962C8B-B14F-4D97-AF65-F5344CB8AC3E}">
        <p14:creationId xmlns:p14="http://schemas.microsoft.com/office/powerpoint/2010/main" val="294308024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37</a:t>
            </a:fld>
            <a:endParaRPr/>
          </a:p>
        </p:txBody>
      </p:sp>
    </p:spTree>
    <p:extLst>
      <p:ext uri="{BB962C8B-B14F-4D97-AF65-F5344CB8AC3E}">
        <p14:creationId xmlns:p14="http://schemas.microsoft.com/office/powerpoint/2010/main" val="20643636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38</a:t>
            </a:fld>
            <a:endParaRPr/>
          </a:p>
        </p:txBody>
      </p:sp>
    </p:spTree>
    <p:extLst>
      <p:ext uri="{BB962C8B-B14F-4D97-AF65-F5344CB8AC3E}">
        <p14:creationId xmlns:p14="http://schemas.microsoft.com/office/powerpoint/2010/main" val="19408558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39</a:t>
            </a:fld>
            <a:endParaRPr/>
          </a:p>
        </p:txBody>
      </p:sp>
    </p:spTree>
    <p:extLst>
      <p:ext uri="{BB962C8B-B14F-4D97-AF65-F5344CB8AC3E}">
        <p14:creationId xmlns:p14="http://schemas.microsoft.com/office/powerpoint/2010/main" val="2863988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a:t>
            </a:fld>
            <a:endParaRPr/>
          </a:p>
        </p:txBody>
      </p:sp>
    </p:spTree>
    <p:extLst>
      <p:ext uri="{BB962C8B-B14F-4D97-AF65-F5344CB8AC3E}">
        <p14:creationId xmlns:p14="http://schemas.microsoft.com/office/powerpoint/2010/main" val="298020913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40</a:t>
            </a:fld>
            <a:endParaRPr/>
          </a:p>
        </p:txBody>
      </p:sp>
    </p:spTree>
    <p:extLst>
      <p:ext uri="{BB962C8B-B14F-4D97-AF65-F5344CB8AC3E}">
        <p14:creationId xmlns:p14="http://schemas.microsoft.com/office/powerpoint/2010/main" val="42559279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41</a:t>
            </a:fld>
            <a:endParaRPr/>
          </a:p>
        </p:txBody>
      </p:sp>
    </p:spTree>
    <p:extLst>
      <p:ext uri="{BB962C8B-B14F-4D97-AF65-F5344CB8AC3E}">
        <p14:creationId xmlns:p14="http://schemas.microsoft.com/office/powerpoint/2010/main" val="111407984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42</a:t>
            </a:fld>
            <a:endParaRPr/>
          </a:p>
        </p:txBody>
      </p:sp>
    </p:spTree>
    <p:extLst>
      <p:ext uri="{BB962C8B-B14F-4D97-AF65-F5344CB8AC3E}">
        <p14:creationId xmlns:p14="http://schemas.microsoft.com/office/powerpoint/2010/main" val="22997978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43</a:t>
            </a:fld>
            <a:endParaRPr/>
          </a:p>
        </p:txBody>
      </p:sp>
    </p:spTree>
    <p:extLst>
      <p:ext uri="{BB962C8B-B14F-4D97-AF65-F5344CB8AC3E}">
        <p14:creationId xmlns:p14="http://schemas.microsoft.com/office/powerpoint/2010/main" val="16786114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44</a:t>
            </a:fld>
            <a:endParaRPr/>
          </a:p>
        </p:txBody>
      </p:sp>
    </p:spTree>
    <p:extLst>
      <p:ext uri="{BB962C8B-B14F-4D97-AF65-F5344CB8AC3E}">
        <p14:creationId xmlns:p14="http://schemas.microsoft.com/office/powerpoint/2010/main" val="16036029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45</a:t>
            </a:fld>
            <a:endParaRPr/>
          </a:p>
        </p:txBody>
      </p:sp>
    </p:spTree>
    <p:extLst>
      <p:ext uri="{BB962C8B-B14F-4D97-AF65-F5344CB8AC3E}">
        <p14:creationId xmlns:p14="http://schemas.microsoft.com/office/powerpoint/2010/main" val="349638548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46</a:t>
            </a:fld>
            <a:endParaRPr/>
          </a:p>
        </p:txBody>
      </p:sp>
    </p:spTree>
    <p:extLst>
      <p:ext uri="{BB962C8B-B14F-4D97-AF65-F5344CB8AC3E}">
        <p14:creationId xmlns:p14="http://schemas.microsoft.com/office/powerpoint/2010/main" val="331580822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47</a:t>
            </a:fld>
            <a:endParaRPr/>
          </a:p>
        </p:txBody>
      </p:sp>
    </p:spTree>
    <p:extLst>
      <p:ext uri="{BB962C8B-B14F-4D97-AF65-F5344CB8AC3E}">
        <p14:creationId xmlns:p14="http://schemas.microsoft.com/office/powerpoint/2010/main" val="70650179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48</a:t>
            </a:fld>
            <a:endParaRPr/>
          </a:p>
        </p:txBody>
      </p:sp>
    </p:spTree>
    <p:extLst>
      <p:ext uri="{BB962C8B-B14F-4D97-AF65-F5344CB8AC3E}">
        <p14:creationId xmlns:p14="http://schemas.microsoft.com/office/powerpoint/2010/main" val="422878568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49</a:t>
            </a:fld>
            <a:endParaRPr/>
          </a:p>
        </p:txBody>
      </p:sp>
    </p:spTree>
    <p:extLst>
      <p:ext uri="{BB962C8B-B14F-4D97-AF65-F5344CB8AC3E}">
        <p14:creationId xmlns:p14="http://schemas.microsoft.com/office/powerpoint/2010/main" val="29252118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a:t>
            </a:fld>
            <a:endParaRPr/>
          </a:p>
        </p:txBody>
      </p:sp>
    </p:spTree>
    <p:extLst>
      <p:ext uri="{BB962C8B-B14F-4D97-AF65-F5344CB8AC3E}">
        <p14:creationId xmlns:p14="http://schemas.microsoft.com/office/powerpoint/2010/main" val="206296699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50</a:t>
            </a:fld>
            <a:endParaRPr/>
          </a:p>
        </p:txBody>
      </p:sp>
    </p:spTree>
    <p:extLst>
      <p:ext uri="{BB962C8B-B14F-4D97-AF65-F5344CB8AC3E}">
        <p14:creationId xmlns:p14="http://schemas.microsoft.com/office/powerpoint/2010/main" val="267465683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51</a:t>
            </a:fld>
            <a:endParaRPr/>
          </a:p>
        </p:txBody>
      </p:sp>
    </p:spTree>
    <p:extLst>
      <p:ext uri="{BB962C8B-B14F-4D97-AF65-F5344CB8AC3E}">
        <p14:creationId xmlns:p14="http://schemas.microsoft.com/office/powerpoint/2010/main" val="73799825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52</a:t>
            </a:fld>
            <a:endParaRPr/>
          </a:p>
        </p:txBody>
      </p:sp>
    </p:spTree>
    <p:extLst>
      <p:ext uri="{BB962C8B-B14F-4D97-AF65-F5344CB8AC3E}">
        <p14:creationId xmlns:p14="http://schemas.microsoft.com/office/powerpoint/2010/main" val="143845209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53</a:t>
            </a:fld>
            <a:endParaRPr/>
          </a:p>
        </p:txBody>
      </p:sp>
    </p:spTree>
    <p:extLst>
      <p:ext uri="{BB962C8B-B14F-4D97-AF65-F5344CB8AC3E}">
        <p14:creationId xmlns:p14="http://schemas.microsoft.com/office/powerpoint/2010/main" val="348315006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54</a:t>
            </a:fld>
            <a:endParaRPr/>
          </a:p>
        </p:txBody>
      </p:sp>
    </p:spTree>
    <p:extLst>
      <p:ext uri="{BB962C8B-B14F-4D97-AF65-F5344CB8AC3E}">
        <p14:creationId xmlns:p14="http://schemas.microsoft.com/office/powerpoint/2010/main" val="235251106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55</a:t>
            </a:fld>
            <a:endParaRPr/>
          </a:p>
        </p:txBody>
      </p:sp>
    </p:spTree>
    <p:extLst>
      <p:ext uri="{BB962C8B-B14F-4D97-AF65-F5344CB8AC3E}">
        <p14:creationId xmlns:p14="http://schemas.microsoft.com/office/powerpoint/2010/main" val="424045014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56</a:t>
            </a:fld>
            <a:endParaRPr/>
          </a:p>
        </p:txBody>
      </p:sp>
    </p:spTree>
    <p:extLst>
      <p:ext uri="{BB962C8B-B14F-4D97-AF65-F5344CB8AC3E}">
        <p14:creationId xmlns:p14="http://schemas.microsoft.com/office/powerpoint/2010/main" val="40566822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57</a:t>
            </a:fld>
            <a:endParaRPr/>
          </a:p>
        </p:txBody>
      </p:sp>
    </p:spTree>
    <p:extLst>
      <p:ext uri="{BB962C8B-B14F-4D97-AF65-F5344CB8AC3E}">
        <p14:creationId xmlns:p14="http://schemas.microsoft.com/office/powerpoint/2010/main" val="3562325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a:t>
            </a:fld>
            <a:endParaRPr/>
          </a:p>
        </p:txBody>
      </p:sp>
    </p:spTree>
    <p:extLst>
      <p:ext uri="{BB962C8B-B14F-4D97-AF65-F5344CB8AC3E}">
        <p14:creationId xmlns:p14="http://schemas.microsoft.com/office/powerpoint/2010/main" val="26777996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7</a:t>
            </a:fld>
            <a:endParaRPr/>
          </a:p>
        </p:txBody>
      </p:sp>
    </p:spTree>
    <p:extLst>
      <p:ext uri="{BB962C8B-B14F-4D97-AF65-F5344CB8AC3E}">
        <p14:creationId xmlns:p14="http://schemas.microsoft.com/office/powerpoint/2010/main" val="1743269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8</a:t>
            </a:fld>
            <a:endParaRPr/>
          </a:p>
        </p:txBody>
      </p:sp>
    </p:spTree>
    <p:extLst>
      <p:ext uri="{BB962C8B-B14F-4D97-AF65-F5344CB8AC3E}">
        <p14:creationId xmlns:p14="http://schemas.microsoft.com/office/powerpoint/2010/main" val="397773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9</a:t>
            </a:fld>
            <a:endParaRPr/>
          </a:p>
        </p:txBody>
      </p:sp>
    </p:spTree>
    <p:extLst>
      <p:ext uri="{BB962C8B-B14F-4D97-AF65-F5344CB8AC3E}">
        <p14:creationId xmlns:p14="http://schemas.microsoft.com/office/powerpoint/2010/main" val="12059385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1" name="Google Shape;21;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26" name="Google Shape;26;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Zvislý nadpis a text" type="vertTitleAndTx">
  <p:cSld name="VERTICAL_TITLE_AND_VERTICAL_TEXT">
    <p:spTree>
      <p:nvGrpSpPr>
        <p:cNvPr id="1" name="Shape 86"/>
        <p:cNvGrpSpPr/>
        <p:nvPr/>
      </p:nvGrpSpPr>
      <p:grpSpPr>
        <a:xfrm>
          <a:off x="0" y="0"/>
          <a:ext cx="0" cy="0"/>
          <a:chOff x="0" y="0"/>
          <a:chExt cx="0" cy="0"/>
        </a:xfrm>
      </p:grpSpPr>
      <p:sp>
        <p:nvSpPr>
          <p:cNvPr id="87" name="Google Shape;87;p15"/>
          <p:cNvSpPr txBox="1">
            <a:spLocks noGrp="1"/>
          </p:cNvSpPr>
          <p:nvPr>
            <p:ph type="title"/>
          </p:nvPr>
        </p:nvSpPr>
        <p:spPr>
          <a:xfrm rot="5400000">
            <a:off x="5157391" y="2596754"/>
            <a:ext cx="5001419" cy="20574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9" name="Google Shape;89;p1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163068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0" name="Google Shape;30;p6"/>
          <p:cNvSpPr txBox="1">
            <a:spLocks noGrp="1"/>
          </p:cNvSpPr>
          <p:nvPr>
            <p:ph type="body" idx="2"/>
          </p:nvPr>
        </p:nvSpPr>
        <p:spPr>
          <a:xfrm>
            <a:off x="509016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1" name="Google Shape;31;p6"/>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6"/>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Hlavička sekcie" type="secHead">
  <p:cSld name="SECTION_HEADER">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457200" y="1447800"/>
            <a:ext cx="7772400" cy="432117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7200"/>
              <a:buFont typeface="Arial Black"/>
              <a:buNone/>
              <a:defRPr sz="7200" b="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457200" y="228601"/>
            <a:ext cx="7772400" cy="1066800"/>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chemeClr val="dk2"/>
              </a:buClr>
              <a:buSzPts val="2000"/>
              <a:buNone/>
              <a:defRPr sz="2000" b="0" cap="none">
                <a:solidFill>
                  <a:schemeClr val="dk2"/>
                </a:solidFill>
                <a:latin typeface="Arial Black"/>
                <a:ea typeface="Arial Black"/>
                <a:cs typeface="Arial Black"/>
                <a:sym typeface="Arial Black"/>
              </a:defRPr>
            </a:lvl1pPr>
            <a:lvl2pPr marL="914400" lvl="1" indent="-228600" algn="l">
              <a:lnSpc>
                <a:spcPct val="100000"/>
              </a:lnSpc>
              <a:spcBef>
                <a:spcPts val="600"/>
              </a:spcBef>
              <a:spcAft>
                <a:spcPts val="0"/>
              </a:spcAft>
              <a:buSzPts val="1800"/>
              <a:buNone/>
              <a:defRPr sz="1800">
                <a:solidFill>
                  <a:srgbClr val="888888"/>
                </a:solidFill>
              </a:defRPr>
            </a:lvl2pPr>
            <a:lvl3pPr marL="1371600" lvl="2" indent="-228600" algn="l">
              <a:lnSpc>
                <a:spcPct val="100000"/>
              </a:lnSpc>
              <a:spcBef>
                <a:spcPts val="320"/>
              </a:spcBef>
              <a:spcAft>
                <a:spcPts val="0"/>
              </a:spcAft>
              <a:buSzPts val="1600"/>
              <a:buNone/>
              <a:defRPr sz="1600">
                <a:solidFill>
                  <a:srgbClr val="888888"/>
                </a:solidFill>
              </a:defRPr>
            </a:lvl3pPr>
            <a:lvl4pPr marL="1828800" lvl="3" indent="-228600" algn="l">
              <a:lnSpc>
                <a:spcPct val="100000"/>
              </a:lnSpc>
              <a:spcBef>
                <a:spcPts val="280"/>
              </a:spcBef>
              <a:spcAft>
                <a:spcPts val="0"/>
              </a:spcAft>
              <a:buSzPts val="1400"/>
              <a:buNone/>
              <a:defRPr sz="1400">
                <a:solidFill>
                  <a:srgbClr val="888888"/>
                </a:solidFill>
              </a:defRPr>
            </a:lvl4pPr>
            <a:lvl5pPr marL="2286000" lvl="4" indent="-228600" algn="l">
              <a:lnSpc>
                <a:spcPct val="100000"/>
              </a:lnSpc>
              <a:spcBef>
                <a:spcPts val="280"/>
              </a:spcBef>
              <a:spcAft>
                <a:spcPts val="0"/>
              </a:spcAft>
              <a:buSzPts val="1400"/>
              <a:buNone/>
              <a:defRPr sz="1400">
                <a:solidFill>
                  <a:srgbClr val="888888"/>
                </a:solidFill>
              </a:defRPr>
            </a:lvl5pPr>
            <a:lvl6pPr marL="2743200" lvl="5" indent="-228600" algn="l">
              <a:lnSpc>
                <a:spcPct val="100000"/>
              </a:lnSpc>
              <a:spcBef>
                <a:spcPts val="280"/>
              </a:spcBef>
              <a:spcAft>
                <a:spcPts val="0"/>
              </a:spcAft>
              <a:buSzPts val="1400"/>
              <a:buNone/>
              <a:defRPr sz="1400">
                <a:solidFill>
                  <a:srgbClr val="888888"/>
                </a:solidFill>
              </a:defRPr>
            </a:lvl6pPr>
            <a:lvl7pPr marL="3200400" lvl="6" indent="-228600" algn="l">
              <a:lnSpc>
                <a:spcPct val="100000"/>
              </a:lnSpc>
              <a:spcBef>
                <a:spcPts val="280"/>
              </a:spcBef>
              <a:spcAft>
                <a:spcPts val="0"/>
              </a:spcAft>
              <a:buSzPts val="1400"/>
              <a:buNone/>
              <a:defRPr sz="1400">
                <a:solidFill>
                  <a:srgbClr val="888888"/>
                </a:solidFill>
              </a:defRPr>
            </a:lvl7pPr>
            <a:lvl8pPr marL="3657600" lvl="7" indent="-228600" algn="l">
              <a:lnSpc>
                <a:spcPct val="100000"/>
              </a:lnSpc>
              <a:spcBef>
                <a:spcPts val="280"/>
              </a:spcBef>
              <a:spcAft>
                <a:spcPts val="0"/>
              </a:spcAft>
              <a:buSzPts val="1400"/>
              <a:buNone/>
              <a:defRPr sz="1400">
                <a:solidFill>
                  <a:srgbClr val="888888"/>
                </a:solidFill>
              </a:defRPr>
            </a:lvl8pPr>
            <a:lvl9pPr marL="4114800" lvl="8" indent="-228600" algn="l">
              <a:lnSpc>
                <a:spcPct val="100000"/>
              </a:lnSpc>
              <a:spcBef>
                <a:spcPts val="280"/>
              </a:spcBef>
              <a:spcAft>
                <a:spcPts val="0"/>
              </a:spcAft>
              <a:buSzPts val="1400"/>
              <a:buNone/>
              <a:defRPr sz="1400">
                <a:solidFill>
                  <a:srgbClr val="888888"/>
                </a:solidFill>
              </a:defRPr>
            </a:lvl9pPr>
          </a:lstStyle>
          <a:p>
            <a:endParaRPr/>
          </a:p>
        </p:txBody>
      </p:sp>
      <p:sp>
        <p:nvSpPr>
          <p:cNvPr id="43" name="Google Shape;43;p8"/>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8"/>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45" name="Google Shape;45;p8"/>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orovnanie" type="twoTxTwoObj">
  <p:cSld name="TWO_OBJECTS_WITH_TEXT">
    <p:spTree>
      <p:nvGrpSpPr>
        <p:cNvPr id="1" name="Shape 46"/>
        <p:cNvGrpSpPr/>
        <p:nvPr/>
      </p:nvGrpSpPr>
      <p:grpSpPr>
        <a:xfrm>
          <a:off x="0" y="0"/>
          <a:ext cx="0" cy="0"/>
          <a:chOff x="0" y="0"/>
          <a:chExt cx="0" cy="0"/>
        </a:xfrm>
      </p:grpSpPr>
      <p:sp>
        <p:nvSpPr>
          <p:cNvPr id="47" name="Google Shape;47;p9"/>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9"/>
          <p:cNvSpPr txBox="1">
            <a:spLocks noGrp="1"/>
          </p:cNvSpPr>
          <p:nvPr>
            <p:ph type="body" idx="1"/>
          </p:nvPr>
        </p:nvSpPr>
        <p:spPr>
          <a:xfrm>
            <a:off x="1627632"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49" name="Google Shape;49;p9"/>
          <p:cNvSpPr txBox="1">
            <a:spLocks noGrp="1"/>
          </p:cNvSpPr>
          <p:nvPr>
            <p:ph type="body" idx="2"/>
          </p:nvPr>
        </p:nvSpPr>
        <p:spPr>
          <a:xfrm>
            <a:off x="1627632"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0" name="Google Shape;50;p9"/>
          <p:cNvSpPr txBox="1">
            <a:spLocks noGrp="1"/>
          </p:cNvSpPr>
          <p:nvPr>
            <p:ph type="body" idx="3"/>
          </p:nvPr>
        </p:nvSpPr>
        <p:spPr>
          <a:xfrm>
            <a:off x="5093208"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51" name="Google Shape;51;p9"/>
          <p:cNvSpPr txBox="1">
            <a:spLocks noGrp="1"/>
          </p:cNvSpPr>
          <p:nvPr>
            <p:ph type="body" idx="4"/>
          </p:nvPr>
        </p:nvSpPr>
        <p:spPr>
          <a:xfrm>
            <a:off x="5093208"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2" name="Google Shape;52;p9"/>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9"/>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en nadpis" type="titleOnly">
  <p:cSld name="TITLE_ONLY">
    <p:spTree>
      <p:nvGrpSpPr>
        <p:cNvPr id="1" name="Shape 55"/>
        <p:cNvGrpSpPr/>
        <p:nvPr/>
      </p:nvGrpSpPr>
      <p:grpSpPr>
        <a:xfrm>
          <a:off x="0" y="0"/>
          <a:ext cx="0" cy="0"/>
          <a:chOff x="0" y="0"/>
          <a:chExt cx="0" cy="0"/>
        </a:xfrm>
      </p:grpSpPr>
      <p:sp>
        <p:nvSpPr>
          <p:cNvPr id="56" name="Google Shape;56;p1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0"/>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0"/>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rázdna" type="blank">
  <p:cSld name="BLANK">
    <p:spTree>
      <p:nvGrpSpPr>
        <p:cNvPr id="1" name="Shape 60"/>
        <p:cNvGrpSpPr/>
        <p:nvPr/>
      </p:nvGrpSpPr>
      <p:grpSpPr>
        <a:xfrm>
          <a:off x="0" y="0"/>
          <a:ext cx="0" cy="0"/>
          <a:chOff x="0" y="0"/>
          <a:chExt cx="0" cy="0"/>
        </a:xfrm>
      </p:grpSpPr>
      <p:sp>
        <p:nvSpPr>
          <p:cNvPr id="61" name="Google Shape;61;p11"/>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1"/>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bsah s popisom" type="objTx">
  <p:cSld name="OBJECT_WITH_CAPTION_TEXT">
    <p:spTree>
      <p:nvGrpSpPr>
        <p:cNvPr id="1" name="Shape 64"/>
        <p:cNvGrpSpPr/>
        <p:nvPr/>
      </p:nvGrpSpPr>
      <p:grpSpPr>
        <a:xfrm>
          <a:off x="0" y="0"/>
          <a:ext cx="0" cy="0"/>
          <a:chOff x="0" y="0"/>
          <a:chExt cx="0" cy="0"/>
        </a:xfrm>
      </p:grpSpPr>
      <p:sp>
        <p:nvSpPr>
          <p:cNvPr id="65" name="Google Shape;65;p12"/>
          <p:cNvSpPr txBox="1">
            <a:spLocks noGrp="1"/>
          </p:cNvSpPr>
          <p:nvPr>
            <p:ph type="body" idx="1"/>
          </p:nvPr>
        </p:nvSpPr>
        <p:spPr>
          <a:xfrm>
            <a:off x="3575050" y="1600200"/>
            <a:ext cx="5111750"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40"/>
              </a:spcBef>
              <a:spcAft>
                <a:spcPts val="0"/>
              </a:spcAft>
              <a:buClr>
                <a:schemeClr val="dk1"/>
              </a:buClr>
              <a:buSzPts val="3200"/>
              <a:buNone/>
              <a:defRPr sz="3200"/>
            </a:lvl1pPr>
            <a:lvl2pPr marL="914400" lvl="1" indent="-406400" algn="l">
              <a:lnSpc>
                <a:spcPct val="100000"/>
              </a:lnSpc>
              <a:spcBef>
                <a:spcPts val="600"/>
              </a:spcBef>
              <a:spcAft>
                <a:spcPts val="0"/>
              </a:spcAft>
              <a:buSzPts val="2800"/>
              <a:buChar char="•"/>
              <a:defRPr sz="2800"/>
            </a:lvl2pPr>
            <a:lvl3pPr marL="1371600" lvl="2" indent="-381000" algn="l">
              <a:lnSpc>
                <a:spcPct val="100000"/>
              </a:lnSpc>
              <a:spcBef>
                <a:spcPts val="480"/>
              </a:spcBef>
              <a:spcAft>
                <a:spcPts val="0"/>
              </a:spcAft>
              <a:buSzPts val="2400"/>
              <a:buChar char="•"/>
              <a:defRPr sz="2400"/>
            </a:lvl3pPr>
            <a:lvl4pPr marL="1828800" lvl="3" indent="-355600" algn="l">
              <a:lnSpc>
                <a:spcPct val="100000"/>
              </a:lnSpc>
              <a:spcBef>
                <a:spcPts val="400"/>
              </a:spcBef>
              <a:spcAft>
                <a:spcPts val="0"/>
              </a:spcAft>
              <a:buSzPts val="2000"/>
              <a:buChar char="•"/>
              <a:defRPr sz="2000"/>
            </a:lvl4pPr>
            <a:lvl5pPr marL="2286000" lvl="4" indent="-355600" algn="l">
              <a:lnSpc>
                <a:spcPct val="100000"/>
              </a:lnSpc>
              <a:spcBef>
                <a:spcPts val="400"/>
              </a:spcBef>
              <a:spcAft>
                <a:spcPts val="0"/>
              </a:spcAft>
              <a:buSzPts val="2000"/>
              <a:buChar char="•"/>
              <a:defRPr sz="2000"/>
            </a:lvl5pPr>
            <a:lvl6pPr marL="2743200" lvl="5" indent="-355600" algn="l">
              <a:lnSpc>
                <a:spcPct val="100000"/>
              </a:lnSpc>
              <a:spcBef>
                <a:spcPts val="400"/>
              </a:spcBef>
              <a:spcAft>
                <a:spcPts val="0"/>
              </a:spcAft>
              <a:buSzPts val="2000"/>
              <a:buChar char="•"/>
              <a:defRPr sz="2000"/>
            </a:lvl6pPr>
            <a:lvl7pPr marL="3200400" lvl="6" indent="-355600" algn="l">
              <a:lnSpc>
                <a:spcPct val="100000"/>
              </a:lnSpc>
              <a:spcBef>
                <a:spcPts val="400"/>
              </a:spcBef>
              <a:spcAft>
                <a:spcPts val="0"/>
              </a:spcAft>
              <a:buSzPts val="2000"/>
              <a:buChar char="•"/>
              <a:defRPr sz="2000"/>
            </a:lvl7pPr>
            <a:lvl8pPr marL="3657600" lvl="7" indent="-355600" algn="l">
              <a:lnSpc>
                <a:spcPct val="100000"/>
              </a:lnSpc>
              <a:spcBef>
                <a:spcPts val="400"/>
              </a:spcBef>
              <a:spcAft>
                <a:spcPts val="0"/>
              </a:spcAft>
              <a:buSzPts val="2000"/>
              <a:buChar char="•"/>
              <a:defRPr sz="2000"/>
            </a:lvl8pPr>
            <a:lvl9pPr marL="4114800" lvl="8" indent="-355600" algn="l">
              <a:lnSpc>
                <a:spcPct val="100000"/>
              </a:lnSpc>
              <a:spcBef>
                <a:spcPts val="400"/>
              </a:spcBef>
              <a:spcAft>
                <a:spcPts val="0"/>
              </a:spcAft>
              <a:buSzPts val="2000"/>
              <a:buChar char="•"/>
              <a:defRPr sz="2000"/>
            </a:lvl9pPr>
          </a:lstStyle>
          <a:p>
            <a:endParaRPr/>
          </a:p>
        </p:txBody>
      </p:sp>
      <p:sp>
        <p:nvSpPr>
          <p:cNvPr id="66" name="Google Shape;66;p12"/>
          <p:cNvSpPr txBox="1">
            <a:spLocks noGrp="1"/>
          </p:cNvSpPr>
          <p:nvPr>
            <p:ph type="body" idx="2"/>
          </p:nvPr>
        </p:nvSpPr>
        <p:spPr>
          <a:xfrm>
            <a:off x="457200" y="1600200"/>
            <a:ext cx="3008313"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67" name="Google Shape;67;p12"/>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2"/>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2"/>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0" name="Google Shape;70;p1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Obrázok s popisom" type="picTx">
  <p:cSld name="PICTURE_WITH_CAPTION_TEXT">
    <p:spTree>
      <p:nvGrpSpPr>
        <p:cNvPr id="1" name="Shape 71"/>
        <p:cNvGrpSpPr/>
        <p:nvPr/>
      </p:nvGrpSpPr>
      <p:grpSpPr>
        <a:xfrm>
          <a:off x="0" y="0"/>
          <a:ext cx="0" cy="0"/>
          <a:chOff x="0" y="0"/>
          <a:chExt cx="0" cy="0"/>
        </a:xfrm>
      </p:grpSpPr>
      <p:sp>
        <p:nvSpPr>
          <p:cNvPr id="72" name="Google Shape;72;p13"/>
          <p:cNvSpPr/>
          <p:nvPr/>
        </p:nvSpPr>
        <p:spPr>
          <a:xfrm>
            <a:off x="9001124" y="4846320"/>
            <a:ext cx="142876" cy="201168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3" name="Google Shape;73;p13"/>
          <p:cNvSpPr>
            <a:spLocks noGrp="1"/>
          </p:cNvSpPr>
          <p:nvPr>
            <p:ph type="pic" idx="2"/>
          </p:nvPr>
        </p:nvSpPr>
        <p:spPr>
          <a:xfrm>
            <a:off x="-1" y="0"/>
            <a:ext cx="9000877" cy="4846320"/>
          </a:xfrm>
          <a:prstGeom prst="rect">
            <a:avLst/>
          </a:prstGeom>
          <a:solidFill>
            <a:srgbClr val="BFBFBF"/>
          </a:solidFill>
          <a:ln>
            <a:noFill/>
          </a:ln>
        </p:spPr>
      </p:sp>
      <p:sp>
        <p:nvSpPr>
          <p:cNvPr id="74" name="Google Shape;74;p13"/>
          <p:cNvSpPr txBox="1">
            <a:spLocks noGrp="1"/>
          </p:cNvSpPr>
          <p:nvPr>
            <p:ph type="body" idx="1"/>
          </p:nvPr>
        </p:nvSpPr>
        <p:spPr>
          <a:xfrm>
            <a:off x="457200" y="5715000"/>
            <a:ext cx="8153400" cy="4572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75" name="Google Shape;75;p13"/>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8" name="Google Shape;78;p13"/>
          <p:cNvSpPr txBox="1">
            <a:spLocks noGrp="1"/>
          </p:cNvSpPr>
          <p:nvPr>
            <p:ph type="title"/>
          </p:nvPr>
        </p:nvSpPr>
        <p:spPr>
          <a:xfrm>
            <a:off x="457200" y="4953000"/>
            <a:ext cx="8153400" cy="7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p:nvPr/>
        </p:nvSpPr>
        <p:spPr>
          <a:xfrm>
            <a:off x="9001124" y="0"/>
            <a:ext cx="142876" cy="48463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Nadpis a zvislý text" type="vertTx">
  <p:cSld name="VERTICAL_TEXT">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4"/>
          <p:cNvSpPr txBox="1">
            <a:spLocks noGrp="1"/>
          </p:cNvSpPr>
          <p:nvPr>
            <p:ph type="body" idx="1"/>
          </p:nvPr>
        </p:nvSpPr>
        <p:spPr>
          <a:xfrm rot="5400000">
            <a:off x="2080419" y="129382"/>
            <a:ext cx="4373563" cy="76200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3" name="Google Shape;83;p1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12">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slide" Target="slide4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19.xml"/><Relationship Id="rId5" Type="http://schemas.openxmlformats.org/officeDocument/2006/relationships/slide" Target="slide16.xml"/><Relationship Id="rId4" Type="http://schemas.openxmlformats.org/officeDocument/2006/relationships/slide" Target="slide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s://projectentreality.eu/index.php/en/" TargetMode="External"/><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netbasequid.com/blog/market-research-steps/" TargetMode="External"/><Relationship Id="rId7" Type="http://schemas.openxmlformats.org/officeDocument/2006/relationships/hyperlink" Target="https://www.smashingmagazine.com/2010/01/color-theory-for-designers-part-1-the-meaning-of-color/"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hyperlink" Target="https://www.heurio.co/dieter-rams-10-principles-of-good-design" TargetMode="External"/><Relationship Id="rId5" Type="http://schemas.openxmlformats.org/officeDocument/2006/relationships/hyperlink" Target="https://neilpatel.com/what-is-content-marketing/" TargetMode="External"/><Relationship Id="rId4" Type="http://schemas.openxmlformats.org/officeDocument/2006/relationships/hyperlink" Target="https://books.forbes.com/blog/how-to-build-a-digital-brand-that-last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2516908"/>
            <a:ext cx="8072400" cy="12972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n-GB" sz="4000" dirty="0">
                <a:latin typeface="Calibri"/>
                <a:ea typeface="Calibri"/>
                <a:cs typeface="Calibri"/>
                <a:sym typeface="Calibri"/>
              </a:rPr>
              <a:t>SOCIAL MEDIA FUNDAMENTALS</a:t>
            </a:r>
            <a:endParaRPr dirty="0"/>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100" name="Google Shape;100;p1"/>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600" dirty="0">
                <a:solidFill>
                  <a:srgbClr val="398F98"/>
                </a:solidFill>
                <a:latin typeface="Calibri"/>
                <a:cs typeface="Calibri"/>
              </a:rPr>
              <a:t>Enhancing Young People Skills and Competencies in Social Entrepreneurship by Virtual Reality - </a:t>
            </a:r>
            <a:r>
              <a:rPr lang="en-IE" sz="1200" b="1" dirty="0">
                <a:solidFill>
                  <a:schemeClr val="accent6">
                    <a:lumMod val="75000"/>
                  </a:schemeClr>
                </a:solidFill>
                <a:latin typeface="Calibri"/>
                <a:cs typeface="Calibri"/>
              </a:rPr>
              <a:t>ERASMUS + 2021-1-RO01-KA220-YOU-000029869</a:t>
            </a:r>
            <a:endParaRPr lang="en-US" sz="1200" b="1" dirty="0">
              <a:solidFill>
                <a:schemeClr val="accent6">
                  <a:lumMod val="75000"/>
                </a:schemeClr>
              </a:solidFill>
              <a:latin typeface="Calibri"/>
              <a:cs typeface="Calibri"/>
            </a:endParaRPr>
          </a:p>
        </p:txBody>
      </p:sp>
      <p:sp>
        <p:nvSpPr>
          <p:cNvPr id="101" name="Google Shape;101;p1"/>
          <p:cNvSpPr/>
          <p:nvPr/>
        </p:nvSpPr>
        <p:spPr>
          <a:xfrm>
            <a:off x="500034" y="6286520"/>
            <a:ext cx="8101770"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800">
                <a:solidFill>
                  <a:srgbClr val="ABD7C9"/>
                </a:solidFill>
              </a:rPr>
              <a:t>Asociatia Centrul de Training European - CTE</a:t>
            </a:r>
            <a:endParaRPr sz="1400" b="0" i="0" u="none" strike="noStrike" cap="none">
              <a:solidFill>
                <a:srgbClr val="000000"/>
              </a:solidFill>
              <a:latin typeface="Arial"/>
              <a:ea typeface="Arial"/>
              <a:cs typeface="Arial"/>
              <a:sym typeface="Arial"/>
            </a:endParaRPr>
          </a:p>
        </p:txBody>
      </p:sp>
      <p:sp>
        <p:nvSpPr>
          <p:cNvPr id="102" name="Google Shape;102;p1"/>
          <p:cNvSpPr txBox="1"/>
          <p:nvPr/>
        </p:nvSpPr>
        <p:spPr>
          <a:xfrm>
            <a:off x="3404275" y="4210500"/>
            <a:ext cx="3716700" cy="600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rgbClr val="398F98"/>
              </a:solidFill>
              <a:latin typeface="Arial Black"/>
              <a:ea typeface="Arial Black"/>
              <a:cs typeface="Arial Black"/>
              <a:sym typeface="Arial Black"/>
            </a:endParaRPr>
          </a:p>
        </p:txBody>
      </p:sp>
      <p:sp>
        <p:nvSpPr>
          <p:cNvPr id="103" name="Google Shape;103;p1"/>
          <p:cNvSpPr txBox="1">
            <a:spLocks noGrp="1"/>
          </p:cNvSpPr>
          <p:nvPr>
            <p:ph type="ctrTitle"/>
          </p:nvPr>
        </p:nvSpPr>
        <p:spPr>
          <a:xfrm>
            <a:off x="759951" y="3725955"/>
            <a:ext cx="7326600" cy="4314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n-GB" sz="3000" dirty="0">
                <a:latin typeface="Calibri"/>
                <a:ea typeface="Calibri"/>
                <a:cs typeface="Calibri"/>
                <a:sym typeface="Calibri"/>
              </a:rPr>
              <a:t>Introduction</a:t>
            </a:r>
            <a:endParaRPr sz="5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Market research </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657375"/>
            <a:ext cx="8027233" cy="5170646"/>
          </a:xfrm>
          <a:prstGeom prst="rect">
            <a:avLst/>
          </a:prstGeom>
          <a:noFill/>
        </p:spPr>
        <p:txBody>
          <a:bodyPr wrap="square" rtlCol="0">
            <a:spAutoFit/>
          </a:bodyPr>
          <a:lstStyle/>
          <a:p>
            <a:pPr algn="just"/>
            <a:r>
              <a:rPr lang="en-US" sz="3000" dirty="0"/>
              <a:t>4.	</a:t>
            </a:r>
            <a:r>
              <a:rPr lang="en-US" sz="3000" b="1" dirty="0"/>
              <a:t>Analyze the data</a:t>
            </a:r>
            <a:r>
              <a:rPr lang="en-US" sz="3000" dirty="0"/>
              <a:t>: After the data has been collected, the next step is to analyze it. This involves organizing and summarizing the data, as well as identifying patterns and relationships.</a:t>
            </a:r>
          </a:p>
          <a:p>
            <a:pPr algn="just"/>
            <a:r>
              <a:rPr lang="en-US" sz="3000" dirty="0"/>
              <a:t>5.	</a:t>
            </a:r>
            <a:r>
              <a:rPr lang="en-US" sz="3000" b="1" dirty="0"/>
              <a:t>Interpret the findings</a:t>
            </a:r>
            <a:r>
              <a:rPr lang="en-US" sz="3000" dirty="0"/>
              <a:t>: Once the data has been analyzed, the next step is to interpret the findings. This involves drawing conclusions from the data and making recommendations based on those conclusions.</a:t>
            </a:r>
          </a:p>
        </p:txBody>
      </p:sp>
    </p:spTree>
    <p:extLst>
      <p:ext uri="{BB962C8B-B14F-4D97-AF65-F5344CB8AC3E}">
        <p14:creationId xmlns:p14="http://schemas.microsoft.com/office/powerpoint/2010/main" val="30329701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Market research </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657375"/>
            <a:ext cx="8027233" cy="4708981"/>
          </a:xfrm>
          <a:prstGeom prst="rect">
            <a:avLst/>
          </a:prstGeom>
          <a:noFill/>
        </p:spPr>
        <p:txBody>
          <a:bodyPr wrap="square" rtlCol="0">
            <a:spAutoFit/>
          </a:bodyPr>
          <a:lstStyle/>
          <a:p>
            <a:pPr marL="514350" indent="-514350" algn="just">
              <a:buAutoNum type="arabicPeriod" startAt="6"/>
            </a:pPr>
            <a:r>
              <a:rPr lang="en-US" sz="3000" b="1" dirty="0"/>
              <a:t>Report the findings</a:t>
            </a:r>
            <a:r>
              <a:rPr lang="en-US" sz="3000" dirty="0"/>
              <a:t>: The final step in the market research process is to report the findings. This involves presenting the results of the research in a clear and concise manner, using charts, graphs, and other visual aids to help communicate the findings.</a:t>
            </a:r>
          </a:p>
          <a:p>
            <a:pPr algn="just"/>
            <a:endParaRPr lang="en-US" sz="3000" dirty="0"/>
          </a:p>
          <a:p>
            <a:pPr algn="just"/>
            <a:r>
              <a:rPr lang="en-US" sz="3000" dirty="0"/>
              <a:t>7.	</a:t>
            </a:r>
            <a:r>
              <a:rPr lang="en-US" sz="3000" b="1" dirty="0"/>
              <a:t>Implement the findings and adjust the marketing objectives accordingly.</a:t>
            </a:r>
          </a:p>
        </p:txBody>
      </p:sp>
    </p:spTree>
    <p:extLst>
      <p:ext uri="{BB962C8B-B14F-4D97-AF65-F5344CB8AC3E}">
        <p14:creationId xmlns:p14="http://schemas.microsoft.com/office/powerpoint/2010/main" val="38903009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Market research </a:t>
            </a:r>
          </a:p>
        </p:txBody>
      </p:sp>
      <p:pic>
        <p:nvPicPr>
          <p:cNvPr id="4" name="Picture 3" descr="The 7 Key Steps of the Market Research Process">
            <a:extLst>
              <a:ext uri="{FF2B5EF4-FFF2-40B4-BE49-F238E27FC236}">
                <a16:creationId xmlns:a16="http://schemas.microsoft.com/office/drawing/2014/main" id="{F71CC85E-DAD8-3CBD-DF63-68F336FC894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4478" y="2115756"/>
            <a:ext cx="7407689" cy="3876364"/>
          </a:xfrm>
          <a:prstGeom prst="rect">
            <a:avLst/>
          </a:prstGeom>
          <a:noFill/>
          <a:ln>
            <a:noFill/>
          </a:ln>
        </p:spPr>
      </p:pic>
    </p:spTree>
    <p:extLst>
      <p:ext uri="{BB962C8B-B14F-4D97-AF65-F5344CB8AC3E}">
        <p14:creationId xmlns:p14="http://schemas.microsoft.com/office/powerpoint/2010/main" val="2435218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Market research </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657375"/>
            <a:ext cx="8027233" cy="3785652"/>
          </a:xfrm>
          <a:prstGeom prst="rect">
            <a:avLst/>
          </a:prstGeom>
          <a:noFill/>
        </p:spPr>
        <p:txBody>
          <a:bodyPr wrap="square" rtlCol="0">
            <a:spAutoFit/>
          </a:bodyPr>
          <a:lstStyle/>
          <a:p>
            <a:pPr algn="just"/>
            <a:r>
              <a:rPr lang="en-US" sz="3000" dirty="0"/>
              <a:t>In summary, social media provides a range of opportunities for conducting market research. By using social media platforms to gather insights into customer preferences, opinions, and behavior, businesses can gain valuable insights that can inform their marketing strategies and help them stay ahead of the competition.</a:t>
            </a:r>
          </a:p>
        </p:txBody>
      </p:sp>
    </p:spTree>
    <p:extLst>
      <p:ext uri="{BB962C8B-B14F-4D97-AF65-F5344CB8AC3E}">
        <p14:creationId xmlns:p14="http://schemas.microsoft.com/office/powerpoint/2010/main" val="32535733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Keep in mind!</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84192"/>
            <a:ext cx="8027233" cy="2862322"/>
          </a:xfrm>
          <a:prstGeom prst="rect">
            <a:avLst/>
          </a:prstGeom>
          <a:noFill/>
        </p:spPr>
        <p:txBody>
          <a:bodyPr wrap="square" rtlCol="0">
            <a:spAutoFit/>
          </a:bodyPr>
          <a:lstStyle/>
          <a:p>
            <a:pPr marL="457200" indent="-457200" algn="just">
              <a:buFont typeface="Wingdings" panose="05000000000000000000" pitchFamily="2" charset="2"/>
              <a:buChar char="ü"/>
            </a:pPr>
            <a:r>
              <a:rPr lang="en-US" sz="3000" dirty="0"/>
              <a:t>Following these steps, businesses can gather valuable insights about their market, customers, and competition, and use that information to make informed decisions about their products, services, and marketing strategies.</a:t>
            </a:r>
          </a:p>
        </p:txBody>
      </p:sp>
    </p:spTree>
    <p:extLst>
      <p:ext uri="{BB962C8B-B14F-4D97-AF65-F5344CB8AC3E}">
        <p14:creationId xmlns:p14="http://schemas.microsoft.com/office/powerpoint/2010/main" val="3853002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Keep in mind!</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997839"/>
            <a:ext cx="8027233" cy="2862322"/>
          </a:xfrm>
          <a:prstGeom prst="rect">
            <a:avLst/>
          </a:prstGeom>
          <a:noFill/>
        </p:spPr>
        <p:txBody>
          <a:bodyPr wrap="square" rtlCol="0">
            <a:spAutoFit/>
          </a:bodyPr>
          <a:lstStyle/>
          <a:p>
            <a:pPr marL="457200" indent="-457200" algn="just">
              <a:buFont typeface="Wingdings" panose="05000000000000000000" pitchFamily="2" charset="2"/>
              <a:buChar char="ü"/>
            </a:pPr>
            <a:r>
              <a:rPr lang="en-US" sz="3000" dirty="0"/>
              <a:t>Using a combination of social media research methods and traditional research methods, businesses can gain a more comprehensive understanding of their target audience and make more informed decisions.</a:t>
            </a:r>
          </a:p>
        </p:txBody>
      </p:sp>
    </p:spTree>
    <p:extLst>
      <p:ext uri="{BB962C8B-B14F-4D97-AF65-F5344CB8AC3E}">
        <p14:creationId xmlns:p14="http://schemas.microsoft.com/office/powerpoint/2010/main" val="2343888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Branding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997839"/>
            <a:ext cx="8027233" cy="4247317"/>
          </a:xfrm>
          <a:prstGeom prst="rect">
            <a:avLst/>
          </a:prstGeom>
          <a:noFill/>
        </p:spPr>
        <p:txBody>
          <a:bodyPr wrap="square" rtlCol="0">
            <a:spAutoFit/>
          </a:bodyPr>
          <a:lstStyle/>
          <a:p>
            <a:pPr algn="just"/>
            <a:r>
              <a:rPr lang="en-US" sz="3000" dirty="0"/>
              <a:t>When you say marketing, you also thing about branding. A brand is a unique identity that distinguishes a company, product, or service from its competitors in the minds of consumers. A brand is not just a logo, name, or tagline, but rather a combination of tangible and intangible elements that create a perception of value and differentiate it from other offerings.</a:t>
            </a:r>
          </a:p>
        </p:txBody>
      </p:sp>
    </p:spTree>
    <p:extLst>
      <p:ext uri="{BB962C8B-B14F-4D97-AF65-F5344CB8AC3E}">
        <p14:creationId xmlns:p14="http://schemas.microsoft.com/office/powerpoint/2010/main" val="19048290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Branding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559217"/>
            <a:ext cx="8027233" cy="4708981"/>
          </a:xfrm>
          <a:prstGeom prst="rect">
            <a:avLst/>
          </a:prstGeom>
          <a:noFill/>
        </p:spPr>
        <p:txBody>
          <a:bodyPr wrap="square" rtlCol="0">
            <a:spAutoFit/>
          </a:bodyPr>
          <a:lstStyle/>
          <a:p>
            <a:pPr algn="just"/>
            <a:r>
              <a:rPr lang="en-US" sz="3000" dirty="0"/>
              <a:t>In most of the cases, a brand is comprised of multiple key elements such as:</a:t>
            </a:r>
          </a:p>
          <a:p>
            <a:pPr algn="just"/>
            <a:endParaRPr lang="en-US" sz="3000" dirty="0"/>
          </a:p>
          <a:p>
            <a:pPr marL="457200" indent="-457200" algn="just">
              <a:buFont typeface="Wingdings" panose="05000000000000000000" pitchFamily="2" charset="2"/>
              <a:buChar char="Ø"/>
            </a:pPr>
            <a:r>
              <a:rPr lang="en-US" sz="3000" b="1" dirty="0"/>
              <a:t>Identity</a:t>
            </a:r>
            <a:r>
              <a:rPr lang="en-US" sz="3000" dirty="0"/>
              <a:t> - includes the visual components of a brand such as logo, color palette, typography, and imagery.</a:t>
            </a:r>
          </a:p>
          <a:p>
            <a:pPr marL="457200" indent="-457200" algn="just">
              <a:buFont typeface="Wingdings" panose="05000000000000000000" pitchFamily="2" charset="2"/>
              <a:buChar char="Ø"/>
            </a:pPr>
            <a:r>
              <a:rPr lang="en-US" sz="3000" b="1" dirty="0"/>
              <a:t>Messaging</a:t>
            </a:r>
            <a:r>
              <a:rPr lang="en-US" sz="3000" dirty="0"/>
              <a:t> - includes the language and messaging used to communicate the brand's values, purpose, and unique selling proposition.</a:t>
            </a:r>
          </a:p>
        </p:txBody>
      </p:sp>
    </p:spTree>
    <p:extLst>
      <p:ext uri="{BB962C8B-B14F-4D97-AF65-F5344CB8AC3E}">
        <p14:creationId xmlns:p14="http://schemas.microsoft.com/office/powerpoint/2010/main" val="89018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Branding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Personality</a:t>
            </a:r>
            <a:r>
              <a:rPr lang="en-US" sz="3000" dirty="0"/>
              <a:t> - this is the personality or character of the brand, including its tone of voice, behavior, and attitude.</a:t>
            </a:r>
          </a:p>
          <a:p>
            <a:pPr algn="just"/>
            <a:endParaRPr lang="en-US" sz="3000" dirty="0"/>
          </a:p>
          <a:p>
            <a:pPr marL="457200" indent="-457200" algn="just">
              <a:buFont typeface="Wingdings" panose="05000000000000000000" pitchFamily="2" charset="2"/>
              <a:buChar char="Ø"/>
            </a:pPr>
            <a:r>
              <a:rPr lang="en-US" sz="3000" b="1" dirty="0"/>
              <a:t>Experience</a:t>
            </a:r>
            <a:r>
              <a:rPr lang="en-US" sz="3000" dirty="0"/>
              <a:t> - this includes the overall experience a customer has with the brand, including customer service, user experience, and the quality of the product or service.</a:t>
            </a:r>
          </a:p>
        </p:txBody>
      </p:sp>
    </p:spTree>
    <p:extLst>
      <p:ext uri="{BB962C8B-B14F-4D97-AF65-F5344CB8AC3E}">
        <p14:creationId xmlns:p14="http://schemas.microsoft.com/office/powerpoint/2010/main" val="10716494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Logo and color theme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1938992"/>
          </a:xfrm>
          <a:prstGeom prst="rect">
            <a:avLst/>
          </a:prstGeom>
          <a:noFill/>
        </p:spPr>
        <p:txBody>
          <a:bodyPr wrap="square" rtlCol="0">
            <a:spAutoFit/>
          </a:bodyPr>
          <a:lstStyle/>
          <a:p>
            <a:pPr algn="just"/>
            <a:r>
              <a:rPr lang="en-US" sz="3000" dirty="0"/>
              <a:t>Logos and colors are important components of a brand's visual identity and play a crucial role in creating a memorable and recognizable brand.</a:t>
            </a:r>
          </a:p>
        </p:txBody>
      </p:sp>
      <p:pic>
        <p:nvPicPr>
          <p:cNvPr id="4" name="Picture 3" descr="The 7 Types of Logos And How to Use Them - 99designs">
            <a:extLst>
              <a:ext uri="{FF2B5EF4-FFF2-40B4-BE49-F238E27FC236}">
                <a16:creationId xmlns:a16="http://schemas.microsoft.com/office/drawing/2014/main" id="{226219C6-9EB4-6C59-CAA9-9C77098473B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2457" y="3421410"/>
            <a:ext cx="4879086" cy="2744890"/>
          </a:xfrm>
          <a:prstGeom prst="rect">
            <a:avLst/>
          </a:prstGeom>
          <a:noFill/>
          <a:ln>
            <a:noFill/>
          </a:ln>
        </p:spPr>
      </p:pic>
    </p:spTree>
    <p:extLst>
      <p:ext uri="{BB962C8B-B14F-4D97-AF65-F5344CB8AC3E}">
        <p14:creationId xmlns:p14="http://schemas.microsoft.com/office/powerpoint/2010/main" val="4072050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sym typeface="Arial Black"/>
              </a:rPr>
              <a:t>CONTENT</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9" y="2143593"/>
            <a:ext cx="7779895" cy="3046988"/>
          </a:xfrm>
          <a:prstGeom prst="rect">
            <a:avLst/>
          </a:prstGeom>
          <a:noFill/>
        </p:spPr>
        <p:txBody>
          <a:bodyPr wrap="square" rtlCol="0">
            <a:spAutoFit/>
          </a:bodyPr>
          <a:lstStyle/>
          <a:p>
            <a:pPr marL="514350" indent="-514350">
              <a:buFont typeface="+mj-lt"/>
              <a:buAutoNum type="arabicPeriod"/>
            </a:pPr>
            <a:r>
              <a:rPr lang="en-US" sz="3200" dirty="0">
                <a:hlinkClick r:id="rId3" action="ppaction://hlinksldjump"/>
              </a:rPr>
              <a:t>Introduction to Social Media</a:t>
            </a:r>
            <a:endParaRPr lang="en-US" sz="3200" dirty="0"/>
          </a:p>
          <a:p>
            <a:pPr marL="514350" indent="-514350">
              <a:buFont typeface="+mj-lt"/>
              <a:buAutoNum type="arabicPeriod"/>
            </a:pPr>
            <a:r>
              <a:rPr lang="en-US" sz="3200" dirty="0">
                <a:hlinkClick r:id="rId4" action="ppaction://hlinksldjump"/>
              </a:rPr>
              <a:t>Market research</a:t>
            </a:r>
            <a:endParaRPr lang="en-US" sz="3200" dirty="0"/>
          </a:p>
          <a:p>
            <a:pPr marL="514350" indent="-514350">
              <a:buFont typeface="+mj-lt"/>
              <a:buAutoNum type="arabicPeriod"/>
            </a:pPr>
            <a:r>
              <a:rPr lang="en-US" sz="3200" dirty="0">
                <a:hlinkClick r:id="rId5" action="ppaction://hlinksldjump"/>
              </a:rPr>
              <a:t>Branding</a:t>
            </a:r>
            <a:endParaRPr lang="en-US" sz="3200" dirty="0"/>
          </a:p>
          <a:p>
            <a:pPr marL="514350" indent="-514350">
              <a:buFont typeface="+mj-lt"/>
              <a:buAutoNum type="arabicPeriod"/>
            </a:pPr>
            <a:r>
              <a:rPr lang="en-US" sz="3200" dirty="0">
                <a:hlinkClick r:id="rId6" action="ppaction://hlinksldjump"/>
              </a:rPr>
              <a:t>Content marketing, graphic design and copywriting</a:t>
            </a:r>
            <a:endParaRPr lang="en-US" sz="3200" dirty="0"/>
          </a:p>
          <a:p>
            <a:pPr marL="514350" indent="-514350">
              <a:buFont typeface="+mj-lt"/>
              <a:buAutoNum type="arabicPeriod"/>
            </a:pPr>
            <a:r>
              <a:rPr lang="en-US" sz="3200" dirty="0">
                <a:hlinkClick r:id="rId7" action="ppaction://hlinksldjump"/>
              </a:rPr>
              <a:t>Metrics &amp; performance</a:t>
            </a:r>
            <a:endParaRPr lang="en-US"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Logo and color theme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3785652"/>
          </a:xfrm>
          <a:prstGeom prst="rect">
            <a:avLst/>
          </a:prstGeom>
          <a:noFill/>
        </p:spPr>
        <p:txBody>
          <a:bodyPr wrap="square" rtlCol="0">
            <a:spAutoFit/>
          </a:bodyPr>
          <a:lstStyle/>
          <a:p>
            <a:pPr algn="just"/>
            <a:r>
              <a:rPr lang="en-US" sz="3000" dirty="0"/>
              <a:t>A logo is a </a:t>
            </a:r>
            <a:r>
              <a:rPr lang="en-US" sz="3000" b="1" dirty="0"/>
              <a:t>graphical element </a:t>
            </a:r>
            <a:r>
              <a:rPr lang="en-US" sz="3000" dirty="0"/>
              <a:t>that represents a brand, often consisting of a symbol or icon, along with a company name or tagline. Logos can take many different forms, from simple and minimalist designs to complex and intricate ones. The most effective logos are those that are simple, easy to remember, and instantly recognizable.</a:t>
            </a:r>
          </a:p>
        </p:txBody>
      </p:sp>
    </p:spTree>
    <p:extLst>
      <p:ext uri="{BB962C8B-B14F-4D97-AF65-F5344CB8AC3E}">
        <p14:creationId xmlns:p14="http://schemas.microsoft.com/office/powerpoint/2010/main" val="30814700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Logo and color theme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4247317"/>
          </a:xfrm>
          <a:prstGeom prst="rect">
            <a:avLst/>
          </a:prstGeom>
          <a:noFill/>
        </p:spPr>
        <p:txBody>
          <a:bodyPr wrap="square" rtlCol="0">
            <a:spAutoFit/>
          </a:bodyPr>
          <a:lstStyle/>
          <a:p>
            <a:pPr algn="just"/>
            <a:r>
              <a:rPr lang="en-US" sz="3000" dirty="0"/>
              <a:t>The second key element of a brand's visual identity is represented by the </a:t>
            </a:r>
            <a:r>
              <a:rPr lang="en-US" sz="3000" b="1" dirty="0"/>
              <a:t>colors</a:t>
            </a:r>
            <a:r>
              <a:rPr lang="en-US" sz="3000" dirty="0"/>
              <a:t>, which also play an important role in. Different colors can evoke different emotions and convey different meanings, which can influence how customers perceive a brand. For example, blue is often associated with trust and stability, while red is associated with passion and excitement.</a:t>
            </a:r>
          </a:p>
        </p:txBody>
      </p:sp>
    </p:spTree>
    <p:extLst>
      <p:ext uri="{BB962C8B-B14F-4D97-AF65-F5344CB8AC3E}">
        <p14:creationId xmlns:p14="http://schemas.microsoft.com/office/powerpoint/2010/main" val="21926079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Logo and color theme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3785652"/>
          </a:xfrm>
          <a:prstGeom prst="rect">
            <a:avLst/>
          </a:prstGeom>
          <a:noFill/>
        </p:spPr>
        <p:txBody>
          <a:bodyPr wrap="square" rtlCol="0">
            <a:spAutoFit/>
          </a:bodyPr>
          <a:lstStyle/>
          <a:p>
            <a:pPr algn="just"/>
            <a:r>
              <a:rPr lang="en-US" sz="3000" dirty="0"/>
              <a:t>When choosing colors for a brand, it's important to consider the psychology of color and how different colors may be perceived by your target audience. It's also important to ensure that your brand's color palette is consistent across all touchpoints, including your website, social media profiles, marketing materials, and product packaging.</a:t>
            </a:r>
          </a:p>
        </p:txBody>
      </p:sp>
    </p:spTree>
    <p:extLst>
      <p:ext uri="{BB962C8B-B14F-4D97-AF65-F5344CB8AC3E}">
        <p14:creationId xmlns:p14="http://schemas.microsoft.com/office/powerpoint/2010/main" val="42629225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Logo and color theme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61847"/>
            <a:ext cx="8027233" cy="2862322"/>
          </a:xfrm>
          <a:prstGeom prst="rect">
            <a:avLst/>
          </a:prstGeom>
          <a:noFill/>
        </p:spPr>
        <p:txBody>
          <a:bodyPr wrap="square" rtlCol="0">
            <a:spAutoFit/>
          </a:bodyPr>
          <a:lstStyle/>
          <a:p>
            <a:pPr algn="just"/>
            <a:r>
              <a:rPr lang="en-US" sz="3000" dirty="0"/>
              <a:t>In addition to logos and colors, other visual elements that contribute to a brand's visual identity include </a:t>
            </a:r>
            <a:r>
              <a:rPr lang="en-US" sz="3000" b="1" dirty="0"/>
              <a:t>typography, imagery, and graphic elements</a:t>
            </a:r>
            <a:r>
              <a:rPr lang="en-US" sz="3000" dirty="0"/>
              <a:t>. These elements should all be consistent and work together to create a cohesive and memorable brand image.</a:t>
            </a:r>
          </a:p>
        </p:txBody>
      </p:sp>
    </p:spTree>
    <p:extLst>
      <p:ext uri="{BB962C8B-B14F-4D97-AF65-F5344CB8AC3E}">
        <p14:creationId xmlns:p14="http://schemas.microsoft.com/office/powerpoint/2010/main" val="10093870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61847"/>
            <a:ext cx="8027233" cy="2862322"/>
          </a:xfrm>
          <a:prstGeom prst="rect">
            <a:avLst/>
          </a:prstGeom>
          <a:noFill/>
        </p:spPr>
        <p:txBody>
          <a:bodyPr wrap="square" rtlCol="0">
            <a:spAutoFit/>
          </a:bodyPr>
          <a:lstStyle/>
          <a:p>
            <a:pPr algn="just"/>
            <a:r>
              <a:rPr lang="en-US" sz="3000" dirty="0"/>
              <a:t>Content marketing is a strategic marketing approach that focuses on creating and distributing valuable, relevant, and consistent content to attract and retain a clearly defined audience - and, ultimately, to drive profitable customer action.</a:t>
            </a:r>
          </a:p>
        </p:txBody>
      </p:sp>
    </p:spTree>
    <p:extLst>
      <p:ext uri="{BB962C8B-B14F-4D97-AF65-F5344CB8AC3E}">
        <p14:creationId xmlns:p14="http://schemas.microsoft.com/office/powerpoint/2010/main" val="1096229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61847"/>
            <a:ext cx="8027233" cy="3785652"/>
          </a:xfrm>
          <a:prstGeom prst="rect">
            <a:avLst/>
          </a:prstGeom>
          <a:noFill/>
        </p:spPr>
        <p:txBody>
          <a:bodyPr wrap="square" rtlCol="0">
            <a:spAutoFit/>
          </a:bodyPr>
          <a:lstStyle/>
          <a:p>
            <a:pPr algn="just"/>
            <a:r>
              <a:rPr lang="en-US" sz="3000" dirty="0"/>
              <a:t>The goal of content marketing is to create content that is useful, informative, or entertaining to your target audience, rather than just promoting your products or services directly. By providing valuable content, you can build trust and credibility with your audience, which can lead to increased engagement, loyalty, and ultimately, sales.</a:t>
            </a:r>
          </a:p>
        </p:txBody>
      </p:sp>
    </p:spTree>
    <p:extLst>
      <p:ext uri="{BB962C8B-B14F-4D97-AF65-F5344CB8AC3E}">
        <p14:creationId xmlns:p14="http://schemas.microsoft.com/office/powerpoint/2010/main" val="1449282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61847"/>
            <a:ext cx="8027233" cy="3323987"/>
          </a:xfrm>
          <a:prstGeom prst="rect">
            <a:avLst/>
          </a:prstGeom>
          <a:noFill/>
        </p:spPr>
        <p:txBody>
          <a:bodyPr wrap="square" rtlCol="0">
            <a:spAutoFit/>
          </a:bodyPr>
          <a:lstStyle/>
          <a:p>
            <a:pPr algn="just"/>
            <a:r>
              <a:rPr lang="en-US" sz="3000" dirty="0"/>
              <a:t>Common types of content used in content marketing include:</a:t>
            </a:r>
          </a:p>
          <a:p>
            <a:pPr algn="just"/>
            <a:endParaRPr lang="en-US" sz="3000" dirty="0"/>
          </a:p>
          <a:p>
            <a:pPr marL="457200" indent="-457200" algn="just">
              <a:buFont typeface="Wingdings" panose="05000000000000000000" pitchFamily="2" charset="2"/>
              <a:buChar char="Ø"/>
            </a:pPr>
            <a:r>
              <a:rPr lang="en-US" sz="3000" b="1" dirty="0"/>
              <a:t>Blog posts</a:t>
            </a:r>
            <a:r>
              <a:rPr lang="en-US" sz="3000" dirty="0"/>
              <a:t>: Regular blog posts can help to establish your brand as an authority in your industry and provide helpful information to your target audience.</a:t>
            </a:r>
          </a:p>
        </p:txBody>
      </p:sp>
    </p:spTree>
    <p:extLst>
      <p:ext uri="{BB962C8B-B14F-4D97-AF65-F5344CB8AC3E}">
        <p14:creationId xmlns:p14="http://schemas.microsoft.com/office/powerpoint/2010/main" val="24242017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888111"/>
            <a:ext cx="8027233"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Social media content</a:t>
            </a:r>
            <a:r>
              <a:rPr lang="en-US" sz="3000" dirty="0"/>
              <a:t>: Social media platforms can be a powerful way to distribute your content and engage with your audience.</a:t>
            </a:r>
          </a:p>
          <a:p>
            <a:pPr marL="457200" indent="-457200" algn="just">
              <a:buFont typeface="Wingdings" panose="05000000000000000000" pitchFamily="2" charset="2"/>
              <a:buChar char="Ø"/>
            </a:pPr>
            <a:endParaRPr lang="en-US" sz="3000" dirty="0"/>
          </a:p>
          <a:p>
            <a:pPr marL="457200" indent="-457200" algn="just">
              <a:buFont typeface="Wingdings" panose="05000000000000000000" pitchFamily="2" charset="2"/>
              <a:buChar char="Ø"/>
            </a:pPr>
            <a:r>
              <a:rPr lang="en-US" sz="3000" b="1" dirty="0"/>
              <a:t>Video content</a:t>
            </a:r>
            <a:r>
              <a:rPr lang="en-US" sz="3000" dirty="0"/>
              <a:t>: Videos are a highly engaging form of content that can be used to educate, entertain, or inspire your audience.</a:t>
            </a:r>
          </a:p>
        </p:txBody>
      </p:sp>
    </p:spTree>
    <p:extLst>
      <p:ext uri="{BB962C8B-B14F-4D97-AF65-F5344CB8AC3E}">
        <p14:creationId xmlns:p14="http://schemas.microsoft.com/office/powerpoint/2010/main" val="14084047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05231"/>
            <a:ext cx="8027233" cy="4708981"/>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Infographics: </a:t>
            </a:r>
            <a:r>
              <a:rPr lang="en-US" sz="3000" dirty="0"/>
              <a:t>Infographics are visual representations of data or information that can be used to communicate complex ideas or statistics in an easy-to-digest format.</a:t>
            </a:r>
          </a:p>
          <a:p>
            <a:pPr algn="just"/>
            <a:endParaRPr lang="en-US" sz="3000" dirty="0"/>
          </a:p>
          <a:p>
            <a:pPr marL="457200" indent="-457200" algn="just">
              <a:buFont typeface="Wingdings" panose="05000000000000000000" pitchFamily="2" charset="2"/>
              <a:buChar char="Ø"/>
            </a:pPr>
            <a:r>
              <a:rPr lang="en-US" sz="3000" b="1" dirty="0"/>
              <a:t>E-books and whitepapers: </a:t>
            </a:r>
            <a:r>
              <a:rPr lang="en-US" sz="3000" dirty="0"/>
              <a:t>These longer-form pieces of content can be used to provide more in-depth information on a particular topic or issue.</a:t>
            </a:r>
          </a:p>
        </p:txBody>
      </p:sp>
    </p:spTree>
    <p:extLst>
      <p:ext uri="{BB962C8B-B14F-4D97-AF65-F5344CB8AC3E}">
        <p14:creationId xmlns:p14="http://schemas.microsoft.com/office/powerpoint/2010/main" val="24018173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05231"/>
            <a:ext cx="8027233" cy="3785652"/>
          </a:xfrm>
          <a:prstGeom prst="rect">
            <a:avLst/>
          </a:prstGeom>
          <a:noFill/>
        </p:spPr>
        <p:txBody>
          <a:bodyPr wrap="square" rtlCol="0">
            <a:spAutoFit/>
          </a:bodyPr>
          <a:lstStyle/>
          <a:p>
            <a:pPr algn="just"/>
            <a:r>
              <a:rPr lang="en-US" sz="3000" dirty="0"/>
              <a:t>Effective content marketing requires a strategic and consistent approach, as well as a deep understanding of your target audience and their needs and interests. By creating high-quality content that resonates with your audience and promotes your brand message in a subtle and effective way, you can build a loyal following and drive business growth.</a:t>
            </a:r>
          </a:p>
        </p:txBody>
      </p:sp>
    </p:spTree>
    <p:extLst>
      <p:ext uri="{BB962C8B-B14F-4D97-AF65-F5344CB8AC3E}">
        <p14:creationId xmlns:p14="http://schemas.microsoft.com/office/powerpoint/2010/main" val="4259148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Introduction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723869"/>
            <a:ext cx="7779895" cy="4247317"/>
          </a:xfrm>
          <a:prstGeom prst="rect">
            <a:avLst/>
          </a:prstGeom>
          <a:noFill/>
        </p:spPr>
        <p:txBody>
          <a:bodyPr wrap="square" rtlCol="0">
            <a:spAutoFit/>
          </a:bodyPr>
          <a:lstStyle/>
          <a:p>
            <a:pPr algn="just"/>
            <a:r>
              <a:rPr lang="en-US" sz="3000" dirty="0"/>
              <a:t>Social media became in the last decade more of an ecosystem </a:t>
            </a:r>
            <a:r>
              <a:rPr lang="en-US" sz="3000" dirty="0" err="1"/>
              <a:t>centred</a:t>
            </a:r>
            <a:r>
              <a:rPr lang="en-US" sz="3000" dirty="0"/>
              <a:t> on the consumer experience. </a:t>
            </a:r>
          </a:p>
          <a:p>
            <a:pPr algn="just"/>
            <a:endParaRPr lang="en-US" sz="3000" dirty="0"/>
          </a:p>
          <a:p>
            <a:pPr algn="just"/>
            <a:r>
              <a:rPr lang="en-US" sz="3000" dirty="0"/>
              <a:t>Social media is nowadays one of the most important elements of the marketing strategy as the usage of devices, internet and networking and social platforms is increasing continuously</a:t>
            </a:r>
          </a:p>
        </p:txBody>
      </p:sp>
    </p:spTree>
    <p:extLst>
      <p:ext uri="{BB962C8B-B14F-4D97-AF65-F5344CB8AC3E}">
        <p14:creationId xmlns:p14="http://schemas.microsoft.com/office/powerpoint/2010/main" val="37813739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440055"/>
            <a:ext cx="8293009" cy="5632311"/>
          </a:xfrm>
          <a:prstGeom prst="rect">
            <a:avLst/>
          </a:prstGeom>
          <a:noFill/>
        </p:spPr>
        <p:txBody>
          <a:bodyPr wrap="square" rtlCol="0">
            <a:spAutoFit/>
          </a:bodyPr>
          <a:lstStyle/>
          <a:p>
            <a:pPr algn="just"/>
            <a:r>
              <a:rPr lang="en-US" sz="3000" dirty="0"/>
              <a:t>Content marketing can be a powerful tool for building your brand and engaging with your target audience on social media. </a:t>
            </a:r>
          </a:p>
          <a:p>
            <a:pPr algn="just"/>
            <a:r>
              <a:rPr lang="en-US" sz="3000" dirty="0"/>
              <a:t>Tips for creating effective content marketing for social media:</a:t>
            </a:r>
          </a:p>
          <a:p>
            <a:pPr marL="457200" indent="-457200" algn="just">
              <a:buFont typeface="Wingdings" panose="05000000000000000000" pitchFamily="2" charset="2"/>
              <a:buChar char="Ø"/>
            </a:pPr>
            <a:r>
              <a:rPr lang="en-US" sz="3000" b="1" dirty="0"/>
              <a:t>Know your audience</a:t>
            </a:r>
            <a:r>
              <a:rPr lang="en-US" sz="3000" dirty="0"/>
              <a:t>: To create content that resonates with your target audience, you need to understand their needs, interests, and preferences. Use social media analytics tools to gain insights into your audience's demographics, behaviors, and preferences.</a:t>
            </a:r>
          </a:p>
          <a:p>
            <a:pPr algn="just"/>
            <a:endParaRPr lang="en-US" sz="3000" dirty="0"/>
          </a:p>
        </p:txBody>
      </p:sp>
    </p:spTree>
    <p:extLst>
      <p:ext uri="{BB962C8B-B14F-4D97-AF65-F5344CB8AC3E}">
        <p14:creationId xmlns:p14="http://schemas.microsoft.com/office/powerpoint/2010/main" val="11941864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308735"/>
            <a:ext cx="8293009"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Create a content strategy</a:t>
            </a:r>
            <a:r>
              <a:rPr lang="en-US" sz="3000" dirty="0"/>
              <a:t>: Develop a content strategy that outlines your goals, target audience, key messaging, and content themes. This will help you stay focused and consistent in your content creation.</a:t>
            </a:r>
          </a:p>
        </p:txBody>
      </p:sp>
    </p:spTree>
    <p:extLst>
      <p:ext uri="{BB962C8B-B14F-4D97-AF65-F5344CB8AC3E}">
        <p14:creationId xmlns:p14="http://schemas.microsoft.com/office/powerpoint/2010/main" val="2781032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263015"/>
            <a:ext cx="8293009"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Use visual content</a:t>
            </a:r>
            <a:r>
              <a:rPr lang="en-US" sz="3000" dirty="0"/>
              <a:t>: Social media platforms are highly visual, so it's important to use high-quality images, videos, and graphics in your content. Visual content tends to be more engaging and shareable than text-based content.</a:t>
            </a:r>
          </a:p>
        </p:txBody>
      </p:sp>
    </p:spTree>
    <p:extLst>
      <p:ext uri="{BB962C8B-B14F-4D97-AF65-F5344CB8AC3E}">
        <p14:creationId xmlns:p14="http://schemas.microsoft.com/office/powerpoint/2010/main" val="20198200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263015"/>
            <a:ext cx="8293009"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Create shareable content: </a:t>
            </a:r>
            <a:r>
              <a:rPr lang="en-US" sz="3000" dirty="0"/>
              <a:t>To increase the reach of your content, make it easy for your followers to share it with their own networks. Include social sharing buttons on your website and encourage your followers to share your content on social media.</a:t>
            </a:r>
          </a:p>
        </p:txBody>
      </p:sp>
    </p:spTree>
    <p:extLst>
      <p:ext uri="{BB962C8B-B14F-4D97-AF65-F5344CB8AC3E}">
        <p14:creationId xmlns:p14="http://schemas.microsoft.com/office/powerpoint/2010/main" val="11320851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25271"/>
            <a:ext cx="8293009"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Engage with your audience: </a:t>
            </a:r>
            <a:r>
              <a:rPr lang="en-US" sz="3000" dirty="0"/>
              <a:t>Social media is a two-way conversation, so it's important to engage with your audience by responding to comments and messages, and participating in relevant conversations.</a:t>
            </a:r>
          </a:p>
        </p:txBody>
      </p:sp>
    </p:spTree>
    <p:extLst>
      <p:ext uri="{BB962C8B-B14F-4D97-AF65-F5344CB8AC3E}">
        <p14:creationId xmlns:p14="http://schemas.microsoft.com/office/powerpoint/2010/main" val="41550404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750951"/>
            <a:ext cx="8293009" cy="3785652"/>
          </a:xfrm>
          <a:prstGeom prst="rect">
            <a:avLst/>
          </a:prstGeom>
          <a:noFill/>
        </p:spPr>
        <p:txBody>
          <a:bodyPr wrap="square" rtlCol="0">
            <a:spAutoFit/>
          </a:bodyPr>
          <a:lstStyle/>
          <a:p>
            <a:pPr algn="just"/>
            <a:endParaRPr lang="en-US" sz="3000" dirty="0"/>
          </a:p>
          <a:p>
            <a:pPr marL="457200" indent="-457200" algn="just">
              <a:buFont typeface="Wingdings" panose="05000000000000000000" pitchFamily="2" charset="2"/>
              <a:buChar char="Ø"/>
            </a:pPr>
            <a:r>
              <a:rPr lang="en-US" sz="3000" b="1" dirty="0"/>
              <a:t>Monitor your results</a:t>
            </a:r>
            <a:r>
              <a:rPr lang="en-US" sz="3000" dirty="0"/>
              <a:t>: Use social media analytics tools to track the performance of your content and adjust your strategy as needed. Monitor metrics such as engagement rates, reach, and conversions to measure the effectiveness of your content marketing efforts.</a:t>
            </a:r>
          </a:p>
        </p:txBody>
      </p:sp>
    </p:spTree>
    <p:extLst>
      <p:ext uri="{BB962C8B-B14F-4D97-AF65-F5344CB8AC3E}">
        <p14:creationId xmlns:p14="http://schemas.microsoft.com/office/powerpoint/2010/main" val="30813013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750951"/>
            <a:ext cx="8293009" cy="4247317"/>
          </a:xfrm>
          <a:prstGeom prst="rect">
            <a:avLst/>
          </a:prstGeom>
          <a:noFill/>
        </p:spPr>
        <p:txBody>
          <a:bodyPr wrap="square" rtlCol="0">
            <a:spAutoFit/>
          </a:bodyPr>
          <a:lstStyle/>
          <a:p>
            <a:pPr algn="just"/>
            <a:r>
              <a:rPr lang="en-US" sz="3000" dirty="0"/>
              <a:t>Creating successful content on social media requires careful planning, creativity, and an understanding of your target audience. Social media success is a result of ongoing experimentation, learning from your audience, and adapting your approach. Stay open to feedback, stay consistent, and continuously improve your content to maximize your impact on social media.</a:t>
            </a:r>
          </a:p>
        </p:txBody>
      </p:sp>
    </p:spTree>
    <p:extLst>
      <p:ext uri="{BB962C8B-B14F-4D97-AF65-F5344CB8AC3E}">
        <p14:creationId xmlns:p14="http://schemas.microsoft.com/office/powerpoint/2010/main" val="31017882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750951"/>
            <a:ext cx="8293009" cy="4708981"/>
          </a:xfrm>
          <a:prstGeom prst="rect">
            <a:avLst/>
          </a:prstGeom>
          <a:noFill/>
        </p:spPr>
        <p:txBody>
          <a:bodyPr wrap="square" rtlCol="0">
            <a:spAutoFit/>
          </a:bodyPr>
          <a:lstStyle/>
          <a:p>
            <a:pPr algn="just"/>
            <a:r>
              <a:rPr lang="en-US" sz="3000" dirty="0"/>
              <a:t>You can promote your business on social media by trying to create the best content, taking into consideration the following principles:</a:t>
            </a:r>
          </a:p>
          <a:p>
            <a:pPr algn="just"/>
            <a:endParaRPr lang="en-US" sz="3000" dirty="0"/>
          </a:p>
          <a:p>
            <a:pPr marL="457200" indent="-457200" algn="just">
              <a:buFont typeface="Wingdings" panose="05000000000000000000" pitchFamily="2" charset="2"/>
              <a:buChar char="Ø"/>
            </a:pPr>
            <a:r>
              <a:rPr lang="en-US" sz="3000" b="1" dirty="0"/>
              <a:t>Use attention-grabbing headlines</a:t>
            </a:r>
            <a:r>
              <a:rPr lang="en-US" sz="3000" dirty="0"/>
              <a:t>: The headline is often the first thing that people see, so it's important to make it compelling and attention-grabbing. Use power words, numbers, and interesting facts or statistics to make your headlines stand out.</a:t>
            </a:r>
          </a:p>
        </p:txBody>
      </p:sp>
    </p:spTree>
    <p:extLst>
      <p:ext uri="{BB962C8B-B14F-4D97-AF65-F5344CB8AC3E}">
        <p14:creationId xmlns:p14="http://schemas.microsoft.com/office/powerpoint/2010/main" val="20566123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Use eye-catching visuals</a:t>
            </a:r>
            <a:r>
              <a:rPr lang="en-US" sz="3000" dirty="0"/>
              <a:t>: As I mentioned earlier, visuals are important on social media, so make sure your images, videos, and graphics are high-quality and attention-grabbing. Use colors, fonts, and other design elements to make your content visually appealing.</a:t>
            </a:r>
          </a:p>
        </p:txBody>
      </p:sp>
    </p:spTree>
    <p:extLst>
      <p:ext uri="{BB962C8B-B14F-4D97-AF65-F5344CB8AC3E}">
        <p14:creationId xmlns:p14="http://schemas.microsoft.com/office/powerpoint/2010/main" val="17350126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Keep it concise: </a:t>
            </a:r>
            <a:r>
              <a:rPr lang="en-US" sz="3000" dirty="0"/>
              <a:t>Social media is all about short, snackable content, so keep your posts short and sweet. Use bullet points or numbered lists to break up your content and make it easier to read.</a:t>
            </a:r>
          </a:p>
        </p:txBody>
      </p:sp>
    </p:spTree>
    <p:extLst>
      <p:ext uri="{BB962C8B-B14F-4D97-AF65-F5344CB8AC3E}">
        <p14:creationId xmlns:p14="http://schemas.microsoft.com/office/powerpoint/2010/main" val="2148933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Introduction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248525"/>
            <a:ext cx="7779895" cy="3323987"/>
          </a:xfrm>
          <a:prstGeom prst="rect">
            <a:avLst/>
          </a:prstGeom>
          <a:noFill/>
        </p:spPr>
        <p:txBody>
          <a:bodyPr wrap="square" rtlCol="0">
            <a:spAutoFit/>
          </a:bodyPr>
          <a:lstStyle/>
          <a:p>
            <a:pPr algn="just"/>
            <a:r>
              <a:rPr lang="en-US" sz="3000" dirty="0"/>
              <a:t>The rise in interactive digital media has actively participated in evolving the collaboration between the company and consumer from a Web 1.0 passive model, to a Web 2.0 interactive model where consumers are simultaneously the initiators and recipients of information exchanges. </a:t>
            </a:r>
          </a:p>
        </p:txBody>
      </p:sp>
    </p:spTree>
    <p:extLst>
      <p:ext uri="{BB962C8B-B14F-4D97-AF65-F5344CB8AC3E}">
        <p14:creationId xmlns:p14="http://schemas.microsoft.com/office/powerpoint/2010/main" val="11529554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Use hashtags: </a:t>
            </a:r>
            <a:r>
              <a:rPr lang="en-US" sz="3000" dirty="0"/>
              <a:t>Hashtags are a powerful tool for increasing the reach of your content and helping people find your posts. Use relevant hashtags in your posts to make it easier for people to discover your content.</a:t>
            </a:r>
          </a:p>
        </p:txBody>
      </p:sp>
    </p:spTree>
    <p:extLst>
      <p:ext uri="{BB962C8B-B14F-4D97-AF65-F5344CB8AC3E}">
        <p14:creationId xmlns:p14="http://schemas.microsoft.com/office/powerpoint/2010/main" val="1439221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Use a consistent voice and tone: </a:t>
            </a:r>
            <a:r>
              <a:rPr lang="en-US" sz="3000" dirty="0"/>
              <a:t>Your brand's voice and tone should be consistent across all social media platforms. Use a tone that resonates with your target audience and reflects your brand's personality.</a:t>
            </a:r>
          </a:p>
        </p:txBody>
      </p:sp>
    </p:spTree>
    <p:extLst>
      <p:ext uri="{BB962C8B-B14F-4D97-AF65-F5344CB8AC3E}">
        <p14:creationId xmlns:p14="http://schemas.microsoft.com/office/powerpoint/2010/main" val="6353000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Engage with your audience: </a:t>
            </a:r>
            <a:r>
              <a:rPr lang="en-US" sz="3000" dirty="0"/>
              <a:t>Social media is a two-way conversation, so it's important to engage with your audience by responding to comments, messages, and mentions. Ask questions, respond to feedback, and participate in relevant conversations to build engagement and trust with your followers.</a:t>
            </a:r>
          </a:p>
        </p:txBody>
      </p:sp>
    </p:spTree>
    <p:extLst>
      <p:ext uri="{BB962C8B-B14F-4D97-AF65-F5344CB8AC3E}">
        <p14:creationId xmlns:p14="http://schemas.microsoft.com/office/powerpoint/2010/main" val="29313858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Content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Experiment and test: </a:t>
            </a:r>
            <a:r>
              <a:rPr lang="en-US" sz="3000" dirty="0"/>
              <a:t>Social media is constantly evolving, so it's important to experiment with different types of content and formats to see what works best for your audience. Test different headlines, visuals, and formats to see what resonates with your followers.</a:t>
            </a:r>
          </a:p>
        </p:txBody>
      </p:sp>
    </p:spTree>
    <p:extLst>
      <p:ext uri="{BB962C8B-B14F-4D97-AF65-F5344CB8AC3E}">
        <p14:creationId xmlns:p14="http://schemas.microsoft.com/office/powerpoint/2010/main" val="20380818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Metrics &amp; performance</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317879"/>
            <a:ext cx="8293009" cy="1938992"/>
          </a:xfrm>
          <a:prstGeom prst="rect">
            <a:avLst/>
          </a:prstGeom>
          <a:noFill/>
        </p:spPr>
        <p:txBody>
          <a:bodyPr wrap="square" rtlCol="0">
            <a:spAutoFit/>
          </a:bodyPr>
          <a:lstStyle/>
          <a:p>
            <a:pPr algn="just"/>
            <a:r>
              <a:rPr lang="en-US" sz="3000" dirty="0"/>
              <a:t>Tracking marketing performance is essential for businesses to determine the effectiveness of their marketing efforts and identify areas for improvement. </a:t>
            </a:r>
          </a:p>
        </p:txBody>
      </p:sp>
    </p:spTree>
    <p:extLst>
      <p:ext uri="{BB962C8B-B14F-4D97-AF65-F5344CB8AC3E}">
        <p14:creationId xmlns:p14="http://schemas.microsoft.com/office/powerpoint/2010/main" val="25361100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Metrics &amp; performance</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888111"/>
            <a:ext cx="8293009" cy="4708981"/>
          </a:xfrm>
          <a:prstGeom prst="rect">
            <a:avLst/>
          </a:prstGeom>
          <a:noFill/>
        </p:spPr>
        <p:txBody>
          <a:bodyPr wrap="square" rtlCol="0">
            <a:spAutoFit/>
          </a:bodyPr>
          <a:lstStyle/>
          <a:p>
            <a:pPr algn="just"/>
            <a:r>
              <a:rPr lang="en-US" sz="3000" dirty="0"/>
              <a:t>Ways to track marketing performance:</a:t>
            </a:r>
          </a:p>
          <a:p>
            <a:pPr algn="just"/>
            <a:endParaRPr lang="en-US" sz="3000" dirty="0"/>
          </a:p>
          <a:p>
            <a:pPr marL="457200" indent="-457200" algn="just">
              <a:buFont typeface="Wingdings" panose="05000000000000000000" pitchFamily="2" charset="2"/>
              <a:buChar char="Ø"/>
            </a:pPr>
            <a:r>
              <a:rPr lang="en-US" sz="3000" b="1" dirty="0"/>
              <a:t>Set specific goals and metrics</a:t>
            </a:r>
            <a:r>
              <a:rPr lang="en-US" sz="3000" dirty="0"/>
              <a:t>: Identify specific goals that you want to achieve with your marketing efforts, such as increasing website traffic, generating leads, or boosting sales. Set measurable metrics that will help you track progress towards these goals, such as website visitors, conversion rates, or revenue.	</a:t>
            </a:r>
          </a:p>
        </p:txBody>
      </p:sp>
    </p:spTree>
    <p:extLst>
      <p:ext uri="{BB962C8B-B14F-4D97-AF65-F5344CB8AC3E}">
        <p14:creationId xmlns:p14="http://schemas.microsoft.com/office/powerpoint/2010/main" val="29867764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Metrics &amp; performance</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888111"/>
            <a:ext cx="8293009"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Use analytics tools</a:t>
            </a:r>
            <a:r>
              <a:rPr lang="en-US" sz="3000" dirty="0"/>
              <a:t>: Utilize analytics tools such as Google Analytics or social media analytics platforms to track metrics such as website traffic, click-through rates, engagement, and conversion rates. These tools provide valuable insights into user behavior, demographics, and preferences that can help you optimize your marketing strategy.</a:t>
            </a:r>
          </a:p>
        </p:txBody>
      </p:sp>
    </p:spTree>
    <p:extLst>
      <p:ext uri="{BB962C8B-B14F-4D97-AF65-F5344CB8AC3E}">
        <p14:creationId xmlns:p14="http://schemas.microsoft.com/office/powerpoint/2010/main" val="17531353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Metrics &amp; performance</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Conduct customer surveys: </a:t>
            </a:r>
            <a:r>
              <a:rPr lang="en-US" sz="3000" dirty="0"/>
              <a:t>Collect feedback from customers through surveys or focus groups to gain insights into their preferences, opinions, and experiences with your brand. Use this feedback to improve your marketing messaging, targeting, and tactics.</a:t>
            </a:r>
          </a:p>
        </p:txBody>
      </p:sp>
    </p:spTree>
    <p:extLst>
      <p:ext uri="{BB962C8B-B14F-4D97-AF65-F5344CB8AC3E}">
        <p14:creationId xmlns:p14="http://schemas.microsoft.com/office/powerpoint/2010/main" val="8712050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Metrics &amp; performance</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Monitor social media engagement: </a:t>
            </a:r>
            <a:r>
              <a:rPr lang="en-US" sz="3000" dirty="0"/>
              <a:t>Monitor engagement metrics such as likes, shares, comments, and mentions on social media to gauge the effectiveness of your social media strategy. Analyze which posts perform well and identify opportunities to improve engagement and reach.</a:t>
            </a:r>
          </a:p>
        </p:txBody>
      </p:sp>
    </p:spTree>
    <p:extLst>
      <p:ext uri="{BB962C8B-B14F-4D97-AF65-F5344CB8AC3E}">
        <p14:creationId xmlns:p14="http://schemas.microsoft.com/office/powerpoint/2010/main" val="3978265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Metrics &amp; performance</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Track ROI: </a:t>
            </a:r>
            <a:r>
              <a:rPr lang="en-US" sz="3000" dirty="0"/>
              <a:t>Measure the return on investment (ROI) of your marketing efforts by comparing the costs of your marketing activities to the revenue generated. This can help you identify which marketing tactics are delivering the highest ROI and make data-driven decisions about where to allocate resources.</a:t>
            </a:r>
          </a:p>
        </p:txBody>
      </p:sp>
    </p:spTree>
    <p:extLst>
      <p:ext uri="{BB962C8B-B14F-4D97-AF65-F5344CB8AC3E}">
        <p14:creationId xmlns:p14="http://schemas.microsoft.com/office/powerpoint/2010/main" val="989633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Keep in mind!</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687354"/>
            <a:ext cx="8027233" cy="4708981"/>
          </a:xfrm>
          <a:prstGeom prst="rect">
            <a:avLst/>
          </a:prstGeom>
          <a:noFill/>
        </p:spPr>
        <p:txBody>
          <a:bodyPr wrap="square" rtlCol="0">
            <a:spAutoFit/>
          </a:bodyPr>
          <a:lstStyle/>
          <a:p>
            <a:pPr marL="457200" indent="-457200" algn="just">
              <a:buFont typeface="Wingdings" panose="05000000000000000000" pitchFamily="2" charset="2"/>
              <a:buChar char="ü"/>
            </a:pPr>
            <a:r>
              <a:rPr lang="en-US" sz="3000" dirty="0"/>
              <a:t>Social media can play a crucial role in a business's overall marketing strategy.</a:t>
            </a:r>
          </a:p>
          <a:p>
            <a:pPr marL="457200" indent="-457200" algn="just">
              <a:buFont typeface="Wingdings" panose="05000000000000000000" pitchFamily="2" charset="2"/>
              <a:buChar char="ü"/>
            </a:pPr>
            <a:endParaRPr lang="en-US" sz="3000" dirty="0"/>
          </a:p>
          <a:p>
            <a:pPr marL="457200" indent="-457200" algn="just">
              <a:buFont typeface="Wingdings" panose="05000000000000000000" pitchFamily="2" charset="2"/>
              <a:buChar char="ü"/>
            </a:pPr>
            <a:r>
              <a:rPr lang="en-US" sz="3000" dirty="0"/>
              <a:t>The type of social media platform you choose to use for your brand will depend on your goals, target audience, and the type of content you want to share. It's important to choose platforms that align with your brand's messaging and values, and that allow you to connect with your audience.</a:t>
            </a:r>
          </a:p>
        </p:txBody>
      </p:sp>
    </p:spTree>
    <p:extLst>
      <p:ext uri="{BB962C8B-B14F-4D97-AF65-F5344CB8AC3E}">
        <p14:creationId xmlns:p14="http://schemas.microsoft.com/office/powerpoint/2010/main" val="30568301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Examples of analytics tools </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Google Analytics: </a:t>
            </a:r>
            <a:r>
              <a:rPr lang="en-US" sz="3000" dirty="0"/>
              <a:t>Google Analytics is a free tool provided by Google that helps businesses track website traffic, user behavior, and other metrics. It allows businesses to track the number of visitors, pages visited, bounce rate, and conversion rates. It can also provide valuable insights into user demographics, acquisition channels, and other useful data points.</a:t>
            </a:r>
          </a:p>
        </p:txBody>
      </p:sp>
    </p:spTree>
    <p:extLst>
      <p:ext uri="{BB962C8B-B14F-4D97-AF65-F5344CB8AC3E}">
        <p14:creationId xmlns:p14="http://schemas.microsoft.com/office/powerpoint/2010/main" val="20499148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Examples of analytics tools </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Adobe Analytics: </a:t>
            </a:r>
            <a:r>
              <a:rPr lang="en-US" sz="3000" dirty="0"/>
              <a:t>Adobe Analytics is a paid analytics tool that provides businesses with advanced features for tracking user behavior, website performance, and customer segmentation. It offers real-time analytics, customizable dashboards, and predictive analytics capabilities.</a:t>
            </a:r>
          </a:p>
        </p:txBody>
      </p:sp>
    </p:spTree>
    <p:extLst>
      <p:ext uri="{BB962C8B-B14F-4D97-AF65-F5344CB8AC3E}">
        <p14:creationId xmlns:p14="http://schemas.microsoft.com/office/powerpoint/2010/main" val="20670740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Examples of analytics tools </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Hootsuite Insights: </a:t>
            </a:r>
            <a:r>
              <a:rPr lang="en-US" sz="3000" dirty="0"/>
              <a:t>Hootsuite Insights is a social media analytics tool that helps businesses monitor and analyze social media engagement, sentiment, and trends. It allows businesses to track mentions, engagement, and followers on social media platforms such as Twitter, Facebook, and Instagram.</a:t>
            </a:r>
          </a:p>
        </p:txBody>
      </p:sp>
    </p:spTree>
    <p:extLst>
      <p:ext uri="{BB962C8B-B14F-4D97-AF65-F5344CB8AC3E}">
        <p14:creationId xmlns:p14="http://schemas.microsoft.com/office/powerpoint/2010/main" val="32183167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Examples of analytics tools </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SEMrush: </a:t>
            </a:r>
            <a:r>
              <a:rPr lang="en-US" sz="3000" dirty="0"/>
              <a:t>SEMrush is a paid analytics tool that provides businesses with insights into search engine optimization (SEO), pay-per-click (PPC) advertising, and social media marketing. It offers features such as keyword research, site auditing, and competitor analysis.</a:t>
            </a:r>
          </a:p>
        </p:txBody>
      </p:sp>
    </p:spTree>
    <p:extLst>
      <p:ext uri="{BB962C8B-B14F-4D97-AF65-F5344CB8AC3E}">
        <p14:creationId xmlns:p14="http://schemas.microsoft.com/office/powerpoint/2010/main" val="182605070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Examples of analytics tools </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Hotjar: </a:t>
            </a:r>
            <a:r>
              <a:rPr lang="en-US" sz="3000" dirty="0"/>
              <a:t>Hotjar is a paid tool that provides businesses with insights into user behavior on their website through heatmaps, click maps, and user recordings. It can help businesses understand how users interact with their website and identify areas for improvement.</a:t>
            </a:r>
          </a:p>
        </p:txBody>
      </p:sp>
    </p:spTree>
    <p:extLst>
      <p:ext uri="{BB962C8B-B14F-4D97-AF65-F5344CB8AC3E}">
        <p14:creationId xmlns:p14="http://schemas.microsoft.com/office/powerpoint/2010/main" val="34466847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2254912" y="2721114"/>
            <a:ext cx="5906124" cy="707886"/>
          </a:xfrm>
          <a:prstGeom prst="rect">
            <a:avLst/>
          </a:prstGeom>
          <a:noFill/>
        </p:spPr>
        <p:txBody>
          <a:bodyPr wrap="square" rtlCol="0">
            <a:spAutoFit/>
          </a:bodyPr>
          <a:lstStyle/>
          <a:p>
            <a:r>
              <a:rPr lang="en-US" sz="4000" dirty="0">
                <a:solidFill>
                  <a:srgbClr val="398F98"/>
                </a:solidFill>
                <a:latin typeface="Calibri"/>
                <a:cs typeface="Calibri"/>
              </a:rPr>
              <a:t>End of learning unit</a:t>
            </a:r>
          </a:p>
        </p:txBody>
      </p:sp>
    </p:spTree>
    <p:extLst>
      <p:ext uri="{BB962C8B-B14F-4D97-AF65-F5344CB8AC3E}">
        <p14:creationId xmlns:p14="http://schemas.microsoft.com/office/powerpoint/2010/main" val="41206609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Copyright notice</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2246769"/>
          </a:xfrm>
          <a:prstGeom prst="rect">
            <a:avLst/>
          </a:prstGeom>
          <a:noFill/>
        </p:spPr>
        <p:txBody>
          <a:bodyPr wrap="square" rtlCol="0">
            <a:spAutoFit/>
          </a:bodyPr>
          <a:lstStyle/>
          <a:p>
            <a:pPr marL="457200" indent="-457200" algn="just">
              <a:buFont typeface="Wingdings" panose="05000000000000000000" pitchFamily="2" charset="2"/>
              <a:buChar char="Ø"/>
            </a:pPr>
            <a:r>
              <a:rPr lang="en-US" dirty="0"/>
              <a:t>Copyright © Members of the </a:t>
            </a:r>
            <a:r>
              <a:rPr lang="en-US" i="1" dirty="0"/>
              <a:t>Enhancing Young People Skills and Competencies in Social Entrepreneurship by Virtual Reality </a:t>
            </a:r>
            <a:r>
              <a:rPr lang="en-US" dirty="0"/>
              <a:t>Project, 2021 for details of the  ENTREREALITY </a:t>
            </a:r>
            <a:r>
              <a:rPr lang="en-US" dirty="0">
                <a:hlinkClick r:id="rId3"/>
              </a:rPr>
              <a:t>https://projectentreality.eu/index.php/en/</a:t>
            </a:r>
            <a:r>
              <a:rPr lang="en-US" dirty="0"/>
              <a:t> project and the collaboration.</a:t>
            </a:r>
          </a:p>
          <a:p>
            <a:pPr algn="just"/>
            <a:endParaRPr lang="en-US" dirty="0"/>
          </a:p>
          <a:p>
            <a:pPr marL="457200" indent="-457200" algn="just">
              <a:buFont typeface="Wingdings" panose="05000000000000000000" pitchFamily="2" charset="2"/>
              <a:buChar char="Ø"/>
            </a:pPr>
            <a:r>
              <a:rPr lang="en-US" dirty="0"/>
              <a:t> The work must be attributed by attaching the following reference to the copied elements: “Copyright © Members of the </a:t>
            </a:r>
            <a:r>
              <a:rPr lang="en-US" dirty="0" err="1"/>
              <a:t>Entrereality</a:t>
            </a:r>
            <a:r>
              <a:rPr lang="en-US" dirty="0"/>
              <a:t> Project, 2021”. </a:t>
            </a:r>
          </a:p>
          <a:p>
            <a:pPr marL="457200" indent="-457200" algn="just">
              <a:buFont typeface="Wingdings" panose="05000000000000000000" pitchFamily="2" charset="2"/>
              <a:buChar char="Ø"/>
            </a:pPr>
            <a:endParaRPr lang="en-US" dirty="0"/>
          </a:p>
          <a:p>
            <a:pPr marL="457200" indent="-457200" algn="just">
              <a:buFont typeface="Wingdings" panose="05000000000000000000" pitchFamily="2" charset="2"/>
              <a:buChar char="Ø"/>
            </a:pPr>
            <a:r>
              <a:rPr lang="en-US" dirty="0"/>
              <a:t>Using this presentation in a way and/or for purposes not foreseen in the license, requires the prior written permission of the copyright holders. The information contained in this presentation represents the views of the copyright holders as of the date such views are published</a:t>
            </a:r>
          </a:p>
        </p:txBody>
      </p:sp>
    </p:spTree>
    <p:extLst>
      <p:ext uri="{BB962C8B-B14F-4D97-AF65-F5344CB8AC3E}">
        <p14:creationId xmlns:p14="http://schemas.microsoft.com/office/powerpoint/2010/main" val="225925064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References</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4185761"/>
          </a:xfrm>
          <a:prstGeom prst="rect">
            <a:avLst/>
          </a:prstGeom>
          <a:noFill/>
        </p:spPr>
        <p:txBody>
          <a:bodyPr wrap="square" rtlCol="0">
            <a:spAutoFit/>
          </a:bodyPr>
          <a:lstStyle/>
          <a:p>
            <a:pPr marL="285750" indent="-285750" algn="just">
              <a:buFont typeface="Arial" panose="020B0604020202020204" pitchFamily="34" charset="0"/>
              <a:buChar char="•"/>
            </a:pPr>
            <a:r>
              <a:rPr lang="en-US" dirty="0" err="1"/>
              <a:t>Zippia</a:t>
            </a:r>
            <a:r>
              <a:rPr lang="en-US" dirty="0"/>
              <a:t>. "20 Vital Smartphone Usage Statistics [2023]: Facts, Data, and Trends On Mobile Use In The U.S." Zippia.com. Apr. 3, 2023, https://www.zippia.com/advice/smartphone-usage-statistics/ </a:t>
            </a:r>
          </a:p>
          <a:p>
            <a:pPr marL="285750" indent="-285750" algn="just">
              <a:buFont typeface="Arial" panose="020B0604020202020204" pitchFamily="34" charset="0"/>
              <a:buChar char="•"/>
            </a:pPr>
            <a:r>
              <a:rPr lang="en-US" dirty="0" err="1"/>
              <a:t>aresh</a:t>
            </a:r>
            <a:r>
              <a:rPr lang="en-US" dirty="0"/>
              <a:t>, K. M., Nunan, D., Pearson, D. F. B. (2019). Marketing Research: An Applied Approach. Pearson Education Limited</a:t>
            </a:r>
          </a:p>
          <a:p>
            <a:pPr marL="285750" indent="-285750" algn="just">
              <a:buFont typeface="Arial" panose="020B0604020202020204" pitchFamily="34" charset="0"/>
              <a:buChar char="•"/>
            </a:pPr>
            <a:r>
              <a:rPr lang="en-US" dirty="0" err="1"/>
              <a:t>Doerr</a:t>
            </a:r>
            <a:r>
              <a:rPr lang="en-US" dirty="0"/>
              <a:t>, J. (2018). Measure What Matters: OKRs: The Simple Idea that Drives 10x Growth. Penguin Books Ltd</a:t>
            </a:r>
          </a:p>
          <a:p>
            <a:pPr marL="285750" indent="-285750" algn="just">
              <a:buFont typeface="Arial" panose="020B0604020202020204" pitchFamily="34" charset="0"/>
              <a:buChar char="•"/>
            </a:pPr>
            <a:r>
              <a:rPr lang="en-US" dirty="0"/>
              <a:t>Wheeler, A. (2012). Designing Brand Identity: An Essential Guide for the Whole Branding Team. John Wiley &amp; Sons</a:t>
            </a:r>
          </a:p>
          <a:p>
            <a:pPr marL="285750" indent="-285750" algn="just">
              <a:buFont typeface="Arial" panose="020B0604020202020204" pitchFamily="34" charset="0"/>
              <a:buChar char="•"/>
            </a:pPr>
            <a:r>
              <a:rPr lang="en-US" dirty="0"/>
              <a:t>Kotler, P., </a:t>
            </a:r>
            <a:r>
              <a:rPr lang="en-US" dirty="0" err="1"/>
              <a:t>Kartajaya</a:t>
            </a:r>
            <a:r>
              <a:rPr lang="en-US" dirty="0"/>
              <a:t>, H., Iwan (2017). Marketing 4.0: Moving from Traditional to Digital. John Wiley &amp; Sons</a:t>
            </a:r>
          </a:p>
          <a:p>
            <a:pPr marL="285750" indent="-285750" algn="just">
              <a:buFont typeface="Arial" panose="020B0604020202020204" pitchFamily="34" charset="0"/>
              <a:buChar char="•"/>
            </a:pPr>
            <a:r>
              <a:rPr lang="en-US" dirty="0" err="1"/>
              <a:t>Reibstein</a:t>
            </a:r>
            <a:r>
              <a:rPr lang="en-US" dirty="0"/>
              <a:t>, D. (2021). Key Marketing Metrics. The 50+ metrics every manager needs to know, Paperback. Pearson Education Limited</a:t>
            </a:r>
          </a:p>
          <a:p>
            <a:pPr marL="285750" indent="-285750" algn="just">
              <a:buFont typeface="Arial" panose="020B0604020202020204" pitchFamily="34" charset="0"/>
              <a:buChar char="•"/>
            </a:pPr>
            <a:r>
              <a:rPr lang="en-US" dirty="0">
                <a:hlinkClick r:id="rId3"/>
              </a:rPr>
              <a:t>https://netbasequid.com/blog/market-research-steps/</a:t>
            </a:r>
            <a:r>
              <a:rPr lang="en-US" dirty="0"/>
              <a:t>   </a:t>
            </a:r>
          </a:p>
          <a:p>
            <a:pPr marL="285750" indent="-285750" algn="just">
              <a:buFont typeface="Arial" panose="020B0604020202020204" pitchFamily="34" charset="0"/>
              <a:buChar char="•"/>
            </a:pPr>
            <a:r>
              <a:rPr lang="en-US" dirty="0">
                <a:hlinkClick r:id="rId4"/>
              </a:rPr>
              <a:t>https://books.forbes.com/blog/how-to-build-a-digital-brand-that-lasts/</a:t>
            </a:r>
            <a:r>
              <a:rPr lang="en-US" dirty="0"/>
              <a:t>  </a:t>
            </a:r>
          </a:p>
          <a:p>
            <a:pPr marL="285750" indent="-285750" algn="just">
              <a:buFont typeface="Arial" panose="020B0604020202020204" pitchFamily="34" charset="0"/>
              <a:buChar char="•"/>
            </a:pPr>
            <a:r>
              <a:rPr lang="en-US" dirty="0">
                <a:hlinkClick r:id="rId5"/>
              </a:rPr>
              <a:t>https://neilpatel.com/what-is-content-marketing/</a:t>
            </a:r>
            <a:r>
              <a:rPr lang="en-US" dirty="0"/>
              <a:t>  </a:t>
            </a:r>
          </a:p>
          <a:p>
            <a:pPr marL="285750" indent="-285750" algn="just">
              <a:buFont typeface="Arial" panose="020B0604020202020204" pitchFamily="34" charset="0"/>
              <a:buChar char="•"/>
            </a:pPr>
            <a:r>
              <a:rPr lang="en-US" dirty="0">
                <a:hlinkClick r:id="rId6"/>
              </a:rPr>
              <a:t>https://www.heurio.co/dieter-rams-10-principles-of-good-design</a:t>
            </a:r>
            <a:r>
              <a:rPr lang="en-US" dirty="0"/>
              <a:t>  </a:t>
            </a:r>
          </a:p>
          <a:p>
            <a:pPr marL="285750" indent="-285750" algn="just">
              <a:buFont typeface="Arial" panose="020B0604020202020204" pitchFamily="34" charset="0"/>
              <a:buChar char="•"/>
            </a:pPr>
            <a:r>
              <a:rPr lang="en-US" dirty="0">
                <a:hlinkClick r:id="rId7"/>
              </a:rPr>
              <a:t>https://www.smashingmagazine.com/2010/01/color-theory-for-designers-part-1-the-meaning-of-color/</a:t>
            </a:r>
            <a:r>
              <a:rPr lang="en-US" dirty="0"/>
              <a:t>  </a:t>
            </a:r>
          </a:p>
          <a:p>
            <a:pPr algn="just"/>
            <a:endParaRPr lang="en-US" dirty="0"/>
          </a:p>
        </p:txBody>
      </p:sp>
    </p:spTree>
    <p:extLst>
      <p:ext uri="{BB962C8B-B14F-4D97-AF65-F5344CB8AC3E}">
        <p14:creationId xmlns:p14="http://schemas.microsoft.com/office/powerpoint/2010/main" val="1907757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Market research </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77099"/>
            <a:ext cx="8027233" cy="3785652"/>
          </a:xfrm>
          <a:prstGeom prst="rect">
            <a:avLst/>
          </a:prstGeom>
          <a:noFill/>
        </p:spPr>
        <p:txBody>
          <a:bodyPr wrap="square" rtlCol="0">
            <a:spAutoFit/>
          </a:bodyPr>
          <a:lstStyle/>
          <a:p>
            <a:pPr algn="just"/>
            <a:r>
              <a:rPr lang="en-US" sz="3000" dirty="0"/>
              <a:t>A successful marketing strategy starts with in depth study of the market you want to conquer. </a:t>
            </a:r>
          </a:p>
          <a:p>
            <a:pPr algn="just"/>
            <a:endParaRPr lang="en-US" sz="3000" dirty="0"/>
          </a:p>
          <a:p>
            <a:pPr algn="just"/>
            <a:r>
              <a:rPr lang="en-US" sz="3000" dirty="0"/>
              <a:t>Market research is most known as a systematic process of collecting and analyzing data and information about a market, its customers, competitors, and industry trends. </a:t>
            </a:r>
          </a:p>
        </p:txBody>
      </p:sp>
    </p:spTree>
    <p:extLst>
      <p:ext uri="{BB962C8B-B14F-4D97-AF65-F5344CB8AC3E}">
        <p14:creationId xmlns:p14="http://schemas.microsoft.com/office/powerpoint/2010/main" val="3033238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Market research </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77099"/>
            <a:ext cx="8027233" cy="4247317"/>
          </a:xfrm>
          <a:prstGeom prst="rect">
            <a:avLst/>
          </a:prstGeom>
          <a:noFill/>
        </p:spPr>
        <p:txBody>
          <a:bodyPr wrap="square" rtlCol="0">
            <a:spAutoFit/>
          </a:bodyPr>
          <a:lstStyle/>
          <a:p>
            <a:pPr algn="just"/>
            <a:r>
              <a:rPr lang="en-US" sz="3000" dirty="0"/>
              <a:t>Generally, the market research process is comprised of 7 important steps[1]:</a:t>
            </a:r>
          </a:p>
          <a:p>
            <a:pPr algn="just"/>
            <a:endParaRPr lang="en-US" sz="3000" dirty="0"/>
          </a:p>
          <a:p>
            <a:pPr algn="just"/>
            <a:r>
              <a:rPr lang="en-US" sz="3000" dirty="0"/>
              <a:t>1.	</a:t>
            </a:r>
            <a:r>
              <a:rPr lang="en-US" sz="3000" b="1" dirty="0"/>
              <a:t>Define the research problem</a:t>
            </a:r>
            <a:r>
              <a:rPr lang="en-US" sz="3000" dirty="0"/>
              <a:t>: The first step in the market research process is to clearly define the research problem or objective. This involves identifying the information needed, who will use it, and why it is important.</a:t>
            </a:r>
          </a:p>
        </p:txBody>
      </p:sp>
    </p:spTree>
    <p:extLst>
      <p:ext uri="{BB962C8B-B14F-4D97-AF65-F5344CB8AC3E}">
        <p14:creationId xmlns:p14="http://schemas.microsoft.com/office/powerpoint/2010/main" val="3868287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Market research </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77099"/>
            <a:ext cx="8027233" cy="3323987"/>
          </a:xfrm>
          <a:prstGeom prst="rect">
            <a:avLst/>
          </a:prstGeom>
          <a:noFill/>
        </p:spPr>
        <p:txBody>
          <a:bodyPr wrap="square" rtlCol="0">
            <a:spAutoFit/>
          </a:bodyPr>
          <a:lstStyle/>
          <a:p>
            <a:pPr marL="514350" indent="-514350" algn="just">
              <a:buAutoNum type="arabicPeriod" startAt="2"/>
            </a:pPr>
            <a:r>
              <a:rPr lang="en-US" sz="3000" b="1" dirty="0"/>
              <a:t>Develop the research plan</a:t>
            </a:r>
            <a:r>
              <a:rPr lang="en-US" sz="3000" dirty="0"/>
              <a:t>: Once the research problem has been defined, the next step is to develop a research plan. This includes determining the research design, data collection method, and sample size.</a:t>
            </a:r>
          </a:p>
          <a:p>
            <a:pPr algn="just"/>
            <a:endParaRPr lang="en-US" sz="3000" dirty="0"/>
          </a:p>
        </p:txBody>
      </p:sp>
    </p:spTree>
    <p:extLst>
      <p:ext uri="{BB962C8B-B14F-4D97-AF65-F5344CB8AC3E}">
        <p14:creationId xmlns:p14="http://schemas.microsoft.com/office/powerpoint/2010/main" val="19547382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Market research </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77099"/>
            <a:ext cx="8027233" cy="3785652"/>
          </a:xfrm>
          <a:prstGeom prst="rect">
            <a:avLst/>
          </a:prstGeom>
          <a:noFill/>
        </p:spPr>
        <p:txBody>
          <a:bodyPr wrap="square" rtlCol="0">
            <a:spAutoFit/>
          </a:bodyPr>
          <a:lstStyle/>
          <a:p>
            <a:pPr algn="just"/>
            <a:r>
              <a:rPr lang="en-US" sz="3000" dirty="0"/>
              <a:t>3.	</a:t>
            </a:r>
            <a:r>
              <a:rPr lang="en-US" sz="3000" b="1" dirty="0"/>
              <a:t>Collect data</a:t>
            </a:r>
            <a:r>
              <a:rPr lang="en-US" sz="3000" dirty="0"/>
              <a:t>: The third step in the market research process is to collect data. There are two main types of data: primary data and secondary data. Primary data is data that is collected specifically for the research project, while secondary data is data that already exists, such as government reports or industry publications.</a:t>
            </a:r>
          </a:p>
        </p:txBody>
      </p:sp>
    </p:spTree>
    <p:extLst>
      <p:ext uri="{BB962C8B-B14F-4D97-AF65-F5344CB8AC3E}">
        <p14:creationId xmlns:p14="http://schemas.microsoft.com/office/powerpoint/2010/main" val="1236524632"/>
      </p:ext>
    </p:extLst>
  </p:cSld>
  <p:clrMapOvr>
    <a:masterClrMapping/>
  </p:clrMapOvr>
</p:sld>
</file>

<file path=ppt/theme/theme1.xml><?xml version="1.0" encoding="utf-8"?>
<a:theme xmlns:a="http://schemas.openxmlformats.org/drawingml/2006/main"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7453</TotalTime>
  <Words>3118</Words>
  <Application>Microsoft Office PowerPoint</Application>
  <PresentationFormat>On-screen Show (4:3)</PresentationFormat>
  <Paragraphs>219</Paragraphs>
  <Slides>57</Slides>
  <Notes>57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57</vt:i4>
      </vt:variant>
    </vt:vector>
  </HeadingPairs>
  <TitlesOfParts>
    <vt:vector size="62" baseType="lpstr">
      <vt:lpstr>Arial Black</vt:lpstr>
      <vt:lpstr>Arial</vt:lpstr>
      <vt:lpstr>Calibri</vt:lpstr>
      <vt:lpstr>Wingdings</vt:lpstr>
      <vt:lpstr>Základné</vt:lpstr>
      <vt:lpstr>SOCIAL MEDIA FUNDAMENTALS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FUNDAMENTALS</dc:title>
  <dc:creator>Zuzana Palková</dc:creator>
  <cp:lastModifiedBy>User-ITD</cp:lastModifiedBy>
  <cp:revision>19</cp:revision>
  <dcterms:created xsi:type="dcterms:W3CDTF">2019-02-10T21:49:04Z</dcterms:created>
  <dcterms:modified xsi:type="dcterms:W3CDTF">2023-05-30T13:59:21Z</dcterms:modified>
</cp:coreProperties>
</file>