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6858000" cx="9144000"/>
  <p:notesSz cx="7315200" cy="9601200"/>
  <p:embeddedFontLst>
    <p:embeddedFont>
      <p:font typeface="Arial Black"/>
      <p:regular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8" roundtripDataSignature="AMtx7mgLqDbFAwqR8NtqW0rQeuxyafUlz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ArialBlack-regular.fnt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38" Type="http://customschemas.google.com/relationships/presentationmetadata" Target="meta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1"/>
            <a:ext cx="3169920" cy="48006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7" y="1"/>
            <a:ext cx="3169920" cy="48006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19474"/>
            <a:ext cx="3169920" cy="48006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 name="Shape 27"/>
        <p:cNvGrpSpPr/>
        <p:nvPr/>
      </p:nvGrpSpPr>
      <p:grpSpPr>
        <a:xfrm>
          <a:off x="0" y="0"/>
          <a:ext cx="0" cy="0"/>
          <a:chOff x="0" y="0"/>
          <a:chExt cx="0" cy="0"/>
        </a:xfrm>
      </p:grpSpPr>
      <p:sp>
        <p:nvSpPr>
          <p:cNvPr id="28" name="Google Shape;28;p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 name="Google Shape;29;p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30" name="Google Shape;30;p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2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99" name="Google Shape;99;p23: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2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07" name="Google Shape;107;p24: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2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15" name="Google Shape;115;p25: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2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2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23" name="Google Shape;123;p26: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2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2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31" name="Google Shape;131;p27: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2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2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39" name="Google Shape;139;p28: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2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p2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47" name="Google Shape;147;p29: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3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3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54" name="Google Shape;154;p30: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3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p3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62" name="Google Shape;162;p3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3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3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70" name="Google Shape;170;p32: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 name="Shape 35"/>
        <p:cNvGrpSpPr/>
        <p:nvPr/>
      </p:nvGrpSpPr>
      <p:grpSpPr>
        <a:xfrm>
          <a:off x="0" y="0"/>
          <a:ext cx="0" cy="0"/>
          <a:chOff x="0" y="0"/>
          <a:chExt cx="0" cy="0"/>
        </a:xfrm>
      </p:grpSpPr>
      <p:sp>
        <p:nvSpPr>
          <p:cNvPr id="36" name="Google Shape;36;g249f56271c5_0_1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 name="Google Shape;37;g249f56271c5_0_1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38" name="Google Shape;38;g249f56271c5_0_17: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3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3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78" name="Google Shape;178;p33: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3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3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86" name="Google Shape;186;p34: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3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3" name="Google Shape;193;p3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194" name="Google Shape;194;p35: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3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p3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202" name="Google Shape;202;p36: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3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3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210" name="Google Shape;210;p37: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3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p3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218" name="Google Shape;218;p38: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3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p3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226" name="Google Shape;226;p39: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4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 name="Google Shape;232;p4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233" name="Google Shape;233;p40: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4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4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241" name="Google Shape;241;p4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4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p4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249" name="Google Shape;249;p42: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g249f56271c5_0_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 name="Google Shape;45;g249f56271c5_0_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46" name="Google Shape;46;g249f56271c5_0_4: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4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 name="Google Shape;256;p4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257" name="Google Shape;257;p43: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4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4" name="Google Shape;264;p4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265" name="Google Shape;265;p44: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1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 name="Google Shape;53;p1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54" name="Google Shape;54;p17: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1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 name="Google Shape;61;p1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62" name="Google Shape;62;p18: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1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p1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69" name="Google Shape;69;p19: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2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 name="Google Shape;75;p2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76" name="Google Shape;76;p20: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2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 name="Google Shape;82;p2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83" name="Google Shape;83;p2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2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 name="Google Shape;90;p2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1400"/>
              <a:buNone/>
            </a:pPr>
            <a:r xmlns:a="http://schemas.openxmlformats.org/drawingml/2006/main">
              <a:t/>
            </a:r>
            <a:endParaRPr xmlns:a="http://schemas.openxmlformats.org/drawingml/2006/main"/>
          </a:p>
        </p:txBody>
      </p:sp>
      <p:sp>
        <p:nvSpPr>
          <p:cNvPr id="91" name="Google Shape;91;p22: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á snímka" showMasterSp="0" type="title">
  <p:cSld name="TITLE">
    <p:spTree>
      <p:nvGrpSpPr>
        <p:cNvPr id="18" name="Shape 18"/>
        <p:cNvGrpSpPr/>
        <p:nvPr/>
      </p:nvGrpSpPr>
      <p:grpSpPr>
        <a:xfrm>
          <a:off x="0" y="0"/>
          <a:ext cx="0" cy="0"/>
          <a:chOff x="0" y="0"/>
          <a:chExt cx="0" cy="0"/>
        </a:xfrm>
      </p:grpSpPr>
      <p:sp>
        <p:nvSpPr>
          <p:cNvPr id="19" name="Google Shape;19;p5"/>
          <p:cNvSpPr txBox="1"/>
          <p:nvPr>
            <p:ph type="ctrTitle"/>
          </p:nvPr>
        </p:nvSpPr>
        <p:spPr>
          <a:xfrm>
            <a:off x="457200" y="1626915"/>
            <a:ext cx="7772400" cy="317368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5"/>
          <p:cNvSpPr txBox="1"/>
          <p:nvPr>
            <p:ph idx="1" type="subTitle"/>
          </p:nvPr>
        </p:nvSpPr>
        <p:spPr>
          <a:xfrm>
            <a:off x="457200" y="4800600"/>
            <a:ext cx="6858000" cy="9144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p:txBody>
      </p:sp>
      <p:sp>
        <p:nvSpPr>
          <p:cNvPr id="21" name="Google Shape;21;p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5"/>
          <p:cNvSpPr/>
          <p:nvPr/>
        </p:nvSpPr>
        <p:spPr>
          <a:xfrm>
            <a:off x="9001124" y="4846320"/>
            <a:ext cx="142876" cy="201168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5" name="Google Shape;25;p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pic>
        <p:nvPicPr>
          <p:cNvPr descr="Logo&#10;&#10;Description automatically generated" id="26" name="Google Shape;26;p5"/>
          <p:cNvPicPr preferRelativeResize="0"/>
          <p:nvPr/>
        </p:nvPicPr>
        <p:blipFill rotWithShape="1">
          <a:blip r:embed="rId2">
            <a:alphaModFix/>
          </a:blip>
          <a:srcRect b="0" l="0" r="0" t="0"/>
          <a:stretch/>
        </p:blipFill>
        <p:spPr>
          <a:xfrm>
            <a:off x="7598575" y="107926"/>
            <a:ext cx="1286662" cy="128666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rgbClr val="66C0C4"/>
              </a:buClr>
              <a:buSzPts val="3600"/>
              <a:buFont typeface="Arial Black"/>
              <a:buNone/>
              <a:defRPr b="0" i="0" sz="3600" u="none" cap="none" strike="noStrike">
                <a:solidFill>
                  <a:srgbClr val="66C0C4"/>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1pPr>
            <a:lvl2pPr indent="-355600" lvl="1" marL="914400" marR="0" rtl="0" algn="l">
              <a:lnSpc>
                <a:spcPct val="100000"/>
              </a:lnSpc>
              <a:spcBef>
                <a:spcPts val="600"/>
              </a:spcBef>
              <a:spcAft>
                <a:spcPts val="0"/>
              </a:spcAft>
              <a:buClr>
                <a:schemeClr val="dk2"/>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3pPr>
            <a:lvl4pPr indent="-342900" lvl="3" marL="18288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5pPr>
            <a:lvl6pPr indent="-330200" lvl="5" marL="27432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2" name="Google Shape;12;p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descr="Logo&#10;&#10;Description automatically generated" id="17" name="Google Shape;17;p4"/>
          <p:cNvPicPr preferRelativeResize="0"/>
          <p:nvPr/>
        </p:nvPicPr>
        <p:blipFill rotWithShape="1">
          <a:blip r:embed="rId1">
            <a:alphaModFix/>
          </a:blip>
          <a:srcRect b="0" l="0" r="0" t="0"/>
          <a:stretch/>
        </p:blipFill>
        <p:spPr>
          <a:xfrm>
            <a:off x="7308304" y="-1"/>
            <a:ext cx="1576933" cy="1576933"/>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hyperlink" Target="https://single-market-economy.ec.europa.eu/sectors/proximity-and-social-economy/social-economy-eu/social-enterprises_en" TargetMode="External"/><Relationship Id="rId4" Type="http://schemas.openxmlformats.org/officeDocument/2006/relationships/hyperlink" Target="http://ec.europa.eu/social/main.jsp?advSearchKey=socenterfiches&amp;mode=advancedSubmit&amp;catId=22" TargetMode="External"/><Relationship Id="rId9" Type="http://schemas.openxmlformats.org/officeDocument/2006/relationships/image" Target="../media/image3.png"/><Relationship Id="rId5" Type="http://schemas.openxmlformats.org/officeDocument/2006/relationships/hyperlink" Target="http://ec.europa.eu/social/main.jsp?advSearchKey=socenterfiches&amp;mode=advancedSubmit&amp;catId=22" TargetMode="External"/><Relationship Id="rId6" Type="http://schemas.openxmlformats.org/officeDocument/2006/relationships/hyperlink" Target="https://europa.eu/!Qq64ny" TargetMode="External"/><Relationship Id="rId7" Type="http://schemas.openxmlformats.org/officeDocument/2006/relationships/hyperlink" Target="https://europa.eu/!Qq64ny" TargetMode="External"/><Relationship Id="rId8" Type="http://schemas.openxmlformats.org/officeDocument/2006/relationships/hyperlink" Target="https://europa.eu/!Qq64n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 name="Shape 31"/>
        <p:cNvGrpSpPr/>
        <p:nvPr/>
      </p:nvGrpSpPr>
      <p:grpSpPr>
        <a:xfrm>
          <a:off x="0" y="0"/>
          <a:ext cx="0" cy="0"/>
          <a:chOff x="0" y="0"/>
          <a:chExt cx="0" cy="0"/>
        </a:xfrm>
      </p:grpSpPr>
      <p:sp>
        <p:nvSpPr>
          <p:cNvPr id="32" name="Google Shape;32;p1"/>
          <p:cNvSpPr txBox="1"/>
          <p:nvPr>
            <p:ph type="ctrTitle"/>
          </p:nvPr>
        </p:nvSpPr>
        <p:spPr>
          <a:xfrm>
            <a:off x="1327827" y="2692753"/>
            <a:ext cx="6576458" cy="2494707"/>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ctr">
              <a:lnSpc>
                <a:spcPct val="100000"/>
              </a:lnSpc>
              <a:spcBef>
                <a:spcPts val="0"/>
              </a:spcBef>
              <a:spcAft>
                <a:spcPts val="0"/>
              </a:spcAft>
              <a:buSzPts val="6000"/>
              <a:buNone/>
            </a:pPr>
            <a:r xmlns:a="http://schemas.openxmlformats.org/drawingml/2006/main">
              <a:rPr b="1" lang="sk" sz="4000"/>
              <a:t>Právne aspekty sociálneho podnikania</a:t>
            </a:r>
            <a:endParaRPr xmlns:a="http://schemas.openxmlformats.org/drawingml/2006/main"/>
          </a:p>
        </p:txBody>
      </p:sp>
      <p:pic>
        <p:nvPicPr>
          <p:cNvPr id="33" name="Google Shape;33;p1"/>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
        <p:nvSpPr>
          <p:cNvPr id="34" name="Google Shape;34;p1"/>
          <p:cNvSpPr/>
          <p:nvPr/>
        </p:nvSpPr>
        <p:spPr>
          <a:xfrm>
            <a:off x="1681137" y="1507271"/>
            <a:ext cx="5484227" cy="769401"/>
          </a:xfrm>
          <a:prstGeom prst="rect">
            <a:avLst/>
          </a:prstGeom>
          <a:noFill/>
          <a:ln>
            <a:noFill/>
          </a:ln>
        </p:spPr>
        <p:txBody>
          <a:bodyPr anchorCtr="0" anchor="t" bIns="45700" lIns="91425" spcFirstLastPara="1" rIns="91425" wrap="square" tIns="45700">
            <a:spAutoFit/>
          </a:bodyPr>
          <a:lstStyle/>
          <a:p>
            <a:pPr xmlns:a="http://schemas.openxmlformats.org/drawingml/2006/main" indent="0" lvl="0" marL="0" marR="0" rtl="0" algn="ctr">
              <a:lnSpc>
                <a:spcPct val="100000"/>
              </a:lnSpc>
              <a:spcBef>
                <a:spcPts val="0"/>
              </a:spcBef>
              <a:spcAft>
                <a:spcPts val="0"/>
              </a:spcAft>
              <a:buClr>
                <a:srgbClr val="000000"/>
              </a:buClr>
              <a:buSzPts val="1400"/>
              <a:buFont typeface="Arial"/>
              <a:buNone/>
            </a:pPr>
            <a:r xmlns:a="http://schemas.openxmlformats.org/drawingml/2006/main">
              <a:rPr b="0" i="0" lang="sk" sz="1600" u="none" cap="none" strike="noStrike">
                <a:solidFill>
                  <a:srgbClr val="398F98"/>
                </a:solidFill>
                <a:latin typeface="Calibri"/>
                <a:ea typeface="Calibri"/>
                <a:cs typeface="Calibri"/>
                <a:sym typeface="Calibri"/>
              </a:rPr>
              <a:t>Zvyšovanie zručností a kompetencií mladých ľudí v oblasti sociálneho podnikania pomocou virtuálnej reality</a:t>
            </a:r>
            <a:endParaRPr xmlns:a="http://schemas.openxmlformats.org/drawingml/2006/main" b="1" i="0" sz="1200" u="none" cap="none" strike="noStrike">
              <a:solidFill>
                <a:srgbClr val="504836"/>
              </a:solidFill>
              <a:latin typeface="Calibri"/>
              <a:ea typeface="Calibri"/>
              <a:cs typeface="Calibri"/>
              <a:sym typeface="Calibri"/>
            </a:endParaRPr>
          </a:p>
          <a:p>
            <a:pPr xmlns:a="http://schemas.openxmlformats.org/drawingml/2006/main" indent="0" lvl="0" marL="0" marR="0" rtl="0" algn="ctr">
              <a:lnSpc>
                <a:spcPct val="100000"/>
              </a:lnSpc>
              <a:spcBef>
                <a:spcPts val="0"/>
              </a:spcBef>
              <a:spcAft>
                <a:spcPts val="0"/>
              </a:spcAft>
              <a:buClr>
                <a:srgbClr val="000000"/>
              </a:buClr>
              <a:buSzPts val="1400"/>
              <a:buFont typeface="Arial"/>
              <a:buNone/>
            </a:pPr>
            <a:r xmlns:a="http://schemas.openxmlformats.org/drawingml/2006/main">
              <a:rPr b="1" i="0" lang="sk" sz="1200" u="none" cap="none" strike="noStrike">
                <a:solidFill>
                  <a:srgbClr val="504836"/>
                </a:solidFill>
                <a:latin typeface="Calibri"/>
                <a:ea typeface="Calibri"/>
                <a:cs typeface="Calibri"/>
                <a:sym typeface="Calibri"/>
              </a:rPr>
              <a:t>2021-1-RO01-KA220-YOU-000029869</a:t>
            </a:r>
            <a:endParaRPr xmlns:a="http://schemas.openxmlformats.org/drawingml/2006/main" b="1" i="0" sz="1200" u="none" cap="none" strike="noStrike">
              <a:solidFill>
                <a:srgbClr val="504836"/>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3"/>
          <p:cNvSpPr txBox="1"/>
          <p:nvPr>
            <p:ph type="ctrTitle"/>
          </p:nvPr>
        </p:nvSpPr>
        <p:spPr>
          <a:xfrm>
            <a:off x="387058" y="1582615"/>
            <a:ext cx="8072400" cy="5275385"/>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II. Právne aspekty v Taliansku </a:t>
            </a:r>
            <a:br xmlns:a="http://schemas.openxmlformats.org/drawingml/2006/main">
              <a:rPr i="1" lang="en-GB" sz="2000">
                <a:latin typeface="Arial"/>
                <a:ea typeface="Arial"/>
                <a:cs typeface="Arial"/>
                <a:sym typeface="Arial"/>
              </a:rPr>
            </a:b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V roku 2012 boli do Registra sociálnych podnikov zaradené aj spoločnosti vzájomnej pomoci. Po tejto reforme väčšinu poskytovaných zdravotníckych služieb, vlastníctvo budov a zamestnancov spoločností vzájomnej pomoci prevzala vláda ako súčasť rozvoja talianskeho systému verejného zdravotníctva. Prežilo len niekoľko podielových spoločností, ktoré sa naďalej riadia zákonom 3818/1886 a svojim členom ponúkajú komplexné poisťovacie služby. Po neustálom raste dopytu po zdravotníckych službách a poklese schopnosti verejného systému tieto služby pokryť sa v posledných desaťročiach záujem o tieto organizácie vrátil a boli založené nové vzájomné zdravotnícke spoločnosti. V dôsledku obnovenej pozornosti vlády boli spolky vzájomnej pomoci nútené zaregistrovať sa ako sociálne podniky podľa legislatívneho výnosu 179/2012 a výnosu Ministerstva hospodárskeho rozvoja zo 6. marca 2013, v dôsledku čoho sa na ne prihliadalo.</a:t>
            </a: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sp>
        <p:nvSpPr>
          <p:cNvPr id="102" name="Google Shape;102;p23"/>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03" name="Google Shape;103;p23"/>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4"/>
          <p:cNvSpPr txBox="1"/>
          <p:nvPr>
            <p:ph type="ctrTitle"/>
          </p:nvPr>
        </p:nvSpPr>
        <p:spPr>
          <a:xfrm>
            <a:off x="378266" y="1787146"/>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lang="sk" sz="2000">
                <a:latin typeface="Arial"/>
                <a:ea typeface="Arial"/>
                <a:cs typeface="Arial"/>
                <a:sym typeface="Arial"/>
              </a:rPr>
              <a:t>Legislatívne vyhlášky 117/2017 (Zákon tretieho sektora) a 112/2017, ktoré spoločne reštrukturalizujú „tretí sektor“, boli v poslednom čase prijaté a priniesli významné zmeny (Revízia zákona o sociálnom podnikaní).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Podľa vlády mal zákon 106/2016 za </a:t>
            </a:r>
            <a:r xmlns:a="http://schemas.openxmlformats.org/drawingml/2006/main">
              <a:rPr b="1" lang="sk" sz="2000">
                <a:latin typeface="Arial"/>
                <a:ea typeface="Arial"/>
                <a:cs typeface="Arial"/>
                <a:sym typeface="Arial"/>
              </a:rPr>
              <a:t>hlavný cieľ </a:t>
            </a:r>
            <a:r xmlns:a="http://schemas.openxmlformats.org/drawingml/2006/main">
              <a:rPr lang="sk" sz="2000">
                <a:latin typeface="Arial"/>
                <a:ea typeface="Arial"/>
                <a:cs typeface="Arial"/>
                <a:sym typeface="Arial"/>
              </a:rPr>
              <a:t>dať sektoru spoločný rámec, aby sa prekonala jeho fragmentácia z rôznych uhlov, pokiaľ ide o organizačné typy (spôsobená rôznymi právnymi formami, ktoré boli zavedené v predchádzajúcich desaťročiach na dobrovoľné združenia, združenia sociálnej podpory, sociálne družstvá a sociálne podniky atď.), pokiaľ ide o obmedzenia a podporné opatrenia.</a:t>
            </a:r>
            <a:endParaRPr xmlns:a="http://schemas.openxmlformats.org/drawingml/2006/main" sz="2000">
              <a:latin typeface="Arial"/>
              <a:ea typeface="Arial"/>
              <a:cs typeface="Arial"/>
              <a:sym typeface="Arial"/>
            </a:endParaRPr>
          </a:p>
        </p:txBody>
      </p:sp>
      <p:sp>
        <p:nvSpPr>
          <p:cNvPr id="110" name="Google Shape;110;p24"/>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11" name="Google Shape;111;p24"/>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5"/>
          <p:cNvSpPr txBox="1"/>
          <p:nvPr>
            <p:ph type="ctrTitle"/>
          </p:nvPr>
        </p:nvSpPr>
        <p:spPr>
          <a:xfrm>
            <a:off x="351889" y="1837592"/>
            <a:ext cx="8072400" cy="4229100"/>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lang="sk" sz="2000">
                <a:latin typeface="Arial"/>
                <a:ea typeface="Arial"/>
                <a:cs typeface="Arial"/>
                <a:sym typeface="Arial"/>
              </a:rPr>
              <a:t>Legislatívna vyhláška 117/2017 dala celému tretiemu sektoru spoločný rámec. Načrtáva požiadavky, ktoré musia organizácie tretieho sektora spĺňať, aby boli uznané za člena sektora, definuje pojmy „nelukratívny“ a „všeobecný záujem“, vymenúva úlohy, ktoré môžu organizácie tretieho sektora vykonávať. (subjekt tretieho sektora). Zákon definuje a upravuje tieto typy organizácií: spolky vzájomnej pomoci, spolky sociálnej podpory, charitatívne organizácie, sociálne podniky (vrátane sociálnych družstiev) a siete organizácií tretieho sektora. Každá z týchto foriem sa riadi samostatne tou istou vyhláškou, s výnimkou sociálnych podnikov, na ktoré sa vzťahuje len vyhláška 112/2017.</a:t>
            </a: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sp>
        <p:nvSpPr>
          <p:cNvPr id="118" name="Google Shape;118;p25"/>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19" name="Google Shape;119;p25"/>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6"/>
          <p:cNvSpPr txBox="1"/>
          <p:nvPr>
            <p:ph type="ctrTitle"/>
          </p:nvPr>
        </p:nvSpPr>
        <p:spPr>
          <a:xfrm>
            <a:off x="387058" y="1934308"/>
            <a:ext cx="8072400" cy="44049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4000"/>
              <a:buNone/>
            </a:pPr>
            <a:r xmlns:a="http://schemas.openxmlformats.org/drawingml/2006/main">
              <a:rPr b="1" lang="sk" sz="2000">
                <a:latin typeface="Arial"/>
                <a:ea typeface="Arial"/>
                <a:cs typeface="Arial"/>
                <a:sym typeface="Arial"/>
              </a:rPr>
              <a:t>Sociálny podnik sa teraz označuje ako </a:t>
            </a:r>
            <a:r xmlns:a="http://schemas.openxmlformats.org/drawingml/2006/main">
              <a:rPr lang="sk" sz="2000">
                <a:latin typeface="Arial"/>
                <a:ea typeface="Arial"/>
                <a:cs typeface="Arial"/>
                <a:sym typeface="Arial"/>
              </a:rPr>
              <a:t>„súkromná organizácia, ktorá prevádzkuje podnikateľské aktivity na občianske, solidárne a sociálne účely a prideľuje zisky predovšetkým na dosiahnutie svojho firemného účelu prijatím zodpovedných a transparentných spôsobov riadenia a uprednostňovaním čo najväčšej účasti zamestnancov, používateľov. a ďalšie zainteresované strany,“ v súlade so zákonmi 118/2005 a 106/2016, ako aj s operačnou definíciou EÚ.</a:t>
            </a:r>
            <a:br xmlns:a="http://schemas.openxmlformats.org/drawingml/2006/main">
              <a:rPr lang="en-GB" sz="2000"/>
            </a:br>
            <a:br xmlns:a="http://schemas.openxmlformats.org/drawingml/2006/main">
              <a:rPr lang="en-GB" sz="2000">
                <a:latin typeface="Arial"/>
                <a:ea typeface="Arial"/>
                <a:cs typeface="Arial"/>
                <a:sym typeface="Arial"/>
              </a:rPr>
            </a:br>
            <a:endParaRPr xmlns:a="http://schemas.openxmlformats.org/drawingml/2006/main" sz="2000">
              <a:latin typeface="Arial"/>
              <a:ea typeface="Arial"/>
              <a:cs typeface="Arial"/>
              <a:sym typeface="Arial"/>
            </a:endParaRPr>
          </a:p>
        </p:txBody>
      </p:sp>
      <p:sp>
        <p:nvSpPr>
          <p:cNvPr id="126" name="Google Shape;126;p26"/>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27" name="Google Shape;127;p26"/>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7"/>
          <p:cNvSpPr txBox="1"/>
          <p:nvPr>
            <p:ph type="ctrTitle"/>
          </p:nvPr>
        </p:nvSpPr>
        <p:spPr>
          <a:xfrm>
            <a:off x="500034" y="2094877"/>
            <a:ext cx="8072400" cy="4341092"/>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Nová úprava chráni neziskový cieľ sociálneho podniku </a:t>
            </a:r>
            <a:r xmlns:a="http://schemas.openxmlformats.org/drawingml/2006/main">
              <a:rPr lang="sk" sz="2000">
                <a:latin typeface="Arial"/>
                <a:ea typeface="Arial"/>
                <a:cs typeface="Arial"/>
                <a:sym typeface="Arial"/>
              </a:rPr>
              <a:t>(a jeho príslušnosť k tretiemu sektoru). Zároveň zavádza niekoľko významných noviniek: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Nahrádza celkové obmedzenie rozdeľovania súborom stropov odmeňovania, ktoré sú podobné nariadeniam upravujúcim sociálne družstvá. Podrobnejšie, sociálne podniky, ktoré boli založené ako družstvá, spoločnosti s ručením obmedzeným alebo akcionárske spoločnosti, majú teraz povolené rozdeliť až 50 % zisku dosiahnutého v danom roku medzi investorov (alebo ich darovať iným organizáciám tretieho sektora). , no minimálne 50 % dosiahnutého zisku je potrebné reinvestovať do sociálneho podniku a majetok musí zostať uzamknutý. Sociálne podniky založené ako združenia a nadácie podliehajú celkovej distribúcii;</a:t>
            </a:r>
            <a:br xmlns:a="http://schemas.openxmlformats.org/drawingml/2006/main">
              <a:rPr lang="en-GB" sz="2000"/>
            </a:br>
            <a:br xmlns:a="http://schemas.openxmlformats.org/drawingml/2006/main">
              <a:rPr lang="en-GB" sz="2000">
                <a:latin typeface="Arial"/>
                <a:ea typeface="Arial"/>
                <a:cs typeface="Arial"/>
                <a:sym typeface="Arial"/>
              </a:rPr>
            </a:br>
            <a:endParaRPr xmlns:a="http://schemas.openxmlformats.org/drawingml/2006/main" sz="2000">
              <a:latin typeface="Arial"/>
              <a:ea typeface="Arial"/>
              <a:cs typeface="Arial"/>
              <a:sym typeface="Arial"/>
            </a:endParaRPr>
          </a:p>
        </p:txBody>
      </p:sp>
      <p:sp>
        <p:nvSpPr>
          <p:cNvPr id="134" name="Google Shape;134;p27"/>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35" name="Google Shape;135;p27"/>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8"/>
          <p:cNvSpPr txBox="1"/>
          <p:nvPr>
            <p:ph type="ctrTitle"/>
          </p:nvPr>
        </p:nvSpPr>
        <p:spPr>
          <a:xfrm>
            <a:off x="387058" y="2516908"/>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SzPts val="6000"/>
              <a:buNone/>
            </a:pPr>
            <a:r xmlns:a="http://schemas.openxmlformats.org/drawingml/2006/main">
              <a:rPr lang="sk" sz="2000">
                <a:latin typeface="Arial"/>
                <a:ea typeface="Arial"/>
                <a:cs typeface="Arial"/>
                <a:sym typeface="Arial"/>
              </a:rPr>
              <a:t>- S cieľom podporiť prijatie inkluzívnejších modelov riadenia umožňuje menovanie členov zo súkromných podnikov a verejných orgánov do správnych rád sociálnych podnikov bez toho, aby im umožnilo viesť alebo predsedať týmto správnym radám;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Ustanovuje tiež identifikáciu výhod na základe úrovne znevýhodnenia, ktorým títo pracovníci trpia.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Rozširuje pole pôsobnosti a začlenené kategórie znevýhodnených pracovníkov. Ďalšími sektormi sú komunitné vysielanie, rozvojová spolupráca, spravodlivý obchod, sociálne bývanie, služby pre migrantov a utečencov, mikroúverové služby, sociálne poľnohospodárstvo, organizácia a riadenie neprofesionálneho športu a opätovné využitie a rekvalifikácia priestorov zabavených organizovaným zločinom. činnosti v porovnaní s nariadením 2005/2006.</a:t>
            </a: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sp>
        <p:nvSpPr>
          <p:cNvPr id="142" name="Google Shape;142;p28"/>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43" name="Google Shape;143;p28"/>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9"/>
          <p:cNvSpPr txBox="1"/>
          <p:nvPr>
            <p:ph type="ctrTitle"/>
          </p:nvPr>
        </p:nvSpPr>
        <p:spPr>
          <a:xfrm>
            <a:off x="500034" y="2437777"/>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lang="sk" sz="2000">
                <a:latin typeface="Arial"/>
                <a:ea typeface="Arial"/>
                <a:cs typeface="Arial"/>
                <a:sym typeface="Arial"/>
              </a:rPr>
              <a:t>- Otvorene uznáva všetky sociálne družstvá ako sociálne podniky (bez zmeny ich stanov), ale rozširuje ich činnosť len na niekoľko sektorov (zdravotníctvo a odborná príprava), čím im bráni pôsobiť vo všetkých ostatných sektoroch, v ktorých majú povolené iné sociálne podniky. tak. Inými slovami, sociálne družstvá sa naďalej zameriavajú výlučne na poskytovanie sociálnych služieb.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Poskytuje ďalšie cielené opatrenia zamerané na prilákanie investícií a uznáva oslobodenie od dane pre nerozdelené zisky (v súlade s v súčasnosti platným daňovým pravidlom sociálnych družstiev). </a:t>
            </a:r>
            <a:br xmlns:a="http://schemas.openxmlformats.org/drawingml/2006/main">
              <a:rPr lang="en-GB" sz="2000">
                <a:latin typeface="Arial"/>
                <a:ea typeface="Arial"/>
                <a:cs typeface="Arial"/>
                <a:sym typeface="Arial"/>
              </a:rPr>
            </a:b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Zákon stanovuje, že organizácie tretieho sektora, ktoré fungujú ako podniky (tj komerčné príjmy prevyšujú príjmy pochádzajúce z iných zdrojov, ako sú dary a dotácie), hoci prijatie kvalifikácie sociálneho podniku zostáva dobrovoľné, musia dodržiavať pravidlá uplatňované Občianskym Kód pre všetky typy podnikov.</a:t>
            </a:r>
            <a:br xmlns:a="http://schemas.openxmlformats.org/drawingml/2006/main">
              <a:rPr lang="en-GB" sz="2000"/>
            </a:br>
            <a:br xmlns:a="http://schemas.openxmlformats.org/drawingml/2006/main">
              <a:rPr lang="en-GB" sz="2000"/>
            </a:br>
            <a:br xmlns:a="http://schemas.openxmlformats.org/drawingml/2006/main">
              <a:rPr lang="en-GB" sz="2000">
                <a:latin typeface="Arial"/>
                <a:ea typeface="Arial"/>
                <a:cs typeface="Arial"/>
                <a:sym typeface="Arial"/>
              </a:rPr>
            </a:br>
            <a:endParaRPr xmlns:a="http://schemas.openxmlformats.org/drawingml/2006/main" sz="2000">
              <a:latin typeface="Arial"/>
              <a:ea typeface="Arial"/>
              <a:cs typeface="Arial"/>
              <a:sym typeface="Arial"/>
            </a:endParaRPr>
          </a:p>
        </p:txBody>
      </p:sp>
      <p:pic>
        <p:nvPicPr>
          <p:cNvPr id="150" name="Google Shape;150;p29"/>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30"/>
          <p:cNvSpPr txBox="1"/>
          <p:nvPr>
            <p:ph type="ctrTitle"/>
          </p:nvPr>
        </p:nvSpPr>
        <p:spPr>
          <a:xfrm>
            <a:off x="387058" y="2516908"/>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Nová právna štruktúra bola vytvorená zákonom 208/2015 </a:t>
            </a:r>
            <a:r xmlns:a="http://schemas.openxmlformats.org/drawingml/2006/main">
              <a:rPr lang="sk" sz="2000">
                <a:latin typeface="Arial"/>
                <a:ea typeface="Arial"/>
                <a:cs typeface="Arial"/>
                <a:sym typeface="Arial"/>
              </a:rPr>
              <a:t>počas ratifikácie zákona 106/2016. (označovaný ako zákon o stabilite z roku 2016). </a:t>
            </a:r>
            <a:r xmlns:a="http://schemas.openxmlformats.org/drawingml/2006/main">
              <a:rPr b="1" lang="sk" sz="2000">
                <a:latin typeface="Arial"/>
                <a:ea typeface="Arial"/>
                <a:cs typeface="Arial"/>
                <a:sym typeface="Arial"/>
              </a:rPr>
              <a:t>Tento nový zákon zaviedol označenie „benefitná spoločnosť“ (società benefit) </a:t>
            </a:r>
            <a:r xmlns:a="http://schemas.openxmlformats.org/drawingml/2006/main">
              <a:rPr lang="sk" sz="2000">
                <a:latin typeface="Arial"/>
                <a:ea typeface="Arial"/>
                <a:cs typeface="Arial"/>
                <a:sym typeface="Arial"/>
              </a:rPr>
              <a:t>. Tento zákon umožňuje každému podniku, ktorý spoločne sleduje finančný cieľ a jeden alebo viacero spoločných výhod, kvalifikovať sa ako „spoločnosť poskytujúca výhody“. Benefičné korporácie nemožno kategorizovať ako sociálne podniky, pretože nedodržiavajú obmedzenie distribúcie neziskových organizácií a nevyžaduje sa od nich inkluzívne riadenie. Možno ich chápať ako typ ochrannej známky, ktorá má vyjadrovať dodržiavanie špecifických kritérií spoločenskej zodpovednosti podnikov, keďže sa riadia zákonom.</a:t>
            </a: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sp>
        <p:nvSpPr>
          <p:cNvPr id="157" name="Google Shape;157;p30"/>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58" name="Google Shape;158;p30"/>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1"/>
          <p:cNvSpPr txBox="1"/>
          <p:nvPr>
            <p:ph type="ctrTitle"/>
          </p:nvPr>
        </p:nvSpPr>
        <p:spPr>
          <a:xfrm>
            <a:off x="343096" y="2059708"/>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t>3. Právne aspekty v Grécku </a:t>
            </a:r>
            <a:br xmlns:a="http://schemas.openxmlformats.org/drawingml/2006/main">
              <a:rPr b="1" lang="en-GB" sz="2000"/>
            </a:br>
            <a:br xmlns:a="http://schemas.openxmlformats.org/drawingml/2006/main">
              <a:rPr b="1" lang="en-GB" sz="2000"/>
            </a:br>
            <a:r xmlns:a="http://schemas.openxmlformats.org/drawingml/2006/main">
              <a:rPr b="1" lang="sk" sz="2000">
                <a:latin typeface="Arial"/>
                <a:ea typeface="Arial"/>
                <a:cs typeface="Arial"/>
                <a:sym typeface="Arial"/>
              </a:rPr>
              <a:t>Právny vývoj gréckych sociálnych podnikov možno rozdeliť do troch hlavných fáz. </a:t>
            </a:r>
            <a:r xmlns:a="http://schemas.openxmlformats.org/drawingml/2006/main">
              <a:rPr lang="sk" sz="2000">
                <a:latin typeface="Arial"/>
                <a:ea typeface="Arial"/>
                <a:cs typeface="Arial"/>
                <a:sym typeface="Arial"/>
              </a:rPr>
              <a:t>Zavedenie mnohých právnych predpisov bolo to, čo definovalo jeho </a:t>
            </a:r>
            <a:r xmlns:a="http://schemas.openxmlformats.org/drawingml/2006/main">
              <a:rPr b="1" lang="sk" sz="2000">
                <a:latin typeface="Arial"/>
                <a:ea typeface="Arial"/>
                <a:cs typeface="Arial"/>
                <a:sym typeface="Arial"/>
              </a:rPr>
              <a:t>počiatočné, rané obdobie </a:t>
            </a:r>
            <a:r xmlns:a="http://schemas.openxmlformats.org/drawingml/2006/main">
              <a:rPr lang="sk" sz="2000">
                <a:latin typeface="Arial"/>
                <a:ea typeface="Arial"/>
                <a:cs typeface="Arial"/>
                <a:sym typeface="Arial"/>
              </a:rPr>
              <a:t>. Fragmentácia príslušných zákonov a absencia akejkoľvek jasnej zmienky o pojmoch „sociálne podnikanie“, „sociálny podnik“, „sociálna ekonomika“ a „sociálna a solidárna ekonomika“ sú niektoré z jej základných charakteristík.</a:t>
            </a:r>
            <a:br xmlns:a="http://schemas.openxmlformats.org/drawingml/2006/main">
              <a:rPr lang="en-GB" sz="2000"/>
            </a:br>
            <a:br xmlns:a="http://schemas.openxmlformats.org/drawingml/2006/main">
              <a:rPr lang="en-GB" sz="2000"/>
            </a:br>
            <a:br xmlns:a="http://schemas.openxmlformats.org/drawingml/2006/main">
              <a:rPr lang="en-GB" sz="2000">
                <a:latin typeface="Arial"/>
                <a:ea typeface="Arial"/>
                <a:cs typeface="Arial"/>
                <a:sym typeface="Arial"/>
              </a:rPr>
            </a:br>
            <a:endParaRPr xmlns:a="http://schemas.openxmlformats.org/drawingml/2006/main" sz="2000">
              <a:latin typeface="Arial"/>
              <a:ea typeface="Arial"/>
              <a:cs typeface="Arial"/>
              <a:sym typeface="Arial"/>
            </a:endParaRPr>
          </a:p>
        </p:txBody>
      </p:sp>
      <p:sp>
        <p:nvSpPr>
          <p:cNvPr id="165" name="Google Shape;165;p31"/>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66" name="Google Shape;166;p31"/>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2"/>
          <p:cNvSpPr txBox="1"/>
          <p:nvPr>
            <p:ph type="ctrTitle"/>
          </p:nvPr>
        </p:nvSpPr>
        <p:spPr>
          <a:xfrm>
            <a:off x="387058" y="2516908"/>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Oficiálna inštitucionalizácia sociálnej ekonomiky a sociálneho podnikania podľa zákona 4019/2011 znamenala významný obrat v právnom vývoji gréckych sociálnych podnikov </a:t>
            </a:r>
            <a:r xmlns:a="http://schemas.openxmlformats.org/drawingml/2006/main">
              <a:rPr lang="sk" sz="2000">
                <a:latin typeface="Arial"/>
                <a:ea typeface="Arial"/>
                <a:cs typeface="Arial"/>
                <a:sym typeface="Arial"/>
              </a:rPr>
              <a:t>. Táto nová legislatíva, ktorá bola prijatá v rovnakom čase, keď sa prehĺbila grécka kríza, objavili sa nové sociálne hnutia a ľudia začali experimentovať s alternatívnymi ekonomikami a formami solidarity (Varvarousis a Kallis, 2017), podnietili nárast sociálnych podnikov (Varvarousis et al., 2018), rozšírenie aktivít naprieč takmer všetkými ekonomickými sektormi a odhalenie legislatívnych medzier a nenaplnených potrieb. V dôsledku toho by sa táto etapa mohla označovať ako „ </a:t>
            </a:r>
            <a:r xmlns:a="http://schemas.openxmlformats.org/drawingml/2006/main">
              <a:rPr b="1" lang="sk" sz="2000">
                <a:latin typeface="Arial"/>
                <a:ea typeface="Arial"/>
                <a:cs typeface="Arial"/>
                <a:sym typeface="Arial"/>
              </a:rPr>
              <a:t>prechodná </a:t>
            </a:r>
            <a:r xmlns:a="http://schemas.openxmlformats.org/drawingml/2006/main">
              <a:rPr lang="sk" sz="2000">
                <a:latin typeface="Arial"/>
                <a:ea typeface="Arial"/>
                <a:cs typeface="Arial"/>
                <a:sym typeface="Arial"/>
              </a:rPr>
              <a:t>“ kvôli jej krátkej existencii a kľúčovej úlohe pri vývoji experimentálnej metódy.</a:t>
            </a:r>
            <a:br xmlns:a="http://schemas.openxmlformats.org/drawingml/2006/main">
              <a:rPr lang="en-GB" sz="2000"/>
            </a:br>
            <a:br xmlns:a="http://schemas.openxmlformats.org/drawingml/2006/main">
              <a:rPr lang="en-GB" sz="2000"/>
            </a:br>
            <a:br xmlns:a="http://schemas.openxmlformats.org/drawingml/2006/main">
              <a:rPr lang="en-GB" sz="2000">
                <a:latin typeface="Arial"/>
                <a:ea typeface="Arial"/>
                <a:cs typeface="Arial"/>
                <a:sym typeface="Arial"/>
              </a:rPr>
            </a:br>
            <a:endParaRPr xmlns:a="http://schemas.openxmlformats.org/drawingml/2006/main" sz="2000">
              <a:latin typeface="Arial"/>
              <a:ea typeface="Arial"/>
              <a:cs typeface="Arial"/>
              <a:sym typeface="Arial"/>
            </a:endParaRPr>
          </a:p>
        </p:txBody>
      </p:sp>
      <p:sp>
        <p:nvSpPr>
          <p:cNvPr id="173" name="Google Shape;173;p32"/>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74" name="Google Shape;174;p32"/>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g249f56271c5_0_17"/>
          <p:cNvSpPr txBox="1"/>
          <p:nvPr>
            <p:ph type="ctrTitle"/>
          </p:nvPr>
        </p:nvSpPr>
        <p:spPr>
          <a:xfrm>
            <a:off x="290335" y="4070838"/>
            <a:ext cx="8072400" cy="2145323"/>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ctr">
              <a:lnSpc>
                <a:spcPct val="100000"/>
              </a:lnSpc>
              <a:spcBef>
                <a:spcPts val="0"/>
              </a:spcBef>
              <a:spcAft>
                <a:spcPts val="0"/>
              </a:spcAft>
              <a:buSzPts val="4000"/>
              <a:buNone/>
            </a:pPr>
            <a:r xmlns:a="http://schemas.openxmlformats.org/drawingml/2006/main">
              <a:rPr lang="sk" sz="3200">
                <a:latin typeface="Calibri"/>
                <a:ea typeface="Calibri"/>
                <a:cs typeface="Calibri"/>
                <a:sym typeface="Calibri"/>
              </a:rPr>
              <a:t>Obsah: </a:t>
            </a:r>
            <a:br xmlns:a="http://schemas.openxmlformats.org/drawingml/2006/main">
              <a:rPr lang="en-GB" sz="3200">
                <a:latin typeface="Calibri"/>
                <a:ea typeface="Calibri"/>
                <a:cs typeface="Calibri"/>
                <a:sym typeface="Calibri"/>
              </a:rPr>
            </a:br>
            <a:r xmlns:a="http://schemas.openxmlformats.org/drawingml/2006/main">
              <a:rPr lang="sk" sz="3200">
                <a:latin typeface="Calibri"/>
                <a:ea typeface="Calibri"/>
                <a:cs typeface="Calibri"/>
                <a:sym typeface="Calibri"/>
              </a:rPr>
              <a:t>1. Právne aspekty v Rumunsku </a:t>
            </a:r>
            <a:br xmlns:a="http://schemas.openxmlformats.org/drawingml/2006/main">
              <a:rPr lang="en-GB" sz="3200">
                <a:latin typeface="Calibri"/>
                <a:ea typeface="Calibri"/>
                <a:cs typeface="Calibri"/>
                <a:sym typeface="Calibri"/>
              </a:rPr>
            </a:br>
            <a:r xmlns:a="http://schemas.openxmlformats.org/drawingml/2006/main">
              <a:rPr lang="sk" sz="3200">
                <a:latin typeface="Calibri"/>
                <a:ea typeface="Calibri"/>
                <a:cs typeface="Calibri"/>
                <a:sym typeface="Calibri"/>
              </a:rPr>
              <a:t>2. Právne aspekty v Taliansku </a:t>
            </a:r>
            <a:br xmlns:a="http://schemas.openxmlformats.org/drawingml/2006/main">
              <a:rPr lang="en-GB" sz="3200">
                <a:latin typeface="Calibri"/>
                <a:ea typeface="Calibri"/>
                <a:cs typeface="Calibri"/>
                <a:sym typeface="Calibri"/>
              </a:rPr>
            </a:br>
            <a:r xmlns:a="http://schemas.openxmlformats.org/drawingml/2006/main">
              <a:rPr lang="sk" sz="3200">
                <a:latin typeface="Calibri"/>
                <a:ea typeface="Calibri"/>
                <a:cs typeface="Calibri"/>
                <a:sym typeface="Calibri"/>
              </a:rPr>
              <a:t>3. Právne aspekty v Grécku </a:t>
            </a:r>
            <a:br xmlns:a="http://schemas.openxmlformats.org/drawingml/2006/main">
              <a:rPr lang="en-GB" sz="3200">
                <a:latin typeface="Calibri"/>
                <a:ea typeface="Calibri"/>
                <a:cs typeface="Calibri"/>
                <a:sym typeface="Calibri"/>
              </a:rPr>
            </a:br>
            <a:r xmlns:a="http://schemas.openxmlformats.org/drawingml/2006/main">
              <a:rPr lang="sk" sz="3200">
                <a:latin typeface="Calibri"/>
                <a:ea typeface="Calibri"/>
                <a:cs typeface="Calibri"/>
                <a:sym typeface="Calibri"/>
              </a:rPr>
              <a:t>4. Právne aspekty na Slovensku</a:t>
            </a:r>
            <a:br xmlns:a="http://schemas.openxmlformats.org/drawingml/2006/main">
              <a:rPr lang="en-GB" sz="4000">
                <a:latin typeface="Calibri"/>
                <a:ea typeface="Calibri"/>
                <a:cs typeface="Calibri"/>
                <a:sym typeface="Calibri"/>
              </a:rPr>
            </a:br>
            <a:br xmlns:a="http://schemas.openxmlformats.org/drawingml/2006/main">
              <a:rPr b="1" lang="en-GB"/>
            </a:br>
            <a:endParaRPr xmlns:a="http://schemas.openxmlformats.org/drawingml/2006/main"/>
          </a:p>
        </p:txBody>
      </p:sp>
      <p:pic>
        <p:nvPicPr>
          <p:cNvPr id="41" name="Google Shape;41;g249f56271c5_0_17"/>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
        <p:nvSpPr>
          <p:cNvPr id="42" name="Google Shape;42;g249f56271c5_0_17"/>
          <p:cNvSpPr/>
          <p:nvPr/>
        </p:nvSpPr>
        <p:spPr>
          <a:xfrm>
            <a:off x="1681137" y="1507271"/>
            <a:ext cx="5484227" cy="769401"/>
          </a:xfrm>
          <a:prstGeom prst="rect">
            <a:avLst/>
          </a:prstGeom>
          <a:noFill/>
          <a:ln>
            <a:noFill/>
          </a:ln>
        </p:spPr>
        <p:txBody>
          <a:bodyPr anchorCtr="0" anchor="t" bIns="45700" lIns="91425" spcFirstLastPara="1" rIns="91425" wrap="square" tIns="45700">
            <a:spAutoFit/>
          </a:bodyPr>
          <a:lstStyle/>
          <a:p>
            <a:pPr xmlns:a="http://schemas.openxmlformats.org/drawingml/2006/main" indent="0" lvl="0" marL="0" marR="0" rtl="0" algn="ctr">
              <a:lnSpc>
                <a:spcPct val="100000"/>
              </a:lnSpc>
              <a:spcBef>
                <a:spcPts val="0"/>
              </a:spcBef>
              <a:spcAft>
                <a:spcPts val="0"/>
              </a:spcAft>
              <a:buClr>
                <a:srgbClr val="000000"/>
              </a:buClr>
              <a:buSzPts val="1400"/>
              <a:buFont typeface="Arial"/>
              <a:buNone/>
            </a:pPr>
            <a:r xmlns:a="http://schemas.openxmlformats.org/drawingml/2006/main">
              <a:rPr b="0" i="0" lang="sk" sz="1600" u="none" cap="none" strike="noStrike">
                <a:solidFill>
                  <a:srgbClr val="398F98"/>
                </a:solidFill>
                <a:latin typeface="Calibri"/>
                <a:ea typeface="Calibri"/>
                <a:cs typeface="Calibri"/>
                <a:sym typeface="Calibri"/>
              </a:rPr>
              <a:t>Zlepšenie zručností a kompetencií mladých ľudí v sociálnom podnikaní pomocou virtuálnej reality - </a:t>
            </a:r>
            <a:r xmlns:a="http://schemas.openxmlformats.org/drawingml/2006/main">
              <a:rPr b="1" i="0" lang="sk" sz="1200" u="none" cap="none" strike="noStrike">
                <a:solidFill>
                  <a:srgbClr val="504836"/>
                </a:solidFill>
                <a:latin typeface="Calibri"/>
                <a:ea typeface="Calibri"/>
                <a:cs typeface="Calibri"/>
                <a:sym typeface="Calibri"/>
              </a:rPr>
              <a:t>ERASMUS + 2021-1-RO01-KA220-YOU-000029869</a:t>
            </a:r>
            <a:endParaRPr xmlns:a="http://schemas.openxmlformats.org/drawingml/2006/main" b="1" i="0" sz="1200" u="none" cap="none" strike="noStrike">
              <a:solidFill>
                <a:srgbClr val="504836"/>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3"/>
          <p:cNvSpPr txBox="1"/>
          <p:nvPr>
            <p:ph type="ctrTitle"/>
          </p:nvPr>
        </p:nvSpPr>
        <p:spPr>
          <a:xfrm>
            <a:off x="334304" y="1438668"/>
            <a:ext cx="8072400" cy="5243485"/>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Zavedením zákona 4430 v roku 2016 sa začala tretia fáza. </a:t>
            </a:r>
            <a:r xmlns:a="http://schemas.openxmlformats.org/drawingml/2006/main">
              <a:rPr lang="sk" sz="2000">
                <a:latin typeface="Arial"/>
                <a:ea typeface="Arial"/>
                <a:cs typeface="Arial"/>
                <a:sym typeface="Arial"/>
              </a:rPr>
              <a:t>Jeho primárnou charakteristikou je konsolidácia sociálnych spoločností ako alternatív k paradigme „business-as-usual“ a ich rozšírenie do nových ekonomických sektorov. Grécky zákon bol aktualizovaný zákonom 4430/2016, ktorý tiež pridal množstvo nových konceptov a mechanizmov na meranie efektívnosti sociálnych podnikov. Okrem toho zaviedla právnu formu „pracovné družstvá“, oddelila právnu formu sociálneho podniku od štatútu SSE a zlepšila niekoľko konceptov, ktoré boli pôvodne prezentované v zákone 4019/2011. Okrem toho pripravila pôdu pre možnú fúziu nesúrodej národnej legislatívy sociálneho podnikania. Napriek mnohým pokrokom, ktoré priniesol zákon 4430/2016, treba zdôrazniť, že jeho okamžité a dlhodobé účinky sú v čase písania tohto článku stále diskutabilné.</a:t>
            </a:r>
            <a:br xmlns:a="http://schemas.openxmlformats.org/drawingml/2006/main">
              <a:rPr lang="en-GB" sz="2000">
                <a:latin typeface="Arial"/>
                <a:ea typeface="Arial"/>
                <a:cs typeface="Arial"/>
                <a:sym typeface="Arial"/>
              </a:rPr>
            </a:br>
            <a:endParaRPr xmlns:a="http://schemas.openxmlformats.org/drawingml/2006/main" sz="2000">
              <a:latin typeface="Arial"/>
              <a:ea typeface="Arial"/>
              <a:cs typeface="Arial"/>
              <a:sym typeface="Arial"/>
            </a:endParaRPr>
          </a:p>
        </p:txBody>
      </p:sp>
      <p:sp>
        <p:nvSpPr>
          <p:cNvPr id="181" name="Google Shape;181;p33"/>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82" name="Google Shape;182;p33"/>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4"/>
          <p:cNvSpPr txBox="1"/>
          <p:nvPr>
            <p:ph type="ctrTitle"/>
          </p:nvPr>
        </p:nvSpPr>
        <p:spPr>
          <a:xfrm>
            <a:off x="351889" y="1487136"/>
            <a:ext cx="8072400" cy="4730697"/>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lang="sk" sz="2000">
                <a:latin typeface="Arial"/>
                <a:ea typeface="Arial"/>
                <a:cs typeface="Arial"/>
                <a:sym typeface="Arial"/>
              </a:rPr>
              <a:t>Zo všetkých právnych foriem, ktoré zákon 4430/2016 zavádza ako štandardné subjekty nového sektora SSE, sú identifikované tieto typy: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„Alternatívna forma na usporiadanie sociálnych, výrobných, distribučných, spotrebných a reinvestičných prepojení demokratickým spôsobom na základe hodnoty solidarity, rovnosti a spolupráce s ohľadom na ľudské a prírodné prostredie“ je špecificky začlenený do nového zákona. Podobne ako zákon 4430/2016, ktorý v skutočnosti robí z celej gréckej spoločnosti cieľovú skupinu sociálnych podnikov namiesto iba znevýhodnených a špeciálnych skupín (Adam et al. 2018). KoiSPE sú v rámci zákona 4430/2016 samostatnou právnou formou.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Robotnícke družstvá boli prvýkrát zavedené ako štandardné subjekty SSE v roku 2016.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Zákonom 4430/2016 sa okrem revízie skorších právnych štruktúr SSE zriadil osobitný tajomník pre sociálnu a solidárnu ekonomiku, jedinečný správny orgán podporujúci SSE. Primárnou zodpovednosťou nového subjektu ministerstva práce je vypracovať a uviesť do praxe národnú politiku SSE.</a:t>
            </a:r>
            <a:endParaRPr xmlns:a="http://schemas.openxmlformats.org/drawingml/2006/main" sz="2000">
              <a:latin typeface="Arial"/>
              <a:ea typeface="Arial"/>
              <a:cs typeface="Arial"/>
              <a:sym typeface="Arial"/>
            </a:endParaRPr>
          </a:p>
        </p:txBody>
      </p:sp>
      <p:sp>
        <p:nvSpPr>
          <p:cNvPr id="189" name="Google Shape;189;p34"/>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90" name="Google Shape;190;p34"/>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35"/>
          <p:cNvSpPr txBox="1"/>
          <p:nvPr>
            <p:ph type="ctrTitle"/>
          </p:nvPr>
        </p:nvSpPr>
        <p:spPr>
          <a:xfrm>
            <a:off x="378266" y="1644163"/>
            <a:ext cx="8072400" cy="459837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lang="sk" sz="2000">
                <a:latin typeface="Arial"/>
                <a:ea typeface="Arial"/>
                <a:cs typeface="Arial"/>
                <a:sym typeface="Arial"/>
              </a:rPr>
              <a:t>Nasledujúcich päť prevádzkových kritérií, ktoré sú tu usporiadané podľa ich obsahu, bolo formálnejšie zavedené zákonom 4430/2016: </a:t>
            </a:r>
            <a:br xmlns:a="http://schemas.openxmlformats.org/drawingml/2006/main">
              <a:rPr lang="en-GB" sz="2000">
                <a:latin typeface="Arial"/>
                <a:ea typeface="Arial"/>
                <a:cs typeface="Arial"/>
                <a:sym typeface="Arial"/>
              </a:rPr>
            </a:br>
            <a:r xmlns:a="http://schemas.openxmlformats.org/drawingml/2006/main">
              <a:rPr b="1" lang="sk" sz="2000">
                <a:latin typeface="Arial"/>
                <a:ea typeface="Arial"/>
                <a:cs typeface="Arial"/>
                <a:sym typeface="Arial"/>
              </a:rPr>
              <a:t>Cieľ: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Vytvárať sociálne a kolektívne prospešné aktivity.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Podporovať horizontálne a spravodlivé vytváranie sietí s inými organizáciami SSE s cieľom podporiť hospodársku činnosť a vytvoriť spoločenskú hodnotu. </a:t>
            </a:r>
            <a:br xmlns:a="http://schemas.openxmlformats.org/drawingml/2006/main">
              <a:rPr lang="en-GB" sz="2000">
                <a:latin typeface="Arial"/>
                <a:ea typeface="Arial"/>
                <a:cs typeface="Arial"/>
                <a:sym typeface="Arial"/>
              </a:rPr>
            </a:br>
            <a:br xmlns:a="http://schemas.openxmlformats.org/drawingml/2006/main">
              <a:rPr lang="en-GB" sz="2000">
                <a:latin typeface="Arial"/>
                <a:ea typeface="Arial"/>
                <a:cs typeface="Arial"/>
                <a:sym typeface="Arial"/>
              </a:rPr>
            </a:br>
            <a:r xmlns:a="http://schemas.openxmlformats.org/drawingml/2006/main">
              <a:rPr b="1" lang="sk" sz="2000">
                <a:latin typeface="Arial"/>
                <a:ea typeface="Arial"/>
                <a:cs typeface="Arial"/>
                <a:sym typeface="Arial"/>
              </a:rPr>
              <a:t>Riadenie: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Používaním demokratického systému rozhodovania sú členovia informovaní a je zabezpečená ich účasť.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Uplatňovať pravidlo „jeden člen, jeden hlas“ bez ohľadu na finančný záväzok každého člena.</a:t>
            </a:r>
            <a:br xmlns:a="http://schemas.openxmlformats.org/drawingml/2006/main">
              <a:rPr lang="en-GB" sz="2000"/>
            </a:br>
            <a:endParaRPr xmlns:a="http://schemas.openxmlformats.org/drawingml/2006/main" sz="2000">
              <a:latin typeface="Arial"/>
              <a:ea typeface="Arial"/>
              <a:cs typeface="Arial"/>
              <a:sym typeface="Arial"/>
            </a:endParaRPr>
          </a:p>
        </p:txBody>
      </p:sp>
      <p:sp>
        <p:nvSpPr>
          <p:cNvPr id="197" name="Google Shape;197;p35"/>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198" name="Google Shape;198;p35"/>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6"/>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Ekonomická spravodlivosť: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Maximálny plat nemôže byť vyšší ako trojnásobok minima.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Organizácia by mala začať účtovať ročnú mzdu vo výške najmenej 25 % z jej predchádzajúceho roka po druhom roku prevádzky. </a:t>
            </a:r>
            <a:br xmlns:a="http://schemas.openxmlformats.org/drawingml/2006/main">
              <a:rPr lang="en-GB" sz="2000">
                <a:latin typeface="Arial"/>
                <a:ea typeface="Arial"/>
                <a:cs typeface="Arial"/>
                <a:sym typeface="Arial"/>
              </a:rPr>
            </a:br>
            <a:br xmlns:a="http://schemas.openxmlformats.org/drawingml/2006/main">
              <a:rPr lang="en-GB" sz="2000">
                <a:latin typeface="Arial"/>
                <a:ea typeface="Arial"/>
                <a:cs typeface="Arial"/>
                <a:sym typeface="Arial"/>
              </a:rPr>
            </a:br>
            <a:r xmlns:a="http://schemas.openxmlformats.org/drawingml/2006/main">
              <a:rPr b="1" lang="sk" sz="2000">
                <a:latin typeface="Arial"/>
                <a:ea typeface="Arial"/>
                <a:cs typeface="Arial"/>
                <a:sym typeface="Arial"/>
              </a:rPr>
              <a:t>Oprávnené členstvo: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Aktér SSE nemôže byť založený a nie je priamo ani nepriamo regulovaný právnickými osobami, ktoré sú formálne prepojené s miestnou samosprávou alebo inou právnickou osobou pôsobiacou vo verejnom sektore.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Členovia KoinSEp alebo pracovného družstva nemajú povolené patriť do iného KoinSEp alebo pracovného družstva, ktoré sa zaoberá rovnakou činnosťou.</a:t>
            </a:r>
            <a:br xmlns:a="http://schemas.openxmlformats.org/drawingml/2006/main">
              <a:rPr lang="en-GB" sz="1200"/>
            </a:br>
            <a:r xmlns:a="http://schemas.openxmlformats.org/drawingml/2006/main">
              <a:rPr lang="sk" sz="1200"/>
              <a:t> </a:t>
            </a:r>
            <a:endParaRPr xmlns:a="http://schemas.openxmlformats.org/drawingml/2006/main"/>
          </a:p>
        </p:txBody>
      </p:sp>
      <p:sp>
        <p:nvSpPr>
          <p:cNvPr id="205" name="Google Shape;205;p36"/>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206" name="Google Shape;206;p36"/>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7"/>
          <p:cNvSpPr txBox="1"/>
          <p:nvPr>
            <p:ph type="ctrTitle"/>
          </p:nvPr>
        </p:nvSpPr>
        <p:spPr>
          <a:xfrm>
            <a:off x="369473" y="1793631"/>
            <a:ext cx="8072400" cy="4360984"/>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Rozdelenie zisku: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- 5 % na vytvorenie rezervy pre aktérov SSE.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Či už sú členmi alebo nie, zamestnanci môžu dostať dodatočnú kompenzáciu až do výšky 35 %.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Zvyšné prostriedky by sa mohli použiť na rozšírenie alebo vytvorenie nových pracovných miest.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-Keďže neexistuje mechanizmus rozdeľovania dividend na základe družstevných akcií, členovia organizácie, ktorí nie sú zamestnancami, nemajú právo na zisk.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Členovia občianskych družstiev, ktorí boli uznaní za aktérov SSE, majú na svoju žiadosť nárok na akýkoľvek preplatok z rokovaní družstva s jeho členmi. Peniaze navyše sú vedené na inom účte.</a:t>
            </a:r>
            <a:br xmlns:a="http://schemas.openxmlformats.org/drawingml/2006/main">
              <a:rPr lang="en-GB" sz="2000"/>
            </a:br>
            <a:br xmlns:a="http://schemas.openxmlformats.org/drawingml/2006/main">
              <a:rPr lang="en-GB" sz="1200"/>
            </a:br>
            <a:r xmlns:a="http://schemas.openxmlformats.org/drawingml/2006/main">
              <a:rPr lang="sk" sz="1200"/>
              <a:t> </a:t>
            </a:r>
            <a:endParaRPr xmlns:a="http://schemas.openxmlformats.org/drawingml/2006/main"/>
          </a:p>
        </p:txBody>
      </p:sp>
      <p:sp>
        <p:nvSpPr>
          <p:cNvPr id="213" name="Google Shape;213;p37"/>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214" name="Google Shape;214;p37"/>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38"/>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4. Právne aspekty na Slovensku </a:t>
            </a:r>
            <a:br xmlns:a="http://schemas.openxmlformats.org/drawingml/2006/main">
              <a:rPr b="1" lang="en-GB" sz="2000">
                <a:latin typeface="Arial"/>
                <a:ea typeface="Arial"/>
                <a:cs typeface="Arial"/>
                <a:sym typeface="Arial"/>
              </a:rPr>
            </a:br>
            <a:br xmlns:a="http://schemas.openxmlformats.org/drawingml/2006/main">
              <a:rPr b="1" lang="en-GB" sz="2000">
                <a:latin typeface="Arial"/>
                <a:ea typeface="Arial"/>
                <a:cs typeface="Arial"/>
                <a:sym typeface="Arial"/>
              </a:rPr>
            </a:br>
            <a:r xmlns:a="http://schemas.openxmlformats.org/drawingml/2006/main">
              <a:rPr b="1" lang="sk" sz="2000">
                <a:latin typeface="Arial"/>
                <a:ea typeface="Arial"/>
                <a:cs typeface="Arial"/>
                <a:sym typeface="Arial"/>
              </a:rPr>
              <a:t>V súvislosti so slovným spojením „sociálny podnik“ bola v slovenskom legislatívnom rámci zaradená jeho prvá definícia v roku 2008. </a:t>
            </a:r>
            <a:r xmlns:a="http://schemas.openxmlformats.org/drawingml/2006/main">
              <a:rPr lang="sk" sz="2000">
                <a:latin typeface="Arial"/>
                <a:ea typeface="Arial"/>
                <a:cs typeface="Arial"/>
                <a:sym typeface="Arial"/>
              </a:rPr>
              <a:t>V reakcii na prudký nárast nezamestnanosti v súvislosti s globálnou hospodárskou krízou bol prijatý zákon č. 5/2004 Z. z. o službách zamestnanosti bol v apríli 2008 novelizovaný o sociálnych podnikoch. V rámci aktívnej politiky trhu práce bol ako nové opatrenie vypracovaný príspevok na dotovanie nákladov práce zamestnanca v sociálnom podniku.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Novela z roku 2008 zohrala úlohu v zatemnení tých de facto sociálnych podnikov, ktoré nie sú zamerané na pracovnú integráciu, a to tak, že sa uznali sociálne podniky, ktoré sú zámerne zamerané na jej pomoc.</a:t>
            </a:r>
            <a:br xmlns:a="http://schemas.openxmlformats.org/drawingml/2006/main">
              <a:rPr lang="en-GB" sz="2000"/>
            </a:br>
            <a:br xmlns:a="http://schemas.openxmlformats.org/drawingml/2006/main">
              <a:rPr lang="en-GB" sz="1200"/>
            </a:br>
            <a:r xmlns:a="http://schemas.openxmlformats.org/drawingml/2006/main">
              <a:rPr lang="sk" sz="1200"/>
              <a:t> </a:t>
            </a:r>
            <a:endParaRPr xmlns:a="http://schemas.openxmlformats.org/drawingml/2006/main"/>
          </a:p>
        </p:txBody>
      </p:sp>
      <p:sp>
        <p:nvSpPr>
          <p:cNvPr id="221" name="Google Shape;221;p38"/>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222" name="Google Shape;222;p38"/>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9"/>
          <p:cNvSpPr txBox="1"/>
          <p:nvPr>
            <p:ph type="ctrTitle"/>
          </p:nvPr>
        </p:nvSpPr>
        <p:spPr>
          <a:xfrm>
            <a:off x="369473" y="1389185"/>
            <a:ext cx="8072400" cy="4765430"/>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Do textu bola pridaná fráza „téma sociálnej ekonomiky“.</a:t>
            </a:r>
            <a:r xmlns:a="http://schemas.openxmlformats.org/drawingml/2006/main">
              <a:rPr lang="sk" sz="2000">
                <a:latin typeface="Arial"/>
                <a:ea typeface="Arial"/>
                <a:cs typeface="Arial"/>
                <a:sym typeface="Arial"/>
              </a:rPr>
              <a:t> </a:t>
            </a:r>
            <a:r xmlns:a="http://schemas.openxmlformats.org/drawingml/2006/main">
              <a:rPr b="1" lang="sk" sz="2000">
                <a:latin typeface="Arial"/>
                <a:ea typeface="Arial"/>
                <a:cs typeface="Arial"/>
                <a:sym typeface="Arial"/>
              </a:rPr>
              <a:t>Zákon o službách zamestnanosti v roku 2015. </a:t>
            </a:r>
            <a:r xmlns:a="http://schemas.openxmlformats.org/drawingml/2006/main">
              <a:rPr lang="sk" sz="2000">
                <a:latin typeface="Arial"/>
                <a:ea typeface="Arial"/>
                <a:cs typeface="Arial"/>
                <a:sym typeface="Arial"/>
              </a:rPr>
              <a:t>Uvoľnením tuhej väzby medzi sociálnymi podnikmi a pracovnou integráciou táto úprava umožnila čiastočné rozšírenie vnímania sociálneho podnikania. Z pohľadu súčasných podporných štruktúr to však zatiaľ neprinieslo žiadnu výraznejšiu zmenu. </a:t>
            </a:r>
            <a:br xmlns:a="http://schemas.openxmlformats.org/drawingml/2006/main">
              <a:rPr lang="en-GB" sz="2000">
                <a:latin typeface="Arial"/>
                <a:ea typeface="Arial"/>
                <a:cs typeface="Arial"/>
                <a:sym typeface="Arial"/>
              </a:rPr>
            </a:br>
            <a:br xmlns:a="http://schemas.openxmlformats.org/drawingml/2006/main">
              <a:rPr lang="en-GB" sz="2000">
                <a:latin typeface="Arial"/>
                <a:ea typeface="Arial"/>
                <a:cs typeface="Arial"/>
                <a:sym typeface="Arial"/>
              </a:rPr>
            </a:br>
            <a:r xmlns:a="http://schemas.openxmlformats.org/drawingml/2006/main">
              <a:rPr b="1" lang="sk" sz="2000">
                <a:latin typeface="Arial"/>
                <a:ea typeface="Arial"/>
                <a:cs typeface="Arial"/>
                <a:sym typeface="Arial"/>
              </a:rPr>
              <a:t>Zákon 112/2018 o sociálnej ekonomike a sociálnych podnikoch </a:t>
            </a:r>
            <a:r xmlns:a="http://schemas.openxmlformats.org/drawingml/2006/main">
              <a:rPr lang="sk" sz="2000">
                <a:latin typeface="Arial"/>
                <a:ea typeface="Arial"/>
                <a:cs typeface="Arial"/>
                <a:sym typeface="Arial"/>
              </a:rPr>
              <a:t>nadobudol účinnosť v máji 2018. </a:t>
            </a:r>
            <a:r xmlns:a="http://schemas.openxmlformats.org/drawingml/2006/main">
              <a:rPr i="1" lang="sk" sz="2000">
                <a:latin typeface="Arial"/>
                <a:ea typeface="Arial"/>
                <a:cs typeface="Arial"/>
                <a:sym typeface="Arial"/>
              </a:rPr>
              <a:t>Nová legislatíva zmenila spôsob rozvoja podporného ekosystému, ktorý poskytuje škálu verejne sponzorovanej finančnej a nefinančnej pomoci špeciálne prispôsobenej sociálnym podnikateľom. </a:t>
            </a:r>
            <a:r xmlns:a="http://schemas.openxmlformats.org/drawingml/2006/main">
              <a:rPr lang="sk" sz="2000">
                <a:latin typeface="Arial"/>
                <a:ea typeface="Arial"/>
                <a:cs typeface="Arial"/>
                <a:sym typeface="Arial"/>
              </a:rPr>
              <a:t>Vzhľadom na to, ako nedávno nový zákon nadobudol účinnosť, je ešte priskoro diskutovať o konkrétnych účinkoch.</a:t>
            </a:r>
            <a:br xmlns:a="http://schemas.openxmlformats.org/drawingml/2006/main">
              <a:rPr lang="en-GB" sz="2000">
                <a:latin typeface="Arial"/>
                <a:ea typeface="Arial"/>
                <a:cs typeface="Arial"/>
                <a:sym typeface="Arial"/>
              </a:rPr>
            </a:br>
            <a:br xmlns:a="http://schemas.openxmlformats.org/drawingml/2006/main">
              <a:rPr lang="en-GB" sz="1200"/>
            </a:br>
            <a:r xmlns:a="http://schemas.openxmlformats.org/drawingml/2006/main">
              <a:rPr lang="sk" sz="1200"/>
              <a:t> </a:t>
            </a:r>
            <a:endParaRPr xmlns:a="http://schemas.openxmlformats.org/drawingml/2006/main"/>
          </a:p>
        </p:txBody>
      </p:sp>
      <p:pic>
        <p:nvPicPr>
          <p:cNvPr id="229" name="Google Shape;229;p39"/>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40"/>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Zákon o SEaSE poníma sociálne podniky ako dynamiku v rámci sociálnej ekonomiky, ktorá je definovaná ako: </a:t>
            </a:r>
            <a:br xmlns:a="http://schemas.openxmlformats.org/drawingml/2006/main">
              <a:rPr lang="en-GB" sz="2000">
                <a:latin typeface="Arial"/>
                <a:ea typeface="Arial"/>
                <a:cs typeface="Arial"/>
                <a:sym typeface="Arial"/>
              </a:rPr>
            </a:br>
            <a:r xmlns:a="http://schemas.openxmlformats.org/drawingml/2006/main">
              <a:rPr i="1" lang="sk" sz="2000">
                <a:latin typeface="Arial"/>
                <a:ea typeface="Arial"/>
                <a:cs typeface="Arial"/>
                <a:sym typeface="Arial"/>
              </a:rPr>
              <a:t>„súhrn výrobných, distribučných alebo spotrebiteľských činností vykonávaných prostredníctvom hospodárskej činnosti alebo nehospodárskej činnosti nezávisle od štátnych orgánov, ktorých hlavným cieľom je dosiahnuť pozitívny sociálny vplyv“.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Zákon 112/2018 o sociálnej ekonomike a sociálnych podnikoch.</a:t>
            </a:r>
            <a:br xmlns:a="http://schemas.openxmlformats.org/drawingml/2006/main">
              <a:rPr lang="en-GB" sz="2000">
                <a:latin typeface="Arial"/>
                <a:ea typeface="Arial"/>
                <a:cs typeface="Arial"/>
                <a:sym typeface="Arial"/>
              </a:rPr>
            </a:br>
            <a:r xmlns:a="http://schemas.openxmlformats.org/drawingml/2006/main">
              <a:rPr lang="sk" sz="2000"/>
              <a:t> </a:t>
            </a:r>
            <a:br xmlns:a="http://schemas.openxmlformats.org/drawingml/2006/main">
              <a:rPr lang="en-GB" sz="2000"/>
            </a:br>
            <a:br xmlns:a="http://schemas.openxmlformats.org/drawingml/2006/main">
              <a:rPr lang="en-GB" sz="1200"/>
            </a:br>
            <a:r xmlns:a="http://schemas.openxmlformats.org/drawingml/2006/main">
              <a:rPr lang="sk" sz="1200"/>
              <a:t> </a:t>
            </a:r>
            <a:endParaRPr xmlns:a="http://schemas.openxmlformats.org/drawingml/2006/main"/>
          </a:p>
        </p:txBody>
      </p:sp>
      <p:sp>
        <p:nvSpPr>
          <p:cNvPr id="236" name="Google Shape;236;p40"/>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237" name="Google Shape;237;p40"/>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1"/>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Pojem „sociálna ekonomika“ označuje </a:t>
            </a:r>
            <a:r xmlns:a="http://schemas.openxmlformats.org/drawingml/2006/main">
              <a:rPr lang="sk" sz="2000">
                <a:latin typeface="Arial"/>
                <a:ea typeface="Arial"/>
                <a:cs typeface="Arial"/>
                <a:sym typeface="Arial"/>
              </a:rPr>
              <a:t>skupinu činností, ktoré môže vykonávať akákoľvek organizácia v súkromnom alebo neziskovom sektore. Konkrétny subjekt, ktorý sa zapája do aktivít sociálnej ekonomiky, nie je vždy „subjektom sociálnej ekonomiky“. </a:t>
            </a:r>
            <a:br xmlns:a="http://schemas.openxmlformats.org/drawingml/2006/main">
              <a:rPr lang="en-GB" sz="2000">
                <a:latin typeface="Arial"/>
                <a:ea typeface="Arial"/>
                <a:cs typeface="Arial"/>
                <a:sym typeface="Arial"/>
              </a:rPr>
            </a:br>
            <a:r xmlns:a="http://schemas.openxmlformats.org/drawingml/2006/main">
              <a:rPr b="1" lang="sk" sz="2000">
                <a:latin typeface="Arial"/>
                <a:ea typeface="Arial"/>
                <a:cs typeface="Arial"/>
                <a:sym typeface="Arial"/>
              </a:rPr>
              <a:t>Občianske združenia, nadácie, neinvestičné fondy, verejnoprospešné organizácie, cirkevné inštitúcie, obchodné spoločnosti, družstvá alebo živnostníci (aj zamestnávatelia), ktorí:</a:t>
            </a:r>
            <a:r xmlns:a="http://schemas.openxmlformats.org/drawingml/2006/main">
              <a:rPr lang="sk" sz="2000">
                <a:latin typeface="Arial"/>
                <a:ea typeface="Arial"/>
                <a:cs typeface="Arial"/>
                <a:sym typeface="Arial"/>
              </a:rPr>
              <a:t>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a) nie sú z väčšej časti alebo úplne financované a riadené štátom;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b) vykonávať činnosti patriace do oblasti sociálnej ekonomiky (tj ich hlavným cieľom je dosahovanie pozitívneho sociálneho vplyvu);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c), ktoré nie sú ziskové.</a:t>
            </a:r>
            <a:br xmlns:a="http://schemas.openxmlformats.org/drawingml/2006/main">
              <a:rPr lang="en-GB" sz="2000"/>
            </a:br>
            <a:r xmlns:a="http://schemas.openxmlformats.org/drawingml/2006/main">
              <a:rPr lang="sk" sz="1200"/>
              <a:t> </a:t>
            </a:r>
            <a:endParaRPr xmlns:a="http://schemas.openxmlformats.org/drawingml/2006/main"/>
          </a:p>
        </p:txBody>
      </p:sp>
      <p:sp>
        <p:nvSpPr>
          <p:cNvPr id="244" name="Google Shape;244;p41"/>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245" name="Google Shape;245;p41"/>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2"/>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Zakladanie a správa subjektov sociálnej ekonomiky sa riadia rôznymi zákonmi </a:t>
            </a:r>
            <a:r xmlns:a="http://schemas.openxmlformats.org/drawingml/2006/main">
              <a:rPr lang="sk" sz="2000">
                <a:latin typeface="Arial"/>
                <a:ea typeface="Arial"/>
                <a:cs typeface="Arial"/>
                <a:sym typeface="Arial"/>
              </a:rPr>
              <a:t>, ktoré sú špecifické pre každú ich právnu formu (napr. mimovládne organizácie sú riadené podľa príslušného zákona o neziskových organizáciách).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Zákon o SEaSE bol vytvorený s cieľom zachovať rôznorodosť právnych štruktúr, ktoré sú súčasťou sociálnej ekonomiky. Rozšírila definíciu podnikania podľa Obchodného zákonníka (zákon č. 513/1991) o vykonávanie obchodnej činnosti s cieľom dosiahnuť kvantifikovateľné dobré sociálne dopady. Podľa nového zákona nie sú komerčné subjekty povinné pôsobiť len za účelom zarábania peňazí. Vďaka tomuto prechodu majú organizácie, ktoré sú často považované za podniky, teraz viac šancí stať sa subjektmi sociálnej ekonomiky.</a:t>
            </a:r>
            <a:endParaRPr xmlns:a="http://schemas.openxmlformats.org/drawingml/2006/main"/>
          </a:p>
        </p:txBody>
      </p:sp>
      <p:sp>
        <p:nvSpPr>
          <p:cNvPr id="252" name="Google Shape;252;p42"/>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253" name="Google Shape;253;p42"/>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g249f56271c5_0_4"/>
          <p:cNvSpPr txBox="1"/>
          <p:nvPr>
            <p:ph type="ctrTitle"/>
          </p:nvPr>
        </p:nvSpPr>
        <p:spPr>
          <a:xfrm>
            <a:off x="614334" y="2130045"/>
            <a:ext cx="8072400" cy="4349885"/>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I. Právne aspekty v Rumunsku </a:t>
            </a:r>
            <a:br xmlns:a="http://schemas.openxmlformats.org/drawingml/2006/main">
              <a:rPr lang="en-GB" sz="2000">
                <a:latin typeface="Arial"/>
                <a:ea typeface="Arial"/>
                <a:cs typeface="Arial"/>
                <a:sym typeface="Arial"/>
              </a:rPr>
            </a:br>
            <a:br xmlns:a="http://schemas.openxmlformats.org/drawingml/2006/main">
              <a:rPr lang="en-GB" sz="2000">
                <a:latin typeface="Arial"/>
                <a:ea typeface="Arial"/>
                <a:cs typeface="Arial"/>
                <a:sym typeface="Arial"/>
              </a:rPr>
            </a:br>
            <a:br xmlns:a="http://schemas.openxmlformats.org/drawingml/2006/main">
              <a:rPr i="1" lang="en-GB" sz="2000">
                <a:latin typeface="Arial"/>
                <a:ea typeface="Arial"/>
                <a:cs typeface="Arial"/>
                <a:sym typeface="Arial"/>
              </a:rPr>
            </a:br>
            <a:r xmlns:a="http://schemas.openxmlformats.org/drawingml/2006/main">
              <a:rPr b="1" lang="sk" sz="2000">
                <a:latin typeface="Arial"/>
                <a:ea typeface="Arial"/>
                <a:cs typeface="Arial"/>
                <a:sym typeface="Arial"/>
              </a:rPr>
              <a:t>Rumunsko nedávno inštitucionalizovalo sociálne podniky. </a:t>
            </a:r>
            <a:r xmlns:a="http://schemas.openxmlformats.org/drawingml/2006/main">
              <a:rPr lang="sk" sz="2000">
                <a:latin typeface="Arial"/>
                <a:ea typeface="Arial"/>
                <a:cs typeface="Arial"/>
                <a:sym typeface="Arial"/>
              </a:rPr>
              <a:t>Zákon o sociálnej ekonomike 2019/2015 bol prijatý po päťročnom období konzultácií o politike, čím sa sociálnym spoločnostiam poskytla právna legitimita. </a:t>
            </a:r>
            <a:br xmlns:a="http://schemas.openxmlformats.org/drawingml/2006/main">
              <a:rPr lang="en-GB" sz="2000">
                <a:latin typeface="Arial"/>
                <a:ea typeface="Arial"/>
                <a:cs typeface="Arial"/>
                <a:sym typeface="Arial"/>
              </a:rPr>
            </a:br>
            <a:r xmlns:a="http://schemas.openxmlformats.org/drawingml/2006/main">
              <a:rPr b="1" lang="sk" sz="2000">
                <a:latin typeface="Arial"/>
                <a:ea typeface="Arial"/>
                <a:cs typeface="Arial"/>
                <a:sym typeface="Arial"/>
              </a:rPr>
              <a:t>Sociálne podniky boli </a:t>
            </a:r>
            <a:r xmlns:a="http://schemas.openxmlformats.org/drawingml/2006/main">
              <a:rPr lang="sk" sz="2000">
                <a:latin typeface="Arial"/>
                <a:ea typeface="Arial"/>
                <a:cs typeface="Arial"/>
                <a:sym typeface="Arial"/>
              </a:rPr>
              <a:t>na základe tohto štatútu uznané za súčasť sociálnej ekonomiky. Zákon stanovuje požiadavky, ktoré musia spĺňať rôzne druhy organizácií (združenia a nadácie, združenia vzájomnej pomoci, družstvá a spoločnosti s ručením obmedzeným), aby sa mohli považovať za sociálne podniky. Zákonom sa zoficiálnila aj úplne nová kategória sociálneho podniku: podnik sociálneho zaradenia. Rumunská definícia sociálneho podnikania je stále všeobecná a v súlade s definíciou SBI z roku 2011, aj keď vynecháva koncepciu riadenia viacerých zainteresovaných strán.</a:t>
            </a: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sp>
        <p:nvSpPr>
          <p:cNvPr id="49" name="Google Shape;49;g249f56271c5_0_4"/>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50" name="Google Shape;50;g249f56271c5_0_4"/>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3"/>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Sociálne podniky môžu požiadať o štatút „registrovaného sociálneho podniku“, ak spĺňajú všetky zákonom stanovené náležitosti. </a:t>
            </a:r>
            <a:r xmlns:a="http://schemas.openxmlformats.org/drawingml/2006/main">
              <a:rPr lang="sk" sz="2000">
                <a:latin typeface="Arial"/>
                <a:ea typeface="Arial"/>
                <a:cs typeface="Arial"/>
                <a:sym typeface="Arial"/>
              </a:rPr>
              <a:t>Prístup k rôznym podporným opatreniam je podmienený štatútom registrovaného sociálneho podniku. Len malá časť z celkového počtu oprávnených organizácií sa však rozhodla počkať so žiadosťou. V dôsledku toho nie sú spôsobilí na podporné programy, ktoré poskytuje zákon o SEaSE.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Dalo by sa namietať, že súčasný slovenský právny rámec má v porovnaní s požiadavkami operatívnej definície sociálneho podniku EÚ širšie zameranie, pretože umožňuje priznať štatút sociálneho podniku aj subjektom kontrolovaným miestnymi samosprávami a živnostníkmi.</a:t>
            </a:r>
            <a:br xmlns:a="http://schemas.openxmlformats.org/drawingml/2006/main">
              <a:rPr lang="en-GB" sz="2000"/>
            </a:br>
            <a:br xmlns:a="http://schemas.openxmlformats.org/drawingml/2006/main">
              <a:rPr lang="en-GB" sz="1200"/>
            </a:br>
            <a:r xmlns:a="http://schemas.openxmlformats.org/drawingml/2006/main">
              <a:rPr lang="sk" sz="1200"/>
              <a:t> </a:t>
            </a:r>
            <a:endParaRPr xmlns:a="http://schemas.openxmlformats.org/drawingml/2006/main"/>
          </a:p>
        </p:txBody>
      </p:sp>
      <p:sp>
        <p:nvSpPr>
          <p:cNvPr id="260" name="Google Shape;260;p43"/>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261" name="Google Shape;261;p43"/>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4"/>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1400" u="sng">
                <a:latin typeface="Arial"/>
                <a:ea typeface="Arial"/>
                <a:cs typeface="Arial"/>
                <a:sym typeface="Arial"/>
              </a:rPr>
              <a:t>Bibliografia</a:t>
            </a:r>
            <a:r xmlns:a="http://schemas.openxmlformats.org/drawingml/2006/main">
              <a:rPr b="1" lang="sk" sz="1400">
                <a:latin typeface="Arial"/>
                <a:ea typeface="Arial"/>
                <a:cs typeface="Arial"/>
                <a:sym typeface="Arial"/>
              </a:rPr>
              <a:t> </a:t>
            </a:r>
            <a:br xmlns:a="http://schemas.openxmlformats.org/drawingml/2006/main">
              <a:rPr b="1" lang="en-GB" sz="1400">
                <a:latin typeface="Arial"/>
                <a:ea typeface="Arial"/>
                <a:cs typeface="Arial"/>
                <a:sym typeface="Arial"/>
              </a:rPr>
            </a:br>
            <a:r xmlns:a="http://schemas.openxmlformats.org/drawingml/2006/main">
              <a:rPr lang="sk" sz="1400">
                <a:latin typeface="Arial"/>
                <a:ea typeface="Arial"/>
                <a:cs typeface="Arial"/>
                <a:sym typeface="Arial"/>
              </a:rPr>
              <a:t> </a:t>
            </a:r>
            <a:br xmlns:a="http://schemas.openxmlformats.org/drawingml/2006/main">
              <a:rPr lang="en-GB" sz="1400">
                <a:latin typeface="Arial"/>
                <a:ea typeface="Arial"/>
                <a:cs typeface="Arial"/>
                <a:sym typeface="Arial"/>
              </a:rPr>
            </a:br>
            <a:r xmlns:a="http://schemas.openxmlformats.org/drawingml/2006/main">
              <a:rPr lang="sk" sz="1400">
                <a:latin typeface="Arial"/>
                <a:ea typeface="Arial"/>
                <a:cs typeface="Arial"/>
                <a:sym typeface="Arial"/>
              </a:rPr>
              <a:t>Európska komisia, </a:t>
            </a:r>
            <a:r xmlns:a="http://schemas.openxmlformats.org/drawingml/2006/main">
              <a:rPr i="1" lang="sk" sz="1400">
                <a:latin typeface="Arial"/>
                <a:ea typeface="Arial"/>
                <a:cs typeface="Arial"/>
                <a:sym typeface="Arial"/>
              </a:rPr>
              <a:t>vnútorný trh, priemysel, podnikanie a MSP</a:t>
            </a:r>
            <a:r xmlns:a="http://schemas.openxmlformats.org/drawingml/2006/main">
              <a:rPr lang="sk" sz="1400">
                <a:latin typeface="Arial"/>
                <a:ea typeface="Arial"/>
                <a:cs typeface="Arial"/>
                <a:sym typeface="Arial"/>
              </a:rPr>
              <a:t> </a:t>
            </a:r>
            <a:r xmlns:a="http://schemas.openxmlformats.org/drawingml/2006/main" xmlns:r="http://schemas.openxmlformats.org/officeDocument/2006/relationships">
              <a:rPr lang="sk" sz="1400" u="sng">
                <a:solidFill>
                  <a:schemeClr val="hlink"/>
                </a:solidFill>
                <a:latin typeface="Arial"/>
                <a:ea typeface="Arial"/>
                <a:cs typeface="Arial"/>
                <a:sym typeface="Arial"/>
                <a:hlinkClick r:id="rId3"/>
              </a:rPr>
              <a:t>https://single-market-economy.ec.europa.eu/sectors/proximity-and-social-economy/social-economy-eu/social-enterprises_en </a:t>
            </a:r>
            <a:br xmlns:a="http://schemas.openxmlformats.org/drawingml/2006/main">
              <a:rPr lang="en-GB" sz="1400">
                <a:latin typeface="Arial"/>
                <a:ea typeface="Arial"/>
                <a:cs typeface="Arial"/>
                <a:sym typeface="Arial"/>
              </a:rPr>
            </a:br>
            <a:r xmlns:a="http://schemas.openxmlformats.org/drawingml/2006/main">
              <a:rPr lang="sk" sz="1400">
                <a:latin typeface="Arial"/>
                <a:ea typeface="Arial"/>
                <a:cs typeface="Arial"/>
                <a:sym typeface="Arial"/>
              </a:rPr>
              <a:t>Európska komisia (2020) </a:t>
            </a:r>
            <a:r xmlns:a="http://schemas.openxmlformats.org/drawingml/2006/main">
              <a:rPr i="1" lang="sk" sz="1400">
                <a:latin typeface="Arial"/>
                <a:ea typeface="Arial"/>
                <a:cs typeface="Arial"/>
                <a:sym typeface="Arial"/>
              </a:rPr>
              <a:t>Sociálne podniky a ich ekosystémy v Európe. Porovnávacia súhrnná správa </a:t>
            </a:r>
            <a:r xmlns:a="http://schemas.openxmlformats.org/drawingml/2006/main">
              <a:rPr lang="sk" sz="1400">
                <a:latin typeface="Arial"/>
                <a:ea typeface="Arial"/>
                <a:cs typeface="Arial"/>
                <a:sym typeface="Arial"/>
              </a:rPr>
              <a:t>. Autori: Carlo Borzaga, Giulia Galera, Barbara Franchini, Stefania Chiomento, Rocío Nogales a Chiara Carini. Luxemburg: Úrad pre publikácie Európskej únie </a:t>
            </a:r>
            <a:br xmlns:a="http://schemas.openxmlformats.org/drawingml/2006/main">
              <a:rPr lang="en-GB" sz="1400">
                <a:latin typeface="Arial"/>
                <a:ea typeface="Arial"/>
                <a:cs typeface="Arial"/>
                <a:sym typeface="Arial"/>
              </a:rPr>
            </a:br>
            <a:r xmlns:a="http://schemas.openxmlformats.org/drawingml/2006/main">
              <a:rPr lang="sk" sz="1400">
                <a:latin typeface="Arial"/>
                <a:ea typeface="Arial"/>
                <a:cs typeface="Arial"/>
                <a:sym typeface="Arial"/>
              </a:rPr>
              <a:t>Európska komisia (2019) </a:t>
            </a:r>
            <a:r xmlns:a="http://schemas.openxmlformats.org/drawingml/2006/main">
              <a:rPr i="1" lang="sk" sz="1400">
                <a:latin typeface="Arial"/>
                <a:ea typeface="Arial"/>
                <a:cs typeface="Arial"/>
                <a:sym typeface="Arial"/>
              </a:rPr>
              <a:t>Sociálne podniky a ich ekosystémy v Európe. Aktualizovaná správa o krajine: Rumunsko </a:t>
            </a:r>
            <a:r xmlns:a="http://schemas.openxmlformats.org/drawingml/2006/main">
              <a:rPr lang="sk" sz="1400">
                <a:latin typeface="Arial"/>
                <a:ea typeface="Arial"/>
                <a:cs typeface="Arial"/>
                <a:sym typeface="Arial"/>
              </a:rPr>
              <a:t>. Autori: Mihaela Lambru a Claudia Petrescu. Luxemburg: Úrad pre vydávanie publikácií Európskej únie. Dostupné na </a:t>
            </a:r>
            <a:r xmlns:a="http://schemas.openxmlformats.org/drawingml/2006/main" xmlns:r="http://schemas.openxmlformats.org/officeDocument/2006/relationships">
              <a:rPr lang="sk" sz="1400" u="sng">
                <a:solidFill>
                  <a:schemeClr val="hlink"/>
                </a:solidFill>
                <a:latin typeface="Arial"/>
                <a:ea typeface="Arial"/>
                <a:cs typeface="Arial"/>
                <a:sym typeface="Arial"/>
                <a:hlinkClick r:id="rId4"/>
              </a:rPr>
              <a:t>http://ec.europa.eu/social/main.</a:t>
            </a:r>
            <a:r xmlns:a="http://schemas.openxmlformats.org/drawingml/2006/main">
              <a:rPr lang="sk" sz="1400">
                <a:latin typeface="Arial"/>
                <a:ea typeface="Arial"/>
                <a:cs typeface="Arial"/>
                <a:sym typeface="Arial"/>
              </a:rPr>
              <a:t> </a:t>
            </a:r>
            <a:r xmlns:a="http://schemas.openxmlformats.org/drawingml/2006/main" xmlns:r="http://schemas.openxmlformats.org/officeDocument/2006/relationships">
              <a:rPr lang="sk" sz="1400" u="sng">
                <a:solidFill>
                  <a:schemeClr val="hlink"/>
                </a:solidFill>
                <a:latin typeface="Arial"/>
                <a:ea typeface="Arial"/>
                <a:cs typeface="Arial"/>
                <a:sym typeface="Arial"/>
                <a:hlinkClick r:id="rId5"/>
              </a:rPr>
              <a:t>jsp?advSearchKey=socenterfiches&amp;mode=advancedSubmit&amp;catId=22 </a:t>
            </a:r>
            <a:r xmlns:a="http://schemas.openxmlformats.org/drawingml/2006/main">
              <a:rPr lang="sk" sz="1400">
                <a:latin typeface="Arial"/>
                <a:ea typeface="Arial"/>
                <a:cs typeface="Arial"/>
                <a:sym typeface="Arial"/>
              </a:rPr>
              <a:t>alebo https://ec.europa.eu/social/BlobServlet?docId=20959&amp;langId=en </a:t>
            </a:r>
            <a:br xmlns:a="http://schemas.openxmlformats.org/drawingml/2006/main">
              <a:rPr lang="en-GB" sz="1400">
                <a:latin typeface="Arial"/>
                <a:ea typeface="Arial"/>
                <a:cs typeface="Arial"/>
                <a:sym typeface="Arial"/>
              </a:rPr>
            </a:br>
            <a:r xmlns:a="http://schemas.openxmlformats.org/drawingml/2006/main">
              <a:rPr lang="sk" sz="1400">
                <a:latin typeface="Arial"/>
                <a:ea typeface="Arial"/>
                <a:cs typeface="Arial"/>
                <a:sym typeface="Arial"/>
              </a:rPr>
              <a:t>Európska komisia (2020) </a:t>
            </a:r>
            <a:r xmlns:a="http://schemas.openxmlformats.org/drawingml/2006/main">
              <a:rPr i="1" lang="sk" sz="1400">
                <a:latin typeface="Arial"/>
                <a:ea typeface="Arial"/>
                <a:cs typeface="Arial"/>
                <a:sym typeface="Arial"/>
              </a:rPr>
              <a:t>Sociálne podniky a ich ekosystémy v Európe. Aktualizovaná správa o krajine: Taliansko </a:t>
            </a:r>
            <a:r xmlns:a="http://schemas.openxmlformats.org/drawingml/2006/main">
              <a:rPr lang="sk" sz="1400">
                <a:latin typeface="Arial"/>
                <a:ea typeface="Arial"/>
                <a:cs typeface="Arial"/>
                <a:sym typeface="Arial"/>
              </a:rPr>
              <a:t>. Autor: Carlo Borzaga. Luxemburg: Úrad pre vydávanie publikácií Európskej únie. Dostupné na </a:t>
            </a:r>
            <a:r xmlns:a="http://schemas.openxmlformats.org/drawingml/2006/main" xmlns:r="http://schemas.openxmlformats.org/officeDocument/2006/relationships">
              <a:rPr lang="sk" sz="1400" u="sng">
                <a:solidFill>
                  <a:schemeClr val="hlink"/>
                </a:solidFill>
                <a:latin typeface="Arial"/>
                <a:ea typeface="Arial"/>
                <a:cs typeface="Arial"/>
                <a:sym typeface="Arial"/>
                <a:hlinkClick r:id="rId6"/>
              </a:rPr>
              <a:t>https://europa.eu/!Qq64ny </a:t>
            </a:r>
            <a:br xmlns:a="http://schemas.openxmlformats.org/drawingml/2006/main">
              <a:rPr lang="en-GB" sz="1400">
                <a:latin typeface="Arial"/>
                <a:ea typeface="Arial"/>
                <a:cs typeface="Arial"/>
                <a:sym typeface="Arial"/>
              </a:rPr>
            </a:br>
            <a:r xmlns:a="http://schemas.openxmlformats.org/drawingml/2006/main">
              <a:rPr lang="sk" sz="1400">
                <a:latin typeface="Arial"/>
                <a:ea typeface="Arial"/>
                <a:cs typeface="Arial"/>
                <a:sym typeface="Arial"/>
              </a:rPr>
              <a:t>Európska komisia (2019) </a:t>
            </a:r>
            <a:r xmlns:a="http://schemas.openxmlformats.org/drawingml/2006/main">
              <a:rPr i="1" lang="sk" sz="1400">
                <a:latin typeface="Arial"/>
                <a:ea typeface="Arial"/>
                <a:cs typeface="Arial"/>
                <a:sym typeface="Arial"/>
              </a:rPr>
              <a:t>Sociálne podniky a ich ekosystémy v Európe. Aktualizovaná správa o krajine: Grécko </a:t>
            </a:r>
            <a:r xmlns:a="http://schemas.openxmlformats.org/drawingml/2006/main">
              <a:rPr lang="sk" sz="1400">
                <a:latin typeface="Arial"/>
                <a:ea typeface="Arial"/>
                <a:cs typeface="Arial"/>
                <a:sym typeface="Arial"/>
              </a:rPr>
              <a:t>. Autori: Angelos Varvarousis a Georgios Tsitsirigkos. Luxemburg: Úrad pre vydávanie publikácií Európskej únie. Dostupné na </a:t>
            </a:r>
            <a:r xmlns:a="http://schemas.openxmlformats.org/drawingml/2006/main" xmlns:r="http://schemas.openxmlformats.org/officeDocument/2006/relationships">
              <a:rPr lang="sk" sz="1400" u="sng">
                <a:solidFill>
                  <a:schemeClr val="hlink"/>
                </a:solidFill>
                <a:latin typeface="Arial"/>
                <a:ea typeface="Arial"/>
                <a:cs typeface="Arial"/>
                <a:sym typeface="Arial"/>
                <a:hlinkClick r:id="rId7"/>
              </a:rPr>
              <a:t>https://europa.eu/!Qq64ny </a:t>
            </a:r>
            <a:br xmlns:a="http://schemas.openxmlformats.org/drawingml/2006/main">
              <a:rPr lang="en-GB" sz="1400">
                <a:latin typeface="Arial"/>
                <a:ea typeface="Arial"/>
                <a:cs typeface="Arial"/>
                <a:sym typeface="Arial"/>
              </a:rPr>
            </a:br>
            <a:r xmlns:a="http://schemas.openxmlformats.org/drawingml/2006/main">
              <a:rPr lang="sk" sz="1400">
                <a:latin typeface="Arial"/>
                <a:ea typeface="Arial"/>
                <a:cs typeface="Arial"/>
                <a:sym typeface="Arial"/>
              </a:rPr>
              <a:t>Európska komisia (2020) </a:t>
            </a:r>
            <a:r xmlns:a="http://schemas.openxmlformats.org/drawingml/2006/main">
              <a:rPr i="1" lang="sk" sz="1400">
                <a:latin typeface="Arial"/>
                <a:ea typeface="Arial"/>
                <a:cs typeface="Arial"/>
                <a:sym typeface="Arial"/>
              </a:rPr>
              <a:t>Sociálne podniky a ich ekosystémy v Európe. Aktualizovaná správa o krajine: Slovensko </a:t>
            </a:r>
            <a:r xmlns:a="http://schemas.openxmlformats.org/drawingml/2006/main">
              <a:rPr lang="sk" sz="1400">
                <a:latin typeface="Arial"/>
                <a:ea typeface="Arial"/>
                <a:cs typeface="Arial"/>
                <a:sym typeface="Arial"/>
              </a:rPr>
              <a:t>. Autor: Zuzana Polačková. Luxemburg: Úrad pre vydávanie publikácií Európskej únie. Dostupné na </a:t>
            </a:r>
            <a:r xmlns:a="http://schemas.openxmlformats.org/drawingml/2006/main" xmlns:r="http://schemas.openxmlformats.org/officeDocument/2006/relationships">
              <a:rPr lang="sk" sz="1400" u="sng">
                <a:solidFill>
                  <a:schemeClr val="hlink"/>
                </a:solidFill>
                <a:latin typeface="Arial"/>
                <a:ea typeface="Arial"/>
                <a:cs typeface="Arial"/>
                <a:sym typeface="Arial"/>
                <a:hlinkClick r:id="rId8"/>
              </a:rPr>
              <a:t>https://europa.eu/!Qq64ny</a:t>
            </a:r>
            <a:br xmlns:a="http://schemas.openxmlformats.org/drawingml/2006/main">
              <a:rPr lang="en-GB" sz="1400">
                <a:latin typeface="Arial"/>
                <a:ea typeface="Arial"/>
                <a:cs typeface="Arial"/>
                <a:sym typeface="Arial"/>
              </a:rPr>
            </a:br>
            <a:br xmlns:a="http://schemas.openxmlformats.org/drawingml/2006/main">
              <a:rPr lang="en-GB" sz="2000"/>
            </a:br>
            <a:br xmlns:a="http://schemas.openxmlformats.org/drawingml/2006/main">
              <a:rPr lang="en-GB" sz="1200"/>
            </a:br>
            <a:r xmlns:a="http://schemas.openxmlformats.org/drawingml/2006/main">
              <a:rPr lang="sk" sz="1200"/>
              <a:t> </a:t>
            </a:r>
            <a:endParaRPr xmlns:a="http://schemas.openxmlformats.org/drawingml/2006/main"/>
          </a:p>
        </p:txBody>
      </p:sp>
      <p:sp>
        <p:nvSpPr>
          <p:cNvPr id="268" name="Google Shape;268;p44"/>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269" name="Google Shape;269;p44"/>
          <p:cNvPicPr preferRelativeResize="0"/>
          <p:nvPr/>
        </p:nvPicPr>
        <p:blipFill rotWithShape="1">
          <a:blip r:embed="rId9">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7"/>
          <p:cNvSpPr txBox="1"/>
          <p:nvPr>
            <p:ph type="ctrTitle"/>
          </p:nvPr>
        </p:nvSpPr>
        <p:spPr>
          <a:xfrm>
            <a:off x="387058" y="1644162"/>
            <a:ext cx="8072400" cy="4695092"/>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lang="sk" sz="2000">
                <a:latin typeface="Arial"/>
                <a:ea typeface="Arial"/>
                <a:cs typeface="Arial"/>
                <a:sym typeface="Arial"/>
              </a:rPr>
              <a:t> </a:t>
            </a:r>
            <a:br xmlns:a="http://schemas.openxmlformats.org/drawingml/2006/main">
              <a:rPr lang="en-GB" sz="2000">
                <a:latin typeface="Arial"/>
                <a:ea typeface="Arial"/>
                <a:cs typeface="Arial"/>
                <a:sym typeface="Arial"/>
              </a:rPr>
            </a:br>
            <a:br xmlns:a="http://schemas.openxmlformats.org/drawingml/2006/main">
              <a:rPr lang="en-GB" sz="2000">
                <a:latin typeface="Arial"/>
                <a:ea typeface="Arial"/>
                <a:cs typeface="Arial"/>
                <a:sym typeface="Arial"/>
              </a:rPr>
            </a:br>
            <a:r xmlns:a="http://schemas.openxmlformats.org/drawingml/2006/main">
              <a:rPr b="1" lang="sk" sz="2000">
                <a:latin typeface="Arial"/>
                <a:ea typeface="Arial"/>
                <a:cs typeface="Arial"/>
                <a:sym typeface="Arial"/>
              </a:rPr>
              <a:t>Jasné rozlíšenie medzi sociálnymi podnikmi a podnikmi sociálnej inklúzie stanovuje </a:t>
            </a:r>
            <a:r xmlns:a="http://schemas.openxmlformats.org/drawingml/2006/main">
              <a:rPr lang="sk" sz="2000">
                <a:latin typeface="Arial"/>
                <a:ea typeface="Arial"/>
                <a:cs typeface="Arial"/>
                <a:sym typeface="Arial"/>
              </a:rPr>
              <a:t>zákon 219/2015. (článok 11). družstvá (zákon 1/2005); úverové družstvá (nariadenie 99/2006); združenia a nadácie (GO 26/2000); združenia vzájomnej pomoci (zákony 122/1996 a 540/2002); poľnohospodárske spoločnosti (zákon 36/1991) a ich združenia a federácie; a iné typy právnických osôb (spoločnosti s ručením obmedzeným alebo akcionárske spoločnosti), ktoré sú g (Rusandu 2016, EHSV 2017). Zákon 219/2015, ktorý upravuje nový typ WISE známy ako „podniky sociálneho začlenenia“, kladie veľký dôraz na využívanie sociálnych podnikov ako nástroja sociálnej inklúzie.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Pracovná integrácia Sociálny podnik – definované v Európskej komisii (2020) </a:t>
            </a:r>
            <a:r xmlns:a="http://schemas.openxmlformats.org/drawingml/2006/main">
              <a:rPr i="1" lang="sk" sz="2000">
                <a:latin typeface="Arial"/>
                <a:ea typeface="Arial"/>
                <a:cs typeface="Arial"/>
                <a:sym typeface="Arial"/>
              </a:rPr>
              <a:t>Sociálne podniky a ich ekosystémy v Európe. Aktualizovaná správa o krajine: Taliansko </a:t>
            </a:r>
            <a:r xmlns:a="http://schemas.openxmlformats.org/drawingml/2006/main">
              <a:rPr lang="sk" sz="2000">
                <a:latin typeface="Arial"/>
                <a:ea typeface="Arial"/>
                <a:cs typeface="Arial"/>
                <a:sym typeface="Arial"/>
              </a:rPr>
              <a:t>. Autor: Carlo Borzaga.</a:t>
            </a:r>
            <a:br xmlns:a="http://schemas.openxmlformats.org/drawingml/2006/main">
              <a:rPr lang="en-GB" sz="2000"/>
            </a:b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sp>
        <p:nvSpPr>
          <p:cNvPr id="57" name="Google Shape;57;p17"/>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58" name="Google Shape;58;p17"/>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8"/>
          <p:cNvSpPr txBox="1"/>
          <p:nvPr>
            <p:ph type="ctrTitle"/>
          </p:nvPr>
        </p:nvSpPr>
        <p:spPr>
          <a:xfrm>
            <a:off x="387058" y="1477109"/>
            <a:ext cx="8072400" cy="5530362"/>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lang="sk" sz="2000">
                <a:latin typeface="Arial"/>
                <a:ea typeface="Arial"/>
                <a:cs typeface="Arial"/>
                <a:sym typeface="Arial"/>
              </a:rPr>
              <a:t>Organizácie uvedené v štatúte musia požiadať Národnú agentúru pre zamestnanosť o certifikát sociálneho podniku, aby mohli byť uznané ako sociálne podniky. Podľa zákona sa vyžaduje určitá certifikácia známa ako „sociálna značka“ pre nové WISE (podniky sociálneho začlenenia). Táto rozlišovacia akreditácia má trojročnú platnosť.</a:t>
            </a:r>
            <a:br xmlns:a="http://schemas.openxmlformats.org/drawingml/2006/main">
              <a:rPr lang="en-GB" sz="2000"/>
            </a:br>
            <a:br xmlns:a="http://schemas.openxmlformats.org/drawingml/2006/main">
              <a:rPr lang="en-GB" sz="2000"/>
            </a:b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pic>
        <p:nvPicPr>
          <p:cNvPr id="65" name="Google Shape;65;p18"/>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9"/>
          <p:cNvSpPr txBox="1"/>
          <p:nvPr>
            <p:ph type="ctrTitle"/>
          </p:nvPr>
        </p:nvSpPr>
        <p:spPr>
          <a:xfrm>
            <a:off x="405502" y="2092570"/>
            <a:ext cx="8072400" cy="4384600"/>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Nomenklatúra „sociálnej ekonomiky“ a „sociálneho podnikania“ </a:t>
            </a:r>
            <a:r xmlns:a="http://schemas.openxmlformats.org/drawingml/2006/main">
              <a:rPr lang="sk" sz="2000">
                <a:latin typeface="Arial"/>
                <a:ea typeface="Arial"/>
                <a:cs typeface="Arial"/>
                <a:sym typeface="Arial"/>
              </a:rPr>
              <a:t>spôsobila koncepčné nejasnosti a nejasnosti, ktoré charakterizovali verejné diskusie počas posledných desiatich rokov. De facto sociálne podniky fungovali a organizovali v Rumunsku v čase, keď ministerstvo práce a sociálnej ochrany spustilo prvý krok na reguláciu sektora sociálnej ekonomiky (začiatkom roku 2011), robili to však nezákonne. Špecifické právne predpisy upravujúce vznik a fungovanie každej kategórie sociálnej ekonomiky</a:t>
            </a:r>
            <a:r xmlns:a="http://schemas.openxmlformats.org/drawingml/2006/main">
              <a:rPr lang="sk" sz="2000"/>
              <a:t> </a:t>
            </a:r>
            <a:r xmlns:a="http://schemas.openxmlformats.org/drawingml/2006/main">
              <a:rPr lang="sk" sz="2000">
                <a:latin typeface="Arial"/>
                <a:ea typeface="Arial"/>
                <a:cs typeface="Arial"/>
                <a:sym typeface="Arial"/>
              </a:rPr>
              <a:t>organizácie (družstvá, podnikateľské združenia a nadácie, združenia vzájomnej pomoci), ako aj legislatíva upravujúca podnikateľskú činnosť vo všeobecnosti (fiškálny zákonník, zákon o verejnom obstarávaní atď.), alebo špecifické oblasti činnosti, ako sú sociálne služby a služby zamestnanosti, regulačný rámec a rámec verejnej politiky pre tieto de facto sociálne podniky.</a:t>
            </a:r>
            <a:br xmlns:a="http://schemas.openxmlformats.org/drawingml/2006/main">
              <a:rPr lang="en-GB" sz="2000"/>
            </a:b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pic>
        <p:nvPicPr>
          <p:cNvPr id="72" name="Google Shape;72;p19"/>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20"/>
          <p:cNvSpPr txBox="1"/>
          <p:nvPr>
            <p:ph type="ctrTitle"/>
          </p:nvPr>
        </p:nvSpPr>
        <p:spPr>
          <a:xfrm>
            <a:off x="633242" y="3013725"/>
            <a:ext cx="8072400" cy="3369490"/>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lang="sk" sz="2000">
                <a:latin typeface="Arial"/>
                <a:ea typeface="Arial"/>
                <a:cs typeface="Arial"/>
                <a:sym typeface="Arial"/>
              </a:rPr>
              <a:t>Zákon o sociálnej pomoci (zákon 292/2012) tiež odkazuje na sociálnu ekonomiku ako na novú stratégiu sociálneho začlenenia, ktorá sa zameriava na integráciu zraniteľných jednotlivcov do pracovnej sily (článok 53).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Návrh zákona prešiel viacerými zmenami a vyvolal živé diskusie v parlamente a na verejných konzultačných stretnutiach organizovaných Ministerstvom práce, rodiny a sociálnej ochrany. Sektor sociálnej ekonomiky sa riadil zákonom č. 219/2015 o sociálnej ekonomike, ktorý bol prijatý a ustanovený „ustanovením opatrení na jej podporu a podporu a stanovením kompetencií ústredných orgánov štátnej správy a samosprávy v tejto oblasti“ (článok 1). Sociálna ekonomika je zákonom definovaná ako všetky súkromne organizované aktivity, ktoré sa snažia slúžiť verejným záujmom, záujmom komunity a/alebo súkromným nefinančným záujmom. Tieto činnosti môžu zahŕňať najímanie členov zraniteľných skupín alebo výrobu a dodávanie tovaru, služieb a/alebo zamestnania.</a:t>
            </a:r>
            <a:br xmlns:a="http://schemas.openxmlformats.org/drawingml/2006/main">
              <a:rPr lang="en-GB" sz="2000"/>
            </a:br>
            <a:br xmlns:a="http://schemas.openxmlformats.org/drawingml/2006/main">
              <a:rPr lang="en-GB" sz="2000"/>
            </a:br>
            <a:br xmlns:a="http://schemas.openxmlformats.org/drawingml/2006/main">
              <a:rPr lang="en-GB" sz="2000">
                <a:latin typeface="Arial"/>
                <a:ea typeface="Arial"/>
                <a:cs typeface="Arial"/>
                <a:sym typeface="Arial"/>
              </a:rPr>
            </a:b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pic>
        <p:nvPicPr>
          <p:cNvPr id="79" name="Google Shape;79;p20"/>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21"/>
          <p:cNvSpPr txBox="1"/>
          <p:nvPr>
            <p:ph type="ctrTitle"/>
          </p:nvPr>
        </p:nvSpPr>
        <p:spPr>
          <a:xfrm>
            <a:off x="369474" y="1948260"/>
            <a:ext cx="8072400" cy="4505294"/>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lang="sk" sz="2000">
                <a:latin typeface="Arial"/>
                <a:ea typeface="Arial"/>
                <a:cs typeface="Arial"/>
                <a:sym typeface="Arial"/>
              </a:rPr>
              <a:t>Ktorákoľvek z vyššie uvedených organizácií môže byť uznaná za sociálny podnik bez ohľadu na jej právny štatút, ak spĺňa tieto špecifické požiadavky: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je súkromnou právnickou osobou (neovplyvnenou vládnou mocou):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&gt; uprednostňuje sociálne a osobné ciele pred finančnou maximalizáciou ;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&gt; prejavuje spolupatričnosť a zdieľanú zodpovednosť;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&gt; záujem komunity, verejný záujem a/alebo záujmy členov sa zhodujú; má demokratické vládnutie;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 ide o dobrovoľné a slobodné združenie;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&gt; Väčšina jeho príjmov je venovaná na udržanie sociálneho cieľa a zákonnej rezervy (90 percent príjmov by malo smerovať na udržanie sociálneho cieľa a zablokovania majetku, len 10 percent môže byť vyplatených členom);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ak spoločnosť prestane fungovať, jej majetok musí byť odovzdaný iným, porovnateľným sociálnym spoločnostiam;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zaobchádza so zamestnancami spravodlivo tým, že podporuje myšlienku sociálnej spravodlivosti. Pomer najnižšej mzdy k najvyššej kompenzácii nemôže byť vyšší ako 1 ku 8.</a:t>
            </a:r>
            <a:br xmlns:a="http://schemas.openxmlformats.org/drawingml/2006/main">
              <a:rPr lang="en-GB" sz="2000"/>
            </a:br>
            <a:br xmlns:a="http://schemas.openxmlformats.org/drawingml/2006/main">
              <a:rPr lang="en-GB" sz="2000"/>
            </a:br>
            <a:br xmlns:a="http://schemas.openxmlformats.org/drawingml/2006/main">
              <a:rPr lang="en-GB" sz="2000"/>
            </a:br>
            <a:endParaRPr xmlns:a="http://schemas.openxmlformats.org/drawingml/2006/main" sz="2000">
              <a:latin typeface="Arial"/>
              <a:ea typeface="Arial"/>
              <a:cs typeface="Arial"/>
              <a:sym typeface="Arial"/>
            </a:endParaRPr>
          </a:p>
        </p:txBody>
      </p:sp>
      <p:sp>
        <p:nvSpPr>
          <p:cNvPr id="86" name="Google Shape;86;p21"/>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87" name="Google Shape;87;p21"/>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22"/>
          <p:cNvSpPr txBox="1"/>
          <p:nvPr>
            <p:ph type="ctrTitle"/>
          </p:nvPr>
        </p:nvSpPr>
        <p:spPr>
          <a:xfrm>
            <a:off x="387058" y="2127738"/>
            <a:ext cx="8072400" cy="3516924"/>
          </a:xfrm>
          <a:prstGeom prst="rect">
            <a:avLst/>
          </a:prstGeom>
          <a:noFill/>
          <a:ln>
            <a:noFill/>
          </a:ln>
        </p:spPr>
        <p:txBody>
          <a:bodyPr anchorCtr="0" anchor="ctr" bIns="45700" lIns="91425" spcFirstLastPara="1" rIns="91425" wrap="square" tIns="45700">
            <a:noAutofit/>
          </a:bodyPr>
          <a:lstStyle/>
          <a:p>
            <a:pPr xmlns:a="http://schemas.openxmlformats.org/drawingml/2006/main" indent="0" lvl="0" marL="0" rtl="0" algn="l">
              <a:lnSpc>
                <a:spcPct val="100000"/>
              </a:lnSpc>
              <a:spcBef>
                <a:spcPts val="0"/>
              </a:spcBef>
              <a:spcAft>
                <a:spcPts val="0"/>
              </a:spcAft>
              <a:buClr>
                <a:srgbClr val="398F98"/>
              </a:buClr>
              <a:buSzPts val="6000"/>
              <a:buFont typeface="Arial Black"/>
              <a:buNone/>
            </a:pPr>
            <a:r xmlns:a="http://schemas.openxmlformats.org/drawingml/2006/main">
              <a:rPr b="1" lang="sk" sz="2000">
                <a:latin typeface="Arial"/>
                <a:ea typeface="Arial"/>
                <a:cs typeface="Arial"/>
                <a:sym typeface="Arial"/>
              </a:rPr>
              <a:t>Sociálna značka certifikuje podnikanie v oblasti sociálnej inzercie. </a:t>
            </a:r>
            <a:r xmlns:a="http://schemas.openxmlformats.org/drawingml/2006/main">
              <a:rPr lang="sk" sz="2000">
                <a:latin typeface="Arial"/>
                <a:ea typeface="Arial"/>
                <a:cs typeface="Arial"/>
                <a:sym typeface="Arial"/>
              </a:rPr>
              <a:t>Podnik sociálneho začlenenia musí spĺňať dodatočné požiadavky/kritériá uvedené nižšie, ako sa uvádza v zákone 219/2015: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najmenej 30 % zamestnancov patrí k zraniteľným skupinám;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Podnik sociálnej inklúzie sa snaží bojovať proti vylúčeniu, diskriminácii a nezamestnanosti prostredníctvom sociálno-profesijnej integrácie znevýhodnených jednotlivcov. </a:t>
            </a:r>
            <a:br xmlns:a="http://schemas.openxmlformats.org/drawingml/2006/main">
              <a:rPr lang="en-GB" sz="2000">
                <a:latin typeface="Arial"/>
                <a:ea typeface="Arial"/>
                <a:cs typeface="Arial"/>
                <a:sym typeface="Arial"/>
              </a:rPr>
            </a:br>
            <a:r xmlns:a="http://schemas.openxmlformats.org/drawingml/2006/main">
              <a:rPr lang="sk" sz="2000">
                <a:latin typeface="Arial"/>
                <a:ea typeface="Arial"/>
                <a:cs typeface="Arial"/>
                <a:sym typeface="Arial"/>
              </a:rPr>
              <a:t>&gt; Vyššie uvedených 30 % kumulatívneho pracovného času zamestnancov sa rovná minimálne 30 % celkového pracovného času zamestnancov.</a:t>
            </a:r>
            <a:endParaRPr xmlns:a="http://schemas.openxmlformats.org/drawingml/2006/main" sz="2000">
              <a:latin typeface="Arial"/>
              <a:ea typeface="Arial"/>
              <a:cs typeface="Arial"/>
              <a:sym typeface="Arial"/>
            </a:endParaRPr>
          </a:p>
        </p:txBody>
      </p:sp>
      <p:sp>
        <p:nvSpPr>
          <p:cNvPr id="94" name="Google Shape;94;p22"/>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xmlns:a="http://schemas.openxmlformats.org/drawingml/2006/main" indent="0" lvl="0" marL="0" rtl="0" algn="ctr">
              <a:lnSpc>
                <a:spcPct val="100000"/>
              </a:lnSpc>
              <a:spcBef>
                <a:spcPts val="0"/>
              </a:spcBef>
              <a:spcAft>
                <a:spcPts val="0"/>
              </a:spcAft>
              <a:buClr>
                <a:schemeClr val="dk2"/>
              </a:buClr>
              <a:buSzPts val="2000"/>
              <a:buNone/>
            </a:pPr>
            <a:r xmlns:a="http://schemas.openxmlformats.org/drawingml/2006/main">
              <a:rPr lang="sk"/>
              <a:t> </a:t>
            </a:r>
            <a:endParaRPr xmlns:a="http://schemas.openxmlformats.org/drawingml/2006/main"/>
          </a:p>
        </p:txBody>
      </p:sp>
      <p:pic>
        <p:nvPicPr>
          <p:cNvPr id="95" name="Google Shape;95;p22"/>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Základné">
  <a:themeElements>
    <a:clrScheme name="Couture">
      <a:dk1>
        <a:srgbClr val="000000"/>
      </a:dk1>
      <a:lt1>
        <a:srgbClr val="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2019-02-10T21:49:04Z</dcterms:created>
  <dc:creator>Zuzana Palková</dc:creator>
</cp:coreProperties>
</file>