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33"/>
  </p:notesMasterIdLst>
  <p:sldIdLst>
    <p:sldId id="256" r:id="rId2"/>
    <p:sldId id="258" r:id="rId3"/>
    <p:sldId id="260" r:id="rId4"/>
    <p:sldId id="288" r:id="rId5"/>
    <p:sldId id="289" r:id="rId6"/>
    <p:sldId id="290" r:id="rId7"/>
    <p:sldId id="291" r:id="rId8"/>
    <p:sldId id="293" r:id="rId9"/>
    <p:sldId id="294" r:id="rId10"/>
    <p:sldId id="295" r:id="rId11"/>
    <p:sldId id="303" r:id="rId12"/>
    <p:sldId id="304" r:id="rId13"/>
    <p:sldId id="298" r:id="rId14"/>
    <p:sldId id="305" r:id="rId15"/>
    <p:sldId id="306" r:id="rId16"/>
    <p:sldId id="307" r:id="rId17"/>
    <p:sldId id="308" r:id="rId18"/>
    <p:sldId id="309" r:id="rId19"/>
    <p:sldId id="310" r:id="rId20"/>
    <p:sldId id="311" r:id="rId21"/>
    <p:sldId id="300" r:id="rId22"/>
    <p:sldId id="301" r:id="rId23"/>
    <p:sldId id="297" r:id="rId24"/>
    <p:sldId id="312" r:id="rId25"/>
    <p:sldId id="313" r:id="rId26"/>
    <p:sldId id="314" r:id="rId27"/>
    <p:sldId id="315" r:id="rId28"/>
    <p:sldId id="316" r:id="rId29"/>
    <p:sldId id="317" r:id="rId30"/>
    <p:sldId id="318" r:id="rId31"/>
    <p:sldId id="320" r:id="rId32"/>
  </p:sldIdLst>
  <p:sldSz cx="9144000" cy="6858000" type="screen4x3"/>
  <p:notesSz cx="7315200" cy="9601200"/>
  <p:embeddedFontLst>
    <p:embeddedFont>
      <p:font typeface="Arial Black" panose="020B0A04020102020204" pitchFamily="34" charset="0"/>
      <p:bold r:id="rId3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80" roundtripDataSignature="AMtx7mizSp6IC6PHl5ypQOO6wkBDRJYrI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053" autoAdjust="0"/>
    <p:restoredTop sz="96374" autoAdjust="0"/>
  </p:normalViewPr>
  <p:slideViewPr>
    <p:cSldViewPr snapToGrid="0">
      <p:cViewPr varScale="1">
        <p:scale>
          <a:sx n="110" d="100"/>
          <a:sy n="110" d="100"/>
        </p:scale>
        <p:origin x="2136"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font" Target="fonts/font1.fntdata"/><Relationship Id="rId8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82"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8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8" Type="http://schemas.openxmlformats.org/officeDocument/2006/relationships/slide" Target="slides/slide7.xml"/><Relationship Id="rId80" Type="http://customschemas.google.com/relationships/presentationmetadata" Target="metadata"/><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1"/>
            <a:ext cx="3169920" cy="48006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4143587" y="1"/>
            <a:ext cx="3169920" cy="480060"/>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119474"/>
            <a:ext cx="3169920" cy="480060"/>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416825914"/>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26</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27</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28</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29</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3</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30</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31</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Úvodná snímka" type="title">
  <p:cSld name="TITLE">
    <p:spTree>
      <p:nvGrpSpPr>
        <p:cNvPr id="1" name="Shape 18"/>
        <p:cNvGrpSpPr/>
        <p:nvPr/>
      </p:nvGrpSpPr>
      <p:grpSpPr>
        <a:xfrm>
          <a:off x="0" y="0"/>
          <a:ext cx="0" cy="0"/>
          <a:chOff x="0" y="0"/>
          <a:chExt cx="0" cy="0"/>
        </a:xfrm>
      </p:grpSpPr>
      <p:sp>
        <p:nvSpPr>
          <p:cNvPr id="19" name="Google Shape;19;p5"/>
          <p:cNvSpPr txBox="1">
            <a:spLocks noGrp="1"/>
          </p:cNvSpPr>
          <p:nvPr>
            <p:ph type="ctrTitle"/>
          </p:nvPr>
        </p:nvSpPr>
        <p:spPr>
          <a:xfrm>
            <a:off x="457200" y="1626915"/>
            <a:ext cx="7772400" cy="317368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rgbClr val="398F98"/>
              </a:buClr>
              <a:buSzPts val="6000"/>
              <a:buFont typeface="Arial Black"/>
              <a:buNone/>
              <a:defRPr sz="6000" cap="none">
                <a:solidFill>
                  <a:srgbClr val="398F9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5"/>
          <p:cNvSpPr txBox="1">
            <a:spLocks noGrp="1"/>
          </p:cNvSpPr>
          <p:nvPr>
            <p:ph type="subTitle" idx="1"/>
          </p:nvPr>
        </p:nvSpPr>
        <p:spPr>
          <a:xfrm>
            <a:off x="457200" y="4800600"/>
            <a:ext cx="6858000" cy="914400"/>
          </a:xfrm>
          <a:prstGeom prst="rect">
            <a:avLst/>
          </a:prstGeom>
          <a:noFill/>
          <a:ln>
            <a:noFill/>
          </a:ln>
        </p:spPr>
        <p:txBody>
          <a:bodyPr spcFirstLastPara="1" wrap="square" lIns="91425" tIns="45700" rIns="91425" bIns="45700" anchor="t" anchorCtr="0">
            <a:normAutofit/>
          </a:bodyPr>
          <a:lstStyle>
            <a:lvl1pPr lvl="0" algn="l">
              <a:lnSpc>
                <a:spcPct val="100000"/>
              </a:lnSpc>
              <a:spcBef>
                <a:spcPts val="400"/>
              </a:spcBef>
              <a:spcAft>
                <a:spcPts val="0"/>
              </a:spcAft>
              <a:buClr>
                <a:schemeClr val="dk2"/>
              </a:buClr>
              <a:buSzPts val="2000"/>
              <a:buNone/>
              <a:defRPr b="0" cap="none">
                <a:solidFill>
                  <a:schemeClr val="dk2"/>
                </a:solidFill>
                <a:latin typeface="Arial Black"/>
                <a:ea typeface="Arial Black"/>
                <a:cs typeface="Arial Black"/>
                <a:sym typeface="Arial Black"/>
              </a:defRPr>
            </a:lvl1pPr>
            <a:lvl2pPr lvl="1" algn="ctr">
              <a:lnSpc>
                <a:spcPct val="100000"/>
              </a:lnSpc>
              <a:spcBef>
                <a:spcPts val="600"/>
              </a:spcBef>
              <a:spcAft>
                <a:spcPts val="0"/>
              </a:spcAft>
              <a:buSzPts val="2000"/>
              <a:buNone/>
              <a:defRPr>
                <a:solidFill>
                  <a:srgbClr val="888888"/>
                </a:solidFill>
              </a:defRPr>
            </a:lvl2pPr>
            <a:lvl3pPr lvl="2" algn="ctr">
              <a:lnSpc>
                <a:spcPct val="100000"/>
              </a:lnSpc>
              <a:spcBef>
                <a:spcPts val="360"/>
              </a:spcBef>
              <a:spcAft>
                <a:spcPts val="0"/>
              </a:spcAft>
              <a:buSzPts val="1800"/>
              <a:buNone/>
              <a:defRPr>
                <a:solidFill>
                  <a:srgbClr val="888888"/>
                </a:solidFill>
              </a:defRPr>
            </a:lvl3pPr>
            <a:lvl4pPr lvl="3" algn="ctr">
              <a:lnSpc>
                <a:spcPct val="100000"/>
              </a:lnSpc>
              <a:spcBef>
                <a:spcPts val="360"/>
              </a:spcBef>
              <a:spcAft>
                <a:spcPts val="0"/>
              </a:spcAft>
              <a:buSzPts val="1800"/>
              <a:buNone/>
              <a:defRPr>
                <a:solidFill>
                  <a:srgbClr val="888888"/>
                </a:solidFill>
              </a:defRPr>
            </a:lvl4pPr>
            <a:lvl5pPr lvl="4" algn="ctr">
              <a:lnSpc>
                <a:spcPct val="100000"/>
              </a:lnSpc>
              <a:spcBef>
                <a:spcPts val="360"/>
              </a:spcBef>
              <a:spcAft>
                <a:spcPts val="0"/>
              </a:spcAft>
              <a:buSzPts val="1800"/>
              <a:buNone/>
              <a:defRPr>
                <a:solidFill>
                  <a:srgbClr val="888888"/>
                </a:solidFill>
              </a:defRPr>
            </a:lvl5pPr>
            <a:lvl6pPr lvl="5" algn="ctr">
              <a:lnSpc>
                <a:spcPct val="100000"/>
              </a:lnSpc>
              <a:spcBef>
                <a:spcPts val="320"/>
              </a:spcBef>
              <a:spcAft>
                <a:spcPts val="0"/>
              </a:spcAft>
              <a:buSzPts val="1600"/>
              <a:buNone/>
              <a:defRPr>
                <a:solidFill>
                  <a:srgbClr val="888888"/>
                </a:solidFill>
              </a:defRPr>
            </a:lvl6pPr>
            <a:lvl7pPr lvl="6" algn="ctr">
              <a:lnSpc>
                <a:spcPct val="100000"/>
              </a:lnSpc>
              <a:spcBef>
                <a:spcPts val="320"/>
              </a:spcBef>
              <a:spcAft>
                <a:spcPts val="0"/>
              </a:spcAft>
              <a:buSzPts val="1600"/>
              <a:buNone/>
              <a:defRPr>
                <a:solidFill>
                  <a:srgbClr val="888888"/>
                </a:solidFill>
              </a:defRPr>
            </a:lvl7pPr>
            <a:lvl8pPr lvl="7" algn="ctr">
              <a:lnSpc>
                <a:spcPct val="100000"/>
              </a:lnSpc>
              <a:spcBef>
                <a:spcPts val="320"/>
              </a:spcBef>
              <a:spcAft>
                <a:spcPts val="0"/>
              </a:spcAft>
              <a:buSzPts val="1600"/>
              <a:buNone/>
              <a:defRPr>
                <a:solidFill>
                  <a:srgbClr val="888888"/>
                </a:solidFill>
              </a:defRPr>
            </a:lvl8pPr>
            <a:lvl9pPr lvl="8" algn="ctr">
              <a:lnSpc>
                <a:spcPct val="100000"/>
              </a:lnSpc>
              <a:spcBef>
                <a:spcPts val="320"/>
              </a:spcBef>
              <a:spcAft>
                <a:spcPts val="0"/>
              </a:spcAft>
              <a:buSzPts val="1600"/>
              <a:buNone/>
              <a:defRPr>
                <a:solidFill>
                  <a:srgbClr val="888888"/>
                </a:solidFill>
              </a:defRPr>
            </a:lvl9pPr>
          </a:lstStyle>
          <a:p>
            <a:endParaRPr/>
          </a:p>
        </p:txBody>
      </p:sp>
      <p:sp>
        <p:nvSpPr>
          <p:cNvPr id="21" name="Google Shape;21;p5"/>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5"/>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5"/>
          <p:cNvSpPr/>
          <p:nvPr/>
        </p:nvSpPr>
        <p:spPr>
          <a:xfrm>
            <a:off x="9001124" y="4846320"/>
            <a:ext cx="142876" cy="2011680"/>
          </a:xfrm>
          <a:prstGeom prst="rect">
            <a:avLst/>
          </a:prstGeom>
          <a:solidFill>
            <a:srgbClr val="4A9B8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4" name="Google Shape;24;p5"/>
          <p:cNvSpPr/>
          <p:nvPr/>
        </p:nvSpPr>
        <p:spPr>
          <a:xfrm>
            <a:off x="9001124" y="0"/>
            <a:ext cx="142876" cy="484632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5" name="Google Shape;25;p5"/>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pic>
        <p:nvPicPr>
          <p:cNvPr id="26" name="Google Shape;26;p5" descr="Logo&#10;&#10;Description automatically generated"/>
          <p:cNvPicPr preferRelativeResize="0"/>
          <p:nvPr/>
        </p:nvPicPr>
        <p:blipFill rotWithShape="1">
          <a:blip r:embed="rId2">
            <a:alphaModFix/>
          </a:blip>
          <a:srcRect/>
          <a:stretch/>
        </p:blipFill>
        <p:spPr>
          <a:xfrm>
            <a:off x="7598575" y="107926"/>
            <a:ext cx="1286662" cy="1286662"/>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4"/>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lvl1pPr marR="0" lvl="0" algn="l" rtl="0">
              <a:lnSpc>
                <a:spcPct val="100000"/>
              </a:lnSpc>
              <a:spcBef>
                <a:spcPts val="0"/>
              </a:spcBef>
              <a:spcAft>
                <a:spcPts val="0"/>
              </a:spcAft>
              <a:buClr>
                <a:srgbClr val="66C0C4"/>
              </a:buClr>
              <a:buSzPts val="3600"/>
              <a:buFont typeface="Arial Black"/>
              <a:buNone/>
              <a:defRPr sz="3600" b="0" i="0" u="none" strike="noStrike" cap="none">
                <a:solidFill>
                  <a:srgbClr val="66C0C4"/>
                </a:solidFill>
                <a:latin typeface="Arial Black"/>
                <a:ea typeface="Arial Black"/>
                <a:cs typeface="Arial Black"/>
                <a:sym typeface="Arial Black"/>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4"/>
          <p:cNvSpPr txBox="1">
            <a:spLocks noGrp="1"/>
          </p:cNvSpPr>
          <p:nvPr>
            <p:ph type="body" idx="1"/>
          </p:nvPr>
        </p:nvSpPr>
        <p:spPr>
          <a:xfrm>
            <a:off x="457200" y="1752600"/>
            <a:ext cx="7620000" cy="4373563"/>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4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1pPr>
            <a:lvl2pPr marL="914400" marR="0" lvl="1" indent="-355600" algn="l" rtl="0">
              <a:lnSpc>
                <a:spcPct val="100000"/>
              </a:lnSpc>
              <a:spcBef>
                <a:spcPts val="600"/>
              </a:spcBef>
              <a:spcAft>
                <a:spcPts val="0"/>
              </a:spcAft>
              <a:buClr>
                <a:schemeClr val="dk2"/>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2" name="Google Shape;12;p4"/>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3" name="Google Shape;13;p4"/>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4" name="Google Shape;14;p4"/>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5" name="Google Shape;15;p4"/>
          <p:cNvSpPr/>
          <p:nvPr/>
        </p:nvSpPr>
        <p:spPr>
          <a:xfrm>
            <a:off x="9001124" y="0"/>
            <a:ext cx="142876" cy="1371600"/>
          </a:xfrm>
          <a:prstGeom prst="rect">
            <a:avLst/>
          </a:prstGeom>
          <a:solidFill>
            <a:srgbClr val="C6E4D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6" name="Google Shape;16;p4"/>
          <p:cNvSpPr/>
          <p:nvPr/>
        </p:nvSpPr>
        <p:spPr>
          <a:xfrm>
            <a:off x="9001124" y="1371600"/>
            <a:ext cx="142876" cy="5486400"/>
          </a:xfrm>
          <a:prstGeom prst="rect">
            <a:avLst/>
          </a:prstGeom>
          <a:solidFill>
            <a:srgbClr val="4A9B8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17" name="Google Shape;17;p4" descr="Logo&#10;&#10;Description automatically generated"/>
          <p:cNvPicPr preferRelativeResize="0"/>
          <p:nvPr/>
        </p:nvPicPr>
        <p:blipFill rotWithShape="1">
          <a:blip r:embed="rId3">
            <a:alphaModFix/>
          </a:blip>
          <a:srcRect/>
          <a:stretch/>
        </p:blipFill>
        <p:spPr>
          <a:xfrm>
            <a:off x="7308304" y="-1"/>
            <a:ext cx="1576933" cy="1576933"/>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hyperlink" Target="https://single-market-economy.ec.europa.eu/sectors/proximity-and-social-economy/social-economy-eu/social-enterprises_en" TargetMode="External"/><Relationship Id="rId2" Type="http://schemas.openxmlformats.org/officeDocument/2006/relationships/notesSlide" Target="../notesSlides/notesSlide31.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hyperlink" Target="https://europa.eu/!Qq64ny" TargetMode="External"/><Relationship Id="rId4" Type="http://schemas.openxmlformats.org/officeDocument/2006/relationships/hyperlink" Target="http://ec.europa.eu/social/main.jsp?advSearchKey=socenterfiches&amp;mode=advancedSubmit&amp;catId=22"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1327827" y="2692753"/>
            <a:ext cx="6576458" cy="2494707"/>
          </a:xfrm>
          <a:prstGeom prst="rect">
            <a:avLst/>
          </a:prstGeom>
          <a:noFill/>
          <a:ln>
            <a:noFill/>
          </a:ln>
        </p:spPr>
        <p:txBody>
          <a:bodyPr spcFirstLastPara="1" wrap="square" lIns="91425" tIns="45700" rIns="91425" bIns="45700" anchor="ctr" anchorCtr="0">
            <a:noAutofit/>
          </a:bodyPr>
          <a:lstStyle/>
          <a:p>
            <a:pPr algn="ctr"/>
            <a:r>
              <a:rPr lang="ro" sz="4000" b="1" dirty="0"/>
              <a:t>Aspecte juridice ale antreprenoriatului social</a:t>
            </a:r>
            <a:endParaRPr dirty="0"/>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
        <p:nvSpPr>
          <p:cNvPr id="100" name="Google Shape;100;p1"/>
          <p:cNvSpPr/>
          <p:nvPr/>
        </p:nvSpPr>
        <p:spPr>
          <a:xfrm>
            <a:off x="1681137" y="1507271"/>
            <a:ext cx="5484227" cy="76940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ro" sz="1600" dirty="0">
                <a:solidFill>
                  <a:srgbClr val="398F98"/>
                </a:solidFill>
                <a:latin typeface="Calibri"/>
                <a:cs typeface="Calibri"/>
              </a:rPr>
              <a:t>Îmbunătățirea abilităților și competențelor tinerilor în antreprenoriatul social prin realitate virtuală</a:t>
            </a:r>
            <a:endParaRPr lang="ro-RO" sz="1200" b="1" dirty="0">
              <a:solidFill>
                <a:schemeClr val="accent6">
                  <a:lumMod val="75000"/>
                </a:schemeClr>
              </a:solidFill>
              <a:latin typeface="Calibri"/>
              <a:cs typeface="Calibri"/>
            </a:endParaRPr>
          </a:p>
          <a:p>
            <a:pPr marL="0" marR="0" lvl="0" indent="0" algn="ctr" rtl="0">
              <a:lnSpc>
                <a:spcPct val="100000"/>
              </a:lnSpc>
              <a:spcBef>
                <a:spcPts val="0"/>
              </a:spcBef>
              <a:spcAft>
                <a:spcPts val="0"/>
              </a:spcAft>
              <a:buClr>
                <a:srgbClr val="000000"/>
              </a:buClr>
              <a:buSzPts val="1400"/>
              <a:buFont typeface="Arial"/>
              <a:buNone/>
            </a:pPr>
            <a:r>
              <a:rPr lang="ro" sz="1200" b="1" dirty="0">
                <a:solidFill>
                  <a:schemeClr val="accent6">
                    <a:lumMod val="75000"/>
                  </a:schemeClr>
                </a:solidFill>
                <a:latin typeface="Calibri"/>
                <a:cs typeface="Calibri"/>
              </a:rPr>
              <a:t>2021-1-RO01-KA220-YOU-000029869</a:t>
            </a:r>
            <a:endParaRPr lang="en-US" sz="1200" b="1" dirty="0">
              <a:solidFill>
                <a:schemeClr val="accent6">
                  <a:lumMod val="75000"/>
                </a:schemeClr>
              </a:solidFill>
              <a:latin typeface="Calibri"/>
              <a:cs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87058" y="1582615"/>
            <a:ext cx="8072400" cy="5275385"/>
          </a:xfrm>
          <a:prstGeom prst="rect">
            <a:avLst/>
          </a:prstGeom>
          <a:noFill/>
          <a:ln>
            <a:noFill/>
          </a:ln>
        </p:spPr>
        <p:txBody>
          <a:bodyPr spcFirstLastPara="1" wrap="square" lIns="91425" tIns="45700" rIns="91425" bIns="45700" anchor="ctr" anchorCtr="0">
            <a:noAutofit/>
          </a:bodyPr>
          <a:lstStyle/>
          <a:p>
            <a:r>
              <a:rPr lang="ro" sz="2000" b="1" dirty="0">
                <a:latin typeface="+mj-lt"/>
              </a:rPr>
              <a:t>II. Aspecte juridice în Italia</a:t>
            </a:r>
            <a:br>
              <a:rPr lang="ro-RO" sz="2000" i="1" dirty="0">
                <a:latin typeface="+mj-lt"/>
              </a:rPr>
            </a:br>
            <a:r>
              <a:rPr lang="ro" sz="2000" dirty="0">
                <a:latin typeface="+mj-lt"/>
              </a:rPr>
              <a:t> </a:t>
            </a:r>
            <a:br>
              <a:rPr lang="ro-RO" sz="2000" dirty="0">
                <a:latin typeface="+mj-lt"/>
              </a:rPr>
            </a:br>
            <a:r>
              <a:rPr lang="ro" sz="2000" dirty="0">
                <a:latin typeface="+mj-lt"/>
              </a:rPr>
              <a:t>Societățile de ajutor reciproc au fost incluse în Registrul întreprinderilor sociale și în 2012 . După această reformă, majoritatea serviciilor medicale oferite, clădirile deținute și personalul angajați de societățile de asistență reciprocă au fost preluate de guvern ca parte a dezvoltării sistemului de sănătate publică italian. Doar câteva mutuale au supraviețuit, continuând să fie guvernate de Legea 3818/1886 și oferind servicii complete de asigurare membrilor lor. După o creștere constantă a cererii de servicii de sănătate și o scădere a capacității sistemului public de a acoperi aceste servicii, interesul pentru aceste organizații a revenit în ultimele decenii și au fost înființate noi societăți mutuale de sănătate. Datorită atenției reînnoite a guvernului, societățile de asistență reciprocă au fost nevoite să se înregistreze ca întreprinderi sociale în temeiul Decretului legislativ 179/2012 și al Decretului Ministerului Dezvoltării Economice din 6 martie 2013, drept pentru care au fost luate în considerare.</a:t>
            </a:r>
            <a:br>
              <a:rPr lang="ro-RO" sz="2000" dirty="0"/>
            </a:br>
            <a:br>
              <a:rPr lang="ro-RO" sz="2000" dirty="0"/>
            </a:br>
            <a:endParaRPr sz="2000" dirty="0">
              <a:latin typeface="+mj-lt"/>
            </a:endParaRPr>
          </a:p>
        </p:txBody>
      </p:sp>
      <p:sp>
        <p:nvSpPr>
          <p:cNvPr id="98" name="Google Shape;98;p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ro" dirty="0"/>
              <a:t> </a:t>
            </a:r>
            <a:endParaRPr dirty="0"/>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26649605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78266" y="1787146"/>
            <a:ext cx="8072400" cy="3822346"/>
          </a:xfrm>
          <a:prstGeom prst="rect">
            <a:avLst/>
          </a:prstGeom>
          <a:noFill/>
          <a:ln>
            <a:noFill/>
          </a:ln>
        </p:spPr>
        <p:txBody>
          <a:bodyPr spcFirstLastPara="1" wrap="square" lIns="91425" tIns="45700" rIns="91425" bIns="45700" anchor="ctr" anchorCtr="0">
            <a:noAutofit/>
          </a:bodyPr>
          <a:lstStyle/>
          <a:p>
            <a:r>
              <a:rPr lang="ro" sz="2000" dirty="0">
                <a:latin typeface="+mj-lt"/>
              </a:rPr>
              <a:t>Decretele legislative 117/2017 (Codul Sectorului al III-lea) și 112/2017, care restructurează împreună „sectorul al treilea”, au fost adoptate în ultimul timp și au adus schimbări semnificative (Revizuirea Legii Întreprinderilor Sociale). </a:t>
            </a:r>
            <a:br>
              <a:rPr lang="ro-RO" sz="2000" dirty="0">
                <a:latin typeface="+mj-lt"/>
              </a:rPr>
            </a:br>
            <a:r>
              <a:rPr lang="ro" sz="2000" dirty="0">
                <a:latin typeface="+mj-lt"/>
              </a:rPr>
              <a:t>Potrivit Guvernului, Legea 106/2016 avea ca </a:t>
            </a:r>
            <a:r>
              <a:rPr lang="ro" sz="2000" b="1" dirty="0">
                <a:latin typeface="+mj-lt"/>
              </a:rPr>
              <a:t>obiectiv principal </a:t>
            </a:r>
            <a:r>
              <a:rPr lang="ro" sz="2000" dirty="0">
                <a:latin typeface="+mj-lt"/>
              </a:rPr>
              <a:t>să ofere sectorului un cadru comun pentru a depăși fragmentarea acestuia din diverse unghiuri, din punct de vedere al tipurilor organizatorice (cauzate de diferitele forme juridice care au fost introduse în deceniile precedente la asociații de voluntari, asociații de promovare socială, cooperative sociale și întreprinderi sociale etc.), în ceea ce privește restricțiile și măsurile de sprijin.</a:t>
            </a:r>
            <a:endParaRPr lang="ro-RO" sz="2000" dirty="0">
              <a:latin typeface="+mj-lt"/>
            </a:endParaRPr>
          </a:p>
        </p:txBody>
      </p:sp>
      <p:sp>
        <p:nvSpPr>
          <p:cNvPr id="98" name="Google Shape;98;p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ro" dirty="0"/>
              <a:t> </a:t>
            </a:r>
            <a:endParaRPr dirty="0"/>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15427002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51889" y="1837592"/>
            <a:ext cx="8072400" cy="4229100"/>
          </a:xfrm>
          <a:prstGeom prst="rect">
            <a:avLst/>
          </a:prstGeom>
          <a:noFill/>
          <a:ln>
            <a:noFill/>
          </a:ln>
        </p:spPr>
        <p:txBody>
          <a:bodyPr spcFirstLastPara="1" wrap="square" lIns="91425" tIns="45700" rIns="91425" bIns="45700" anchor="ctr" anchorCtr="0">
            <a:noAutofit/>
          </a:bodyPr>
          <a:lstStyle/>
          <a:p>
            <a:r>
              <a:rPr lang="ro" sz="2000" dirty="0">
                <a:latin typeface="+mj-lt"/>
              </a:rPr>
              <a:t>Decretul legislativ 117/2017 a oferit întregului sector al treilea un cadru comun. Prezintă cerințele pe care trebuie să le îndeplinească organizațiile din sectorul terț pentru a fi recunoscute ca membru al sectorului, definește termenii „nelucrativ” și „interes general”, enumeră sarcinile pe care organizațiile din sectorul terț sunt autorizate să le îndeplinească (entitate din sectorul al treilea). Legea definește și guvernează următoarele tipuri de organizații: societăți de ajutor reciproc, asociații de promovare socială, organizații de caritate, afaceri sociale (inclusiv cooperative sociale) și rețele de organizații din sectorul terț. Fiecare dintre aceste forme este reglementată separat de același decret, cu excepția afacerilor sociale, care sunt reglementate singur de decretul 112/2017.</a:t>
            </a:r>
            <a:br>
              <a:rPr lang="ro-RO" sz="2000" dirty="0"/>
            </a:br>
            <a:br>
              <a:rPr lang="ro-RO" sz="2000" dirty="0"/>
            </a:br>
            <a:endParaRPr sz="2000" dirty="0">
              <a:latin typeface="+mj-lt"/>
            </a:endParaRPr>
          </a:p>
        </p:txBody>
      </p:sp>
      <p:sp>
        <p:nvSpPr>
          <p:cNvPr id="98" name="Google Shape;98;p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ro" dirty="0"/>
              <a:t> </a:t>
            </a:r>
            <a:endParaRPr dirty="0"/>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15427002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87058" y="1934308"/>
            <a:ext cx="8072400" cy="4404946"/>
          </a:xfrm>
          <a:prstGeom prst="rect">
            <a:avLst/>
          </a:prstGeom>
          <a:noFill/>
          <a:ln>
            <a:noFill/>
          </a:ln>
        </p:spPr>
        <p:txBody>
          <a:bodyPr spcFirstLastPara="1" wrap="square" lIns="91425" tIns="45700" rIns="91425" bIns="45700" anchor="ctr" anchorCtr="0">
            <a:noAutofit/>
          </a:bodyPr>
          <a:lstStyle/>
          <a:p>
            <a:pPr>
              <a:buSzPts val="4000"/>
            </a:pPr>
            <a:r>
              <a:rPr lang="ro" sz="2000" b="1" dirty="0">
                <a:latin typeface="+mj-lt"/>
              </a:rPr>
              <a:t>O întreprindere socială este acum descrisă ca </a:t>
            </a:r>
            <a:r>
              <a:rPr lang="ro" sz="2000" dirty="0">
                <a:latin typeface="+mj-lt"/>
              </a:rPr>
              <a:t>o „organizație privată care desfășoară activități antreprenoriale în scopuri civice, de solidaritate și de utilitate socială și alocă profituri în primul rând pentru a-și atinge scopul corporativ prin adoptarea unor modalități de management responsabile și transparente și favorizând cea mai mare participare posibilă a angajaților, utilizatorilor. , și alte părți interesate”, în conformitate cu Legile 118/2005 și 106/2016, precum și cu definiția operațională a UE.</a:t>
            </a:r>
            <a:br>
              <a:rPr lang="ro-RO" sz="2000" dirty="0"/>
            </a:br>
            <a:br>
              <a:rPr lang="ro-RO" sz="2000" dirty="0">
                <a:latin typeface="+mj-lt"/>
              </a:rPr>
            </a:br>
            <a:endParaRPr sz="2000" dirty="0">
              <a:latin typeface="+mj-lt"/>
            </a:endParaRPr>
          </a:p>
        </p:txBody>
      </p:sp>
      <p:sp>
        <p:nvSpPr>
          <p:cNvPr id="98" name="Google Shape;98;p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ro" dirty="0"/>
              <a:t> </a:t>
            </a:r>
            <a:endParaRPr dirty="0"/>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19672544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500034" y="2094877"/>
            <a:ext cx="8072400" cy="4341092"/>
          </a:xfrm>
          <a:prstGeom prst="rect">
            <a:avLst/>
          </a:prstGeom>
          <a:noFill/>
          <a:ln>
            <a:noFill/>
          </a:ln>
        </p:spPr>
        <p:txBody>
          <a:bodyPr spcFirstLastPara="1" wrap="square" lIns="91425" tIns="45700" rIns="91425" bIns="45700" anchor="ctr" anchorCtr="0">
            <a:noAutofit/>
          </a:bodyPr>
          <a:lstStyle/>
          <a:p>
            <a:r>
              <a:rPr lang="ro" sz="2000" b="1" dirty="0">
                <a:latin typeface="+mj-lt"/>
              </a:rPr>
              <a:t>Noul regulament protejează obiectivul non-profit al întreprinderii sociale </a:t>
            </a:r>
            <a:r>
              <a:rPr lang="ro" sz="2000" dirty="0">
                <a:latin typeface="+mj-lt"/>
              </a:rPr>
              <a:t>(și apartenența acesteia la sectorul al treilea). De asemenea, introduce câteva noutăți semnificative în același timp: </a:t>
            </a:r>
            <a:br>
              <a:rPr lang="ro-RO" sz="2000" dirty="0">
                <a:latin typeface="+mj-lt"/>
              </a:rPr>
            </a:br>
            <a:r>
              <a:rPr lang="ro" sz="2000" dirty="0">
                <a:latin typeface="+mj-lt"/>
              </a:rPr>
              <a:t>- Substituie un set de plafoane de compensare, asemănătoare cu reglementările care reglementează cooperativele sociale, pentru constrângerea totală de distribuție. Mai detaliat, întreprinderilor sociale care au fost constituite ca cooperative, societăți cu răspundere limitată sau societăți cu acționari li se permite acum să distribuie până la 50% din profiturile realizate într-un anumit an către investitori (sau să le doneze altor organizații din sectorul terț) , dar cel puțin 50% din profiturile realizate trebuie reinvestite în întreprinderea socială, iar activele trebuie să rămână blocate. Întreprinderile sociale constituite ca asociații și fundații sunt supuse repartizării totale;</a:t>
            </a:r>
            <a:br>
              <a:rPr lang="ro-RO" sz="2000" dirty="0"/>
            </a:br>
            <a:br>
              <a:rPr lang="ro-RO" sz="2000" dirty="0">
                <a:latin typeface="+mj-lt"/>
              </a:rPr>
            </a:br>
            <a:endParaRPr sz="2000" dirty="0">
              <a:latin typeface="+mj-lt"/>
            </a:endParaRPr>
          </a:p>
        </p:txBody>
      </p:sp>
      <p:sp>
        <p:nvSpPr>
          <p:cNvPr id="98" name="Google Shape;98;p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ro" dirty="0"/>
              <a:t> </a:t>
            </a:r>
            <a:endParaRPr dirty="0"/>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6908912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87058" y="2516908"/>
            <a:ext cx="8072400" cy="3822346"/>
          </a:xfrm>
          <a:prstGeom prst="rect">
            <a:avLst/>
          </a:prstGeom>
          <a:noFill/>
          <a:ln>
            <a:noFill/>
          </a:ln>
        </p:spPr>
        <p:txBody>
          <a:bodyPr spcFirstLastPara="1" wrap="square" lIns="91425" tIns="45700" rIns="91425" bIns="45700" anchor="ctr" anchorCtr="0">
            <a:noAutofit/>
          </a:bodyPr>
          <a:lstStyle/>
          <a:p>
            <a:pPr lvl="0"/>
            <a:r>
              <a:rPr lang="ro" sz="2000" dirty="0">
                <a:latin typeface="+mj-lt"/>
              </a:rPr>
              <a:t>- Pentru a promova adoptarea unor modele de guvernanță mai incluzive, permite numirea membrilor atât din întreprinderile private, cât și din autoritățile publice în consiliile întreprinderilor sociale, fără a le permite acestora să conducă sau să prezide aceste consilii; </a:t>
            </a:r>
            <a:br>
              <a:rPr lang="ro-RO" sz="2000" dirty="0">
                <a:latin typeface="+mj-lt"/>
              </a:rPr>
            </a:br>
            <a:r>
              <a:rPr lang="ro" sz="2000" dirty="0">
                <a:latin typeface="+mj-lt"/>
              </a:rPr>
              <a:t>De asemenea, prevede identificarea beneficiilor pe baza nivelului de dezavantaj pe care îl suferă astfel de lucrători. </a:t>
            </a:r>
            <a:br>
              <a:rPr lang="ro-RO" sz="2000" dirty="0">
                <a:latin typeface="+mj-lt"/>
              </a:rPr>
            </a:br>
            <a:r>
              <a:rPr lang="ro" sz="2000" dirty="0">
                <a:latin typeface="+mj-lt"/>
              </a:rPr>
              <a:t>- lărgește domeniile de angajament și categoriile de lucrători defavorizați încorporate. Radiodifuziunea comunitară, cooperarea pentru dezvoltare, comerțul echitabil, locuințe sociale, servicii pentru migranți și refugiați, servicii de microcreditare, agricultura socială, organizarea și gestionarea sporturilor neprofesionale și reutilizarea și recalificarea spațiilor confiscate din crima organizată sunt sectoare suplimentare. de activitate comparativ cu regulamentul 2005/2006.</a:t>
            </a:r>
            <a:br>
              <a:rPr lang="ro-RO" sz="2000" dirty="0"/>
            </a:br>
            <a:br>
              <a:rPr lang="ro-RO" sz="2000" dirty="0"/>
            </a:br>
            <a:endParaRPr sz="2000" dirty="0">
              <a:latin typeface="+mj-lt"/>
            </a:endParaRPr>
          </a:p>
        </p:txBody>
      </p:sp>
      <p:sp>
        <p:nvSpPr>
          <p:cNvPr id="98" name="Google Shape;98;p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ro" dirty="0"/>
              <a:t> </a:t>
            </a:r>
            <a:endParaRPr dirty="0"/>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6908912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500034" y="2437777"/>
            <a:ext cx="8072400" cy="3822346"/>
          </a:xfrm>
          <a:prstGeom prst="rect">
            <a:avLst/>
          </a:prstGeom>
          <a:noFill/>
          <a:ln>
            <a:noFill/>
          </a:ln>
        </p:spPr>
        <p:txBody>
          <a:bodyPr spcFirstLastPara="1" wrap="square" lIns="91425" tIns="45700" rIns="91425" bIns="45700" anchor="ctr" anchorCtr="0">
            <a:noAutofit/>
          </a:bodyPr>
          <a:lstStyle/>
          <a:p>
            <a:r>
              <a:rPr lang="ro" sz="2000" dirty="0">
                <a:latin typeface="+mj-lt"/>
              </a:rPr>
              <a:t>- Recunoaște în mod deschis toate cooperativele sociale ca afaceri sociale (fără a le modifica statutul), dar le extinde activitatea doar la câteva sectoare (sănătate și formare), împiedicându-le să opereze în toate celelalte sectoare în care altor întreprinderi sociale le este permis să facă asa de. Altfel spus, cooperativele sociale continuă să se concentreze exclusiv pe furnizarea de servicii sociale. </a:t>
            </a:r>
            <a:br>
              <a:rPr lang="ro-RO" sz="2000" dirty="0">
                <a:latin typeface="+mj-lt"/>
              </a:rPr>
            </a:br>
            <a:r>
              <a:rPr lang="ro" sz="2000" dirty="0">
                <a:latin typeface="+mj-lt"/>
              </a:rPr>
              <a:t>- prevede alte măsuri direcționate care vizează atragerea investițiilor și recunoaște scutirea de impozit pentru profiturile nedistribuite (în conformitate cu regula fiscală a cooperativelor sociale în vigoare în prezent ).</a:t>
            </a:r>
            <a:br>
              <a:rPr lang="ro-RO" sz="2000" dirty="0">
                <a:latin typeface="+mj-lt"/>
              </a:rPr>
            </a:br>
            <a:r>
              <a:rPr lang="ro" sz="2000" dirty="0">
                <a:latin typeface="+mj-lt"/>
              </a:rPr>
              <a:t> </a:t>
            </a:r>
            <a:br>
              <a:rPr lang="ro-RO" sz="2000" dirty="0">
                <a:latin typeface="+mj-lt"/>
              </a:rPr>
            </a:br>
            <a:r>
              <a:rPr lang="ro" sz="2000" dirty="0">
                <a:latin typeface="+mj-lt"/>
              </a:rPr>
              <a:t>Legea prevede că organizațiile din sectorul terț care funcționează ca întreprinderi (adică veniturile comerciale depășesc veniturile provenite din alte surse, precum donații și subvenții), deși adoptarea calificării de întreprindere socială rămâne voluntară, trebuie să respecte regulile aplicate de Legea civilă. Cod pentru toate tipurile de întreprinderi.</a:t>
            </a:r>
            <a:br>
              <a:rPr lang="ro-RO" sz="2000" dirty="0"/>
            </a:br>
            <a:br>
              <a:rPr lang="ro-RO" sz="2000" dirty="0"/>
            </a:br>
            <a:br>
              <a:rPr lang="ro-RO" sz="2000" dirty="0">
                <a:latin typeface="+mj-lt"/>
              </a:rPr>
            </a:br>
            <a:endParaRPr sz="2000" dirty="0">
              <a:latin typeface="+mj-lt"/>
            </a:endParaRPr>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6908912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87058" y="2516908"/>
            <a:ext cx="8072400" cy="3822346"/>
          </a:xfrm>
          <a:prstGeom prst="rect">
            <a:avLst/>
          </a:prstGeom>
          <a:noFill/>
          <a:ln>
            <a:noFill/>
          </a:ln>
        </p:spPr>
        <p:txBody>
          <a:bodyPr spcFirstLastPara="1" wrap="square" lIns="91425" tIns="45700" rIns="91425" bIns="45700" anchor="ctr" anchorCtr="0">
            <a:noAutofit/>
          </a:bodyPr>
          <a:lstStyle/>
          <a:p>
            <a:r>
              <a:rPr lang="ro" sz="2000" b="1" dirty="0">
                <a:latin typeface="+mj-lt"/>
              </a:rPr>
              <a:t>O nouă structură juridică a fost instituită prin Legea 208/2015 </a:t>
            </a:r>
            <a:r>
              <a:rPr lang="ro" sz="2000" dirty="0">
                <a:latin typeface="+mj-lt"/>
              </a:rPr>
              <a:t>cu ocazia ratificării Legii 106/2016. (denumită Actul de Stabilitate din 2016). </a:t>
            </a:r>
            <a:r>
              <a:rPr lang="ro" sz="2000" b="1" dirty="0">
                <a:latin typeface="+mj-lt"/>
              </a:rPr>
              <a:t>Prin această nouă lege a fost introdusă denumirea de „societate beneficiu” ( </a:t>
            </a:r>
            <a:r>
              <a:rPr lang="ro" sz="2000" b="1" dirty="0" err="1">
                <a:latin typeface="+mj-lt"/>
              </a:rPr>
              <a:t>societate benefit) </a:t>
            </a:r>
            <a:r>
              <a:rPr lang="ro" sz="2000" dirty="0">
                <a:latin typeface="+mj-lt"/>
              </a:rPr>
              <a:t>. Această lege permite oricărei afaceri care urmărește în comun un scop financiar și unul sau mai multe beneficii comune să se califice drept „companie de beneficii”. Corporațiile de beneficii nu pot fi clasificate ca întreprinderi sociale, deoarece nu aderă la constrângerile de distribuție nonprofit și nu sunt obligate să aibă o guvernare incluzivă. Ele pot fi privite ca un tip de marcă menită să exprime aderarea la criterii specifice de responsabilitate socială corporativă, având în vedere că sunt guvernate de lege.</a:t>
            </a:r>
            <a:br>
              <a:rPr lang="ro-RO" sz="2000" dirty="0"/>
            </a:br>
            <a:br>
              <a:rPr lang="ro-RO" sz="2000" dirty="0"/>
            </a:br>
            <a:endParaRPr sz="2000" dirty="0">
              <a:latin typeface="+mj-lt"/>
            </a:endParaRPr>
          </a:p>
        </p:txBody>
      </p:sp>
      <p:sp>
        <p:nvSpPr>
          <p:cNvPr id="98" name="Google Shape;98;p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ro" dirty="0"/>
              <a:t> </a:t>
            </a:r>
            <a:endParaRPr dirty="0"/>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24385985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43096" y="2059708"/>
            <a:ext cx="8072400" cy="3822346"/>
          </a:xfrm>
          <a:prstGeom prst="rect">
            <a:avLst/>
          </a:prstGeom>
          <a:noFill/>
          <a:ln>
            <a:noFill/>
          </a:ln>
        </p:spPr>
        <p:txBody>
          <a:bodyPr spcFirstLastPara="1" wrap="square" lIns="91425" tIns="45700" rIns="91425" bIns="45700" anchor="ctr" anchorCtr="0">
            <a:noAutofit/>
          </a:bodyPr>
          <a:lstStyle/>
          <a:p>
            <a:r>
              <a:rPr lang="ro" sz="2000" b="1" dirty="0"/>
              <a:t>3. Aspecte juridice în Grecia</a:t>
            </a:r>
            <a:br>
              <a:rPr lang="ro-RO" sz="2000" b="1" dirty="0"/>
            </a:br>
            <a:r>
              <a:rPr lang="ro" sz="2000" b="1" dirty="0"/>
              <a:t> </a:t>
            </a:r>
            <a:br>
              <a:rPr lang="ro-RO" sz="2000" b="1" dirty="0"/>
            </a:br>
            <a:r>
              <a:rPr lang="ro" sz="2000" b="1" dirty="0">
                <a:latin typeface="+mj-lt"/>
              </a:rPr>
              <a:t>Dezvoltarea juridică a întreprinderilor sociale din Grecia poate fi împărțită în trei faze principale. </a:t>
            </a:r>
            <a:r>
              <a:rPr lang="ro" sz="2000" dirty="0">
                <a:latin typeface="+mj-lt"/>
              </a:rPr>
              <a:t>Stabilirea numeroaselor legislații a fost cea care i-a definit </a:t>
            </a:r>
            <a:r>
              <a:rPr lang="ro" sz="2000" b="1" dirty="0">
                <a:latin typeface="+mj-lt"/>
              </a:rPr>
              <a:t>perioada inițială, timpurie </a:t>
            </a:r>
            <a:r>
              <a:rPr lang="ro" sz="2000" dirty="0">
                <a:latin typeface="+mj-lt"/>
              </a:rPr>
              <a:t>. Fragmentarea legilor relevante și lipsa oricărei mențiuni clare a termenilor „antreprenoriat social”, „întreprindere socială”, „economie socială” și „economia socială și solidară” sunt câteva dintre caracteristicile sale fundamentale.</a:t>
            </a:r>
            <a:br>
              <a:rPr lang="ro-RO" sz="2000" dirty="0"/>
            </a:br>
            <a:br>
              <a:rPr lang="ro-RO" sz="2000" dirty="0"/>
            </a:br>
            <a:br>
              <a:rPr lang="ro-RO" sz="2000" dirty="0">
                <a:latin typeface="+mj-lt"/>
              </a:rPr>
            </a:br>
            <a:endParaRPr sz="2000" dirty="0">
              <a:latin typeface="+mj-lt"/>
            </a:endParaRPr>
          </a:p>
        </p:txBody>
      </p:sp>
      <p:sp>
        <p:nvSpPr>
          <p:cNvPr id="98" name="Google Shape;98;p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ro" dirty="0"/>
              <a:t> </a:t>
            </a:r>
            <a:endParaRPr dirty="0"/>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24385985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87058" y="2516908"/>
            <a:ext cx="8072400" cy="3822346"/>
          </a:xfrm>
          <a:prstGeom prst="rect">
            <a:avLst/>
          </a:prstGeom>
          <a:noFill/>
          <a:ln>
            <a:noFill/>
          </a:ln>
        </p:spPr>
        <p:txBody>
          <a:bodyPr spcFirstLastPara="1" wrap="square" lIns="91425" tIns="45700" rIns="91425" bIns="45700" anchor="ctr" anchorCtr="0">
            <a:noAutofit/>
          </a:bodyPr>
          <a:lstStyle/>
          <a:p>
            <a:r>
              <a:rPr lang="ro" sz="2000" b="1" dirty="0">
                <a:latin typeface="+mj-lt"/>
              </a:rPr>
              <a:t>Instituționalizarea oficială a economiei sociale și a antreprenoriatului social în temeiul Legii 4019/2011 a marcat un punct de cotitură semnificativ în dezvoltarea juridică a întreprinderilor sociale din Grecia </a:t>
            </a:r>
            <a:r>
              <a:rPr lang="ro" sz="2000" dirty="0">
                <a:latin typeface="+mj-lt"/>
              </a:rPr>
              <a:t>. Această nouă legislație, care a fost adoptată în același timp în care criza greacă s-a agravat, au apărut noi mișcări sociale și oamenii au început să experimenteze economii alternative și forme de solidaritate ( </a:t>
            </a:r>
            <a:r>
              <a:rPr lang="ro" sz="2000" dirty="0" err="1">
                <a:latin typeface="+mj-lt"/>
              </a:rPr>
              <a:t>Varvarousis </a:t>
            </a:r>
            <a:r>
              <a:rPr lang="ro" sz="2000" dirty="0">
                <a:latin typeface="+mj-lt"/>
              </a:rPr>
              <a:t>și </a:t>
            </a:r>
            <a:r>
              <a:rPr lang="ro" sz="2000" dirty="0" err="1">
                <a:latin typeface="+mj-lt"/>
              </a:rPr>
              <a:t>Kallis </a:t>
            </a:r>
            <a:r>
              <a:rPr lang="ro" sz="2000" dirty="0">
                <a:latin typeface="+mj-lt"/>
              </a:rPr>
              <a:t>, 2017), a generat o creștere a întreprinderilor sociale ( </a:t>
            </a:r>
            <a:r>
              <a:rPr lang="ro" sz="2000" dirty="0" err="1">
                <a:latin typeface="+mj-lt"/>
              </a:rPr>
              <a:t>Varvarousis ) . </a:t>
            </a:r>
            <a:r>
              <a:rPr lang="ro" sz="2000" dirty="0">
                <a:latin typeface="+mj-lt"/>
              </a:rPr>
              <a:t>et al., 2018), activități extinse în aproape toate sectoarele economice și descoperirea lacunelor legislative și a nevoilor nesatisfăcute. Ca rezultat, această etapă ar putea fi denumită „ </a:t>
            </a:r>
            <a:r>
              <a:rPr lang="ro" sz="2000" b="1" dirty="0">
                <a:latin typeface="+mj-lt"/>
              </a:rPr>
              <a:t>de tranziție </a:t>
            </a:r>
            <a:r>
              <a:rPr lang="ro" sz="2000" dirty="0">
                <a:latin typeface="+mj-lt"/>
              </a:rPr>
              <a:t>” din cauza existenței sale scurte și a rolului crucial în dezvoltarea unei metode experimentale.</a:t>
            </a:r>
            <a:br>
              <a:rPr lang="ro-RO" sz="2000" dirty="0"/>
            </a:br>
            <a:br>
              <a:rPr lang="ro-RO" sz="2000" dirty="0"/>
            </a:br>
            <a:br>
              <a:rPr lang="ro-RO" sz="2000" dirty="0">
                <a:latin typeface="+mj-lt"/>
              </a:rPr>
            </a:br>
            <a:endParaRPr sz="2000" dirty="0">
              <a:latin typeface="+mj-lt"/>
            </a:endParaRPr>
          </a:p>
        </p:txBody>
      </p:sp>
      <p:sp>
        <p:nvSpPr>
          <p:cNvPr id="98" name="Google Shape;98;p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ro" dirty="0"/>
              <a:t> </a:t>
            </a:r>
            <a:endParaRPr dirty="0"/>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24385985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290335" y="4070838"/>
            <a:ext cx="8072400" cy="2145323"/>
          </a:xfrm>
          <a:prstGeom prst="rect">
            <a:avLst/>
          </a:prstGeom>
          <a:noFill/>
          <a:ln>
            <a:noFill/>
          </a:ln>
        </p:spPr>
        <p:txBody>
          <a:bodyPr spcFirstLastPara="1" wrap="square" lIns="91425" tIns="45700" rIns="91425" bIns="45700" anchor="ctr" anchorCtr="0">
            <a:noAutofit/>
          </a:bodyPr>
          <a:lstStyle/>
          <a:p>
            <a:pPr algn="ctr">
              <a:buSzPts val="4000"/>
            </a:pPr>
            <a:r>
              <a:rPr lang="ro" sz="3200" dirty="0">
                <a:latin typeface="Calibri"/>
                <a:ea typeface="Calibri"/>
                <a:cs typeface="Calibri"/>
                <a:sym typeface="Calibri"/>
              </a:rPr>
              <a:t>Conținut: </a:t>
            </a:r>
            <a:br>
              <a:rPr lang="ro-RO" sz="3200" dirty="0">
                <a:latin typeface="Calibri"/>
                <a:ea typeface="Calibri"/>
                <a:cs typeface="Calibri"/>
                <a:sym typeface="Calibri"/>
              </a:rPr>
            </a:br>
            <a:r>
              <a:rPr lang="ro" sz="3200" dirty="0">
                <a:latin typeface="Calibri"/>
                <a:ea typeface="Calibri"/>
                <a:cs typeface="Calibri"/>
                <a:sym typeface="Calibri"/>
              </a:rPr>
              <a:t>1. Aspecte juridice în România </a:t>
            </a:r>
            <a:br>
              <a:rPr lang="ro-RO" sz="3200" dirty="0">
                <a:latin typeface="Calibri"/>
                <a:ea typeface="Calibri"/>
                <a:cs typeface="Calibri"/>
                <a:sym typeface="Calibri"/>
              </a:rPr>
            </a:br>
            <a:r>
              <a:rPr lang="ro" sz="3200" dirty="0">
                <a:latin typeface="Calibri"/>
                <a:ea typeface="Calibri"/>
                <a:cs typeface="Calibri"/>
                <a:sym typeface="Calibri"/>
              </a:rPr>
              <a:t>2. Aspecte juridice în Italia </a:t>
            </a:r>
            <a:br>
              <a:rPr lang="ro-RO" sz="3200" dirty="0">
                <a:latin typeface="Calibri"/>
                <a:ea typeface="Calibri"/>
                <a:cs typeface="Calibri"/>
                <a:sym typeface="Calibri"/>
              </a:rPr>
            </a:br>
            <a:r>
              <a:rPr lang="ro" sz="3200" dirty="0">
                <a:latin typeface="Calibri"/>
                <a:ea typeface="Calibri"/>
                <a:cs typeface="Calibri"/>
                <a:sym typeface="Calibri"/>
              </a:rPr>
              <a:t>3. Aspecte juridice în Grecia </a:t>
            </a:r>
            <a:br>
              <a:rPr lang="ro-RO" sz="3200" dirty="0">
                <a:latin typeface="Calibri"/>
                <a:ea typeface="Calibri"/>
                <a:cs typeface="Calibri"/>
                <a:sym typeface="Calibri"/>
              </a:rPr>
            </a:br>
            <a:r>
              <a:rPr lang="ro" sz="3200" dirty="0">
                <a:latin typeface="Calibri"/>
                <a:ea typeface="Calibri"/>
                <a:cs typeface="Calibri"/>
                <a:sym typeface="Calibri"/>
              </a:rPr>
              <a:t>4. Aspecte juridice în Slovacia</a:t>
            </a:r>
            <a:br>
              <a:rPr lang="ro-RO" sz="4000" dirty="0">
                <a:latin typeface="Calibri"/>
                <a:ea typeface="Calibri"/>
                <a:cs typeface="Calibri"/>
                <a:sym typeface="Calibri"/>
              </a:rPr>
            </a:br>
            <a:br>
              <a:rPr lang="ro-RO" b="1" dirty="0"/>
            </a:br>
            <a:endParaRPr dirty="0"/>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
        <p:nvSpPr>
          <p:cNvPr id="100" name="Google Shape;100;p1"/>
          <p:cNvSpPr/>
          <p:nvPr/>
        </p:nvSpPr>
        <p:spPr>
          <a:xfrm>
            <a:off x="1681137" y="1507271"/>
            <a:ext cx="5484227" cy="76940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ro" sz="1600" dirty="0">
                <a:solidFill>
                  <a:srgbClr val="398F98"/>
                </a:solidFill>
                <a:latin typeface="Calibri"/>
                <a:cs typeface="Calibri"/>
              </a:rPr>
              <a:t>Îmbunătățirea abilităților și competențelor tinerilor în antreprenoriatul social prin realitate virtuală - </a:t>
            </a:r>
            <a:r>
              <a:rPr lang="ro" sz="1200" b="1" dirty="0">
                <a:solidFill>
                  <a:schemeClr val="accent6">
                    <a:lumMod val="75000"/>
                  </a:schemeClr>
                </a:solidFill>
                <a:latin typeface="Calibri"/>
                <a:cs typeface="Calibri"/>
              </a:rPr>
              <a:t>ERASMUS + 2021-1-RO01-KA220-YOU-000029869</a:t>
            </a:r>
            <a:endParaRPr lang="en-US" sz="1200" b="1" dirty="0">
              <a:solidFill>
                <a:schemeClr val="accent6">
                  <a:lumMod val="75000"/>
                </a:schemeClr>
              </a:solidFill>
              <a:latin typeface="Calibri"/>
              <a:cs typeface="Calibri"/>
            </a:endParaRPr>
          </a:p>
        </p:txBody>
      </p:sp>
    </p:spTree>
    <p:extLst>
      <p:ext uri="{BB962C8B-B14F-4D97-AF65-F5344CB8AC3E}">
        <p14:creationId xmlns:p14="http://schemas.microsoft.com/office/powerpoint/2010/main" val="10221200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34304" y="1438668"/>
            <a:ext cx="8072400" cy="5243485"/>
          </a:xfrm>
          <a:prstGeom prst="rect">
            <a:avLst/>
          </a:prstGeom>
          <a:noFill/>
          <a:ln>
            <a:noFill/>
          </a:ln>
        </p:spPr>
        <p:txBody>
          <a:bodyPr spcFirstLastPara="1" wrap="square" lIns="91425" tIns="45700" rIns="91425" bIns="45700" anchor="ctr" anchorCtr="0">
            <a:noAutofit/>
          </a:bodyPr>
          <a:lstStyle/>
          <a:p>
            <a:r>
              <a:rPr lang="ro" sz="2000" b="1" dirty="0">
                <a:latin typeface="+mj-lt"/>
              </a:rPr>
              <a:t>Odată cu introducerea Legii 4430 în 2016, a început cea de-a treia fază. </a:t>
            </a:r>
            <a:r>
              <a:rPr lang="ro" sz="2000" dirty="0">
                <a:latin typeface="+mj-lt"/>
              </a:rPr>
              <a:t>Caracteristicile sale principale sunt consolidarea companiilor sociale ca alternative la paradigma business-as-usual și răspândirea lor în noi sectoare economice. Legea greacă a fost actualizată prin Legea 4430/2016, care a adăugat și o serie de concepte și mecanisme noi pentru măsurarea eficienței afacerilor sociale. În plus, a introdus forma juridică „cooperative de muncitori”, a separat forma juridică de întreprindere socială de statutul de ESS și a îmbunătățit o serie de concepte care au fost prezentate inițial în Legea 4019/2011. În plus, a deschis calea pentru posibila fuziune a legislației disjunse privind întreprinderile sociale a națiunii. În pofida numeroaselor progrese aduse de Legea 4430/2016, trebuie subliniat că efectele ei imediate și pe termen lung sunt încă discutabile la momentul scrierii acestui articol.</a:t>
            </a:r>
            <a:br>
              <a:rPr lang="ro-RO" sz="2000" dirty="0">
                <a:latin typeface="+mj-lt"/>
              </a:rPr>
            </a:br>
            <a:endParaRPr sz="2000" dirty="0">
              <a:latin typeface="+mj-lt"/>
            </a:endParaRPr>
          </a:p>
        </p:txBody>
      </p:sp>
      <p:sp>
        <p:nvSpPr>
          <p:cNvPr id="98" name="Google Shape;98;p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ro" dirty="0"/>
              <a:t> </a:t>
            </a:r>
            <a:endParaRPr dirty="0"/>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24385985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51889" y="1487136"/>
            <a:ext cx="8072400" cy="4730697"/>
          </a:xfrm>
          <a:prstGeom prst="rect">
            <a:avLst/>
          </a:prstGeom>
          <a:noFill/>
          <a:ln>
            <a:noFill/>
          </a:ln>
        </p:spPr>
        <p:txBody>
          <a:bodyPr spcFirstLastPara="1" wrap="square" lIns="91425" tIns="45700" rIns="91425" bIns="45700" anchor="ctr" anchorCtr="0">
            <a:noAutofit/>
          </a:bodyPr>
          <a:lstStyle/>
          <a:p>
            <a:r>
              <a:rPr lang="ro" sz="2000" dirty="0">
                <a:latin typeface="+mj-lt"/>
              </a:rPr>
              <a:t>Dintre toate formele juridice pe care Legea 4430/2016 le introduce ca entități implicite ale noului sector ESS, se identifică următoarele tipuri: </a:t>
            </a:r>
            <a:br>
              <a:rPr lang="ro-RO" sz="2000" dirty="0">
                <a:latin typeface="+mj-lt"/>
              </a:rPr>
            </a:br>
            <a:r>
              <a:rPr lang="ro" sz="2000" dirty="0">
                <a:latin typeface="+mj-lt"/>
              </a:rPr>
              <a:t>„O formă alternativă de aranjare a legăturilor sociale, productive, de distribuție, consum și reinvestire într-o manieră democratică bazată pe valorile de solidaritate, echitate și cooperare față de mediul uman și natural” este inclusă în mod specific în noua lege. Similar cu Legea 4430/2016, care face efectiv ca întreaga societate elenă să devină grupul țintă pentru afacerile sociale, în loc de doar grupurile dezavantajate și speciale (Adam et al. 2018). </a:t>
            </a:r>
            <a:r>
              <a:rPr lang="ro" sz="2000" dirty="0" err="1">
                <a:latin typeface="+mj-lt"/>
              </a:rPr>
              <a:t>KoiSPE-urile </a:t>
            </a:r>
            <a:r>
              <a:rPr lang="ro" sz="2000" dirty="0">
                <a:latin typeface="+mj-lt"/>
              </a:rPr>
              <a:t>sunt o formă juridică distinctă în Legea 4430/2016. </a:t>
            </a:r>
            <a:br>
              <a:rPr lang="ro-RO" sz="2000" dirty="0">
                <a:latin typeface="+mj-lt"/>
              </a:rPr>
            </a:br>
            <a:r>
              <a:rPr lang="ro" sz="2000" dirty="0">
                <a:latin typeface="+mj-lt"/>
              </a:rPr>
              <a:t>Cooperativele de muncitori au fost introduse pentru prima dată ca entități ESS implicite în 2016. </a:t>
            </a:r>
            <a:br>
              <a:rPr lang="ro-RO" sz="2000" dirty="0">
                <a:latin typeface="+mj-lt"/>
              </a:rPr>
            </a:br>
            <a:r>
              <a:rPr lang="ro" sz="2000" dirty="0">
                <a:latin typeface="+mj-lt"/>
              </a:rPr>
              <a:t>Legea 4430/2016 a instituit Secretarul Special pentru Economie Socială și Solidară, o autoritate administrativă unică de promovare a ESS, pe lângă revizuirea structurilor juridice anterioare ale ESS. Responsabilitățile principale ale noii entități ale Ministerului Muncii sunt elaborarea și punerea în aplicare a politicii naționale de ESS.</a:t>
            </a:r>
            <a:endParaRPr lang="ro-RO" sz="2000" dirty="0">
              <a:latin typeface="+mj-lt"/>
            </a:endParaRPr>
          </a:p>
        </p:txBody>
      </p:sp>
      <p:sp>
        <p:nvSpPr>
          <p:cNvPr id="98" name="Google Shape;98;p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ro" dirty="0"/>
              <a:t> </a:t>
            </a:r>
            <a:endParaRPr dirty="0"/>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19672544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78266" y="1644163"/>
            <a:ext cx="8072400" cy="4598376"/>
          </a:xfrm>
          <a:prstGeom prst="rect">
            <a:avLst/>
          </a:prstGeom>
          <a:noFill/>
          <a:ln>
            <a:noFill/>
          </a:ln>
        </p:spPr>
        <p:txBody>
          <a:bodyPr spcFirstLastPara="1" wrap="square" lIns="91425" tIns="45700" rIns="91425" bIns="45700" anchor="ctr" anchorCtr="0">
            <a:noAutofit/>
          </a:bodyPr>
          <a:lstStyle/>
          <a:p>
            <a:r>
              <a:rPr lang="ro" sz="2000" dirty="0">
                <a:latin typeface="+mj-lt"/>
              </a:rPr>
              <a:t>Următoarele cinci criterii operaționale – care sunt dispuse aici în funcție de conținutul lor – au fost introduse mai formal prin Legea 4430/2016: </a:t>
            </a:r>
            <a:br>
              <a:rPr lang="ro-RO" sz="2000" dirty="0">
                <a:latin typeface="+mj-lt"/>
              </a:rPr>
            </a:br>
            <a:r>
              <a:rPr lang="ro" sz="2000" b="1" dirty="0">
                <a:latin typeface="+mj-lt"/>
              </a:rPr>
              <a:t>Scop:</a:t>
            </a:r>
            <a:r>
              <a:rPr lang="ro" sz="2000" dirty="0">
                <a:latin typeface="+mj-lt"/>
              </a:rPr>
              <a:t> </a:t>
            </a:r>
            <a:br>
              <a:rPr lang="ro-RO" sz="2000" dirty="0">
                <a:latin typeface="+mj-lt"/>
              </a:rPr>
            </a:br>
            <a:r>
              <a:rPr lang="ro" sz="2000" dirty="0">
                <a:latin typeface="+mj-lt"/>
              </a:rPr>
              <a:t>- Creați activități sociale și benefice colectiv. </a:t>
            </a:r>
            <a:br>
              <a:rPr lang="ro-RO" sz="2000" dirty="0">
                <a:latin typeface="+mj-lt"/>
              </a:rPr>
            </a:br>
            <a:r>
              <a:rPr lang="ro" sz="2000" dirty="0">
                <a:latin typeface="+mj-lt"/>
              </a:rPr>
              <a:t>- Încurajarea rețelelor orizontale și echitabile cu alte organizații ESS pentru a stimula activitatea economică și a produce valoare socială.</a:t>
            </a:r>
            <a:br>
              <a:rPr lang="en-US" sz="2000" dirty="0">
                <a:latin typeface="+mj-lt"/>
              </a:rPr>
            </a:br>
            <a:r>
              <a:rPr lang="ro" sz="2000" dirty="0">
                <a:latin typeface="+mj-lt"/>
              </a:rPr>
              <a:t> </a:t>
            </a:r>
            <a:br>
              <a:rPr lang="ro-RO" sz="2000" dirty="0">
                <a:latin typeface="+mj-lt"/>
              </a:rPr>
            </a:br>
            <a:r>
              <a:rPr lang="ro" sz="2000" b="1" dirty="0">
                <a:latin typeface="+mj-lt"/>
              </a:rPr>
              <a:t>Guvernare:</a:t>
            </a:r>
            <a:r>
              <a:rPr lang="ro" sz="2000" dirty="0">
                <a:latin typeface="+mj-lt"/>
              </a:rPr>
              <a:t> </a:t>
            </a:r>
            <a:br>
              <a:rPr lang="ro-RO" sz="2000" dirty="0">
                <a:latin typeface="+mj-lt"/>
              </a:rPr>
            </a:br>
            <a:r>
              <a:rPr lang="ro" sz="2000" dirty="0">
                <a:latin typeface="+mj-lt"/>
              </a:rPr>
              <a:t>Prin utilizarea unui sistem democratic de luare a deciziilor, membrii sunt informați și implicarea lor este asigurată. </a:t>
            </a:r>
            <a:br>
              <a:rPr lang="ro-RO" sz="2000" dirty="0">
                <a:latin typeface="+mj-lt"/>
              </a:rPr>
            </a:br>
            <a:r>
              <a:rPr lang="ro" sz="2000" dirty="0">
                <a:latin typeface="+mj-lt"/>
              </a:rPr>
              <a:t>Aplicați regula „un membru, un vot”, indiferent de angajamentul financiar asumat de fiecare membru.</a:t>
            </a:r>
            <a:br>
              <a:rPr lang="ro-RO" sz="2000" dirty="0"/>
            </a:br>
            <a:endParaRPr lang="ro-RO" sz="2000" dirty="0">
              <a:latin typeface="+mj-lt"/>
            </a:endParaRPr>
          </a:p>
        </p:txBody>
      </p:sp>
      <p:sp>
        <p:nvSpPr>
          <p:cNvPr id="98" name="Google Shape;98;p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ro" dirty="0"/>
              <a:t> </a:t>
            </a:r>
            <a:endParaRPr dirty="0"/>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19672544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69473" y="2332269"/>
            <a:ext cx="8072400" cy="3822346"/>
          </a:xfrm>
          <a:prstGeom prst="rect">
            <a:avLst/>
          </a:prstGeom>
          <a:noFill/>
          <a:ln>
            <a:noFill/>
          </a:ln>
        </p:spPr>
        <p:txBody>
          <a:bodyPr spcFirstLastPara="1" wrap="square" lIns="91425" tIns="45700" rIns="91425" bIns="45700" anchor="ctr" anchorCtr="0">
            <a:noAutofit/>
          </a:bodyPr>
          <a:lstStyle/>
          <a:p>
            <a:r>
              <a:rPr lang="ro" sz="2000" b="1" dirty="0">
                <a:latin typeface="+mj-lt"/>
              </a:rPr>
              <a:t>Echitate economică:</a:t>
            </a:r>
            <a:r>
              <a:rPr lang="ro" sz="2000" dirty="0">
                <a:latin typeface="+mj-lt"/>
              </a:rPr>
              <a:t> </a:t>
            </a:r>
            <a:br>
              <a:rPr lang="ro-RO" sz="2000" dirty="0">
                <a:latin typeface="+mj-lt"/>
              </a:rPr>
            </a:br>
            <a:r>
              <a:rPr lang="ro" sz="2000" dirty="0">
                <a:latin typeface="+mj-lt"/>
              </a:rPr>
              <a:t>Salariul maxim nu poate fi mai mare de trei ori cel minim. </a:t>
            </a:r>
            <a:br>
              <a:rPr lang="ro-RO" sz="2000" dirty="0">
                <a:latin typeface="+mj-lt"/>
              </a:rPr>
            </a:br>
            <a:r>
              <a:rPr lang="ro" sz="2000" dirty="0">
                <a:latin typeface="+mj-lt"/>
              </a:rPr>
              <a:t>Organizația ar trebui să înceapă să perceapă o taxă salarială anuală care reprezintă cel puțin 25% din veniturile din anul precedent după al doilea an de funcționare .</a:t>
            </a:r>
            <a:br>
              <a:rPr lang="ro-RO" sz="2000" dirty="0">
                <a:latin typeface="+mj-lt"/>
              </a:rPr>
            </a:br>
            <a:r>
              <a:rPr lang="ro" sz="2000" dirty="0">
                <a:latin typeface="+mj-lt"/>
              </a:rPr>
              <a:t> </a:t>
            </a:r>
            <a:br>
              <a:rPr lang="ro-RO" sz="2000" dirty="0">
                <a:latin typeface="+mj-lt"/>
              </a:rPr>
            </a:br>
            <a:r>
              <a:rPr lang="ro" sz="2000" b="1" dirty="0">
                <a:latin typeface="+mj-lt"/>
              </a:rPr>
              <a:t>Calitatea de membru eligibilă:</a:t>
            </a:r>
            <a:r>
              <a:rPr lang="ro" sz="2000" dirty="0">
                <a:latin typeface="+mj-lt"/>
              </a:rPr>
              <a:t> </a:t>
            </a:r>
            <a:br>
              <a:rPr lang="ro-RO" sz="2000" dirty="0">
                <a:latin typeface="+mj-lt"/>
              </a:rPr>
            </a:br>
            <a:r>
              <a:rPr lang="ro" sz="2000" dirty="0">
                <a:latin typeface="+mj-lt"/>
              </a:rPr>
              <a:t>- Un actor de ESS nu poate fi fondat și nu este reglementat direct sau indirect de entități juridice care sunt legate în mod oficial de administrațiile locale sau de un alt organism juridic care operează în sectorul public. </a:t>
            </a:r>
            <a:br>
              <a:rPr lang="ro-RO" sz="2000" dirty="0">
                <a:latin typeface="+mj-lt"/>
              </a:rPr>
            </a:br>
            <a:r>
              <a:rPr lang="ro" sz="2000" dirty="0">
                <a:latin typeface="+mj-lt"/>
              </a:rPr>
              <a:t>- Membrilor unei </a:t>
            </a:r>
            <a:r>
              <a:rPr lang="ro" sz="2000" dirty="0" err="1">
                <a:latin typeface="+mj-lt"/>
              </a:rPr>
              <a:t>KoinSEp </a:t>
            </a:r>
            <a:r>
              <a:rPr lang="ro" sz="2000" dirty="0">
                <a:latin typeface="+mj-lt"/>
              </a:rPr>
              <a:t>sau ai unei cooperative de muncitori nu le este permis să aparțină unei alte </a:t>
            </a:r>
            <a:r>
              <a:rPr lang="ro" sz="2000" dirty="0" err="1">
                <a:latin typeface="+mj-lt"/>
              </a:rPr>
              <a:t>KoinSEp </a:t>
            </a:r>
            <a:r>
              <a:rPr lang="ro" sz="2000" dirty="0">
                <a:latin typeface="+mj-lt"/>
              </a:rPr>
              <a:t>sau cooperative de muncitori care se angajează în aceeași activitate.</a:t>
            </a:r>
            <a:br>
              <a:rPr lang="ro-RO" sz="1200" dirty="0"/>
            </a:br>
            <a:r>
              <a:rPr lang="ro" sz="1200" dirty="0"/>
              <a:t> </a:t>
            </a:r>
          </a:p>
        </p:txBody>
      </p:sp>
      <p:sp>
        <p:nvSpPr>
          <p:cNvPr id="98" name="Google Shape;98;p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ro" dirty="0"/>
              <a:t> </a:t>
            </a:r>
            <a:endParaRPr dirty="0"/>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26649605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69473" y="1793631"/>
            <a:ext cx="8072400" cy="4360984"/>
          </a:xfrm>
          <a:prstGeom prst="rect">
            <a:avLst/>
          </a:prstGeom>
          <a:noFill/>
          <a:ln>
            <a:noFill/>
          </a:ln>
        </p:spPr>
        <p:txBody>
          <a:bodyPr spcFirstLastPara="1" wrap="square" lIns="91425" tIns="45700" rIns="91425" bIns="45700" anchor="ctr" anchorCtr="0">
            <a:noAutofit/>
          </a:bodyPr>
          <a:lstStyle/>
          <a:p>
            <a:r>
              <a:rPr lang="ro" sz="2000" b="1" dirty="0">
                <a:latin typeface="+mj-lt"/>
              </a:rPr>
              <a:t>Distribuția profitului:</a:t>
            </a:r>
            <a:r>
              <a:rPr lang="ro" sz="2000" dirty="0">
                <a:latin typeface="+mj-lt"/>
              </a:rPr>
              <a:t> </a:t>
            </a:r>
            <a:br>
              <a:rPr lang="ro-RO" sz="2000" dirty="0">
                <a:latin typeface="+mj-lt"/>
              </a:rPr>
            </a:br>
            <a:r>
              <a:rPr lang="ro" sz="2000" dirty="0">
                <a:latin typeface="+mj-lt"/>
              </a:rPr>
              <a:t>- 5% pentru constituirea unei rezerve pentru actorii ESS. </a:t>
            </a:r>
            <a:br>
              <a:rPr lang="ro-RO" sz="2000" dirty="0">
                <a:latin typeface="+mj-lt"/>
              </a:rPr>
            </a:br>
            <a:r>
              <a:rPr lang="ro" sz="2000" dirty="0">
                <a:latin typeface="+mj-lt"/>
              </a:rPr>
              <a:t>- Indiferent dacă sunt sau nu membri, angajații pot primi o compensație suplimentară de până la 35%. </a:t>
            </a:r>
            <a:br>
              <a:rPr lang="ro-RO" sz="2000" dirty="0">
                <a:latin typeface="+mj-lt"/>
              </a:rPr>
            </a:br>
            <a:r>
              <a:rPr lang="ro" sz="2000" dirty="0">
                <a:latin typeface="+mj-lt"/>
              </a:rPr>
              <a:t>-Fondurile rămase ar putea fi utilizate pentru extinderea sau generarea de noi locuri de muncă. </a:t>
            </a:r>
            <a:br>
              <a:rPr lang="ro-RO" sz="2000" dirty="0">
                <a:latin typeface="+mj-lt"/>
              </a:rPr>
            </a:br>
            <a:r>
              <a:rPr lang="ro" sz="2000" dirty="0">
                <a:latin typeface="+mj-lt"/>
              </a:rPr>
              <a:t>-Deoarece nu există un mecanism de distribuire a dividendelor pe baza acțiunilor cooperative, membrii neangajați ai organizației nu au dreptul la câștig. </a:t>
            </a:r>
            <a:br>
              <a:rPr lang="ro-RO" sz="2000" dirty="0">
                <a:latin typeface="+mj-lt"/>
              </a:rPr>
            </a:br>
            <a:r>
              <a:rPr lang="ro" sz="2000" dirty="0">
                <a:latin typeface="+mj-lt"/>
              </a:rPr>
              <a:t>-La cererea acestora, membrii Cooperativelor civile care au fost recunoscuţi ca actori ESS au dreptul să primească orice excedent din relaţiile cooperativei cu membrii săi. Banii în plus sunt păstrați într-un cont diferit.</a:t>
            </a:r>
            <a:br>
              <a:rPr lang="ro-RO" sz="2000" dirty="0"/>
            </a:br>
            <a:br>
              <a:rPr lang="ro-RO" sz="1200" dirty="0"/>
            </a:br>
            <a:r>
              <a:rPr lang="ro" sz="1200" dirty="0"/>
              <a:t> </a:t>
            </a:r>
          </a:p>
        </p:txBody>
      </p:sp>
      <p:sp>
        <p:nvSpPr>
          <p:cNvPr id="98" name="Google Shape;98;p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ro" dirty="0"/>
              <a:t> </a:t>
            </a:r>
            <a:endParaRPr dirty="0"/>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16029446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69473" y="2332269"/>
            <a:ext cx="8072400" cy="3822346"/>
          </a:xfrm>
          <a:prstGeom prst="rect">
            <a:avLst/>
          </a:prstGeom>
          <a:noFill/>
          <a:ln>
            <a:noFill/>
          </a:ln>
        </p:spPr>
        <p:txBody>
          <a:bodyPr spcFirstLastPara="1" wrap="square" lIns="91425" tIns="45700" rIns="91425" bIns="45700" anchor="ctr" anchorCtr="0">
            <a:noAutofit/>
          </a:bodyPr>
          <a:lstStyle/>
          <a:p>
            <a:r>
              <a:rPr lang="ro" sz="2000" b="1" dirty="0">
                <a:latin typeface="+mj-lt"/>
              </a:rPr>
              <a:t>4. Aspecte juridice în Slovacia</a:t>
            </a:r>
            <a:br>
              <a:rPr lang="ro-RO" sz="2000" b="1" dirty="0">
                <a:latin typeface="+mj-lt"/>
              </a:rPr>
            </a:br>
            <a:r>
              <a:rPr lang="ro" sz="2000" b="1" dirty="0">
                <a:latin typeface="+mj-lt"/>
              </a:rPr>
              <a:t> </a:t>
            </a:r>
            <a:br>
              <a:rPr lang="ro-RO" sz="2000" b="1" dirty="0">
                <a:latin typeface="+mj-lt"/>
              </a:rPr>
            </a:br>
            <a:r>
              <a:rPr lang="ro" sz="2000" b="1" dirty="0">
                <a:latin typeface="+mj-lt"/>
              </a:rPr>
              <a:t>În ceea ce privește sintagma „întreprindere socială”, cadrul legislativ slovac a inclus prima definiție în 2008. </a:t>
            </a:r>
            <a:r>
              <a:rPr lang="ro" sz="2000" dirty="0">
                <a:latin typeface="+mj-lt"/>
              </a:rPr>
              <a:t>Ca răspuns la creșterea bruscă a șomajului legată de criza economică globală, Legea 5/2004 Coll. privind serviciile de ocupare a forței de muncă a fost modificat în aprilie 2008 pentru a include întreprinderile sociale. În cadrul politicii active a pieței muncii, a fost elaborată ca măsură nouă o contribuție care subvenționează costurile forței de muncă ale unui angajat la o întreprindere socială. </a:t>
            </a:r>
            <a:br>
              <a:rPr lang="ro-RO" sz="2000" dirty="0">
                <a:latin typeface="+mj-lt"/>
              </a:rPr>
            </a:br>
            <a:r>
              <a:rPr lang="ro" sz="2000" dirty="0">
                <a:latin typeface="+mj-lt"/>
              </a:rPr>
              <a:t>Modificarea din 2008 a jucat un rol în a ascunde acele întreprinderi sociale de facto care nu sunt concentrate pe integrarea în muncă prin recunoașterea întreprinderilor sociale care sunt destinate în mod deliberat să o ajute.</a:t>
            </a:r>
            <a:br>
              <a:rPr lang="ro-RO" sz="2000" dirty="0"/>
            </a:br>
            <a:br>
              <a:rPr lang="ro-RO" sz="1200" dirty="0"/>
            </a:br>
            <a:r>
              <a:rPr lang="ro" sz="1200" dirty="0"/>
              <a:t> </a:t>
            </a:r>
          </a:p>
        </p:txBody>
      </p:sp>
      <p:sp>
        <p:nvSpPr>
          <p:cNvPr id="98" name="Google Shape;98;p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ro" dirty="0"/>
              <a:t> </a:t>
            </a:r>
            <a:endParaRPr dirty="0"/>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16029446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69473" y="1389185"/>
            <a:ext cx="8072400" cy="4765430"/>
          </a:xfrm>
          <a:prstGeom prst="rect">
            <a:avLst/>
          </a:prstGeom>
          <a:noFill/>
          <a:ln>
            <a:noFill/>
          </a:ln>
        </p:spPr>
        <p:txBody>
          <a:bodyPr spcFirstLastPara="1" wrap="square" lIns="91425" tIns="45700" rIns="91425" bIns="45700" anchor="ctr" anchorCtr="0">
            <a:noAutofit/>
          </a:bodyPr>
          <a:lstStyle/>
          <a:p>
            <a:r>
              <a:rPr lang="ro" sz="2000" b="1" dirty="0">
                <a:latin typeface="+mj-lt"/>
              </a:rPr>
              <a:t>Sintagma „tema economiei sociale” a fost adăugată la</a:t>
            </a:r>
            <a:r>
              <a:rPr lang="ro" sz="2000" dirty="0">
                <a:latin typeface="+mj-lt"/>
              </a:rPr>
              <a:t> </a:t>
            </a:r>
            <a:r>
              <a:rPr lang="ro" sz="2000" b="1" dirty="0">
                <a:latin typeface="+mj-lt"/>
              </a:rPr>
              <a:t>Legea privind serviciile de ocupare a forței de muncă din 2015. </a:t>
            </a:r>
            <a:r>
              <a:rPr lang="ro" sz="2000" dirty="0">
                <a:latin typeface="+mj-lt"/>
              </a:rPr>
              <a:t>Datorită slăbirii legăturii rigide dintre întreprinderile sociale și integrarea forței de muncă, această ajustare a permis o extindere parțială a percepției antreprenoriatului social. Cu toate acestea, din punctul de vedere al structurilor actuale de sprijin, aceasta nu a dus încă la nicio schimbare semnificativă .</a:t>
            </a:r>
            <a:br>
              <a:rPr lang="ro-RO" sz="2000" dirty="0">
                <a:latin typeface="+mj-lt"/>
              </a:rPr>
            </a:br>
            <a:r>
              <a:rPr lang="ro" sz="2000" dirty="0">
                <a:latin typeface="+mj-lt"/>
              </a:rPr>
              <a:t> </a:t>
            </a:r>
            <a:br>
              <a:rPr lang="ro-RO" sz="2000" dirty="0">
                <a:latin typeface="+mj-lt"/>
              </a:rPr>
            </a:br>
            <a:r>
              <a:rPr lang="ro" sz="2000" b="1" dirty="0">
                <a:latin typeface="+mj-lt"/>
              </a:rPr>
              <a:t>Legea 112/2018 privind economia socială și întreprinderile sociale </a:t>
            </a:r>
            <a:r>
              <a:rPr lang="ro" sz="2000" dirty="0">
                <a:latin typeface="+mj-lt"/>
              </a:rPr>
              <a:t>a intrat în vigoare în mai 2018. </a:t>
            </a:r>
            <a:r>
              <a:rPr lang="ro" sz="2000" i="1" dirty="0">
                <a:latin typeface="+mj-lt"/>
              </a:rPr>
              <a:t>Noua legislație a schimbat modul în care a fost dezvoltat un ecosistem de susținere, oferind o gamă de ajutor financiar și nefinanciar sponsorizat public, special adaptat pentru antreprenorii sociali. </a:t>
            </a:r>
            <a:r>
              <a:rPr lang="ro" sz="2000" dirty="0">
                <a:latin typeface="+mj-lt"/>
              </a:rPr>
              <a:t>Având în vedere cât de recent a intrat în vigoare noua lege, este încă prea devreme pentru a discuta eventualele efecte concrete.</a:t>
            </a:r>
            <a:br>
              <a:rPr lang="ro-RO" sz="2000" dirty="0">
                <a:latin typeface="+mj-lt"/>
              </a:rPr>
            </a:br>
            <a:br>
              <a:rPr lang="ro-RO" sz="1200" dirty="0"/>
            </a:br>
            <a:r>
              <a:rPr lang="ro" sz="1200" dirty="0"/>
              <a:t> </a:t>
            </a:r>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22078077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69473" y="2332269"/>
            <a:ext cx="8072400" cy="3822346"/>
          </a:xfrm>
          <a:prstGeom prst="rect">
            <a:avLst/>
          </a:prstGeom>
          <a:noFill/>
          <a:ln>
            <a:noFill/>
          </a:ln>
        </p:spPr>
        <p:txBody>
          <a:bodyPr spcFirstLastPara="1" wrap="square" lIns="91425" tIns="45700" rIns="91425" bIns="45700" anchor="ctr" anchorCtr="0">
            <a:noAutofit/>
          </a:bodyPr>
          <a:lstStyle/>
          <a:p>
            <a:r>
              <a:rPr lang="ro" sz="2000" b="1" dirty="0">
                <a:latin typeface="+mj-lt"/>
              </a:rPr>
              <a:t>Legea privind </a:t>
            </a:r>
            <a:r>
              <a:rPr lang="ro" sz="2000" b="1" dirty="0" err="1">
                <a:latin typeface="+mj-lt"/>
              </a:rPr>
              <a:t>SEaSE </a:t>
            </a:r>
            <a:r>
              <a:rPr lang="ro" sz="2000" b="1" dirty="0">
                <a:latin typeface="+mj-lt"/>
              </a:rPr>
              <a:t>concepe întreprinderile sociale ca o dinamică în cadrul economiei sociale, care este definită astfel:</a:t>
            </a:r>
            <a:r>
              <a:rPr lang="ro" sz="2000" dirty="0">
                <a:latin typeface="+mj-lt"/>
              </a:rPr>
              <a:t> </a:t>
            </a:r>
            <a:br>
              <a:rPr lang="ro-RO" sz="2000" dirty="0">
                <a:latin typeface="+mj-lt"/>
              </a:rPr>
            </a:br>
            <a:r>
              <a:rPr lang="ro" sz="2000" i="1" dirty="0">
                <a:latin typeface="+mj-lt"/>
              </a:rPr>
              <a:t>„suma activităților de producție, distribuție sau consum desfășurate prin intermediul activității economice sau neeconomice independent de autoritățile statului, al căror obiectiv principal este realizarea unui impact social pozitiv”.</a:t>
            </a:r>
            <a:r>
              <a:rPr lang="ro" sz="2000" dirty="0">
                <a:latin typeface="+mj-lt"/>
              </a:rPr>
              <a:t> </a:t>
            </a:r>
            <a:br>
              <a:rPr lang="ro-RO" sz="2000" dirty="0">
                <a:latin typeface="+mj-lt"/>
              </a:rPr>
            </a:br>
            <a:r>
              <a:rPr lang="ro" sz="2000" dirty="0">
                <a:latin typeface="+mj-lt"/>
              </a:rPr>
              <a:t>Legea 112/2018 privind economia socială și întreprinderile sociale.</a:t>
            </a:r>
            <a:br>
              <a:rPr lang="ro-RO" sz="2000" dirty="0">
                <a:latin typeface="+mj-lt"/>
              </a:rPr>
            </a:br>
            <a:r>
              <a:rPr lang="ro" sz="2000" dirty="0"/>
              <a:t> </a:t>
            </a:r>
            <a:br>
              <a:rPr lang="ro-RO" sz="2000" dirty="0"/>
            </a:br>
            <a:br>
              <a:rPr lang="ro-RO" sz="1200" dirty="0"/>
            </a:br>
            <a:r>
              <a:rPr lang="ro" sz="1200" dirty="0"/>
              <a:t> </a:t>
            </a:r>
          </a:p>
        </p:txBody>
      </p:sp>
      <p:sp>
        <p:nvSpPr>
          <p:cNvPr id="98" name="Google Shape;98;p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ro" dirty="0"/>
              <a:t> </a:t>
            </a:r>
            <a:endParaRPr dirty="0"/>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22078077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69473" y="2332269"/>
            <a:ext cx="8072400" cy="3822346"/>
          </a:xfrm>
          <a:prstGeom prst="rect">
            <a:avLst/>
          </a:prstGeom>
          <a:noFill/>
          <a:ln>
            <a:noFill/>
          </a:ln>
        </p:spPr>
        <p:txBody>
          <a:bodyPr spcFirstLastPara="1" wrap="square" lIns="91425" tIns="45700" rIns="91425" bIns="45700" anchor="ctr" anchorCtr="0">
            <a:noAutofit/>
          </a:bodyPr>
          <a:lstStyle/>
          <a:p>
            <a:r>
              <a:rPr lang="ro" sz="2000" b="1" dirty="0">
                <a:latin typeface="+mj-lt"/>
              </a:rPr>
              <a:t>Termenul „economia socială” se referă la </a:t>
            </a:r>
            <a:r>
              <a:rPr lang="ro" sz="2000" dirty="0">
                <a:latin typeface="+mj-lt"/>
              </a:rPr>
              <a:t>un grup de activități care pot fi desfășurate de orice organizație din sectorul privat sau nonprofit. O entitate specifică care se angajează în activități de economie socială nu este întotdeauna un „subiect al economiei sociale”. </a:t>
            </a:r>
            <a:br>
              <a:rPr lang="ro-RO" sz="2000" dirty="0">
                <a:latin typeface="+mj-lt"/>
              </a:rPr>
            </a:br>
            <a:r>
              <a:rPr lang="ro" sz="2000" b="1" dirty="0">
                <a:latin typeface="+mj-lt"/>
              </a:rPr>
              <a:t>Asociații civice, fundații, fonduri care nu sunt de investiții, organizații de interes public, instituții religioase, companii comerciale, cooperative sau proprietari individuali (precum și angajatori) care:</a:t>
            </a:r>
            <a:r>
              <a:rPr lang="ro" sz="2000" dirty="0">
                <a:latin typeface="+mj-lt"/>
              </a:rPr>
              <a:t> </a:t>
            </a:r>
            <a:br>
              <a:rPr lang="ro-RO" sz="2000" dirty="0">
                <a:latin typeface="+mj-lt"/>
              </a:rPr>
            </a:br>
            <a:r>
              <a:rPr lang="ro" sz="2000" dirty="0">
                <a:latin typeface="+mj-lt"/>
              </a:rPr>
              <a:t>a) nu sunt finanțate și gestionate în mare parte sau în totalitate de către stat; </a:t>
            </a:r>
            <a:br>
              <a:rPr lang="ro-RO" sz="2000" dirty="0">
                <a:latin typeface="+mj-lt"/>
              </a:rPr>
            </a:br>
            <a:r>
              <a:rPr lang="ro" sz="2000" dirty="0">
                <a:latin typeface="+mj-lt"/>
              </a:rPr>
              <a:t>b) desfășoară activități care țin de un domeniu al economiei sociale (adică, obiectivul lor principal este obținerea unui impact social pozitiv); </a:t>
            </a:r>
            <a:br>
              <a:rPr lang="ro-RO" sz="2000" dirty="0">
                <a:latin typeface="+mj-lt"/>
              </a:rPr>
            </a:br>
            <a:r>
              <a:rPr lang="ro" sz="2000" dirty="0">
                <a:latin typeface="+mj-lt"/>
              </a:rPr>
              <a:t>c) care nu au scop lucrativ.</a:t>
            </a:r>
            <a:br>
              <a:rPr lang="ro-RO" sz="2000" dirty="0"/>
            </a:br>
            <a:r>
              <a:rPr lang="ro" sz="1200" dirty="0"/>
              <a:t> </a:t>
            </a:r>
          </a:p>
        </p:txBody>
      </p:sp>
      <p:sp>
        <p:nvSpPr>
          <p:cNvPr id="98" name="Google Shape;98;p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ro" dirty="0"/>
              <a:t> </a:t>
            </a:r>
            <a:endParaRPr dirty="0"/>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22078077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69473" y="2332269"/>
            <a:ext cx="8072400" cy="3822346"/>
          </a:xfrm>
          <a:prstGeom prst="rect">
            <a:avLst/>
          </a:prstGeom>
          <a:noFill/>
          <a:ln>
            <a:noFill/>
          </a:ln>
        </p:spPr>
        <p:txBody>
          <a:bodyPr spcFirstLastPara="1" wrap="square" lIns="91425" tIns="45700" rIns="91425" bIns="45700" anchor="ctr" anchorCtr="0">
            <a:noAutofit/>
          </a:bodyPr>
          <a:lstStyle/>
          <a:p>
            <a:r>
              <a:rPr lang="ro" sz="2000" b="1" dirty="0">
                <a:latin typeface="+mj-lt"/>
              </a:rPr>
              <a:t>Înființarea și administrarea entităților de economie socială sunt guvernate de diverse legi </a:t>
            </a:r>
            <a:r>
              <a:rPr lang="ro" sz="2000" dirty="0">
                <a:latin typeface="+mj-lt"/>
              </a:rPr>
              <a:t>care sunt specifice fiecărei forme juridice ale acestora (de exemplu, ONG-urile sunt gestionate în conformitate cu Legea corespunzătoare privind organizațiile non-profit). </a:t>
            </a:r>
            <a:br>
              <a:rPr lang="ro-RO" sz="2000" dirty="0">
                <a:latin typeface="+mj-lt"/>
              </a:rPr>
            </a:br>
            <a:r>
              <a:rPr lang="ro" sz="2000" dirty="0">
                <a:latin typeface="+mj-lt"/>
              </a:rPr>
              <a:t>Legea privind SEaSE a fost creată cu scopul de a păstra diversitatea structurilor juridice care fac parte din economia socială. Acesta a extins definiția antreprenoriatului conform Codului comercial (Legea 513/1991) pentru a include desfășurarea de operațiuni comerciale cu scopul de a obține impacturi sociale bune cuantificabile. Potrivit noii legi, entitățile comerciale nu sunt obligate să opereze doar în scopul de a face bani. Datorită acestei tranziții, organizațiile care sunt adesea considerate întreprinderi au acum mai multe șanse de a deveni subiecți ai economiei sociale.</a:t>
            </a:r>
          </a:p>
        </p:txBody>
      </p:sp>
      <p:sp>
        <p:nvSpPr>
          <p:cNvPr id="98" name="Google Shape;98;p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ro" dirty="0"/>
              <a:t> </a:t>
            </a:r>
            <a:endParaRPr dirty="0"/>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22078077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614334" y="2130045"/>
            <a:ext cx="8072400" cy="4349885"/>
          </a:xfrm>
          <a:prstGeom prst="rect">
            <a:avLst/>
          </a:prstGeom>
          <a:noFill/>
          <a:ln>
            <a:noFill/>
          </a:ln>
        </p:spPr>
        <p:txBody>
          <a:bodyPr spcFirstLastPara="1" wrap="square" lIns="91425" tIns="45700" rIns="91425" bIns="45700" anchor="ctr" anchorCtr="0">
            <a:noAutofit/>
          </a:bodyPr>
          <a:lstStyle/>
          <a:p>
            <a:r>
              <a:rPr lang="ro" sz="2000" b="1" dirty="0">
                <a:latin typeface="+mj-lt"/>
              </a:rPr>
              <a:t>I. Aspecte juridice în România</a:t>
            </a:r>
            <a:br>
              <a:rPr lang="ro-RO" sz="2000" dirty="0">
                <a:latin typeface="+mj-lt"/>
              </a:rPr>
            </a:br>
            <a:br>
              <a:rPr lang="ro-RO" sz="2000" dirty="0">
                <a:latin typeface="+mj-lt"/>
              </a:rPr>
            </a:br>
            <a:r>
              <a:rPr lang="ro" sz="2000" i="1" dirty="0">
                <a:latin typeface="+mj-lt"/>
              </a:rPr>
              <a:t> </a:t>
            </a:r>
            <a:br>
              <a:rPr lang="ro-RO" sz="2000" i="1" dirty="0">
                <a:latin typeface="+mj-lt"/>
              </a:rPr>
            </a:br>
            <a:r>
              <a:rPr lang="ro" sz="2000" b="1" dirty="0">
                <a:latin typeface="+mj-lt"/>
              </a:rPr>
              <a:t>România a instituționalizat recent întreprinderile sociale. </a:t>
            </a:r>
            <a:r>
              <a:rPr lang="ro" sz="2000" dirty="0">
                <a:latin typeface="+mj-lt"/>
              </a:rPr>
              <a:t>Legea economiei sociale 2019/2015 a fost adoptată după o perioadă de cinci ani de consultare a politicilor, dând companiilor sociale legitimitate juridică. </a:t>
            </a:r>
            <a:br>
              <a:rPr lang="ro-RO" sz="2000" dirty="0">
                <a:latin typeface="+mj-lt"/>
              </a:rPr>
            </a:br>
            <a:r>
              <a:rPr lang="ro" sz="2000" b="1" dirty="0">
                <a:latin typeface="+mj-lt"/>
              </a:rPr>
              <a:t>Întreprinderile sociale au fost recunoscute ca </a:t>
            </a:r>
            <a:r>
              <a:rPr lang="ro" sz="2000" dirty="0">
                <a:latin typeface="+mj-lt"/>
              </a:rPr>
              <a:t>o componentă a economiei sociale în baza acestui statut. Legea stabilește cerințele pe care trebuie să le îndeplinească diferitele tipuri de organizații (asociații și fundații, asociații de asistență reciprocă, cooperative și firme cu răspundere limitată) pentru a fi considerate întreprinderi sociale. O categorie nou-nouță de întreprindere socială este, de asemenea, oficializată prin lege: întreprinderea de inserție socială. Definiția României a afacerii sociale este încă generală și în concordanță cu definiția SBI din 2011, deși omite conceptul de guvernare multi-stakeholder.</a:t>
            </a:r>
            <a:br>
              <a:rPr lang="ro-RO" sz="2000" dirty="0"/>
            </a:br>
            <a:br>
              <a:rPr lang="ro-RO" sz="2000" dirty="0"/>
            </a:br>
            <a:endParaRPr sz="2000" dirty="0">
              <a:latin typeface="+mj-lt"/>
            </a:endParaRPr>
          </a:p>
        </p:txBody>
      </p:sp>
      <p:sp>
        <p:nvSpPr>
          <p:cNvPr id="98" name="Google Shape;98;p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ro" dirty="0"/>
              <a:t> </a:t>
            </a:r>
            <a:endParaRPr dirty="0"/>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102212000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69473" y="2332269"/>
            <a:ext cx="8072400" cy="3822346"/>
          </a:xfrm>
          <a:prstGeom prst="rect">
            <a:avLst/>
          </a:prstGeom>
          <a:noFill/>
          <a:ln>
            <a:noFill/>
          </a:ln>
        </p:spPr>
        <p:txBody>
          <a:bodyPr spcFirstLastPara="1" wrap="square" lIns="91425" tIns="45700" rIns="91425" bIns="45700" anchor="ctr" anchorCtr="0">
            <a:noAutofit/>
          </a:bodyPr>
          <a:lstStyle/>
          <a:p>
            <a:r>
              <a:rPr lang="ro" sz="2000" b="1" dirty="0">
                <a:latin typeface="+mj-lt"/>
              </a:rPr>
              <a:t>Întreprinderile sociale pot solicita să devină „întreprindere socială înregistrată” dacă îndeplinesc toate cerințele prevăzute de lege. </a:t>
            </a:r>
            <a:r>
              <a:rPr lang="ro" sz="2000" dirty="0">
                <a:latin typeface="+mj-lt"/>
              </a:rPr>
              <a:t>Accesul la o varietate de măsuri de sprijin este condiționat de a avea statutul de întreprindere socială înregistrată. Cu toate acestea, doar o mică parte din totalul organizațiilor eligibile au ales să aștepte pentru a aplica. În consecință, aceștia nu sunt eligibili pentru programele de sprijin pe care le prevede Legea SEaSE. </a:t>
            </a:r>
            <a:br>
              <a:rPr lang="ro-RO" sz="2000" dirty="0">
                <a:latin typeface="+mj-lt"/>
              </a:rPr>
            </a:br>
            <a:r>
              <a:rPr lang="ro" sz="2000" dirty="0">
                <a:latin typeface="+mj-lt"/>
              </a:rPr>
              <a:t>S-ar putea argumenta că actualul cadru legal slovac are un accent mai larg în comparație cu cerințele definiției operaționale a UE a întreprinderii sociale, deoarece permite acordarea statutului de întreprindere socială entităților controlate de municipalitățile locale și de proprietarii individuali.</a:t>
            </a:r>
            <a:br>
              <a:rPr lang="ro-RO" sz="2000" dirty="0"/>
            </a:br>
            <a:br>
              <a:rPr lang="ro-RO" sz="1200" dirty="0"/>
            </a:br>
            <a:r>
              <a:rPr lang="ro" sz="1200" dirty="0"/>
              <a:t> </a:t>
            </a:r>
          </a:p>
        </p:txBody>
      </p:sp>
      <p:sp>
        <p:nvSpPr>
          <p:cNvPr id="98" name="Google Shape;98;p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ro" dirty="0"/>
              <a:t> </a:t>
            </a:r>
            <a:endParaRPr dirty="0"/>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22078077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69473" y="2332269"/>
            <a:ext cx="8072400" cy="3822346"/>
          </a:xfrm>
          <a:prstGeom prst="rect">
            <a:avLst/>
          </a:prstGeom>
          <a:noFill/>
          <a:ln>
            <a:noFill/>
          </a:ln>
        </p:spPr>
        <p:txBody>
          <a:bodyPr spcFirstLastPara="1" wrap="square" lIns="91425" tIns="45700" rIns="91425" bIns="45700" anchor="ctr" anchorCtr="0">
            <a:noAutofit/>
          </a:bodyPr>
          <a:lstStyle/>
          <a:p>
            <a:r>
              <a:rPr lang="ro" sz="1400" b="1" u="sng" dirty="0">
                <a:latin typeface="+mj-lt"/>
              </a:rPr>
              <a:t>Bibliografie</a:t>
            </a:r>
            <a:r>
              <a:rPr lang="ro" sz="1400" b="1" dirty="0">
                <a:latin typeface="+mj-lt"/>
              </a:rPr>
              <a:t> </a:t>
            </a:r>
            <a:br>
              <a:rPr lang="ro-RO" sz="1400" b="1" dirty="0">
                <a:latin typeface="+mj-lt"/>
              </a:rPr>
            </a:br>
            <a:r>
              <a:rPr lang="ro" sz="1400" dirty="0">
                <a:latin typeface="+mj-lt"/>
              </a:rPr>
              <a:t> </a:t>
            </a:r>
            <a:br>
              <a:rPr lang="ro-RO" sz="1400" dirty="0">
                <a:latin typeface="+mj-lt"/>
              </a:rPr>
            </a:br>
            <a:r>
              <a:rPr lang="ro" sz="1400" dirty="0">
                <a:latin typeface="+mj-lt"/>
              </a:rPr>
              <a:t>Comisia Europeană, </a:t>
            </a:r>
            <a:r>
              <a:rPr lang="ro" sz="1400" i="1" dirty="0">
                <a:latin typeface="+mj-lt"/>
              </a:rPr>
              <a:t>Piața Internă, Industrie, Antreprenoriat și IMM-uri</a:t>
            </a:r>
            <a:r>
              <a:rPr lang="ro" sz="1400" dirty="0">
                <a:latin typeface="+mj-lt"/>
              </a:rPr>
              <a:t> </a:t>
            </a:r>
            <a:r>
              <a:rPr lang="ro" sz="1400" u="sng" dirty="0">
                <a:latin typeface="+mj-lt"/>
                <a:hlinkClick r:id="rId3"/>
              </a:rPr>
              <a:t>https://single-market-economy.ec.europa.eu/sectors/proximity-and-social-economy/social-economy-eu/social-enterprises_en</a:t>
            </a:r>
            <a:r>
              <a:rPr lang="ro" sz="1400" dirty="0">
                <a:latin typeface="+mj-lt"/>
              </a:rPr>
              <a:t> </a:t>
            </a:r>
            <a:br>
              <a:rPr lang="ro-RO" sz="1400" dirty="0">
                <a:latin typeface="+mj-lt"/>
              </a:rPr>
            </a:br>
            <a:r>
              <a:rPr lang="ro" sz="1400" dirty="0">
                <a:latin typeface="+mj-lt"/>
              </a:rPr>
              <a:t>Comisia Europeană (2020) </a:t>
            </a:r>
            <a:r>
              <a:rPr lang="ro" sz="1400" i="1" dirty="0">
                <a:latin typeface="+mj-lt"/>
              </a:rPr>
              <a:t>Întreprinderile sociale și ecosistemele lor în Europa. Raport de sinteză comparativă </a:t>
            </a:r>
            <a:r>
              <a:rPr lang="ro" sz="1400" dirty="0">
                <a:latin typeface="+mj-lt"/>
              </a:rPr>
              <a:t>. Autori: Carlo </a:t>
            </a:r>
            <a:r>
              <a:rPr lang="ro" sz="1400" dirty="0" err="1">
                <a:latin typeface="+mj-lt"/>
              </a:rPr>
              <a:t>Borzaga </a:t>
            </a:r>
            <a:r>
              <a:rPr lang="ro" sz="1400" dirty="0">
                <a:latin typeface="+mj-lt"/>
              </a:rPr>
              <a:t>, Giulia </a:t>
            </a:r>
            <a:r>
              <a:rPr lang="ro" sz="1400" dirty="0" err="1">
                <a:latin typeface="+mj-lt"/>
              </a:rPr>
              <a:t>Galera </a:t>
            </a:r>
            <a:r>
              <a:rPr lang="ro" sz="1400" dirty="0">
                <a:latin typeface="+mj-lt"/>
              </a:rPr>
              <a:t>, Barbara </a:t>
            </a:r>
            <a:r>
              <a:rPr lang="ro" sz="1400" dirty="0" err="1">
                <a:latin typeface="+mj-lt"/>
              </a:rPr>
              <a:t>Franchini </a:t>
            </a:r>
            <a:r>
              <a:rPr lang="ro" sz="1400" dirty="0">
                <a:latin typeface="+mj-lt"/>
              </a:rPr>
              <a:t>, </a:t>
            </a:r>
            <a:r>
              <a:rPr lang="ro" sz="1400" dirty="0" err="1">
                <a:latin typeface="+mj-lt"/>
              </a:rPr>
              <a:t>Stefania</a:t>
            </a:r>
            <a:r>
              <a:rPr lang="ro" sz="1400" dirty="0">
                <a:latin typeface="+mj-lt"/>
              </a:rPr>
              <a:t> </a:t>
            </a:r>
            <a:r>
              <a:rPr lang="ro" sz="1400" dirty="0" err="1">
                <a:latin typeface="+mj-lt"/>
              </a:rPr>
              <a:t>Chiomento </a:t>
            </a:r>
            <a:r>
              <a:rPr lang="ro" sz="1400" dirty="0">
                <a:latin typeface="+mj-lt"/>
              </a:rPr>
              <a:t>, </a:t>
            </a:r>
            <a:r>
              <a:rPr lang="ro" sz="1400" dirty="0" err="1">
                <a:latin typeface="+mj-lt"/>
              </a:rPr>
              <a:t>Rocío </a:t>
            </a:r>
            <a:r>
              <a:rPr lang="ro" sz="1400" dirty="0">
                <a:latin typeface="+mj-lt"/>
              </a:rPr>
              <a:t>Nogales și Chiara </a:t>
            </a:r>
            <a:r>
              <a:rPr lang="ro" sz="1400" dirty="0" err="1">
                <a:latin typeface="+mj-lt"/>
              </a:rPr>
              <a:t>Carini </a:t>
            </a:r>
            <a:r>
              <a:rPr lang="ro" sz="1400" dirty="0">
                <a:latin typeface="+mj-lt"/>
              </a:rPr>
              <a:t>. Luxemburg: Oficiul pentru Publicații al Uniunii Europene </a:t>
            </a:r>
            <a:br>
              <a:rPr lang="ro-RO" sz="1400" dirty="0">
                <a:latin typeface="+mj-lt"/>
              </a:rPr>
            </a:br>
            <a:r>
              <a:rPr lang="ro" sz="1400" dirty="0">
                <a:latin typeface="+mj-lt"/>
              </a:rPr>
              <a:t>Comisia Europeană (2019) </a:t>
            </a:r>
            <a:r>
              <a:rPr lang="ro" sz="1400" i="1" dirty="0">
                <a:latin typeface="+mj-lt"/>
              </a:rPr>
              <a:t>Întreprinderile sociale și ecosistemele lor în Europa. Raport de țară actualizat: România </a:t>
            </a:r>
            <a:r>
              <a:rPr lang="ro" sz="1400" dirty="0">
                <a:latin typeface="+mj-lt"/>
              </a:rPr>
              <a:t>. Autori: </a:t>
            </a:r>
            <a:r>
              <a:rPr lang="ro" sz="1400" dirty="0" err="1">
                <a:latin typeface="+mj-lt"/>
              </a:rPr>
              <a:t>Mihaela</a:t>
            </a:r>
            <a:r>
              <a:rPr lang="ro" sz="1400" dirty="0">
                <a:latin typeface="+mj-lt"/>
              </a:rPr>
              <a:t> </a:t>
            </a:r>
            <a:r>
              <a:rPr lang="ro" sz="1400" dirty="0" err="1">
                <a:latin typeface="+mj-lt"/>
              </a:rPr>
              <a:t>Lambru </a:t>
            </a:r>
            <a:r>
              <a:rPr lang="ro" sz="1400" dirty="0">
                <a:latin typeface="+mj-lt"/>
              </a:rPr>
              <a:t>si Claudia </a:t>
            </a:r>
            <a:r>
              <a:rPr lang="ro" sz="1400" dirty="0" err="1">
                <a:latin typeface="+mj-lt"/>
              </a:rPr>
              <a:t>Petrescu </a:t>
            </a:r>
            <a:r>
              <a:rPr lang="ro" sz="1400" dirty="0">
                <a:latin typeface="+mj-lt"/>
              </a:rPr>
              <a:t>. Luxemburg: Oficiul pentru Publicații al Uniunii Europene. Disponibil la </a:t>
            </a:r>
            <a:r>
              <a:rPr lang="ro" sz="1400" u="sng" dirty="0">
                <a:latin typeface="+mj-lt"/>
                <a:hlinkClick r:id="rId4"/>
              </a:rPr>
              <a:t>http://ec.europa.eu/social/main.</a:t>
            </a:r>
            <a:r>
              <a:rPr lang="ro" sz="1400" dirty="0">
                <a:latin typeface="+mj-lt"/>
              </a:rPr>
              <a:t> </a:t>
            </a:r>
            <a:r>
              <a:rPr lang="ro" sz="1400" u="sng" dirty="0" err="1">
                <a:latin typeface="+mj-lt"/>
                <a:hlinkClick r:id="rId4"/>
              </a:rPr>
              <a:t>jsp?advSearchKey </a:t>
            </a:r>
            <a:r>
              <a:rPr lang="ro" sz="1400" u="sng" dirty="0">
                <a:latin typeface="+mj-lt"/>
                <a:hlinkClick r:id="rId4"/>
              </a:rPr>
              <a:t>= </a:t>
            </a:r>
            <a:r>
              <a:rPr lang="ro" sz="1400" u="sng" dirty="0" err="1">
                <a:latin typeface="+mj-lt"/>
                <a:hlinkClick r:id="rId4"/>
              </a:rPr>
              <a:t>socenterfiches&amp;mode </a:t>
            </a:r>
            <a:r>
              <a:rPr lang="ro" sz="1400" u="sng" dirty="0">
                <a:latin typeface="+mj-lt"/>
                <a:hlinkClick r:id="rId4"/>
              </a:rPr>
              <a:t>= </a:t>
            </a:r>
            <a:r>
              <a:rPr lang="ro" sz="1400" u="sng" dirty="0" err="1">
                <a:latin typeface="+mj-lt"/>
                <a:hlinkClick r:id="rId4"/>
              </a:rPr>
              <a:t>advancedSubmit&amp;catId </a:t>
            </a:r>
            <a:r>
              <a:rPr lang="ro" sz="1400" u="sng" dirty="0">
                <a:latin typeface="+mj-lt"/>
                <a:hlinkClick r:id="rId4"/>
              </a:rPr>
              <a:t>=22 </a:t>
            </a:r>
            <a:r>
              <a:rPr lang="ro" sz="1400" dirty="0">
                <a:latin typeface="+mj-lt"/>
              </a:rPr>
              <a:t>sau https://ec.europa.eu/social/BlobServlet?docId=20959&amp;langId=en </a:t>
            </a:r>
            <a:br>
              <a:rPr lang="ro-RO" sz="1400" dirty="0">
                <a:latin typeface="+mj-lt"/>
              </a:rPr>
            </a:br>
            <a:r>
              <a:rPr lang="ro" sz="1400" dirty="0">
                <a:latin typeface="+mj-lt"/>
              </a:rPr>
              <a:t>Comisia Europeană (2020) </a:t>
            </a:r>
            <a:r>
              <a:rPr lang="ro" sz="1400" i="1" dirty="0">
                <a:latin typeface="+mj-lt"/>
              </a:rPr>
              <a:t>Întreprinderile sociale și ecosistemele lor în Europa. Raport de țară actualizat: Italia </a:t>
            </a:r>
            <a:r>
              <a:rPr lang="ro" sz="1400" dirty="0">
                <a:latin typeface="+mj-lt"/>
              </a:rPr>
              <a:t>. Autor: Carlo </a:t>
            </a:r>
            <a:r>
              <a:rPr lang="ro" sz="1400" dirty="0" err="1">
                <a:latin typeface="+mj-lt"/>
              </a:rPr>
              <a:t>Borzaga </a:t>
            </a:r>
            <a:r>
              <a:rPr lang="ro" sz="1400" dirty="0">
                <a:latin typeface="+mj-lt"/>
              </a:rPr>
              <a:t>. Luxemburg: Oficiul pentru Publicații al Uniunii Europene. Disponibil la </a:t>
            </a:r>
            <a:r>
              <a:rPr lang="ro" sz="1400" u="sng" dirty="0">
                <a:latin typeface="+mj-lt"/>
                <a:hlinkClick r:id="rId5"/>
              </a:rPr>
              <a:t>https://europa.eu/!Qq64ny</a:t>
            </a:r>
            <a:r>
              <a:rPr lang="ro" sz="1400" dirty="0">
                <a:latin typeface="+mj-lt"/>
              </a:rPr>
              <a:t> </a:t>
            </a:r>
            <a:br>
              <a:rPr lang="ro-RO" sz="1400" dirty="0">
                <a:latin typeface="+mj-lt"/>
              </a:rPr>
            </a:br>
            <a:r>
              <a:rPr lang="ro" sz="1400" dirty="0">
                <a:latin typeface="+mj-lt"/>
              </a:rPr>
              <a:t>Comisia Europeană (2019) </a:t>
            </a:r>
            <a:r>
              <a:rPr lang="ro" sz="1400" i="1" dirty="0">
                <a:latin typeface="+mj-lt"/>
              </a:rPr>
              <a:t>Întreprinderile sociale și ecosistemele lor în Europa. Raport de țară actualizat: Grecia </a:t>
            </a:r>
            <a:r>
              <a:rPr lang="ro" sz="1400" dirty="0">
                <a:latin typeface="+mj-lt"/>
              </a:rPr>
              <a:t>. Autori: </a:t>
            </a:r>
            <a:r>
              <a:rPr lang="ro" sz="1400" dirty="0" err="1">
                <a:latin typeface="+mj-lt"/>
              </a:rPr>
              <a:t>Angelos</a:t>
            </a:r>
            <a:r>
              <a:rPr lang="ro" sz="1400" dirty="0">
                <a:latin typeface="+mj-lt"/>
              </a:rPr>
              <a:t> </a:t>
            </a:r>
            <a:r>
              <a:rPr lang="ro" sz="1400" dirty="0" err="1">
                <a:latin typeface="+mj-lt"/>
              </a:rPr>
              <a:t>Varvarousis </a:t>
            </a:r>
            <a:r>
              <a:rPr lang="ro" sz="1400" dirty="0">
                <a:latin typeface="+mj-lt"/>
              </a:rPr>
              <a:t>și </a:t>
            </a:r>
            <a:r>
              <a:rPr lang="ro" sz="1400" dirty="0" err="1">
                <a:latin typeface="+mj-lt"/>
              </a:rPr>
              <a:t>Georgios</a:t>
            </a:r>
            <a:r>
              <a:rPr lang="ro" sz="1400" dirty="0">
                <a:latin typeface="+mj-lt"/>
              </a:rPr>
              <a:t> </a:t>
            </a:r>
            <a:r>
              <a:rPr lang="ro" sz="1400" dirty="0" err="1">
                <a:latin typeface="+mj-lt"/>
              </a:rPr>
              <a:t>Tsitsirigkos </a:t>
            </a:r>
            <a:r>
              <a:rPr lang="ro" sz="1400" dirty="0">
                <a:latin typeface="+mj-lt"/>
              </a:rPr>
              <a:t>. Luxemburg: Oficiul pentru Publicații al Uniunii Europene. Disponibil la </a:t>
            </a:r>
            <a:r>
              <a:rPr lang="ro" sz="1400" u="sng" dirty="0">
                <a:latin typeface="+mj-lt"/>
                <a:hlinkClick r:id="rId5"/>
              </a:rPr>
              <a:t>https://europa.eu/!Qq64ny</a:t>
            </a:r>
            <a:r>
              <a:rPr lang="ro" sz="1400" dirty="0">
                <a:latin typeface="+mj-lt"/>
              </a:rPr>
              <a:t> </a:t>
            </a:r>
            <a:br>
              <a:rPr lang="ro-RO" sz="1400" dirty="0">
                <a:latin typeface="+mj-lt"/>
              </a:rPr>
            </a:br>
            <a:r>
              <a:rPr lang="ro" sz="1400" dirty="0">
                <a:latin typeface="+mj-lt"/>
              </a:rPr>
              <a:t>Comisia Europeană (2020) </a:t>
            </a:r>
            <a:r>
              <a:rPr lang="ro" sz="1400" i="1" dirty="0">
                <a:latin typeface="+mj-lt"/>
              </a:rPr>
              <a:t>Întreprinderile sociale și ecosistemele lor în Europa. Raport de țară actualizat: Slovacia </a:t>
            </a:r>
            <a:r>
              <a:rPr lang="ro" sz="1400" dirty="0">
                <a:latin typeface="+mj-lt"/>
              </a:rPr>
              <a:t>. Autor: </a:t>
            </a:r>
            <a:r>
              <a:rPr lang="ro" sz="1400" dirty="0" err="1">
                <a:latin typeface="+mj-lt"/>
              </a:rPr>
              <a:t>Zuzana</a:t>
            </a:r>
            <a:r>
              <a:rPr lang="ro" sz="1400" dirty="0">
                <a:latin typeface="+mj-lt"/>
              </a:rPr>
              <a:t> </a:t>
            </a:r>
            <a:r>
              <a:rPr lang="ro" sz="1400" dirty="0" err="1">
                <a:latin typeface="+mj-lt"/>
              </a:rPr>
              <a:t>Polačková </a:t>
            </a:r>
            <a:r>
              <a:rPr lang="ro" sz="1400" dirty="0">
                <a:latin typeface="+mj-lt"/>
              </a:rPr>
              <a:t>. Luxemburg: Oficiul pentru Publicații al Uniunii Europene. Disponibil la </a:t>
            </a:r>
            <a:r>
              <a:rPr lang="ro" sz="1400" u="sng" dirty="0">
                <a:latin typeface="+mj-lt"/>
                <a:hlinkClick r:id="rId5"/>
              </a:rPr>
              <a:t>https://europa.eu/!Qq64ny</a:t>
            </a:r>
            <a:br>
              <a:rPr lang="ro-RO" sz="1400" dirty="0">
                <a:latin typeface="+mj-lt"/>
              </a:rPr>
            </a:br>
            <a:br>
              <a:rPr lang="ro-RO" sz="2000" dirty="0"/>
            </a:br>
            <a:br>
              <a:rPr lang="ro-RO" sz="1200" dirty="0"/>
            </a:br>
            <a:r>
              <a:rPr lang="ro" sz="1200" dirty="0"/>
              <a:t> </a:t>
            </a:r>
          </a:p>
        </p:txBody>
      </p:sp>
      <p:sp>
        <p:nvSpPr>
          <p:cNvPr id="98" name="Google Shape;98;p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ro" dirty="0"/>
              <a:t> </a:t>
            </a:r>
            <a:endParaRPr dirty="0"/>
          </a:p>
        </p:txBody>
      </p:sp>
      <p:pic>
        <p:nvPicPr>
          <p:cNvPr id="99" name="Google Shape;99;p1"/>
          <p:cNvPicPr preferRelativeResize="0"/>
          <p:nvPr/>
        </p:nvPicPr>
        <p:blipFill rotWithShape="1">
          <a:blip r:embed="rId6">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37538159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87058" y="1644162"/>
            <a:ext cx="8072400" cy="4695092"/>
          </a:xfrm>
          <a:prstGeom prst="rect">
            <a:avLst/>
          </a:prstGeom>
          <a:noFill/>
          <a:ln>
            <a:noFill/>
          </a:ln>
        </p:spPr>
        <p:txBody>
          <a:bodyPr spcFirstLastPara="1" wrap="square" lIns="91425" tIns="45700" rIns="91425" bIns="45700" anchor="ctr" anchorCtr="0">
            <a:noAutofit/>
          </a:bodyPr>
          <a:lstStyle/>
          <a:p>
            <a:r>
              <a:rPr lang="ro" sz="2000" dirty="0">
                <a:latin typeface="+mj-lt"/>
              </a:rPr>
              <a:t> </a:t>
            </a:r>
            <a:br>
              <a:rPr lang="ro-RO" sz="2000" dirty="0">
                <a:latin typeface="+mj-lt"/>
              </a:rPr>
            </a:br>
            <a:br>
              <a:rPr lang="ro-RO" sz="2000" dirty="0">
                <a:latin typeface="+mj-lt"/>
              </a:rPr>
            </a:br>
            <a:r>
              <a:rPr lang="ro" sz="2000" b="1" dirty="0">
                <a:latin typeface="+mj-lt"/>
              </a:rPr>
              <a:t>O distincție clară între întreprinderile sociale și întreprinderile de inserție socială se face </a:t>
            </a:r>
            <a:r>
              <a:rPr lang="ro" sz="2000" dirty="0">
                <a:latin typeface="+mj-lt"/>
              </a:rPr>
              <a:t>prin Legea 219/2015. (articolul 11). Societati cooperatiste (Legea 1/2005); cooperative de credit (Ordin 99/2006); asociatii si fundatii (OG 26/2000); asociații de ajutor reciproc (Legile 122/1996 și 540/2002); societatile agricole (Legea 36/1991) si asociatiile si federatiile acestora; și alte tipuri de persoane juridice (societăți cu răspundere limitată sau societăți cu acționari) care sunt g ( </a:t>
            </a:r>
            <a:r>
              <a:rPr lang="ro" sz="2000" dirty="0" err="1">
                <a:latin typeface="+mj-lt"/>
              </a:rPr>
              <a:t>Rusandu </a:t>
            </a:r>
            <a:r>
              <a:rPr lang="ro" sz="2000" dirty="0">
                <a:latin typeface="+mj-lt"/>
              </a:rPr>
              <a:t>2016, CESE 2017). Legea 219/2015, care reglementează un nou tip de WISE cunoscut sub numele de „întreprinderi de inserție socială”, pune un accent deosebit pe utilizarea întreprinderii sociale ca instrument de incluziune socială. </a:t>
            </a:r>
            <a:br>
              <a:rPr lang="ro-RO" sz="2000" dirty="0">
                <a:latin typeface="+mj-lt"/>
              </a:rPr>
            </a:br>
            <a:r>
              <a:rPr lang="ro" sz="2000" dirty="0">
                <a:latin typeface="+mj-lt"/>
              </a:rPr>
              <a:t>Întreprinderea socială de integrare în muncă – definită în Comisia Europeană (2020) </a:t>
            </a:r>
            <a:r>
              <a:rPr lang="ro" sz="2000" i="1" dirty="0">
                <a:latin typeface="+mj-lt"/>
              </a:rPr>
              <a:t>Întreprinderile sociale și ecosistemele lor în Europa. Raport de țară actualizat: Italia </a:t>
            </a:r>
            <a:r>
              <a:rPr lang="ro" sz="2000" dirty="0">
                <a:latin typeface="+mj-lt"/>
              </a:rPr>
              <a:t>. Autor: Carlo </a:t>
            </a:r>
            <a:r>
              <a:rPr lang="ro" sz="2000" dirty="0" err="1">
                <a:latin typeface="+mj-lt"/>
              </a:rPr>
              <a:t>Borzaga </a:t>
            </a:r>
            <a:r>
              <a:rPr lang="ro" sz="2000" dirty="0">
                <a:latin typeface="+mj-lt"/>
              </a:rPr>
              <a:t>.</a:t>
            </a:r>
            <a:br>
              <a:rPr lang="ro-RO" sz="2000" dirty="0"/>
            </a:br>
            <a:br>
              <a:rPr lang="ro-RO" sz="2000" dirty="0"/>
            </a:br>
            <a:br>
              <a:rPr lang="ro-RO" sz="2000" dirty="0"/>
            </a:br>
            <a:endParaRPr sz="2000" dirty="0">
              <a:latin typeface="+mj-lt"/>
            </a:endParaRPr>
          </a:p>
        </p:txBody>
      </p:sp>
      <p:sp>
        <p:nvSpPr>
          <p:cNvPr id="98" name="Google Shape;98;p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ro" dirty="0"/>
              <a:t> </a:t>
            </a:r>
            <a:endParaRPr dirty="0"/>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23952422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87058" y="1477109"/>
            <a:ext cx="8072400" cy="5530362"/>
          </a:xfrm>
          <a:prstGeom prst="rect">
            <a:avLst/>
          </a:prstGeom>
          <a:noFill/>
          <a:ln>
            <a:noFill/>
          </a:ln>
        </p:spPr>
        <p:txBody>
          <a:bodyPr spcFirstLastPara="1" wrap="square" lIns="91425" tIns="45700" rIns="91425" bIns="45700" anchor="ctr" anchorCtr="0">
            <a:noAutofit/>
          </a:bodyPr>
          <a:lstStyle/>
          <a:p>
            <a:r>
              <a:rPr lang="ro" sz="2000" dirty="0">
                <a:latin typeface="+mj-lt"/>
              </a:rPr>
              <a:t>Organizațiile menționate în statut trebuie să solicite un certificat de întreprindere socială de la Agenția Națională pentru Ocuparea Forței de Muncă pentru a fi recunoscute ca întreprinderi sociale. Potrivit legii, pentru noile WISE-uri (întreprinderi de inserție socială) este necesară o anumită certificare cunoscută sub numele de „marca socială”. Această acreditare distinctivă are o dată de expirare de trei ani.</a:t>
            </a:r>
            <a:br>
              <a:rPr lang="ro-RO" sz="2000" dirty="0"/>
            </a:br>
            <a:br>
              <a:rPr lang="ro-RO" sz="2000" dirty="0"/>
            </a:br>
            <a:br>
              <a:rPr lang="ro-RO" sz="2000" dirty="0"/>
            </a:br>
            <a:br>
              <a:rPr lang="ro-RO" sz="2000" dirty="0"/>
            </a:br>
            <a:endParaRPr sz="2000" dirty="0">
              <a:latin typeface="+mj-lt"/>
            </a:endParaRPr>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23952422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405502" y="2092570"/>
            <a:ext cx="8072400" cy="4384600"/>
          </a:xfrm>
          <a:prstGeom prst="rect">
            <a:avLst/>
          </a:prstGeom>
          <a:noFill/>
          <a:ln>
            <a:noFill/>
          </a:ln>
        </p:spPr>
        <p:txBody>
          <a:bodyPr spcFirstLastPara="1" wrap="square" lIns="91425" tIns="45700" rIns="91425" bIns="45700" anchor="ctr" anchorCtr="0">
            <a:noAutofit/>
          </a:bodyPr>
          <a:lstStyle/>
          <a:p>
            <a:r>
              <a:rPr lang="ro" sz="2000" b="1" dirty="0">
                <a:latin typeface="+mj-lt"/>
              </a:rPr>
              <a:t>Nomenclatura „economiei sociale” și „antreprenoriatului social” </a:t>
            </a:r>
            <a:r>
              <a:rPr lang="ro" sz="2000" dirty="0">
                <a:latin typeface="+mj-lt"/>
              </a:rPr>
              <a:t>a provocat ambiguități conceptuale și lipsă de claritate care au caracterizat discuțiile publice în ultimii zece ani. Întreprinderile sociale de facto erau operaționale și organizate în România în momentul în care Ministerul </a:t>
            </a:r>
            <a:r>
              <a:rPr lang="ro" sz="2000" dirty="0" err="1">
                <a:latin typeface="+mj-lt"/>
              </a:rPr>
              <a:t>Muncii </a:t>
            </a:r>
            <a:r>
              <a:rPr lang="ro" sz="2000" dirty="0">
                <a:latin typeface="+mj-lt"/>
              </a:rPr>
              <a:t>și Protecției Sociale a lansat prima mișcare de reglementare a sectorului economiei sociale (începutul anului 2011), dar făceau acest lucru ilegal. Legislația specifică care reglementează înființarea și funcționarea fiecărei categorii de economie socială</a:t>
            </a:r>
            <a:r>
              <a:rPr lang="ro" sz="2000" dirty="0"/>
              <a:t> </a:t>
            </a:r>
            <a:r>
              <a:rPr lang="ro" sz="2000" dirty="0">
                <a:latin typeface="+mj-lt"/>
              </a:rPr>
              <a:t>organizație (cooperative, asociații și fundații antreprenoriale, asociații de ajutor reciproc), precum și legislația care reglementează activitatea întreprinderii în general (Codul fiscal, legea achizițiilor publice etc.), sau domenii specifice de activitate precum serviciile sociale și de ocupare a forței de muncă, au stabilit cadrul de reglementare și politici publice pentru aceste întreprinderi sociale de facto.</a:t>
            </a:r>
            <a:br>
              <a:rPr lang="ro-RO" sz="2000" dirty="0"/>
            </a:br>
            <a:br>
              <a:rPr lang="ro-RO" sz="2000" dirty="0"/>
            </a:br>
            <a:br>
              <a:rPr lang="ro-RO" sz="2000" dirty="0"/>
            </a:br>
            <a:endParaRPr sz="2000" dirty="0">
              <a:latin typeface="+mj-lt"/>
            </a:endParaRPr>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23952422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633242" y="3013725"/>
            <a:ext cx="8072400" cy="3369490"/>
          </a:xfrm>
          <a:prstGeom prst="rect">
            <a:avLst/>
          </a:prstGeom>
          <a:noFill/>
          <a:ln>
            <a:noFill/>
          </a:ln>
        </p:spPr>
        <p:txBody>
          <a:bodyPr spcFirstLastPara="1" wrap="square" lIns="91425" tIns="45700" rIns="91425" bIns="45700" anchor="ctr" anchorCtr="0">
            <a:noAutofit/>
          </a:bodyPr>
          <a:lstStyle/>
          <a:p>
            <a:r>
              <a:rPr lang="ro" sz="2000" dirty="0">
                <a:latin typeface="+mj-lt"/>
              </a:rPr>
              <a:t>Legea asistenței sociale (Legea 292/2012) se referă și la economia socială ca o nouă strategie de incluziune socială care se</a:t>
            </a:r>
            <a:r>
              <a:rPr lang="en-US" sz="2000" dirty="0">
                <a:latin typeface="+mj-lt"/>
              </a:rPr>
              <a:t> </a:t>
            </a:r>
            <a:r>
              <a:rPr lang="ro" sz="2000" dirty="0">
                <a:latin typeface="+mj-lt"/>
              </a:rPr>
              <a:t>concentrează pe integrarea persoanelor vulnerabile în forța de muncă (articolul 53). </a:t>
            </a:r>
            <a:br>
              <a:rPr lang="ro-RO" sz="2000" dirty="0">
                <a:latin typeface="+mj-lt"/>
              </a:rPr>
            </a:br>
            <a:r>
              <a:rPr lang="ro" sz="2000" dirty="0">
                <a:latin typeface="+mj-lt"/>
              </a:rPr>
              <a:t>Legislația propusă a suferit o serie de modificări și a stârnit dezbateri aprinse în Parlament și în cadrul ședințelor de consultare publică organizate de Ministerul Muncii, Familiei și Protecției Sociale. Sectorul economiei sociale a fost guvernat de Legea 219/2015 privind economia socială, care a fost adoptată și stabilită „prin stabilirea de măsuri de promovare și promovare a acestuia și stabilirea competențelor autorităților centrale și locale în această materie” (articolul 1). Economia socială este definită prin lege ca fiind toate activitățile organizate privat care urmăresc să servească interesul public, interesele comunității și/sau interesele private nefinanciare. Aceste activități pot implica angajarea de membri ai unor grupuri vulnerabile sau producerea și furnizarea de bunuri, servicii și/sau locuri de muncă.</a:t>
            </a:r>
            <a:br>
              <a:rPr lang="ro-RO" sz="2000" dirty="0"/>
            </a:br>
            <a:br>
              <a:rPr lang="ro-RO" sz="2000" dirty="0"/>
            </a:br>
            <a:br>
              <a:rPr lang="ro-RO" sz="2000" dirty="0">
                <a:latin typeface="+mj-lt"/>
              </a:rPr>
            </a:br>
            <a:br>
              <a:rPr lang="ro-RO" sz="2000" dirty="0"/>
            </a:br>
            <a:br>
              <a:rPr lang="ro-RO" sz="2000" dirty="0"/>
            </a:br>
            <a:endParaRPr sz="2000" dirty="0">
              <a:latin typeface="+mj-lt"/>
            </a:endParaRPr>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23952422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69474" y="1948260"/>
            <a:ext cx="8072400" cy="4505294"/>
          </a:xfrm>
          <a:prstGeom prst="rect">
            <a:avLst/>
          </a:prstGeom>
          <a:noFill/>
          <a:ln>
            <a:noFill/>
          </a:ln>
        </p:spPr>
        <p:txBody>
          <a:bodyPr spcFirstLastPara="1" wrap="square" lIns="91425" tIns="45700" rIns="91425" bIns="45700" anchor="ctr" anchorCtr="0">
            <a:noAutofit/>
          </a:bodyPr>
          <a:lstStyle/>
          <a:p>
            <a:r>
              <a:rPr lang="ro" sz="1800" dirty="0">
                <a:latin typeface="+mj-lt"/>
              </a:rPr>
              <a:t>Oricare dintre organizațiile menționate mai sus poate fi recunoscută ca întreprindere socială, indiferent de statutul său juridic, dacă îndeplinește următoarele cerințe specifice: </a:t>
            </a:r>
            <a:br>
              <a:rPr lang="ro-RO" sz="1800" dirty="0">
                <a:latin typeface="+mj-lt"/>
              </a:rPr>
            </a:br>
            <a:r>
              <a:rPr lang="ro" sz="1800" dirty="0">
                <a:latin typeface="+mj-lt"/>
              </a:rPr>
              <a:t>- este un organism juridic privat (neafectat de autoritatea guvernamentală): </a:t>
            </a:r>
            <a:br>
              <a:rPr lang="ro-RO" sz="1800" dirty="0">
                <a:latin typeface="+mj-lt"/>
              </a:rPr>
            </a:br>
            <a:r>
              <a:rPr lang="ro" sz="1800" dirty="0">
                <a:latin typeface="+mj-lt"/>
              </a:rPr>
              <a:t>&gt; acordă prioritate obiectivelor sociale și personale față de maximizarea financiară; </a:t>
            </a:r>
            <a:br>
              <a:rPr lang="ro-RO" sz="1800" dirty="0">
                <a:latin typeface="+mj-lt"/>
              </a:rPr>
            </a:br>
            <a:r>
              <a:rPr lang="ro" sz="1800" dirty="0">
                <a:latin typeface="+mj-lt"/>
              </a:rPr>
              <a:t>&gt; dă dovadă </a:t>
            </a:r>
            <a:r>
              <a:rPr lang="ro" sz="1800" dirty="0" err="1">
                <a:latin typeface="+mj-lt"/>
              </a:rPr>
              <a:t>de camaraderie </a:t>
            </a:r>
            <a:r>
              <a:rPr lang="ro" sz="1800" dirty="0">
                <a:latin typeface="+mj-lt"/>
              </a:rPr>
              <a:t>și responsabilitate comună; </a:t>
            </a:r>
            <a:br>
              <a:rPr lang="ro-RO" sz="1800" dirty="0">
                <a:latin typeface="+mj-lt"/>
              </a:rPr>
            </a:br>
            <a:r>
              <a:rPr lang="ro" sz="1800" dirty="0">
                <a:latin typeface="+mj-lt"/>
              </a:rPr>
              <a:t>&gt; interesul comunității, interesul public și/sau interesele membrilor </a:t>
            </a:r>
            <a:r>
              <a:rPr lang="ro" sz="1800" dirty="0" err="1">
                <a:latin typeface="+mj-lt"/>
              </a:rPr>
              <a:t>coincid; </a:t>
            </a:r>
            <a:r>
              <a:rPr lang="ro" sz="1800" dirty="0">
                <a:latin typeface="+mj-lt"/>
              </a:rPr>
              <a:t>are o guvernare democratică; </a:t>
            </a:r>
            <a:br>
              <a:rPr lang="ro-RO" sz="1800" dirty="0">
                <a:latin typeface="+mj-lt"/>
              </a:rPr>
            </a:br>
            <a:r>
              <a:rPr lang="ro" sz="1800" dirty="0">
                <a:latin typeface="+mj-lt"/>
              </a:rPr>
              <a:t>- este o asociație voluntară și liberă; </a:t>
            </a:r>
            <a:br>
              <a:rPr lang="ro-RO" sz="1800" dirty="0">
                <a:latin typeface="+mj-lt"/>
              </a:rPr>
            </a:br>
            <a:r>
              <a:rPr lang="ro" sz="1800" dirty="0">
                <a:latin typeface="+mj-lt"/>
              </a:rPr>
              <a:t>&gt; Majoritatea veniturilor sale sunt destinate menținerii obiectivului social și rezervei statutare (90 la sută din venituri ar trebui direcționate către menținerea scopului social și a blocării patrimoniului; doar 10 la sută pot fi plătite membrilor); </a:t>
            </a:r>
            <a:br>
              <a:rPr lang="ro-RO" sz="1800" dirty="0">
                <a:latin typeface="+mj-lt"/>
              </a:rPr>
            </a:br>
            <a:r>
              <a:rPr lang="ro" sz="1800" dirty="0">
                <a:latin typeface="+mj-lt"/>
              </a:rPr>
              <a:t>in cazul in care societatea isi inceteaza activitatea, activele acesteia trebuie cedate altor societati sociale comparabile; </a:t>
            </a:r>
            <a:br>
              <a:rPr lang="ro-RO" sz="1800" dirty="0">
                <a:latin typeface="+mj-lt"/>
              </a:rPr>
            </a:br>
            <a:r>
              <a:rPr lang="ro" sz="1800" dirty="0">
                <a:latin typeface="+mj-lt"/>
              </a:rPr>
              <a:t>tratează angajații în mod corect, susținând ideea de justiție socială. Raportul dintre salariul cel mai mic și cea mai mare compensație nu poate fi mai mare de 1 la 8.</a:t>
            </a:r>
            <a:br>
              <a:rPr lang="ro-RO" sz="1800" dirty="0"/>
            </a:br>
            <a:br>
              <a:rPr lang="ro-RO" sz="1800" dirty="0"/>
            </a:br>
            <a:br>
              <a:rPr lang="ro-RO" sz="1800" dirty="0"/>
            </a:br>
            <a:endParaRPr sz="1800" dirty="0">
              <a:latin typeface="+mj-lt"/>
            </a:endParaRPr>
          </a:p>
        </p:txBody>
      </p:sp>
      <p:sp>
        <p:nvSpPr>
          <p:cNvPr id="98" name="Google Shape;98;p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ro" dirty="0"/>
              <a:t> </a:t>
            </a:r>
            <a:endParaRPr dirty="0"/>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26649605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87058" y="2127738"/>
            <a:ext cx="8072400" cy="3516924"/>
          </a:xfrm>
          <a:prstGeom prst="rect">
            <a:avLst/>
          </a:prstGeom>
          <a:noFill/>
          <a:ln>
            <a:noFill/>
          </a:ln>
        </p:spPr>
        <p:txBody>
          <a:bodyPr spcFirstLastPara="1" wrap="square" lIns="91425" tIns="45700" rIns="91425" bIns="45700" anchor="ctr" anchorCtr="0">
            <a:noAutofit/>
          </a:bodyPr>
          <a:lstStyle/>
          <a:p>
            <a:r>
              <a:rPr lang="ro" sz="2000" b="1" dirty="0">
                <a:latin typeface="+mj-lt"/>
              </a:rPr>
              <a:t>O etichetă socială certifică afacerea de inserție socială. </a:t>
            </a:r>
            <a:r>
              <a:rPr lang="ro" sz="2000" dirty="0">
                <a:latin typeface="+mj-lt"/>
              </a:rPr>
              <a:t>Întreprinderea de inserție socială trebuie să respecte cerințele/criteriile suplimentare enumerate mai jos, așa cum prevede Legea 219/2015: </a:t>
            </a:r>
            <a:br>
              <a:rPr lang="ro-RO" sz="2000" dirty="0">
                <a:latin typeface="+mj-lt"/>
              </a:rPr>
            </a:br>
            <a:r>
              <a:rPr lang="ro" sz="2000" dirty="0">
                <a:latin typeface="+mj-lt"/>
              </a:rPr>
              <a:t>cel puțin 30% dintre angajați aparțin unor grupuri vulnerabile; </a:t>
            </a:r>
            <a:br>
              <a:rPr lang="ro-RO" sz="2000" dirty="0">
                <a:latin typeface="+mj-lt"/>
              </a:rPr>
            </a:br>
            <a:r>
              <a:rPr lang="ro" sz="2000" dirty="0">
                <a:latin typeface="+mj-lt"/>
              </a:rPr>
              <a:t>Întreprinderea de inserție socială urmărește combaterea excluziunii, discriminării și șomajului prin integrarea socio-profesională a persoanelor defavorizate. </a:t>
            </a:r>
            <a:br>
              <a:rPr lang="ro-RO" sz="2000" dirty="0">
                <a:latin typeface="+mj-lt"/>
              </a:rPr>
            </a:br>
            <a:r>
              <a:rPr lang="ro" sz="2000" dirty="0">
                <a:latin typeface="+mj-lt"/>
              </a:rPr>
              <a:t>&gt; Timpul de lucru cumulat de peste 30% al angajaților este egal cu cel puțin 30% din timpul total de lucru al angajaților.</a:t>
            </a:r>
            <a:endParaRPr lang="ro-RO" sz="2000" dirty="0">
              <a:latin typeface="+mj-lt"/>
            </a:endParaRPr>
          </a:p>
        </p:txBody>
      </p:sp>
      <p:sp>
        <p:nvSpPr>
          <p:cNvPr id="98" name="Google Shape;98;p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ro" dirty="0"/>
              <a:t> </a:t>
            </a:r>
            <a:endParaRPr dirty="0"/>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2664960593"/>
      </p:ext>
    </p:extLst>
  </p:cSld>
  <p:clrMapOvr>
    <a:masterClrMapping/>
  </p:clrMapOvr>
</p:sld>
</file>

<file path=ppt/theme/theme1.xml><?xml version="1.0" encoding="utf-8"?>
<a:theme xmlns:a="http://schemas.openxmlformats.org/drawingml/2006/main" name="Základné">
  <a:themeElements>
    <a:clrScheme name="Couture">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ív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7967</TotalTime>
  <Words>4062</Words>
  <Application>Microsoft Office PowerPoint</Application>
  <PresentationFormat>On-screen Show (4:3)</PresentationFormat>
  <Paragraphs>89</Paragraphs>
  <Slides>31</Slides>
  <Notes>31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31</vt:i4>
      </vt:variant>
    </vt:vector>
  </HeadingPairs>
  <TitlesOfParts>
    <vt:vector size="35" baseType="lpstr">
      <vt:lpstr>Arial Black</vt:lpstr>
      <vt:lpstr>Arial</vt:lpstr>
      <vt:lpstr>Calibri</vt:lpstr>
      <vt:lpstr>Základné</vt:lpstr>
      <vt:lpstr>Aspecte juridice ale antreprenoriatului social</vt:lpstr>
      <vt:lpstr>Conținut:  1. Aspecte juridice în România  2. Aspecte juridice în Italia  3. Aspecte juridice în Grecia  4. Aspecte juridice în Slovacia  </vt:lpstr>
      <vt:lpstr>I. Aspecte juridice în România    România a instituționalizat recent întreprinderile sociale. Legea economiei sociale 2019/2015 a fost adoptată după o perioadă de cinci ani de consultare a politicilor, dând companiilor sociale legitimitate juridică.  Întreprinderile sociale au fost recunoscute ca o componentă a economiei sociale în baza acestui statut. Legea stabilește cerințele pe care trebuie să le îndeplinească diferitele tipuri de organizații (asociații și fundații, asociații de asistență reciprocă, cooperative și firme cu răspundere limitată) pentru a fi considerate întreprinderi sociale. O categorie nou-nouță de întreprindere socială este, de asemenea, oficializată prin lege: întreprinderea de inserție socială. Definiția României a afacerii sociale este încă generală și în concordanță cu definiția SBI din 2011, deși omite conceptul de guvernare multi-stakeholder.  </vt:lpstr>
      <vt:lpstr>   O distincție clară între întreprinderile sociale și întreprinderile de inserție socială se face prin Legea 219/2015. (articolul 11). Societati cooperatiste (Legea 1/2005); cooperative de credit (Ordin 99/2006); asociatii si fundatii (OG 26/2000); asociații de ajutor reciproc (Legile 122/1996 și 540/2002); societatile agricole (Legea 36/1991) si asociatiile si federatiile acestora; și alte tipuri de persoane juridice (societăți cu răspundere limitată sau societăți cu acționari) care sunt g ( Rusandu 2016, CESE 2017). Legea 219/2015, care reglementează un nou tip de WISE cunoscut sub numele de „întreprinderi de inserție socială”, pune un accent deosebit pe utilizarea întreprinderii sociale ca instrument de incluziune socială.  Întreprinderea socială de integrare în muncă – definită în Comisia Europeană (2020) Întreprinderile sociale și ecosistemele lor în Europa. Raport de țară actualizat: Italia . Autor: Carlo Borzaga .   </vt:lpstr>
      <vt:lpstr>Organizațiile menționate în statut trebuie să solicite un certificat de întreprindere socială de la Agenția Națională pentru Ocuparea Forței de Muncă pentru a fi recunoscute ca întreprinderi sociale. Potrivit legii, pentru noile WISE-uri (întreprinderi de inserție socială) este necesară o anumită certificare cunoscută sub numele de „marca socială”. Această acreditare distinctivă are o dată de expirare de trei ani.    </vt:lpstr>
      <vt:lpstr>Nomenclatura „economiei sociale” și „antreprenoriatului social” a provocat ambiguități conceptuale și lipsă de claritate care au caracterizat discuțiile publice în ultimii zece ani. Întreprinderile sociale de facto erau operaționale și organizate în România în momentul în care Ministerul Muncii și Protecției Sociale a lansat prima mișcare de reglementare a sectorului economiei sociale (începutul anului 2011), dar făceau acest lucru ilegal. Legislația specifică care reglementează înființarea și funcționarea fiecărei categorii de economie socială organizație (cooperative, asociații și fundații antreprenoriale, asociații de ajutor reciproc), precum și legislația care reglementează activitatea întreprinderii în general (Codul fiscal, legea achizițiilor publice etc.), sau domenii specifice de activitate precum serviciile sociale și de ocupare a forței de muncă, au stabilit cadrul de reglementare și politici publice pentru aceste întreprinderi sociale de facto.   </vt:lpstr>
      <vt:lpstr>Legea asistenței sociale (Legea 292/2012) se referă și la economia socială ca o nouă strategie de incluziune socială care se concentrează pe integrarea persoanelor vulnerabile în forța de muncă (articolul 53).  Legislația propusă a suferit o serie de modificări și a stârnit dezbateri aprinse în Parlament și în cadrul ședințelor de consultare publică organizate de Ministerul Muncii, Familiei și Protecției Sociale. Sectorul economiei sociale a fost guvernat de Legea 219/2015 privind economia socială, care a fost adoptată și stabilită „prin stabilirea de măsuri de promovare și promovare a acestuia și stabilirea competențelor autorităților centrale și locale în această materie” (articolul 1). Economia socială este definită prin lege ca fiind toate activitățile organizate privat care urmăresc să servească interesul public, interesele comunității și/sau interesele private nefinanciare. Aceste activități pot implica angajarea de membri ai unor grupuri vulnerabile sau producerea și furnizarea de bunuri, servicii și/sau locuri de muncă.     </vt:lpstr>
      <vt:lpstr>Oricare dintre organizațiile menționate mai sus poate fi recunoscută ca întreprindere socială, indiferent de statutul său juridic, dacă îndeplinește următoarele cerințe specifice:  - este un organism juridic privat (neafectat de autoritatea guvernamentală):  &gt; acordă prioritate obiectivelor sociale și personale față de maximizarea financiară;  &gt; dă dovadă de camaraderie și responsabilitate comună;  &gt; interesul comunității, interesul public și/sau interesele membrilor coincid; are o guvernare democratică;  - este o asociație voluntară și liberă;  &gt; Majoritatea veniturilor sale sunt destinate menținerii obiectivului social și rezervei statutare (90 la sută din venituri ar trebui direcționate către menținerea scopului social și a blocării patrimoniului; doar 10 la sută pot fi plătite membrilor);  in cazul in care societatea isi inceteaza activitatea, activele acesteia trebuie cedate altor societati sociale comparabile;  tratează angajații în mod corect, susținând ideea de justiție socială. Raportul dintre salariul cel mai mic și cea mai mare compensație nu poate fi mai mare de 1 la 8.   </vt:lpstr>
      <vt:lpstr>O etichetă socială certifică afacerea de inserție socială. Întreprinderea de inserție socială trebuie să respecte cerințele/criteriile suplimentare enumerate mai jos, așa cum prevede Legea 219/2015:  cel puțin 30% dintre angajați aparțin unor grupuri vulnerabile;  Întreprinderea de inserție socială urmărește combaterea excluziunii, discriminării și șomajului prin integrarea socio-profesională a persoanelor defavorizate.  &gt; Timpul de lucru cumulat de peste 30% al angajaților este egal cu cel puțin 30% din timpul total de lucru al angajaților.</vt:lpstr>
      <vt:lpstr>II. Aspecte juridice în Italia   Societățile de ajutor reciproc au fost incluse în Registrul întreprinderilor sociale și în 2012 . După această reformă, majoritatea serviciilor medicale oferite, clădirile deținute și personalul angajați de societățile de asistență reciprocă au fost preluate de guvern ca parte a dezvoltării sistemului de sănătate publică italian. Doar câteva mutuale au supraviețuit, continuând să fie guvernate de Legea 3818/1886 și oferind servicii complete de asigurare membrilor lor. După o creștere constantă a cererii de servicii de sănătate și o scădere a capacității sistemului public de a acoperi aceste servicii, interesul pentru aceste organizații a revenit în ultimele decenii și au fost înființate noi societăți mutuale de sănătate. Datorită atenției reînnoite a guvernului, societățile de asistență reciprocă au fost nevoite să se înregistreze ca întreprinderi sociale în temeiul Decretului legislativ 179/2012 și al Decretului Ministerului Dezvoltării Economice din 6 martie 2013, drept pentru care au fost luate în considerare.  </vt:lpstr>
      <vt:lpstr>Decretele legislative 117/2017 (Codul Sectorului al III-lea) și 112/2017, care restructurează împreună „sectorul al treilea”, au fost adoptate în ultimul timp și au adus schimbări semnificative (Revizuirea Legii Întreprinderilor Sociale).  Potrivit Guvernului, Legea 106/2016 avea ca obiectiv principal să ofere sectorului un cadru comun pentru a depăși fragmentarea acestuia din diverse unghiuri, din punct de vedere al tipurilor organizatorice (cauzate de diferitele forme juridice care au fost introduse în deceniile precedente la asociații de voluntari, asociații de promovare socială, cooperative sociale și întreprinderi sociale etc.), în ceea ce privește restricțiile și măsurile de sprijin.</vt:lpstr>
      <vt:lpstr>Decretul legislativ 117/2017 a oferit întregului sector al treilea un cadru comun. Prezintă cerințele pe care trebuie să le îndeplinească organizațiile din sectorul terț pentru a fi recunoscute ca membru al sectorului, definește termenii „nelucrativ” și „interes general”, enumeră sarcinile pe care organizațiile din sectorul terț sunt autorizate să le îndeplinească (entitate din sectorul al treilea). Legea definește și guvernează următoarele tipuri de organizații: societăți de ajutor reciproc, asociații de promovare socială, organizații de caritate, afaceri sociale (inclusiv cooperative sociale) și rețele de organizații din sectorul terț. Fiecare dintre aceste forme este reglementată separat de același decret, cu excepția afacerilor sociale, care sunt reglementate singur de decretul 112/2017.  </vt:lpstr>
      <vt:lpstr>O întreprindere socială este acum descrisă ca o „organizație privată care desfășoară activități antreprenoriale în scopuri civice, de solidaritate și de utilitate socială și alocă profituri în primul rând pentru a-și atinge scopul corporativ prin adoptarea unor modalități de management responsabile și transparente și favorizând cea mai mare participare posibilă a angajaților, utilizatorilor. , și alte părți interesate”, în conformitate cu Legile 118/2005 și 106/2016, precum și cu definiția operațională a UE.  </vt:lpstr>
      <vt:lpstr>Noul regulament protejează obiectivul non-profit al întreprinderii sociale (și apartenența acesteia la sectorul al treilea). De asemenea, introduce câteva noutăți semnificative în același timp:  - Substituie un set de plafoane de compensare, asemănătoare cu reglementările care reglementează cooperativele sociale, pentru constrângerea totală de distribuție. Mai detaliat, întreprinderilor sociale care au fost constituite ca cooperative, societăți cu răspundere limitată sau societăți cu acționari li se permite acum să distribuie până la 50% din profiturile realizate într-un anumit an către investitori (sau să le doneze altor organizații din sectorul terț) , dar cel puțin 50% din profiturile realizate trebuie reinvestite în întreprinderea socială, iar activele trebuie să rămână blocate. Întreprinderile sociale constituite ca asociații și fundații sunt supuse repartizării totale;  </vt:lpstr>
      <vt:lpstr>- Pentru a promova adoptarea unor modele de guvernanță mai incluzive, permite numirea membrilor atât din întreprinderile private, cât și din autoritățile publice în consiliile întreprinderilor sociale, fără a le permite acestora să conducă sau să prezide aceste consilii;  De asemenea, prevede identificarea beneficiilor pe baza nivelului de dezavantaj pe care îl suferă astfel de lucrători.  - lărgește domeniile de angajament și categoriile de lucrători defavorizați încorporate. Radiodifuziunea comunitară, cooperarea pentru dezvoltare, comerțul echitabil, locuințe sociale, servicii pentru migranți și refugiați, servicii de microcreditare, agricultura socială, organizarea și gestionarea sporturilor neprofesionale și reutilizarea și recalificarea spațiilor confiscate din crima organizată sunt sectoare suplimentare. de activitate comparativ cu regulamentul 2005/2006.  </vt:lpstr>
      <vt:lpstr>- Recunoaște în mod deschis toate cooperativele sociale ca afaceri sociale (fără a le modifica statutul), dar le extinde activitatea doar la câteva sectoare (sănătate și formare), împiedicându-le să opereze în toate celelalte sectoare în care altor întreprinderi sociale le este permis să facă asa de. Altfel spus, cooperativele sociale continuă să se concentreze exclusiv pe furnizarea de servicii sociale.  - prevede alte măsuri direcționate care vizează atragerea investițiilor și recunoaște scutirea de impozit pentru profiturile nedistribuite (în conformitate cu regula fiscală a cooperativelor sociale în vigoare în prezent ).   Legea prevede că organizațiile din sectorul terț care funcționează ca întreprinderi (adică veniturile comerciale depășesc veniturile provenite din alte surse, precum donații și subvenții), deși adoptarea calificării de întreprindere socială rămâne voluntară, trebuie să respecte regulile aplicate de Legea civilă. Cod pentru toate tipurile de întreprinderi.   </vt:lpstr>
      <vt:lpstr>O nouă structură juridică a fost instituită prin Legea 208/2015 cu ocazia ratificării Legii 106/2016. (denumită Actul de Stabilitate din 2016). Prin această nouă lege a fost introdusă denumirea de „societate beneficiu” ( societate benefit) . Această lege permite oricărei afaceri care urmărește în comun un scop financiar și unul sau mai multe beneficii comune să se califice drept „companie de beneficii”. Corporațiile de beneficii nu pot fi clasificate ca întreprinderi sociale, deoarece nu aderă la constrângerile de distribuție nonprofit și nu sunt obligate să aibă o guvernare incluzivă. Ele pot fi privite ca un tip de marcă menită să exprime aderarea la criterii specifice de responsabilitate socială corporativă, având în vedere că sunt guvernate de lege.  </vt:lpstr>
      <vt:lpstr>3. Aspecte juridice în Grecia   Dezvoltarea juridică a întreprinderilor sociale din Grecia poate fi împărțită în trei faze principale. Stabilirea numeroaselor legislații a fost cea care i-a definit perioada inițială, timpurie . Fragmentarea legilor relevante și lipsa oricărei mențiuni clare a termenilor „antreprenoriat social”, „întreprindere socială”, „economie socială” și „economia socială și solidară” sunt câteva dintre caracteristicile sale fundamentale.   </vt:lpstr>
      <vt:lpstr>Instituționalizarea oficială a economiei sociale și a antreprenoriatului social în temeiul Legii 4019/2011 a marcat un punct de cotitură semnificativ în dezvoltarea juridică a întreprinderilor sociale din Grecia . Această nouă legislație, care a fost adoptată în același timp în care criza greacă s-a agravat, au apărut noi mișcări sociale și oamenii au început să experimenteze economii alternative și forme de solidaritate ( Varvarousis și Kallis , 2017), a generat o creștere a întreprinderilor sociale ( Varvarousis ) . et al., 2018), activități extinse în aproape toate sectoarele economice și descoperirea lacunelor legislative și a nevoilor nesatisfăcute. Ca rezultat, această etapă ar putea fi denumită „ de tranziție ” din cauza existenței sale scurte și a rolului crucial în dezvoltarea unei metode experimentale.   </vt:lpstr>
      <vt:lpstr>Odată cu introducerea Legii 4430 în 2016, a început cea de-a treia fază. Caracteristicile sale principale sunt consolidarea companiilor sociale ca alternative la paradigma business-as-usual și răspândirea lor în noi sectoare economice. Legea greacă a fost actualizată prin Legea 4430/2016, care a adăugat și o serie de concepte și mecanisme noi pentru măsurarea eficienței afacerilor sociale. În plus, a introdus forma juridică „cooperative de muncitori”, a separat forma juridică de întreprindere socială de statutul de ESS și a îmbunătățit o serie de concepte care au fost prezentate inițial în Legea 4019/2011. În plus, a deschis calea pentru posibila fuziune a legislației disjunse privind întreprinderile sociale a națiunii. În pofida numeroaselor progrese aduse de Legea 4430/2016, trebuie subliniat că efectele ei imediate și pe termen lung sunt încă discutabile la momentul scrierii acestui articol. </vt:lpstr>
      <vt:lpstr>Dintre toate formele juridice pe care Legea 4430/2016 le introduce ca entități implicite ale noului sector ESS, se identifică următoarele tipuri:  „O formă alternativă de aranjare a legăturilor sociale, productive, de distribuție, consum și reinvestire într-o manieră democratică bazată pe valorile de solidaritate, echitate și cooperare față de mediul uman și natural” este inclusă în mod specific în noua lege. Similar cu Legea 4430/2016, care face efectiv ca întreaga societate elenă să devină grupul țintă pentru afacerile sociale, în loc de doar grupurile dezavantajate și speciale (Adam et al. 2018). KoiSPE-urile sunt o formă juridică distinctă în Legea 4430/2016.  Cooperativele de muncitori au fost introduse pentru prima dată ca entități ESS implicite în 2016.  Legea 4430/2016 a instituit Secretarul Special pentru Economie Socială și Solidară, o autoritate administrativă unică de promovare a ESS, pe lângă revizuirea structurilor juridice anterioare ale ESS. Responsabilitățile principale ale noii entități ale Ministerului Muncii sunt elaborarea și punerea în aplicare a politicii naționale de ESS.</vt:lpstr>
      <vt:lpstr>Următoarele cinci criterii operaționale – care sunt dispuse aici în funcție de conținutul lor – au fost introduse mai formal prin Legea 4430/2016:  Scop:  - Creați activități sociale și benefice colectiv.  - Încurajarea rețelelor orizontale și echitabile cu alte organizații ESS pentru a stimula activitatea economică și a produce valoare socială.   Guvernare:  Prin utilizarea unui sistem democratic de luare a deciziilor, membrii sunt informați și implicarea lor este asigurată.  Aplicați regula „un membru, un vot”, indiferent de angajamentul financiar asumat de fiecare membru. </vt:lpstr>
      <vt:lpstr>Echitate economică:  Salariul maxim nu poate fi mai mare de trei ori cel minim.  Organizația ar trebui să înceapă să perceapă o taxă salarială anuală care reprezintă cel puțin 25% din veniturile din anul precedent după al doilea an de funcționare .   Calitatea de membru eligibilă:  - Un actor de ESS nu poate fi fondat și nu este reglementat direct sau indirect de entități juridice care sunt legate în mod oficial de administrațiile locale sau de un alt organism juridic care operează în sectorul public.  - Membrilor unei KoinSEp sau ai unei cooperative de muncitori nu le este permis să aparțină unei alte KoinSEp sau cooperative de muncitori care se angajează în aceeași activitate.  </vt:lpstr>
      <vt:lpstr>Distribuția profitului:  - 5% pentru constituirea unei rezerve pentru actorii ESS.  - Indiferent dacă sunt sau nu membri, angajații pot primi o compensație suplimentară de până la 35%.  -Fondurile rămase ar putea fi utilizate pentru extinderea sau generarea de noi locuri de muncă.  -Deoarece nu există un mecanism de distribuire a dividendelor pe baza acțiunilor cooperative, membrii neangajați ai organizației nu au dreptul la câștig.  -La cererea acestora, membrii Cooperativelor civile care au fost recunoscuţi ca actori ESS au dreptul să primească orice excedent din relaţiile cooperativei cu membrii săi. Banii în plus sunt păstrați într-un cont diferit.   </vt:lpstr>
      <vt:lpstr>4. Aspecte juridice în Slovacia   În ceea ce privește sintagma „întreprindere socială”, cadrul legislativ slovac a inclus prima definiție în 2008. Ca răspuns la creșterea bruscă a șomajului legată de criza economică globală, Legea 5/2004 Coll. privind serviciile de ocupare a forței de muncă a fost modificat în aprilie 2008 pentru a include întreprinderile sociale. În cadrul politicii active a pieței muncii, a fost elaborată ca măsură nouă o contribuție care subvenționează costurile forței de muncă ale unui angajat la o întreprindere socială.  Modificarea din 2008 a jucat un rol în a ascunde acele întreprinderi sociale de facto care nu sunt concentrate pe integrarea în muncă prin recunoașterea întreprinderilor sociale care sunt destinate în mod deliberat să o ajute.   </vt:lpstr>
      <vt:lpstr>Sintagma „tema economiei sociale” a fost adăugată la Legea privind serviciile de ocupare a forței de muncă din 2015. Datorită slăbirii legăturii rigide dintre întreprinderile sociale și integrarea forței de muncă, această ajustare a permis o extindere parțială a percepției antreprenoriatului social. Cu toate acestea, din punctul de vedere al structurilor actuale de sprijin, aceasta nu a dus încă la nicio schimbare semnificativă .   Legea 112/2018 privind economia socială și întreprinderile sociale a intrat în vigoare în mai 2018. Noua legislație a schimbat modul în care a fost dezvoltat un ecosistem de susținere, oferind o gamă de ajutor financiar și nefinanciar sponsorizat public, special adaptat pentru antreprenorii sociali. Având în vedere cât de recent a intrat în vigoare noua lege, este încă prea devreme pentru a discuta eventualele efecte concrete.   </vt:lpstr>
      <vt:lpstr>Legea privind SEaSE concepe întreprinderile sociale ca o dinamică în cadrul economiei sociale, care este definită astfel:  „suma activităților de producție, distribuție sau consum desfășurate prin intermediul activității economice sau neeconomice independent de autoritățile statului, al căror obiectiv principal este realizarea unui impact social pozitiv”.  Legea 112/2018 privind economia socială și întreprinderile sociale.     </vt:lpstr>
      <vt:lpstr>Termenul „economia socială” se referă la un grup de activități care pot fi desfășurate de orice organizație din sectorul privat sau nonprofit. O entitate specifică care se angajează în activități de economie socială nu este întotdeauna un „subiect al economiei sociale”.  Asociații civice, fundații, fonduri care nu sunt de investiții, organizații de interes public, instituții religioase, companii comerciale, cooperative sau proprietari individuali (precum și angajatori) care:  a) nu sunt finanțate și gestionate în mare parte sau în totalitate de către stat;  b) desfășoară activități care țin de un domeniu al economiei sociale (adică, obiectivul lor principal este obținerea unui impact social pozitiv);  c) care nu au scop lucrativ.  </vt:lpstr>
      <vt:lpstr>Înființarea și administrarea entităților de economie socială sunt guvernate de diverse legi care sunt specifice fiecărei forme juridice ale acestora (de exemplu, ONG-urile sunt gestionate în conformitate cu Legea corespunzătoare privind organizațiile non-profit).  Legea privind SEaSE a fost creată cu scopul de a păstra diversitatea structurilor juridice care fac parte din economia socială. Acesta a extins definiția antreprenoriatului conform Codului comercial (Legea 513/1991) pentru a include desfășurarea de operațiuni comerciale cu scopul de a obține impacturi sociale bune cuantificabile. Potrivit noii legi, entitățile comerciale nu sunt obligate să opereze doar în scopul de a face bani. Datorită acestei tranziții, organizațiile care sunt adesea considerate întreprinderi au acum mai multe șanse de a deveni subiecți ai economiei sociale.</vt:lpstr>
      <vt:lpstr>Întreprinderile sociale pot solicita să devină „întreprindere socială înregistrată” dacă îndeplinesc toate cerințele prevăzute de lege. Accesul la o varietate de măsuri de sprijin este condiționat de a avea statutul de întreprindere socială înregistrată. Cu toate acestea, doar o mică parte din totalul organizațiilor eligibile au ales să aștepte pentru a aplica. În consecință, aceștia nu sunt eligibili pentru programele de sprijin pe care le prevede Legea SEaSE.  S-ar putea argumenta că actualul cadru legal slovac are un accent mai larg în comparație cu cerințele definiției operaționale a UE a întreprinderii sociale, deoarece permite acordarea statutului de întreprindere socială entităților controlate de municipalitățile locale și de proprietarii individuali.   </vt:lpstr>
      <vt:lpstr>Bibliografie    Comisia Europeană, Piața Internă, Industrie, Antreprenoriat și IMM-uri https://single-market-economy.ec.europa.eu/sectors/proximity-and-social-economy/social-economy-eu/social-enterprises_en  Comisia Europeană (2020) Întreprinderile sociale și ecosistemele lor în Europa. Raport de sinteză comparativă . Autori: Carlo Borzaga , Giulia Galera , Barbara Franchini , Stefania Chiomento , Rocío Nogales și Chiara Carini . Luxemburg: Oficiul pentru Publicații al Uniunii Europene  Comisia Europeană (2019) Întreprinderile sociale și ecosistemele lor în Europa. Raport de țară actualizat: România . Autori: Mihaela Lambru si Claudia Petrescu . Luxemburg: Oficiul pentru Publicații al Uniunii Europene. Disponibil la http://ec.europa.eu/social/main. jsp?advSearchKey = socenterfiches&amp;mode = advancedSubmit&amp;catId =22 sau https://ec.europa.eu/social/BlobServlet?docId=20959&amp;langId=en  Comisia Europeană (2020) Întreprinderile sociale și ecosistemele lor în Europa. Raport de țară actualizat: Italia . Autor: Carlo Borzaga . Luxemburg: Oficiul pentru Publicații al Uniunii Europene. Disponibil la https://europa.eu/!Qq64ny  Comisia Europeană (2019) Întreprinderile sociale și ecosistemele lor în Europa. Raport de țară actualizat: Grecia . Autori: Angelos Varvarousis și Georgios Tsitsirigkos . Luxemburg: Oficiul pentru Publicații al Uniunii Europene. Disponibil la https://europa.eu/!Qq64ny  Comisia Europeană (2020) Întreprinderile sociale și ecosistemele lor în Europa. Raport de țară actualizat: Slovacia . Autor: Zuzana Polačková . Luxemburg: Oficiul pentru Publicații al Uniunii Europene. Disponibil la https://europa.eu/!Qq64ny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 MEDIA FUNDAMENTALS</dc:title>
  <dc:creator>Zuzana Palková</dc:creator>
  <cp:lastModifiedBy>User-ITD</cp:lastModifiedBy>
  <cp:revision>104</cp:revision>
  <dcterms:created xsi:type="dcterms:W3CDTF">2019-02-10T21:49:04Z</dcterms:created>
  <dcterms:modified xsi:type="dcterms:W3CDTF">2024-01-21T15:06:26Z</dcterms:modified>
</cp:coreProperties>
</file>