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3"/>
  </p:notes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Lst>
  <p:sldSz cx="9144000" cy="6858000" type="screen4x3"/>
  <p:notesSz cx="7315200" cy="9601200"/>
  <p:embeddedFontLst>
    <p:embeddedFont>
      <p:font typeface="Arial Black" panose="020B0604020202020204" pitchFamily="34" charset="0"/>
      <p:regular r:id="rId34"/>
      <p:bold r:id="rId35"/>
    </p:embeddedFont>
    <p:embeddedFont>
      <p:font typeface="Calibri" panose="020F0502020204030204" pitchFamily="34" charset="0"/>
      <p:regular r:id="rId36"/>
      <p:bold r:id="rId37"/>
      <p:italic r:id="rId38"/>
      <p:boldItalic r:id="rId3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0" roundtripDataSignature="AMtx7mh+Ydse4rdTSQS9ilYuG3sGmLlqa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121" d="100"/>
          <a:sy n="121" d="100"/>
        </p:scale>
        <p:origin x="1904" y="17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6.fntdata"/><Relationship Id="rId21" Type="http://schemas.openxmlformats.org/officeDocument/2006/relationships/slide" Target="slides/slide20.xml"/><Relationship Id="rId34" Type="http://schemas.openxmlformats.org/officeDocument/2006/relationships/font" Target="fonts/font1.fntdata"/><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4.fntdata"/><Relationship Id="rId40" Type="http://customschemas.google.com/relationships/presentationmetadata" Target="meta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2.fntdata"/><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font" Target="fonts/font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1"/>
            <a:ext cx="3169920" cy="48006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3587" y="1"/>
            <a:ext cx="3169920" cy="48006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474"/>
            <a:ext cx="3169920" cy="48006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
        <p:cNvGrpSpPr/>
        <p:nvPr/>
      </p:nvGrpSpPr>
      <p:grpSpPr>
        <a:xfrm>
          <a:off x="0" y="0"/>
          <a:ext cx="0" cy="0"/>
          <a:chOff x="0" y="0"/>
          <a:chExt cx="0" cy="0"/>
        </a:xfrm>
      </p:grpSpPr>
      <p:sp>
        <p:nvSpPr>
          <p:cNvPr id="28" name="Google Shape;28;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 name="Google Shape;29;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 name="Google Shape;30;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24: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 name="Google Shape;106;p24: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7" name="Google Shape;107;p24: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25: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p25: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p25: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26: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2" name="Google Shape;122;p26: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3" name="Google Shape;123;p26: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27: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0" name="Google Shape;130;p27: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1" name="Google Shape;131;p27: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28: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 name="Google Shape;138;p28: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9" name="Google Shape;139;p28: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29: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6" name="Google Shape;146;p29: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7" name="Google Shape;147;p29: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3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4" name="Google Shape;154;p30: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5" name="Google Shape;155;p30: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3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1" name="Google Shape;161;p3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2" name="Google Shape;162;p3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32: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9" name="Google Shape;169;p32: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0" name="Google Shape;170;p32: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33: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33: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8" name="Google Shape;178;p33: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g249f56271c5_0_17: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 name="Google Shape;45;g249f56271c5_0_17: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6" name="Google Shape;46;g249f56271c5_0_17: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34: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5" name="Google Shape;185;p34: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6" name="Google Shape;186;p34: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35: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3" name="Google Shape;193;p35: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4" name="Google Shape;194;p35: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36: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1" name="Google Shape;201;p36: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2" name="Google Shape;202;p36: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37: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9" name="Google Shape;209;p37: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0" name="Google Shape;210;p37: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38: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7" name="Google Shape;217;p38: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8" name="Google Shape;218;p38: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39: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5" name="Google Shape;225;p39: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6" name="Google Shape;226;p39: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4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 name="Google Shape;233;p40: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4" name="Google Shape;234;p40: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4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0" name="Google Shape;240;p4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1" name="Google Shape;241;p4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42: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8" name="Google Shape;248;p42: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9" name="Google Shape;249;p42: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p43: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6" name="Google Shape;256;p43: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7" name="Google Shape;257;p43: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g249f56271c5_0_4: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 name="Google Shape;53;g249f56271c5_0_4: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4" name="Google Shape;54;g249f56271c5_0_4: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44: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4" name="Google Shape;264;p44: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5" name="Google Shape;265;p44: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45: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2" name="Google Shape;272;p45: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3" name="Google Shape;273;p45: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31</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p18: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1" name="Google Shape;61;p18: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2" name="Google Shape;62;p18: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p19: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9" name="Google Shape;69;p19: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0" name="Google Shape;70;p19: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2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6" name="Google Shape;76;p20: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7" name="Google Shape;77;p20: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2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3" name="Google Shape;83;p2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4" name="Google Shape;84;p2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22: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0" name="Google Shape;90;p22: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1" name="Google Shape;91;p22: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23: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 name="Google Shape;98;p23: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9" name="Google Shape;99;p23: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Úvodná snímka" type="title">
  <p:cSld name="TITLE">
    <p:spTree>
      <p:nvGrpSpPr>
        <p:cNvPr id="1" name="Shape 18"/>
        <p:cNvGrpSpPr/>
        <p:nvPr/>
      </p:nvGrpSpPr>
      <p:grpSpPr>
        <a:xfrm>
          <a:off x="0" y="0"/>
          <a:ext cx="0" cy="0"/>
          <a:chOff x="0" y="0"/>
          <a:chExt cx="0" cy="0"/>
        </a:xfrm>
      </p:grpSpPr>
      <p:sp>
        <p:nvSpPr>
          <p:cNvPr id="19" name="Google Shape;19;p5"/>
          <p:cNvSpPr txBox="1">
            <a:spLocks noGrp="1"/>
          </p:cNvSpPr>
          <p:nvPr>
            <p:ph type="ctrTitle"/>
          </p:nvPr>
        </p:nvSpPr>
        <p:spPr>
          <a:xfrm>
            <a:off x="457200" y="1626915"/>
            <a:ext cx="7772400" cy="317368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6000"/>
              <a:buFont typeface="Arial Black"/>
              <a:buNone/>
              <a:defRPr sz="600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5"/>
          <p:cNvSpPr txBox="1">
            <a:spLocks noGrp="1"/>
          </p:cNvSpPr>
          <p:nvPr>
            <p:ph type="subTitle" idx="1"/>
          </p:nvPr>
        </p:nvSpPr>
        <p:spPr>
          <a:xfrm>
            <a:off x="457200" y="4800600"/>
            <a:ext cx="6858000" cy="914400"/>
          </a:xfrm>
          <a:prstGeom prst="rect">
            <a:avLst/>
          </a:prstGeom>
          <a:noFill/>
          <a:ln>
            <a:noFill/>
          </a:ln>
        </p:spPr>
        <p:txBody>
          <a:bodyPr spcFirstLastPara="1" wrap="square" lIns="91425" tIns="45700" rIns="91425" bIns="45700" anchor="t" anchorCtr="0">
            <a:normAutofit/>
          </a:bodyPr>
          <a:lstStyle>
            <a:lvl1pPr lvl="0" algn="l">
              <a:lnSpc>
                <a:spcPct val="100000"/>
              </a:lnSpc>
              <a:spcBef>
                <a:spcPts val="400"/>
              </a:spcBef>
              <a:spcAft>
                <a:spcPts val="0"/>
              </a:spcAft>
              <a:buClr>
                <a:schemeClr val="dk2"/>
              </a:buClr>
              <a:buSzPts val="2000"/>
              <a:buNone/>
              <a:defRPr b="0" cap="none">
                <a:solidFill>
                  <a:schemeClr val="dk2"/>
                </a:solidFill>
                <a:latin typeface="Arial Black"/>
                <a:ea typeface="Arial Black"/>
                <a:cs typeface="Arial Black"/>
                <a:sym typeface="Arial Black"/>
              </a:defRPr>
            </a:lvl1pPr>
            <a:lvl2pPr lvl="1" algn="ctr">
              <a:lnSpc>
                <a:spcPct val="100000"/>
              </a:lnSpc>
              <a:spcBef>
                <a:spcPts val="6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60"/>
              </a:spcBef>
              <a:spcAft>
                <a:spcPts val="0"/>
              </a:spcAft>
              <a:buSzPts val="1800"/>
              <a:buNone/>
              <a:defRPr>
                <a:solidFill>
                  <a:srgbClr val="888888"/>
                </a:solidFill>
              </a:defRPr>
            </a:lvl4pPr>
            <a:lvl5pPr lvl="4" algn="ctr">
              <a:lnSpc>
                <a:spcPct val="100000"/>
              </a:lnSpc>
              <a:spcBef>
                <a:spcPts val="360"/>
              </a:spcBef>
              <a:spcAft>
                <a:spcPts val="0"/>
              </a:spcAft>
              <a:buSzPts val="1800"/>
              <a:buNone/>
              <a:defRPr>
                <a:solidFill>
                  <a:srgbClr val="888888"/>
                </a:solidFill>
              </a:defRPr>
            </a:lvl5pPr>
            <a:lvl6pPr lvl="5" algn="ctr">
              <a:lnSpc>
                <a:spcPct val="100000"/>
              </a:lnSpc>
              <a:spcBef>
                <a:spcPts val="320"/>
              </a:spcBef>
              <a:spcAft>
                <a:spcPts val="0"/>
              </a:spcAft>
              <a:buSzPts val="1600"/>
              <a:buNone/>
              <a:defRPr>
                <a:solidFill>
                  <a:srgbClr val="888888"/>
                </a:solidFill>
              </a:defRPr>
            </a:lvl6pPr>
            <a:lvl7pPr lvl="6" algn="ctr">
              <a:lnSpc>
                <a:spcPct val="100000"/>
              </a:lnSpc>
              <a:spcBef>
                <a:spcPts val="320"/>
              </a:spcBef>
              <a:spcAft>
                <a:spcPts val="0"/>
              </a:spcAft>
              <a:buSzPts val="1600"/>
              <a:buNone/>
              <a:defRPr>
                <a:solidFill>
                  <a:srgbClr val="888888"/>
                </a:solidFill>
              </a:defRPr>
            </a:lvl7pPr>
            <a:lvl8pPr lvl="7" algn="ctr">
              <a:lnSpc>
                <a:spcPct val="100000"/>
              </a:lnSpc>
              <a:spcBef>
                <a:spcPts val="320"/>
              </a:spcBef>
              <a:spcAft>
                <a:spcPts val="0"/>
              </a:spcAft>
              <a:buSzPts val="1600"/>
              <a:buNone/>
              <a:defRPr>
                <a:solidFill>
                  <a:srgbClr val="888888"/>
                </a:solidFill>
              </a:defRPr>
            </a:lvl8pPr>
            <a:lvl9pPr lvl="8" algn="ctr">
              <a:lnSpc>
                <a:spcPct val="100000"/>
              </a:lnSpc>
              <a:spcBef>
                <a:spcPts val="320"/>
              </a:spcBef>
              <a:spcAft>
                <a:spcPts val="0"/>
              </a:spcAft>
              <a:buSzPts val="1600"/>
              <a:buNone/>
              <a:defRPr>
                <a:solidFill>
                  <a:srgbClr val="888888"/>
                </a:solidFill>
              </a:defRPr>
            </a:lvl9pPr>
          </a:lstStyle>
          <a:p>
            <a:endParaRPr/>
          </a:p>
        </p:txBody>
      </p:sp>
      <p:sp>
        <p:nvSpPr>
          <p:cNvPr id="21" name="Google Shape;21;p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5"/>
          <p:cNvSpPr/>
          <p:nvPr/>
        </p:nvSpPr>
        <p:spPr>
          <a:xfrm>
            <a:off x="9001124" y="4846320"/>
            <a:ext cx="142876" cy="201168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4" name="Google Shape;24;p5"/>
          <p:cNvSpPr/>
          <p:nvPr/>
        </p:nvSpPr>
        <p:spPr>
          <a:xfrm>
            <a:off x="9001124" y="0"/>
            <a:ext cx="142876" cy="484632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5" name="Google Shape;25;p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pic>
        <p:nvPicPr>
          <p:cNvPr id="26" name="Google Shape;26;p5" descr="Logo&#10;&#10;Description automatically generated"/>
          <p:cNvPicPr preferRelativeResize="0"/>
          <p:nvPr/>
        </p:nvPicPr>
        <p:blipFill rotWithShape="1">
          <a:blip r:embed="rId2">
            <a:alphaModFix/>
          </a:blip>
          <a:srcRect/>
          <a:stretch/>
        </p:blipFill>
        <p:spPr>
          <a:xfrm>
            <a:off x="7598575" y="107926"/>
            <a:ext cx="1286662" cy="1286662"/>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rgbClr val="66C0C4"/>
              </a:buClr>
              <a:buSzPts val="3600"/>
              <a:buFont typeface="Arial Black"/>
              <a:buNone/>
              <a:defRPr sz="3600" b="0" i="0" u="none" strike="noStrike" cap="none">
                <a:solidFill>
                  <a:srgbClr val="66C0C4"/>
                </a:solidFill>
                <a:latin typeface="Arial Black"/>
                <a:ea typeface="Arial Black"/>
                <a:cs typeface="Arial Black"/>
                <a:sym typeface="Arial Black"/>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4"/>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 name="Google Shape;12;p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
        <p:nvSpPr>
          <p:cNvPr id="15" name="Google Shape;15;p4"/>
          <p:cNvSpPr/>
          <p:nvPr/>
        </p:nvSpPr>
        <p:spPr>
          <a:xfrm>
            <a:off x="9001124" y="0"/>
            <a:ext cx="142876" cy="1371600"/>
          </a:xfrm>
          <a:prstGeom prst="rect">
            <a:avLst/>
          </a:prstGeom>
          <a:solidFill>
            <a:srgbClr val="C6E4D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6" name="Google Shape;16;p4"/>
          <p:cNvSpPr/>
          <p:nvPr/>
        </p:nvSpPr>
        <p:spPr>
          <a:xfrm>
            <a:off x="9001124" y="1371600"/>
            <a:ext cx="142876" cy="548640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7" name="Google Shape;17;p4" descr="Logo&#10;&#10;Description automatically generated"/>
          <p:cNvPicPr preferRelativeResize="0"/>
          <p:nvPr/>
        </p:nvPicPr>
        <p:blipFill rotWithShape="1">
          <a:blip r:embed="rId3">
            <a:alphaModFix/>
          </a:blip>
          <a:srcRect/>
          <a:stretch/>
        </p:blipFill>
        <p:spPr>
          <a:xfrm>
            <a:off x="7308304" y="-1"/>
            <a:ext cx="1576933" cy="1576933"/>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hyperlink" Target="https://single-market-economy.ec.europa.eu/sectors/proximity-and-social-economy/social-economy-eu/social-enterprises_en" TargetMode="External"/><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hyperlink" Target="https://europa.eu/!Qq64ny" TargetMode="External"/><Relationship Id="rId4" Type="http://schemas.openxmlformats.org/officeDocument/2006/relationships/hyperlink" Target="http://ec.europa.eu/social/main.jsp?advSearchKey=socenterfiches&amp;mode=advancedSubmit&amp;catId=22"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1"/>
        <p:cNvGrpSpPr/>
        <p:nvPr/>
      </p:nvGrpSpPr>
      <p:grpSpPr>
        <a:xfrm>
          <a:off x="0" y="0"/>
          <a:ext cx="0" cy="0"/>
          <a:chOff x="0" y="0"/>
          <a:chExt cx="0" cy="0"/>
        </a:xfrm>
      </p:grpSpPr>
      <p:sp>
        <p:nvSpPr>
          <p:cNvPr id="32" name="Google Shape;32;p1"/>
          <p:cNvSpPr txBox="1">
            <a:spLocks noGrp="1"/>
          </p:cNvSpPr>
          <p:nvPr>
            <p:ph type="ctrTitle"/>
          </p:nvPr>
        </p:nvSpPr>
        <p:spPr>
          <a:xfrm>
            <a:off x="1327827" y="2692753"/>
            <a:ext cx="6576458" cy="2494707"/>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6000"/>
              <a:buNone/>
            </a:pPr>
            <a:r>
              <a:rPr lang="en-GB" sz="4000" b="1"/>
              <a:t>Aspetti legali dell'imprenditoria sociale</a:t>
            </a:r>
            <a:endParaRPr/>
          </a:p>
        </p:txBody>
      </p:sp>
      <p:pic>
        <p:nvPicPr>
          <p:cNvPr id="33" name="Google Shape;33;p1"/>
          <p:cNvPicPr preferRelativeResize="0"/>
          <p:nvPr/>
        </p:nvPicPr>
        <p:blipFill rotWithShape="1">
          <a:blip r:embed="rId3">
            <a:alphaModFix/>
          </a:blip>
          <a:srcRect/>
          <a:stretch/>
        </p:blipFill>
        <p:spPr>
          <a:xfrm>
            <a:off x="500034" y="397819"/>
            <a:ext cx="1928826" cy="549715"/>
          </a:xfrm>
          <a:prstGeom prst="rect">
            <a:avLst/>
          </a:prstGeom>
          <a:noFill/>
          <a:ln>
            <a:noFill/>
          </a:ln>
        </p:spPr>
      </p:pic>
      <p:sp>
        <p:nvSpPr>
          <p:cNvPr id="34" name="Google Shape;34;p1"/>
          <p:cNvSpPr/>
          <p:nvPr/>
        </p:nvSpPr>
        <p:spPr>
          <a:xfrm>
            <a:off x="1681137" y="1507271"/>
            <a:ext cx="5484227" cy="76940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600" dirty="0">
                <a:solidFill>
                  <a:srgbClr val="398F98"/>
                </a:solidFill>
                <a:latin typeface="Calibri"/>
                <a:cs typeface="Calibri"/>
              </a:rPr>
              <a:t>Enhancing Young People Skills and Competencies in Social Entrepreneurship by Virtual Reality</a:t>
            </a:r>
            <a:endParaRPr lang="ro-RO" sz="1200" b="1" dirty="0">
              <a:solidFill>
                <a:schemeClr val="accent6">
                  <a:lumMod val="75000"/>
                </a:schemeClr>
              </a:solidFill>
              <a:latin typeface="Calibri"/>
              <a:cs typeface="Calibri"/>
            </a:endParaRPr>
          </a:p>
          <a:p>
            <a:pPr marL="0" marR="0" lvl="0" indent="0" algn="ctr" rtl="0">
              <a:lnSpc>
                <a:spcPct val="100000"/>
              </a:lnSpc>
              <a:spcBef>
                <a:spcPts val="0"/>
              </a:spcBef>
              <a:spcAft>
                <a:spcPts val="0"/>
              </a:spcAft>
              <a:buClr>
                <a:srgbClr val="000000"/>
              </a:buClr>
              <a:buSzPts val="1400"/>
              <a:buFont typeface="Arial"/>
              <a:buNone/>
            </a:pPr>
            <a:r>
              <a:rPr lang="en-GB" sz="1200" b="1" i="0" u="none" strike="noStrike" cap="none" dirty="0">
                <a:solidFill>
                  <a:srgbClr val="504836"/>
                </a:solidFill>
                <a:latin typeface="Calibri"/>
                <a:ea typeface="Calibri"/>
                <a:cs typeface="Calibri"/>
                <a:sym typeface="Calibri"/>
              </a:rPr>
              <a:t>2021-1-RO01-KA220-YOU-000029869</a:t>
            </a:r>
            <a:endParaRPr sz="1200" b="1" i="0" u="none" strike="noStrike" cap="none" dirty="0">
              <a:solidFill>
                <a:srgbClr val="504836"/>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24"/>
          <p:cNvSpPr txBox="1">
            <a:spLocks noGrp="1"/>
          </p:cNvSpPr>
          <p:nvPr>
            <p:ph type="ctrTitle"/>
          </p:nvPr>
        </p:nvSpPr>
        <p:spPr>
          <a:xfrm>
            <a:off x="387058" y="1582615"/>
            <a:ext cx="8072400" cy="527538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398F98"/>
              </a:buClr>
              <a:buSzPts val="6000"/>
              <a:buFont typeface="Arial Black"/>
              <a:buNone/>
            </a:pPr>
            <a:r>
              <a:rPr lang="en-GB" sz="2000" b="1">
                <a:latin typeface="Arial"/>
                <a:ea typeface="Arial"/>
                <a:cs typeface="Arial"/>
                <a:sym typeface="Arial"/>
              </a:rPr>
              <a:t>II. Aspetti legali in Italia</a:t>
            </a:r>
            <a:br>
              <a:rPr lang="en-GB" sz="2000" i="1">
                <a:latin typeface="Arial"/>
                <a:ea typeface="Arial"/>
                <a:cs typeface="Arial"/>
                <a:sym typeface="Arial"/>
              </a:rPr>
            </a:br>
            <a:br>
              <a:rPr lang="en-GB" sz="2000">
                <a:latin typeface="Arial"/>
                <a:ea typeface="Arial"/>
                <a:cs typeface="Arial"/>
                <a:sym typeface="Arial"/>
              </a:rPr>
            </a:br>
            <a:r>
              <a:rPr lang="en-GB" sz="2000">
                <a:latin typeface="Arial"/>
                <a:ea typeface="Arial"/>
                <a:cs typeface="Arial"/>
                <a:sym typeface="Arial"/>
              </a:rPr>
              <a:t>Le società di mutuo soccorso sono state inserite nel Registro delle Imprese Sociali anche nel 2012. Dopo questa riforma, la maggior parte dei servizi medici forniti, degli edifici posseduti e del personale impiegato dalle società di mutuo soccorso sono stati rilevati dal governo nell'ambito dello sviluppo del sistema sanitario pubblico italiano. Solo poche mutue sono sopravvissute, continuando a essere regolate dalla Legge 3818/1886 e offrendo servizi assicurativi completi ai propri soci. In seguito al costante aumento della domanda di servizi sanitari e al declino della capacità del sistema pubblico di coprirli, negli ultimi decenni è tornato l'interesse per queste organizzazioni e sono state fondate nuove mutue sanitarie. Grazie alla rinnovata attenzione del governo, le società di mutuo soccorso sono state obbligate a registrarsi come imprese sociali ai sensi del D.L. 179/2012 e del Decreto del Ministero dello Sviluppo Economico del 6 marzo 2013.</a:t>
            </a:r>
            <a:br>
              <a:rPr lang="en-GB" sz="2000"/>
            </a:br>
            <a:br>
              <a:rPr lang="en-GB" sz="2000"/>
            </a:br>
            <a:endParaRPr sz="2000">
              <a:latin typeface="Arial"/>
              <a:ea typeface="Arial"/>
              <a:cs typeface="Arial"/>
              <a:sym typeface="Arial"/>
            </a:endParaRPr>
          </a:p>
        </p:txBody>
      </p:sp>
      <p:sp>
        <p:nvSpPr>
          <p:cNvPr id="110" name="Google Shape;110;p24"/>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a:t> </a:t>
            </a:r>
            <a:endParaRPr/>
          </a:p>
        </p:txBody>
      </p:sp>
      <p:pic>
        <p:nvPicPr>
          <p:cNvPr id="111" name="Google Shape;111;p24"/>
          <p:cNvPicPr preferRelativeResize="0"/>
          <p:nvPr/>
        </p:nvPicPr>
        <p:blipFill rotWithShape="1">
          <a:blip r:embed="rId3">
            <a:alphaModFix/>
          </a:blip>
          <a:srcRect/>
          <a:stretch/>
        </p:blipFill>
        <p:spPr>
          <a:xfrm>
            <a:off x="500034" y="397819"/>
            <a:ext cx="1928826" cy="54971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ctrTitle"/>
          </p:nvPr>
        </p:nvSpPr>
        <p:spPr>
          <a:xfrm>
            <a:off x="378266" y="1787146"/>
            <a:ext cx="8072400" cy="3822346"/>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398F98"/>
              </a:buClr>
              <a:buSzPts val="6000"/>
              <a:buFont typeface="Arial Black"/>
              <a:buNone/>
            </a:pPr>
            <a:r>
              <a:rPr lang="en-GB" sz="2000">
                <a:latin typeface="Arial"/>
                <a:ea typeface="Arial"/>
                <a:cs typeface="Arial"/>
                <a:sym typeface="Arial"/>
              </a:rPr>
              <a:t>I decreti legislativi 117/2017 (Codice del Terzo Settore) e 112/2017, che insieme ristrutturano il "terzo settore", sono stati recentemente approvati e hanno apportato cambiamenti significativi (revisione della legge sull'impresa sociale).</a:t>
            </a:r>
            <a:br>
              <a:rPr lang="en-GB" sz="2000">
                <a:latin typeface="Arial"/>
                <a:ea typeface="Arial"/>
                <a:cs typeface="Arial"/>
                <a:sym typeface="Arial"/>
              </a:rPr>
            </a:br>
            <a:r>
              <a:rPr lang="en-GB" sz="2000">
                <a:latin typeface="Arial"/>
                <a:ea typeface="Arial"/>
                <a:cs typeface="Arial"/>
                <a:sym typeface="Arial"/>
              </a:rPr>
              <a:t>Secondo il governo, la legge 106/2016 aveva l'</a:t>
            </a:r>
            <a:r>
              <a:rPr lang="en-GB" sz="2000" b="1">
                <a:latin typeface="Arial"/>
                <a:ea typeface="Arial"/>
                <a:cs typeface="Arial"/>
                <a:sym typeface="Arial"/>
              </a:rPr>
              <a:t>obiettivo principale </a:t>
            </a:r>
            <a:r>
              <a:rPr lang="en-GB" sz="2000">
                <a:latin typeface="Arial"/>
                <a:ea typeface="Arial"/>
                <a:cs typeface="Arial"/>
                <a:sym typeface="Arial"/>
              </a:rPr>
              <a:t>di dare al settore un quadro comune per superare la sua frammentazione da vari punti di vista, in termini di tipologie organizzative (causate dalle diverse forme giuridiche che erano state introdotte nei decenni precedenti su associazioni di volontariato, associazioni di promozione sociale, cooperative sociali e imprese sociali, ecc.</a:t>
            </a:r>
            <a:endParaRPr sz="2000">
              <a:latin typeface="Arial"/>
              <a:ea typeface="Arial"/>
              <a:cs typeface="Arial"/>
              <a:sym typeface="Arial"/>
            </a:endParaRPr>
          </a:p>
        </p:txBody>
      </p:sp>
      <p:sp>
        <p:nvSpPr>
          <p:cNvPr id="118" name="Google Shape;118;p25"/>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a:t> </a:t>
            </a:r>
            <a:endParaRPr/>
          </a:p>
        </p:txBody>
      </p:sp>
      <p:pic>
        <p:nvPicPr>
          <p:cNvPr id="119" name="Google Shape;119;p25"/>
          <p:cNvPicPr preferRelativeResize="0"/>
          <p:nvPr/>
        </p:nvPicPr>
        <p:blipFill rotWithShape="1">
          <a:blip r:embed="rId3">
            <a:alphaModFix/>
          </a:blip>
          <a:srcRect/>
          <a:stretch/>
        </p:blipFill>
        <p:spPr>
          <a:xfrm>
            <a:off x="500034" y="397819"/>
            <a:ext cx="1928826" cy="54971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26"/>
          <p:cNvSpPr txBox="1">
            <a:spLocks noGrp="1"/>
          </p:cNvSpPr>
          <p:nvPr>
            <p:ph type="ctrTitle"/>
          </p:nvPr>
        </p:nvSpPr>
        <p:spPr>
          <a:xfrm>
            <a:off x="351889" y="1837592"/>
            <a:ext cx="8072400" cy="4229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398F98"/>
              </a:buClr>
              <a:buSzPts val="6000"/>
              <a:buFont typeface="Arial Black"/>
              <a:buNone/>
            </a:pPr>
            <a:r>
              <a:rPr lang="en-GB" sz="2000">
                <a:latin typeface="Arial"/>
                <a:ea typeface="Arial"/>
                <a:cs typeface="Arial"/>
                <a:sym typeface="Arial"/>
              </a:rPr>
              <a:t>Il Decreto Legislativo 117/2017 ha dato all'intero terzo settore un quadro comune. Esso delinea i requisiti che le organizzazioni del terzo settore devono possedere per essere riconosciute come tali, definisce i termini "non lucrativo" e "di interesse generale", elenca le funzioni che le organizzazioni del terzo settore sono autorizzate a svolgere (ente del terzo settore). La legge definisce e disciplina i seguenti tipi di organizzazioni: società di mutuo soccorso, associazioni di promozione sociale, organizzazioni caritatevoli, imprese sociali (comprese le cooperative sociali) e reti di organizzazioni del terzo settore. Ciascuna di queste forme è disciplinata separatamente dallo stesso decreto, ad eccezione delle imprese sociali, che sono disciplinate esclusivamente dal decreto 112/2017.</a:t>
            </a:r>
            <a:br>
              <a:rPr lang="en-GB" sz="2000"/>
            </a:br>
            <a:br>
              <a:rPr lang="en-GB" sz="2000"/>
            </a:br>
            <a:endParaRPr sz="2000">
              <a:latin typeface="Arial"/>
              <a:ea typeface="Arial"/>
              <a:cs typeface="Arial"/>
              <a:sym typeface="Arial"/>
            </a:endParaRPr>
          </a:p>
        </p:txBody>
      </p:sp>
      <p:sp>
        <p:nvSpPr>
          <p:cNvPr id="126" name="Google Shape;126;p26"/>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a:t> </a:t>
            </a:r>
            <a:endParaRPr/>
          </a:p>
        </p:txBody>
      </p:sp>
      <p:pic>
        <p:nvPicPr>
          <p:cNvPr id="127" name="Google Shape;127;p26"/>
          <p:cNvPicPr preferRelativeResize="0"/>
          <p:nvPr/>
        </p:nvPicPr>
        <p:blipFill rotWithShape="1">
          <a:blip r:embed="rId3">
            <a:alphaModFix/>
          </a:blip>
          <a:srcRect/>
          <a:stretch/>
        </p:blipFill>
        <p:spPr>
          <a:xfrm>
            <a:off x="500034" y="397819"/>
            <a:ext cx="1928826" cy="54971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27"/>
          <p:cNvSpPr txBox="1">
            <a:spLocks noGrp="1"/>
          </p:cNvSpPr>
          <p:nvPr>
            <p:ph type="ctrTitle"/>
          </p:nvPr>
        </p:nvSpPr>
        <p:spPr>
          <a:xfrm>
            <a:off x="387058" y="1934308"/>
            <a:ext cx="8072400" cy="4404946"/>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4000"/>
              <a:buNone/>
            </a:pPr>
            <a:r>
              <a:rPr lang="en-GB" sz="2000" b="1">
                <a:latin typeface="Arial"/>
                <a:ea typeface="Arial"/>
                <a:cs typeface="Arial"/>
                <a:sym typeface="Arial"/>
              </a:rPr>
              <a:t>L'impresa sociale è ora descritta come </a:t>
            </a:r>
            <a:r>
              <a:rPr lang="en-GB" sz="2000">
                <a:latin typeface="Arial"/>
                <a:ea typeface="Arial"/>
                <a:cs typeface="Arial"/>
                <a:sym typeface="Arial"/>
              </a:rPr>
              <a:t>"un'organizzazione privata che svolge attività imprenditoriale per finalità civiche, solidaristiche e di utilità sociale e destina gli utili prevalentemente al conseguimento dell'oggetto sociale, adottando modalità di gestione responsabili e trasparenti e favorendo la massima partecipazione dei dipendenti, degli utenti e degli altri soggetti interessati", in conformità alle leggi 118/2005 e 106/2016 e alla definizione operativa dell'UE.</a:t>
            </a:r>
            <a:br>
              <a:rPr lang="en-GB" sz="2000"/>
            </a:br>
            <a:br>
              <a:rPr lang="en-GB" sz="2000">
                <a:latin typeface="Arial"/>
                <a:ea typeface="Arial"/>
                <a:cs typeface="Arial"/>
                <a:sym typeface="Arial"/>
              </a:rPr>
            </a:br>
            <a:endParaRPr sz="2000">
              <a:latin typeface="Arial"/>
              <a:ea typeface="Arial"/>
              <a:cs typeface="Arial"/>
              <a:sym typeface="Arial"/>
            </a:endParaRPr>
          </a:p>
        </p:txBody>
      </p:sp>
      <p:sp>
        <p:nvSpPr>
          <p:cNvPr id="134" name="Google Shape;134;p27"/>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a:t> </a:t>
            </a:r>
            <a:endParaRPr/>
          </a:p>
        </p:txBody>
      </p:sp>
      <p:pic>
        <p:nvPicPr>
          <p:cNvPr id="135" name="Google Shape;135;p27"/>
          <p:cNvPicPr preferRelativeResize="0"/>
          <p:nvPr/>
        </p:nvPicPr>
        <p:blipFill rotWithShape="1">
          <a:blip r:embed="rId3">
            <a:alphaModFix/>
          </a:blip>
          <a:srcRect/>
          <a:stretch/>
        </p:blipFill>
        <p:spPr>
          <a:xfrm>
            <a:off x="500034" y="397819"/>
            <a:ext cx="1928826" cy="54971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8"/>
          <p:cNvSpPr txBox="1">
            <a:spLocks noGrp="1"/>
          </p:cNvSpPr>
          <p:nvPr>
            <p:ph type="ctrTitle"/>
          </p:nvPr>
        </p:nvSpPr>
        <p:spPr>
          <a:xfrm>
            <a:off x="500034" y="2094877"/>
            <a:ext cx="8072400" cy="4341092"/>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398F98"/>
              </a:buClr>
              <a:buSzPts val="6000"/>
              <a:buFont typeface="Arial Black"/>
              <a:buNone/>
            </a:pPr>
            <a:r>
              <a:rPr lang="en-GB" sz="2000" b="1">
                <a:latin typeface="Arial"/>
                <a:ea typeface="Arial"/>
                <a:cs typeface="Arial"/>
                <a:sym typeface="Arial"/>
              </a:rPr>
              <a:t>Il nuovo regolamento tutela la finalità non profit dell'impresa sociale </a:t>
            </a:r>
            <a:r>
              <a:rPr lang="en-GB" sz="2000">
                <a:latin typeface="Arial"/>
                <a:ea typeface="Arial"/>
                <a:cs typeface="Arial"/>
                <a:sym typeface="Arial"/>
              </a:rPr>
              <a:t>(e la sua appartenenza al terzo settore). Allo stesso tempo introduce alcune novità significative:</a:t>
            </a:r>
            <a:br>
              <a:rPr lang="en-GB" sz="2000">
                <a:latin typeface="Arial"/>
                <a:ea typeface="Arial"/>
                <a:cs typeface="Arial"/>
                <a:sym typeface="Arial"/>
              </a:rPr>
            </a:br>
            <a:r>
              <a:rPr lang="en-GB" sz="2000">
                <a:latin typeface="Arial"/>
                <a:ea typeface="Arial"/>
                <a:cs typeface="Arial"/>
                <a:sym typeface="Arial"/>
              </a:rPr>
              <a:t>- Sostituisce al vincolo di distribuzione totale una serie di tetti di compensazione, simili a quelli previsti per le cooperative sociali. Più in dettaglio, le imprese sociali costituite in forma di cooperativa, di società a responsabilità limitata o di società per azioni possono ora distribuire agli investitori (o donare ad altre organizzazioni del terzo settore) fino al 50% degli utili realizzati in un determinato anno, ma almeno il 50% degli utili realizzati deve essere reinvestito nell'impresa sociale e il patrimonio deve rimanere vincolato. Le imprese sociali costituite come associazioni e fondazioni sono soggette alla distribuzione totale;</a:t>
            </a:r>
            <a:br>
              <a:rPr lang="en-GB" sz="2000"/>
            </a:br>
            <a:br>
              <a:rPr lang="en-GB" sz="2000">
                <a:latin typeface="Arial"/>
                <a:ea typeface="Arial"/>
                <a:cs typeface="Arial"/>
                <a:sym typeface="Arial"/>
              </a:rPr>
            </a:br>
            <a:endParaRPr sz="2000">
              <a:latin typeface="Arial"/>
              <a:ea typeface="Arial"/>
              <a:cs typeface="Arial"/>
              <a:sym typeface="Arial"/>
            </a:endParaRPr>
          </a:p>
        </p:txBody>
      </p:sp>
      <p:sp>
        <p:nvSpPr>
          <p:cNvPr id="142" name="Google Shape;142;p28"/>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a:t> </a:t>
            </a:r>
            <a:endParaRPr/>
          </a:p>
        </p:txBody>
      </p:sp>
      <p:pic>
        <p:nvPicPr>
          <p:cNvPr id="143" name="Google Shape;143;p28"/>
          <p:cNvPicPr preferRelativeResize="0"/>
          <p:nvPr/>
        </p:nvPicPr>
        <p:blipFill rotWithShape="1">
          <a:blip r:embed="rId3">
            <a:alphaModFix/>
          </a:blip>
          <a:srcRect/>
          <a:stretch/>
        </p:blipFill>
        <p:spPr>
          <a:xfrm>
            <a:off x="500034" y="397819"/>
            <a:ext cx="1928826" cy="54971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29"/>
          <p:cNvSpPr txBox="1">
            <a:spLocks noGrp="1"/>
          </p:cNvSpPr>
          <p:nvPr>
            <p:ph type="ctrTitle"/>
          </p:nvPr>
        </p:nvSpPr>
        <p:spPr>
          <a:xfrm>
            <a:off x="387058" y="2516908"/>
            <a:ext cx="8072400" cy="3822346"/>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6000"/>
              <a:buNone/>
            </a:pPr>
            <a:r>
              <a:rPr lang="en-GB" sz="2000">
                <a:latin typeface="Arial"/>
                <a:ea typeface="Arial"/>
                <a:cs typeface="Arial"/>
                <a:sym typeface="Arial"/>
              </a:rPr>
              <a:t>- Al fine di promuovere l'adozione di modelli di governance più inclusivi, consente la nomina di membri di imprese private e autorità pubbliche nei consigli di amministrazione delle imprese sociali, senza consentire loro di guidare o presiedere tali consigli;</a:t>
            </a:r>
            <a:br>
              <a:rPr lang="en-GB" sz="2000">
                <a:latin typeface="Arial"/>
                <a:ea typeface="Arial"/>
                <a:cs typeface="Arial"/>
                <a:sym typeface="Arial"/>
              </a:rPr>
            </a:br>
            <a:r>
              <a:rPr lang="en-GB" sz="2000">
                <a:latin typeface="Arial"/>
                <a:ea typeface="Arial"/>
                <a:cs typeface="Arial"/>
                <a:sym typeface="Arial"/>
              </a:rPr>
              <a:t>prevede inoltre l'identificazione dei benefici in base al livello di svantaggio di tali lavoratori. </a:t>
            </a:r>
            <a:br>
              <a:rPr lang="en-GB" sz="2000">
                <a:latin typeface="Arial"/>
                <a:ea typeface="Arial"/>
                <a:cs typeface="Arial"/>
                <a:sym typeface="Arial"/>
              </a:rPr>
            </a:br>
            <a:r>
              <a:rPr lang="en-GB" sz="2000">
                <a:latin typeface="Arial"/>
                <a:ea typeface="Arial"/>
                <a:cs typeface="Arial"/>
                <a:sym typeface="Arial"/>
              </a:rPr>
              <a:t>- Amplia i campi d'impegno e le categorie di lavoratori svantaggiati che ne fanno parte. L'emittenza comunitaria, la cooperazione allo sviluppo, il commercio equo e solidale, l'edilizia sociale, i servizi per i migranti e i rifugiati, i servizi di microcredito, l'agricoltura sociale, l'organizzazione e la gestione di sport non professionistici e il riutilizzo e la riqualificazione di locali sequestrati alla criminalità organizzata sono settori di attività aggiuntivi rispetto al regolamento 2005/2006.</a:t>
            </a:r>
            <a:br>
              <a:rPr lang="en-GB" sz="2000"/>
            </a:br>
            <a:br>
              <a:rPr lang="en-GB" sz="2000"/>
            </a:br>
            <a:endParaRPr sz="2000">
              <a:latin typeface="Arial"/>
              <a:ea typeface="Arial"/>
              <a:cs typeface="Arial"/>
              <a:sym typeface="Arial"/>
            </a:endParaRPr>
          </a:p>
        </p:txBody>
      </p:sp>
      <p:sp>
        <p:nvSpPr>
          <p:cNvPr id="150" name="Google Shape;150;p29"/>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a:t> </a:t>
            </a:r>
            <a:endParaRPr/>
          </a:p>
        </p:txBody>
      </p:sp>
      <p:pic>
        <p:nvPicPr>
          <p:cNvPr id="151" name="Google Shape;151;p29"/>
          <p:cNvPicPr preferRelativeResize="0"/>
          <p:nvPr/>
        </p:nvPicPr>
        <p:blipFill rotWithShape="1">
          <a:blip r:embed="rId3">
            <a:alphaModFix/>
          </a:blip>
          <a:srcRect/>
          <a:stretch/>
        </p:blipFill>
        <p:spPr>
          <a:xfrm>
            <a:off x="500034" y="397819"/>
            <a:ext cx="1928826" cy="54971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30"/>
          <p:cNvSpPr txBox="1">
            <a:spLocks noGrp="1"/>
          </p:cNvSpPr>
          <p:nvPr>
            <p:ph type="ctrTitle"/>
          </p:nvPr>
        </p:nvSpPr>
        <p:spPr>
          <a:xfrm>
            <a:off x="500034" y="2437777"/>
            <a:ext cx="8072400" cy="3822346"/>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398F98"/>
              </a:buClr>
              <a:buSzPts val="6000"/>
              <a:buFont typeface="Arial Black"/>
              <a:buNone/>
            </a:pPr>
            <a:r>
              <a:rPr lang="en-GB" sz="2000">
                <a:latin typeface="Arial"/>
                <a:ea typeface="Arial"/>
                <a:cs typeface="Arial"/>
                <a:sym typeface="Arial"/>
              </a:rPr>
              <a:t>- Riconosce apertamente tutte le cooperative sociali come imprese sociali (senza modificarne lo statuto), ma ne amplia l'attività solo ad alcuni settori (sanità e formazione), impedendo loro di operare in tutti gli altri settori in cui sono ammesse altre imprese sociali. In altre parole, le cooperative sociali continuano a concentrarsi esclusivamente sull'erogazione di servizi assistenziali.</a:t>
            </a:r>
            <a:br>
              <a:rPr lang="en-GB" sz="2000">
                <a:latin typeface="Arial"/>
                <a:ea typeface="Arial"/>
                <a:cs typeface="Arial"/>
                <a:sym typeface="Arial"/>
              </a:rPr>
            </a:br>
            <a:r>
              <a:rPr lang="en-GB" sz="2000">
                <a:latin typeface="Arial"/>
                <a:ea typeface="Arial"/>
                <a:cs typeface="Arial"/>
                <a:sym typeface="Arial"/>
              </a:rPr>
              <a:t>- La legge prevede altre misure mirate per attirare gli investimenti e riconosce l'esenzione fiscale per gli utili non distribuiti (secondo la norma fiscale delle cooperative sociali attualmente in vigore).</a:t>
            </a:r>
            <a:br>
              <a:rPr lang="en-GB" sz="2000">
                <a:latin typeface="Arial"/>
                <a:ea typeface="Arial"/>
                <a:cs typeface="Arial"/>
                <a:sym typeface="Arial"/>
              </a:rPr>
            </a:br>
            <a:br>
              <a:rPr lang="en-GB" sz="2000">
                <a:latin typeface="Arial"/>
                <a:ea typeface="Arial"/>
                <a:cs typeface="Arial"/>
                <a:sym typeface="Arial"/>
              </a:rPr>
            </a:br>
            <a:r>
              <a:rPr lang="en-GB" sz="2000">
                <a:latin typeface="Arial"/>
                <a:ea typeface="Arial"/>
                <a:cs typeface="Arial"/>
                <a:sym typeface="Arial"/>
              </a:rPr>
              <a:t>La legge stabilisce che le organizzazioni del terzo settore che operano come imprese (cioè le entrate commerciali superano quelle derivanti da altre fonti, come donazioni e sussidi), sebbene l'adozione della qualifica di impresa sociale rimanga volontaria, devono aderire alle regole applicate dal Codice Civile a tutti i tipi di imprese.</a:t>
            </a:r>
            <a:br>
              <a:rPr lang="en-GB" sz="2000"/>
            </a:br>
            <a:br>
              <a:rPr lang="en-GB" sz="2000"/>
            </a:br>
            <a:br>
              <a:rPr lang="en-GB" sz="2000">
                <a:latin typeface="Arial"/>
                <a:ea typeface="Arial"/>
                <a:cs typeface="Arial"/>
                <a:sym typeface="Arial"/>
              </a:rPr>
            </a:br>
            <a:endParaRPr sz="2000">
              <a:latin typeface="Arial"/>
              <a:ea typeface="Arial"/>
              <a:cs typeface="Arial"/>
              <a:sym typeface="Arial"/>
            </a:endParaRPr>
          </a:p>
        </p:txBody>
      </p:sp>
      <p:pic>
        <p:nvPicPr>
          <p:cNvPr id="158" name="Google Shape;158;p30"/>
          <p:cNvPicPr preferRelativeResize="0"/>
          <p:nvPr/>
        </p:nvPicPr>
        <p:blipFill rotWithShape="1">
          <a:blip r:embed="rId3">
            <a:alphaModFix/>
          </a:blip>
          <a:srcRect/>
          <a:stretch/>
        </p:blipFill>
        <p:spPr>
          <a:xfrm>
            <a:off x="500034" y="397819"/>
            <a:ext cx="1928826" cy="54971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31"/>
          <p:cNvSpPr txBox="1">
            <a:spLocks noGrp="1"/>
          </p:cNvSpPr>
          <p:nvPr>
            <p:ph type="ctrTitle"/>
          </p:nvPr>
        </p:nvSpPr>
        <p:spPr>
          <a:xfrm>
            <a:off x="387058" y="2516908"/>
            <a:ext cx="8072400" cy="3822346"/>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398F98"/>
              </a:buClr>
              <a:buSzPts val="6000"/>
              <a:buFont typeface="Arial Black"/>
              <a:buNone/>
            </a:pPr>
            <a:r>
              <a:rPr lang="en-GB" sz="2000" b="1">
                <a:latin typeface="Arial"/>
                <a:ea typeface="Arial"/>
                <a:cs typeface="Arial"/>
                <a:sym typeface="Arial"/>
              </a:rPr>
              <a:t>Una nuova struttura giuridica è stata istituita dalla Legge 208/2015 </a:t>
            </a:r>
            <a:r>
              <a:rPr lang="en-GB" sz="2000">
                <a:latin typeface="Arial"/>
                <a:ea typeface="Arial"/>
                <a:cs typeface="Arial"/>
                <a:sym typeface="Arial"/>
              </a:rPr>
              <a:t>durante la ratifica della Legge 106/2016. (denominata Legge di stabilità 2016). La </a:t>
            </a:r>
            <a:r>
              <a:rPr lang="en-GB" sz="2000" b="1">
                <a:latin typeface="Arial"/>
                <a:ea typeface="Arial"/>
                <a:cs typeface="Arial"/>
                <a:sym typeface="Arial"/>
              </a:rPr>
              <a:t>nuova legge ha introdotto la denominazione di "società benefit"</a:t>
            </a:r>
            <a:r>
              <a:rPr lang="en-GB" sz="2000">
                <a:latin typeface="Arial"/>
                <a:ea typeface="Arial"/>
                <a:cs typeface="Arial"/>
                <a:sym typeface="Arial"/>
              </a:rPr>
              <a:t>. Questa legge consente a qualsiasi impresa che persegua congiuntamente un obiettivo finanziario e uno o più benefici comuni di qualificarsi come "società benefit". Le società benefit non possono essere classificate come imprese sociali, poiché non rispettano il vincolo di distribuzione del non profit e non sono tenute ad avere una governance inclusiva. Possono essere viste come un tipo di marchio destinato a esprimere l'adesione a specifici criteri di responsabilità sociale d'impresa, dato che sono disciplinate dalla legge.</a:t>
            </a:r>
            <a:br>
              <a:rPr lang="en-GB" sz="2000"/>
            </a:br>
            <a:br>
              <a:rPr lang="en-GB" sz="2000"/>
            </a:br>
            <a:endParaRPr sz="2000">
              <a:latin typeface="Arial"/>
              <a:ea typeface="Arial"/>
              <a:cs typeface="Arial"/>
              <a:sym typeface="Arial"/>
            </a:endParaRPr>
          </a:p>
        </p:txBody>
      </p:sp>
      <p:sp>
        <p:nvSpPr>
          <p:cNvPr id="165" name="Google Shape;165;p3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a:t> </a:t>
            </a:r>
            <a:endParaRPr/>
          </a:p>
        </p:txBody>
      </p:sp>
      <p:pic>
        <p:nvPicPr>
          <p:cNvPr id="166" name="Google Shape;166;p3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32"/>
          <p:cNvSpPr txBox="1">
            <a:spLocks noGrp="1"/>
          </p:cNvSpPr>
          <p:nvPr>
            <p:ph type="ctrTitle"/>
          </p:nvPr>
        </p:nvSpPr>
        <p:spPr>
          <a:xfrm>
            <a:off x="343096" y="2059708"/>
            <a:ext cx="8072400" cy="3822346"/>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398F98"/>
              </a:buClr>
              <a:buSzPts val="6000"/>
              <a:buFont typeface="Arial Black"/>
              <a:buNone/>
            </a:pPr>
            <a:r>
              <a:rPr lang="en-GB" sz="2000" b="1"/>
              <a:t>3. Aspetti legali in Grecia</a:t>
            </a:r>
            <a:br>
              <a:rPr lang="en-GB" sz="2000" b="1"/>
            </a:br>
            <a:br>
              <a:rPr lang="en-GB" sz="2000" b="1"/>
            </a:br>
            <a:r>
              <a:rPr lang="en-GB" sz="2000" b="1">
                <a:latin typeface="Arial"/>
                <a:ea typeface="Arial"/>
                <a:cs typeface="Arial"/>
                <a:sym typeface="Arial"/>
              </a:rPr>
              <a:t>Lo sviluppo giuridico delle imprese sociali greche può essere suddiviso in tre fasi principali. La </a:t>
            </a:r>
            <a:r>
              <a:rPr lang="en-GB" sz="2000">
                <a:latin typeface="Arial"/>
                <a:ea typeface="Arial"/>
                <a:cs typeface="Arial"/>
                <a:sym typeface="Arial"/>
              </a:rPr>
              <a:t>creazione di numerose leggi è stata ciò che ha definito il suo </a:t>
            </a:r>
            <a:r>
              <a:rPr lang="en-GB" sz="2000" b="1">
                <a:latin typeface="Arial"/>
                <a:ea typeface="Arial"/>
                <a:cs typeface="Arial"/>
                <a:sym typeface="Arial"/>
              </a:rPr>
              <a:t>primo periodo iniziale</a:t>
            </a:r>
            <a:r>
              <a:rPr lang="en-GB" sz="2000">
                <a:latin typeface="Arial"/>
                <a:ea typeface="Arial"/>
                <a:cs typeface="Arial"/>
                <a:sym typeface="Arial"/>
              </a:rPr>
              <a:t>. La frammentazione delle leggi in materia e la mancanza di una chiara menzione dei termini "imprenditoria sociale", "impresa sociale", "economia sociale" e "economia sociale e solidale" sono alcune delle sue caratteristiche fondamentali.</a:t>
            </a:r>
            <a:br>
              <a:rPr lang="en-GB" sz="2000"/>
            </a:br>
            <a:br>
              <a:rPr lang="en-GB" sz="2000"/>
            </a:br>
            <a:br>
              <a:rPr lang="en-GB" sz="2000">
                <a:latin typeface="Arial"/>
                <a:ea typeface="Arial"/>
                <a:cs typeface="Arial"/>
                <a:sym typeface="Arial"/>
              </a:rPr>
            </a:br>
            <a:endParaRPr sz="2000">
              <a:latin typeface="Arial"/>
              <a:ea typeface="Arial"/>
              <a:cs typeface="Arial"/>
              <a:sym typeface="Arial"/>
            </a:endParaRPr>
          </a:p>
        </p:txBody>
      </p:sp>
      <p:sp>
        <p:nvSpPr>
          <p:cNvPr id="173" name="Google Shape;173;p32"/>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a:t> </a:t>
            </a:r>
            <a:endParaRPr/>
          </a:p>
        </p:txBody>
      </p:sp>
      <p:pic>
        <p:nvPicPr>
          <p:cNvPr id="174" name="Google Shape;174;p32"/>
          <p:cNvPicPr preferRelativeResize="0"/>
          <p:nvPr/>
        </p:nvPicPr>
        <p:blipFill rotWithShape="1">
          <a:blip r:embed="rId3">
            <a:alphaModFix/>
          </a:blip>
          <a:srcRect/>
          <a:stretch/>
        </p:blipFill>
        <p:spPr>
          <a:xfrm>
            <a:off x="500034" y="397819"/>
            <a:ext cx="1928826" cy="54971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33"/>
          <p:cNvSpPr txBox="1">
            <a:spLocks noGrp="1"/>
          </p:cNvSpPr>
          <p:nvPr>
            <p:ph type="ctrTitle"/>
          </p:nvPr>
        </p:nvSpPr>
        <p:spPr>
          <a:xfrm>
            <a:off x="387058" y="2516908"/>
            <a:ext cx="8072400" cy="3822346"/>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398F98"/>
              </a:buClr>
              <a:buSzPts val="6000"/>
              <a:buFont typeface="Arial Black"/>
              <a:buNone/>
            </a:pPr>
            <a:r>
              <a:rPr lang="en-GB" sz="2000" b="1">
                <a:latin typeface="Arial"/>
                <a:ea typeface="Arial"/>
                <a:cs typeface="Arial"/>
                <a:sym typeface="Arial"/>
              </a:rPr>
              <a:t>L'istituzionalizzazione ufficiale dell'economia sociale e dell'imprenditoria sociale con la legge 4019/2011 ha segnato una svolta significativa nello sviluppo giuridico delle imprese sociali greche</a:t>
            </a:r>
            <a:r>
              <a:rPr lang="en-GB" sz="2000">
                <a:latin typeface="Arial"/>
                <a:ea typeface="Arial"/>
                <a:cs typeface="Arial"/>
                <a:sym typeface="Arial"/>
              </a:rPr>
              <a:t>. Questa nuova legislazione, approvata in concomitanza con l'aggravarsi della crisi greca, l'emergere di nuovi movimenti sociali e la sperimentazione di economie alternative e forme di solidarietà (Varvarousis e Kallis, 2017), ha generato un aumento delle imprese sociali (Varvarousis et al., 2018), un'espansione delle attività in quasi tutti i settori economici e la scoperta di lacune legislative e di bisogni non soddisfatti. Di conseguenza, questa fase potrebbe essere definita "</a:t>
            </a:r>
            <a:r>
              <a:rPr lang="en-GB" sz="2000" b="1">
                <a:latin typeface="Arial"/>
                <a:ea typeface="Arial"/>
                <a:cs typeface="Arial"/>
                <a:sym typeface="Arial"/>
              </a:rPr>
              <a:t>di transizione</a:t>
            </a:r>
            <a:r>
              <a:rPr lang="en-GB" sz="2000">
                <a:latin typeface="Arial"/>
                <a:ea typeface="Arial"/>
                <a:cs typeface="Arial"/>
                <a:sym typeface="Arial"/>
              </a:rPr>
              <a:t>" a causa della sua breve esistenza e del suo ruolo cruciale nello sviluppo di un metodo sperimentale.</a:t>
            </a:r>
            <a:br>
              <a:rPr lang="en-GB" sz="2000"/>
            </a:br>
            <a:br>
              <a:rPr lang="en-GB" sz="2000"/>
            </a:br>
            <a:br>
              <a:rPr lang="en-GB" sz="2000">
                <a:latin typeface="Arial"/>
                <a:ea typeface="Arial"/>
                <a:cs typeface="Arial"/>
                <a:sym typeface="Arial"/>
              </a:rPr>
            </a:br>
            <a:endParaRPr sz="2000">
              <a:latin typeface="Arial"/>
              <a:ea typeface="Arial"/>
              <a:cs typeface="Arial"/>
              <a:sym typeface="Arial"/>
            </a:endParaRPr>
          </a:p>
        </p:txBody>
      </p:sp>
      <p:sp>
        <p:nvSpPr>
          <p:cNvPr id="181" name="Google Shape;181;p33"/>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a:t> </a:t>
            </a:r>
            <a:endParaRPr/>
          </a:p>
        </p:txBody>
      </p:sp>
      <p:pic>
        <p:nvPicPr>
          <p:cNvPr id="182" name="Google Shape;182;p33"/>
          <p:cNvPicPr preferRelativeResize="0"/>
          <p:nvPr/>
        </p:nvPicPr>
        <p:blipFill rotWithShape="1">
          <a:blip r:embed="rId3">
            <a:alphaModFix/>
          </a:blip>
          <a:srcRect/>
          <a:stretch/>
        </p:blipFill>
        <p:spPr>
          <a:xfrm>
            <a:off x="500034" y="397819"/>
            <a:ext cx="1928826" cy="54971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Google Shape;48;g249f56271c5_0_17"/>
          <p:cNvSpPr txBox="1">
            <a:spLocks noGrp="1"/>
          </p:cNvSpPr>
          <p:nvPr>
            <p:ph type="ctrTitle"/>
          </p:nvPr>
        </p:nvSpPr>
        <p:spPr>
          <a:xfrm>
            <a:off x="2234749" y="4091859"/>
            <a:ext cx="8072400" cy="2145323"/>
          </a:xfrm>
          <a:prstGeom prst="rect">
            <a:avLst/>
          </a:prstGeom>
          <a:noFill/>
          <a:ln>
            <a:noFill/>
          </a:ln>
        </p:spPr>
        <p:txBody>
          <a:bodyPr spcFirstLastPara="1" wrap="square" lIns="91425" tIns="45700" rIns="91425" bIns="45700" anchor="ctr" anchorCtr="0">
            <a:noAutofit/>
          </a:bodyPr>
          <a:lstStyle/>
          <a:p>
            <a:pPr marL="0" lvl="0" indent="0" rtl="0">
              <a:lnSpc>
                <a:spcPct val="100000"/>
              </a:lnSpc>
              <a:spcBef>
                <a:spcPts val="0"/>
              </a:spcBef>
              <a:spcAft>
                <a:spcPts val="0"/>
              </a:spcAft>
              <a:buSzPts val="4000"/>
              <a:buNone/>
            </a:pPr>
            <a:r>
              <a:rPr lang="en-GB" sz="3200" dirty="0" err="1">
                <a:latin typeface="Calibri"/>
                <a:ea typeface="Calibri"/>
                <a:cs typeface="Calibri"/>
                <a:sym typeface="Calibri"/>
              </a:rPr>
              <a:t>Contenuto</a:t>
            </a:r>
            <a:r>
              <a:rPr lang="en-GB" sz="3200" dirty="0">
                <a:latin typeface="Calibri"/>
                <a:ea typeface="Calibri"/>
                <a:cs typeface="Calibri"/>
                <a:sym typeface="Calibri"/>
              </a:rPr>
              <a:t>: </a:t>
            </a:r>
            <a:br>
              <a:rPr lang="en-GB" sz="3200" dirty="0">
                <a:latin typeface="Calibri"/>
                <a:ea typeface="Calibri"/>
                <a:cs typeface="Calibri"/>
                <a:sym typeface="Calibri"/>
              </a:rPr>
            </a:br>
            <a:r>
              <a:rPr lang="en-GB" sz="3200" dirty="0">
                <a:latin typeface="Calibri"/>
                <a:ea typeface="Calibri"/>
                <a:cs typeface="Calibri"/>
                <a:sym typeface="Calibri"/>
              </a:rPr>
              <a:t>1. </a:t>
            </a:r>
            <a:r>
              <a:rPr lang="en-GB" sz="3200" dirty="0" err="1">
                <a:latin typeface="Calibri"/>
                <a:ea typeface="Calibri"/>
                <a:cs typeface="Calibri"/>
                <a:sym typeface="Calibri"/>
              </a:rPr>
              <a:t>Aspetti</a:t>
            </a:r>
            <a:r>
              <a:rPr lang="en-GB" sz="3200" dirty="0">
                <a:latin typeface="Calibri"/>
                <a:ea typeface="Calibri"/>
                <a:cs typeface="Calibri"/>
                <a:sym typeface="Calibri"/>
              </a:rPr>
              <a:t> </a:t>
            </a:r>
            <a:r>
              <a:rPr lang="en-GB" sz="3200" dirty="0" err="1">
                <a:latin typeface="Calibri"/>
                <a:ea typeface="Calibri"/>
                <a:cs typeface="Calibri"/>
                <a:sym typeface="Calibri"/>
              </a:rPr>
              <a:t>legali</a:t>
            </a:r>
            <a:r>
              <a:rPr lang="en-GB" sz="3200" dirty="0">
                <a:latin typeface="Calibri"/>
                <a:ea typeface="Calibri"/>
                <a:cs typeface="Calibri"/>
                <a:sym typeface="Calibri"/>
              </a:rPr>
              <a:t> in Romania</a:t>
            </a:r>
            <a:br>
              <a:rPr lang="en-GB" sz="3200" dirty="0">
                <a:latin typeface="Calibri"/>
                <a:ea typeface="Calibri"/>
                <a:cs typeface="Calibri"/>
                <a:sym typeface="Calibri"/>
              </a:rPr>
            </a:br>
            <a:r>
              <a:rPr lang="en-GB" sz="3200" dirty="0">
                <a:latin typeface="Calibri"/>
                <a:ea typeface="Calibri"/>
                <a:cs typeface="Calibri"/>
                <a:sym typeface="Calibri"/>
              </a:rPr>
              <a:t>2. </a:t>
            </a:r>
            <a:r>
              <a:rPr lang="en-GB" sz="3200" dirty="0" err="1">
                <a:latin typeface="Calibri"/>
                <a:ea typeface="Calibri"/>
                <a:cs typeface="Calibri"/>
                <a:sym typeface="Calibri"/>
              </a:rPr>
              <a:t>Aspetti</a:t>
            </a:r>
            <a:r>
              <a:rPr lang="en-GB" sz="3200" dirty="0">
                <a:latin typeface="Calibri"/>
                <a:ea typeface="Calibri"/>
                <a:cs typeface="Calibri"/>
                <a:sym typeface="Calibri"/>
              </a:rPr>
              <a:t> </a:t>
            </a:r>
            <a:r>
              <a:rPr lang="en-GB" sz="3200" dirty="0" err="1">
                <a:latin typeface="Calibri"/>
                <a:ea typeface="Calibri"/>
                <a:cs typeface="Calibri"/>
                <a:sym typeface="Calibri"/>
              </a:rPr>
              <a:t>legali</a:t>
            </a:r>
            <a:r>
              <a:rPr lang="en-GB" sz="3200" dirty="0">
                <a:latin typeface="Calibri"/>
                <a:ea typeface="Calibri"/>
                <a:cs typeface="Calibri"/>
                <a:sym typeface="Calibri"/>
              </a:rPr>
              <a:t> in Italia</a:t>
            </a:r>
            <a:br>
              <a:rPr lang="en-GB" sz="3200" dirty="0">
                <a:latin typeface="Calibri"/>
                <a:ea typeface="Calibri"/>
                <a:cs typeface="Calibri"/>
                <a:sym typeface="Calibri"/>
              </a:rPr>
            </a:br>
            <a:r>
              <a:rPr lang="en-GB" sz="3200" dirty="0">
                <a:latin typeface="Calibri"/>
                <a:ea typeface="Calibri"/>
                <a:cs typeface="Calibri"/>
                <a:sym typeface="Calibri"/>
              </a:rPr>
              <a:t>3. </a:t>
            </a:r>
            <a:r>
              <a:rPr lang="en-GB" sz="3200" dirty="0" err="1">
                <a:latin typeface="Calibri"/>
                <a:ea typeface="Calibri"/>
                <a:cs typeface="Calibri"/>
                <a:sym typeface="Calibri"/>
              </a:rPr>
              <a:t>Aspetti</a:t>
            </a:r>
            <a:r>
              <a:rPr lang="en-GB" sz="3200" dirty="0">
                <a:latin typeface="Calibri"/>
                <a:ea typeface="Calibri"/>
                <a:cs typeface="Calibri"/>
                <a:sym typeface="Calibri"/>
              </a:rPr>
              <a:t> </a:t>
            </a:r>
            <a:r>
              <a:rPr lang="en-GB" sz="3200" dirty="0" err="1">
                <a:latin typeface="Calibri"/>
                <a:ea typeface="Calibri"/>
                <a:cs typeface="Calibri"/>
                <a:sym typeface="Calibri"/>
              </a:rPr>
              <a:t>legali</a:t>
            </a:r>
            <a:r>
              <a:rPr lang="en-GB" sz="3200" dirty="0">
                <a:latin typeface="Calibri"/>
                <a:ea typeface="Calibri"/>
                <a:cs typeface="Calibri"/>
                <a:sym typeface="Calibri"/>
              </a:rPr>
              <a:t> in Grecia</a:t>
            </a:r>
            <a:br>
              <a:rPr lang="en-GB" sz="3200" dirty="0">
                <a:latin typeface="Calibri"/>
                <a:ea typeface="Calibri"/>
                <a:cs typeface="Calibri"/>
                <a:sym typeface="Calibri"/>
              </a:rPr>
            </a:br>
            <a:r>
              <a:rPr lang="en-GB" sz="3200" dirty="0">
                <a:latin typeface="Calibri"/>
                <a:ea typeface="Calibri"/>
                <a:cs typeface="Calibri"/>
                <a:sym typeface="Calibri"/>
              </a:rPr>
              <a:t>4. </a:t>
            </a:r>
            <a:r>
              <a:rPr lang="en-GB" sz="3200" dirty="0" err="1">
                <a:latin typeface="Calibri"/>
                <a:ea typeface="Calibri"/>
                <a:cs typeface="Calibri"/>
                <a:sym typeface="Calibri"/>
              </a:rPr>
              <a:t>Aspetti</a:t>
            </a:r>
            <a:r>
              <a:rPr lang="en-GB" sz="3200" dirty="0">
                <a:latin typeface="Calibri"/>
                <a:ea typeface="Calibri"/>
                <a:cs typeface="Calibri"/>
                <a:sym typeface="Calibri"/>
              </a:rPr>
              <a:t> </a:t>
            </a:r>
            <a:r>
              <a:rPr lang="en-GB" sz="3200" dirty="0" err="1">
                <a:latin typeface="Calibri"/>
                <a:ea typeface="Calibri"/>
                <a:cs typeface="Calibri"/>
                <a:sym typeface="Calibri"/>
              </a:rPr>
              <a:t>legali</a:t>
            </a:r>
            <a:r>
              <a:rPr lang="en-GB" sz="3200" dirty="0">
                <a:latin typeface="Calibri"/>
                <a:ea typeface="Calibri"/>
                <a:cs typeface="Calibri"/>
                <a:sym typeface="Calibri"/>
              </a:rPr>
              <a:t> in </a:t>
            </a:r>
            <a:r>
              <a:rPr lang="en-GB" sz="3200" dirty="0" err="1">
                <a:latin typeface="Calibri"/>
                <a:ea typeface="Calibri"/>
                <a:cs typeface="Calibri"/>
                <a:sym typeface="Calibri"/>
              </a:rPr>
              <a:t>Slovacchia</a:t>
            </a:r>
            <a:br>
              <a:rPr lang="en-GB" sz="4000" dirty="0">
                <a:latin typeface="Calibri"/>
                <a:ea typeface="Calibri"/>
                <a:cs typeface="Calibri"/>
                <a:sym typeface="Calibri"/>
              </a:rPr>
            </a:br>
            <a:br>
              <a:rPr lang="en-GB" b="1" dirty="0"/>
            </a:br>
            <a:endParaRPr dirty="0"/>
          </a:p>
        </p:txBody>
      </p:sp>
      <p:pic>
        <p:nvPicPr>
          <p:cNvPr id="49" name="Google Shape;49;g249f56271c5_0_17"/>
          <p:cNvPicPr preferRelativeResize="0"/>
          <p:nvPr/>
        </p:nvPicPr>
        <p:blipFill rotWithShape="1">
          <a:blip r:embed="rId3">
            <a:alphaModFix/>
          </a:blip>
          <a:srcRect/>
          <a:stretch/>
        </p:blipFill>
        <p:spPr>
          <a:xfrm>
            <a:off x="500034" y="397819"/>
            <a:ext cx="1928826" cy="549715"/>
          </a:xfrm>
          <a:prstGeom prst="rect">
            <a:avLst/>
          </a:prstGeom>
          <a:noFill/>
          <a:ln>
            <a:noFill/>
          </a:ln>
        </p:spPr>
      </p:pic>
      <p:sp>
        <p:nvSpPr>
          <p:cNvPr id="50" name="Google Shape;50;g249f56271c5_0_17"/>
          <p:cNvSpPr/>
          <p:nvPr/>
        </p:nvSpPr>
        <p:spPr>
          <a:xfrm>
            <a:off x="1681137" y="1507271"/>
            <a:ext cx="5484227" cy="769401"/>
          </a:xfrm>
          <a:prstGeom prst="rect">
            <a:avLst/>
          </a:prstGeom>
          <a:noFill/>
          <a:ln>
            <a:noFill/>
          </a:ln>
        </p:spPr>
        <p:txBody>
          <a:bodyPr spcFirstLastPara="1" wrap="square" lIns="91425" tIns="45700" rIns="91425" bIns="45700" anchor="t" anchorCtr="0">
            <a:spAutoFit/>
          </a:bodyPr>
          <a:lstStyle/>
          <a:p>
            <a:pPr algn="ctr">
              <a:buSzPts val="1400"/>
            </a:pPr>
            <a:r>
              <a:rPr lang="en-US" sz="1600" dirty="0">
                <a:solidFill>
                  <a:srgbClr val="398F98"/>
                </a:solidFill>
                <a:latin typeface="Calibri"/>
                <a:cs typeface="Calibri"/>
              </a:rPr>
              <a:t>Enhancing Young People Skills and Competencies in Social Entrepreneurship by Virtual Reality</a:t>
            </a:r>
            <a:endParaRPr lang="ro-RO" sz="1200" b="1" dirty="0">
              <a:solidFill>
                <a:schemeClr val="accent6">
                  <a:lumMod val="75000"/>
                </a:schemeClr>
              </a:solidFill>
              <a:latin typeface="Calibri"/>
              <a:cs typeface="Calibri"/>
            </a:endParaRPr>
          </a:p>
          <a:p>
            <a:pPr marL="0" marR="0" lvl="0" indent="0" algn="ctr" rtl="0">
              <a:lnSpc>
                <a:spcPct val="100000"/>
              </a:lnSpc>
              <a:spcBef>
                <a:spcPts val="0"/>
              </a:spcBef>
              <a:spcAft>
                <a:spcPts val="0"/>
              </a:spcAft>
              <a:buClr>
                <a:srgbClr val="000000"/>
              </a:buClr>
              <a:buSzPts val="1400"/>
              <a:buFont typeface="Arial"/>
              <a:buNone/>
            </a:pPr>
            <a:r>
              <a:rPr lang="en-GB" sz="1200" b="1" i="0" u="none" strike="noStrike" cap="none" dirty="0">
                <a:solidFill>
                  <a:srgbClr val="504836"/>
                </a:solidFill>
                <a:latin typeface="Calibri"/>
                <a:ea typeface="Calibri"/>
                <a:cs typeface="Calibri"/>
                <a:sym typeface="Calibri"/>
              </a:rPr>
              <a:t>ERASMUS + 2021-1-RO01-KA220-YOU-000029869</a:t>
            </a:r>
            <a:endParaRPr sz="1200" b="1" i="0" u="none" strike="noStrike" cap="none" dirty="0">
              <a:solidFill>
                <a:srgbClr val="504836"/>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34"/>
          <p:cNvSpPr txBox="1">
            <a:spLocks noGrp="1"/>
          </p:cNvSpPr>
          <p:nvPr>
            <p:ph type="ctrTitle"/>
          </p:nvPr>
        </p:nvSpPr>
        <p:spPr>
          <a:xfrm>
            <a:off x="334304" y="1438668"/>
            <a:ext cx="8072400" cy="524348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398F98"/>
              </a:buClr>
              <a:buSzPts val="6000"/>
              <a:buFont typeface="Arial Black"/>
              <a:buNone/>
            </a:pPr>
            <a:r>
              <a:rPr lang="en-GB" sz="2000" b="1">
                <a:latin typeface="Arial"/>
                <a:ea typeface="Arial"/>
                <a:cs typeface="Arial"/>
                <a:sym typeface="Arial"/>
              </a:rPr>
              <a:t>Con l'introduzione della Legge 4430 nel 2016, è iniziata la terza fase.</a:t>
            </a:r>
            <a:r>
              <a:rPr lang="en-GB" sz="2000">
                <a:latin typeface="Arial"/>
                <a:ea typeface="Arial"/>
                <a:cs typeface="Arial"/>
                <a:sym typeface="Arial"/>
              </a:rPr>
              <a:t> Le sue caratteristiche principali sono il consolidamento delle imprese sociali come alternative al paradigma business-as-usual e la loro diffusione in nuovi settori economici. La legge greca è stata aggiornata dalla legge 4430/2016, che ha anche aggiunto una serie di nuovi concetti e meccanismi per misurare l'efficacia delle imprese sociali. Inoltre, ha introdotto la forma giuridica di "cooperativa di lavoratori", ha separato la forma giuridica di impresa sociale dallo status di SSE e ha migliorato una serie di concetti inizialmente presentati nella legge 4019/2011. Inoltre, ha aperto la strada a una possibile fusione della legislazione nazionale sull'impresa sociale. Nonostante i numerosi progressi apportati dalla Legge 4430/2016, va sottolineato che i suoi effetti immediati e a lungo termine sono ancora discutibili.</a:t>
            </a:r>
            <a:br>
              <a:rPr lang="en-GB" sz="2000">
                <a:latin typeface="Arial"/>
                <a:ea typeface="Arial"/>
                <a:cs typeface="Arial"/>
                <a:sym typeface="Arial"/>
              </a:rPr>
            </a:br>
            <a:endParaRPr sz="2000">
              <a:latin typeface="Arial"/>
              <a:ea typeface="Arial"/>
              <a:cs typeface="Arial"/>
              <a:sym typeface="Arial"/>
            </a:endParaRPr>
          </a:p>
        </p:txBody>
      </p:sp>
      <p:sp>
        <p:nvSpPr>
          <p:cNvPr id="189" name="Google Shape;189;p34"/>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a:t> </a:t>
            </a:r>
            <a:endParaRPr/>
          </a:p>
        </p:txBody>
      </p:sp>
      <p:pic>
        <p:nvPicPr>
          <p:cNvPr id="190" name="Google Shape;190;p34"/>
          <p:cNvPicPr preferRelativeResize="0"/>
          <p:nvPr/>
        </p:nvPicPr>
        <p:blipFill rotWithShape="1">
          <a:blip r:embed="rId3">
            <a:alphaModFix/>
          </a:blip>
          <a:srcRect/>
          <a:stretch/>
        </p:blipFill>
        <p:spPr>
          <a:xfrm>
            <a:off x="500034" y="397819"/>
            <a:ext cx="1928826" cy="54971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35"/>
          <p:cNvSpPr txBox="1">
            <a:spLocks noGrp="1"/>
          </p:cNvSpPr>
          <p:nvPr>
            <p:ph type="ctrTitle"/>
          </p:nvPr>
        </p:nvSpPr>
        <p:spPr>
          <a:xfrm>
            <a:off x="351889" y="1487136"/>
            <a:ext cx="8072400" cy="4730697"/>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398F98"/>
              </a:buClr>
              <a:buSzPts val="6000"/>
              <a:buFont typeface="Arial Black"/>
              <a:buNone/>
            </a:pPr>
            <a:r>
              <a:rPr lang="en-GB" sz="2000">
                <a:latin typeface="Arial"/>
                <a:ea typeface="Arial"/>
                <a:cs typeface="Arial"/>
                <a:sym typeface="Arial"/>
              </a:rPr>
              <a:t>Tra tutte le forme giuridiche che la legge 4430/2016 introduce come entità predefinite del nuovo settore dell'ESS, si individuano le seguenti tipologie:</a:t>
            </a:r>
            <a:br>
              <a:rPr lang="en-GB" sz="2000">
                <a:latin typeface="Arial"/>
                <a:ea typeface="Arial"/>
                <a:cs typeface="Arial"/>
                <a:sym typeface="Arial"/>
              </a:rPr>
            </a:br>
            <a:r>
              <a:rPr lang="en-GB" sz="2000">
                <a:latin typeface="Arial"/>
                <a:ea typeface="Arial"/>
                <a:cs typeface="Arial"/>
                <a:sym typeface="Arial"/>
              </a:rPr>
              <a:t>"Una forma alternativa per organizzare connessioni sociali, produttive, distributive, di consumo e di reinvestimento in modo democratico, basate sui valori di solidarietà, equità e cooperazione nel rispetto dell'ambiente umano e naturale". Simile alla legge 4430/2016, che di fatto rende l'intera società greca il gruppo target delle imprese sociali, anziché solo i gruppi svantaggiati e speciali (Adam et al. 2018).Le KoiSPE sono una forma giuridica distinta all'interno della legge 4430/2016.</a:t>
            </a:r>
            <a:br>
              <a:rPr lang="en-GB" sz="2000">
                <a:latin typeface="Arial"/>
                <a:ea typeface="Arial"/>
                <a:cs typeface="Arial"/>
                <a:sym typeface="Arial"/>
              </a:rPr>
            </a:br>
            <a:r>
              <a:rPr lang="en-GB" sz="2000">
                <a:latin typeface="Arial"/>
                <a:ea typeface="Arial"/>
                <a:cs typeface="Arial"/>
                <a:sym typeface="Arial"/>
              </a:rPr>
              <a:t>Le cooperative di lavoratori sono state introdotte per la prima volta come entità SSE predefinite nel 2016.</a:t>
            </a:r>
            <a:br>
              <a:rPr lang="en-GB" sz="2000">
                <a:latin typeface="Arial"/>
                <a:ea typeface="Arial"/>
                <a:cs typeface="Arial"/>
                <a:sym typeface="Arial"/>
              </a:rPr>
            </a:br>
            <a:r>
              <a:rPr lang="en-GB" sz="2000">
                <a:latin typeface="Arial"/>
                <a:ea typeface="Arial"/>
                <a:cs typeface="Arial"/>
                <a:sym typeface="Arial"/>
              </a:rPr>
              <a:t>La legge 4430/2016 ha istituito il Segretario speciale dell'economia sociale e solidale, un'autorità amministrativa unica che promuove l'ESS, oltre a rivedere le precedenti strutture giuridiche dell'ESS. Le responsabilità principali del nuovo ente del Ministero del Lavoro sono lo sviluppo e l'attuazione della politica nazionale dell'ESS.</a:t>
            </a:r>
            <a:endParaRPr sz="2000">
              <a:latin typeface="Arial"/>
              <a:ea typeface="Arial"/>
              <a:cs typeface="Arial"/>
              <a:sym typeface="Arial"/>
            </a:endParaRPr>
          </a:p>
        </p:txBody>
      </p:sp>
      <p:sp>
        <p:nvSpPr>
          <p:cNvPr id="197" name="Google Shape;197;p35"/>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a:t> </a:t>
            </a:r>
            <a:endParaRPr/>
          </a:p>
        </p:txBody>
      </p:sp>
      <p:pic>
        <p:nvPicPr>
          <p:cNvPr id="198" name="Google Shape;198;p35"/>
          <p:cNvPicPr preferRelativeResize="0"/>
          <p:nvPr/>
        </p:nvPicPr>
        <p:blipFill rotWithShape="1">
          <a:blip r:embed="rId3">
            <a:alphaModFix/>
          </a:blip>
          <a:srcRect/>
          <a:stretch/>
        </p:blipFill>
        <p:spPr>
          <a:xfrm>
            <a:off x="500034" y="397819"/>
            <a:ext cx="1928826" cy="54971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36"/>
          <p:cNvSpPr txBox="1">
            <a:spLocks noGrp="1"/>
          </p:cNvSpPr>
          <p:nvPr>
            <p:ph type="ctrTitle"/>
          </p:nvPr>
        </p:nvSpPr>
        <p:spPr>
          <a:xfrm>
            <a:off x="378266" y="1644163"/>
            <a:ext cx="8072400" cy="4598376"/>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398F98"/>
              </a:buClr>
              <a:buSzPts val="6000"/>
              <a:buFont typeface="Arial Black"/>
              <a:buNone/>
            </a:pPr>
            <a:r>
              <a:rPr lang="en-GB" sz="2000">
                <a:latin typeface="Arial"/>
                <a:ea typeface="Arial"/>
                <a:cs typeface="Arial"/>
                <a:sym typeface="Arial"/>
              </a:rPr>
              <a:t>I cinque criteri operativi che seguono, qui ordinati in base al loro contenuto, sono stati introdotti in modo più formale dalla Legge 4430/2016:</a:t>
            </a:r>
            <a:br>
              <a:rPr lang="en-GB" sz="2000">
                <a:latin typeface="Arial"/>
                <a:ea typeface="Arial"/>
                <a:cs typeface="Arial"/>
                <a:sym typeface="Arial"/>
              </a:rPr>
            </a:br>
            <a:r>
              <a:rPr lang="en-GB" sz="2000" b="1">
                <a:latin typeface="Arial"/>
                <a:ea typeface="Arial"/>
                <a:cs typeface="Arial"/>
                <a:sym typeface="Arial"/>
              </a:rPr>
              <a:t>Obiettivo:</a:t>
            </a:r>
            <a:br>
              <a:rPr lang="en-GB" sz="2000">
                <a:latin typeface="Arial"/>
                <a:ea typeface="Arial"/>
                <a:cs typeface="Arial"/>
                <a:sym typeface="Arial"/>
              </a:rPr>
            </a:br>
            <a:r>
              <a:rPr lang="en-GB" sz="2000">
                <a:latin typeface="Arial"/>
                <a:ea typeface="Arial"/>
                <a:cs typeface="Arial"/>
                <a:sym typeface="Arial"/>
              </a:rPr>
              <a:t>- Creare attività di utilità sociale e collettiva.</a:t>
            </a:r>
            <a:br>
              <a:rPr lang="en-GB" sz="2000">
                <a:latin typeface="Arial"/>
                <a:ea typeface="Arial"/>
                <a:cs typeface="Arial"/>
                <a:sym typeface="Arial"/>
              </a:rPr>
            </a:br>
            <a:r>
              <a:rPr lang="en-GB" sz="2000">
                <a:latin typeface="Arial"/>
                <a:ea typeface="Arial"/>
                <a:cs typeface="Arial"/>
                <a:sym typeface="Arial"/>
              </a:rPr>
              <a:t>- Promuovere una rete orizzontale ed equa con altre organizzazioni di ESS per incrementare l'attività economica e produrre valore sociale.</a:t>
            </a:r>
            <a:br>
              <a:rPr lang="en-GB" sz="2000">
                <a:latin typeface="Arial"/>
                <a:ea typeface="Arial"/>
                <a:cs typeface="Arial"/>
                <a:sym typeface="Arial"/>
              </a:rPr>
            </a:br>
            <a:br>
              <a:rPr lang="en-GB" sz="2000">
                <a:latin typeface="Arial"/>
                <a:ea typeface="Arial"/>
                <a:cs typeface="Arial"/>
                <a:sym typeface="Arial"/>
              </a:rPr>
            </a:br>
            <a:r>
              <a:rPr lang="en-GB" sz="2000" b="1">
                <a:latin typeface="Arial"/>
                <a:ea typeface="Arial"/>
                <a:cs typeface="Arial"/>
                <a:sym typeface="Arial"/>
              </a:rPr>
              <a:t>Governance:</a:t>
            </a:r>
            <a:br>
              <a:rPr lang="en-GB" sz="2000">
                <a:latin typeface="Arial"/>
                <a:ea typeface="Arial"/>
                <a:cs typeface="Arial"/>
                <a:sym typeface="Arial"/>
              </a:rPr>
            </a:br>
            <a:r>
              <a:rPr lang="en-GB" sz="2000">
                <a:latin typeface="Arial"/>
                <a:ea typeface="Arial"/>
                <a:cs typeface="Arial"/>
                <a:sym typeface="Arial"/>
              </a:rPr>
              <a:t>Utilizzando un sistema decisionale democratico, i membri sono informati e il loro coinvolgimento è assicurato.</a:t>
            </a:r>
            <a:br>
              <a:rPr lang="en-GB" sz="2000">
                <a:latin typeface="Arial"/>
                <a:ea typeface="Arial"/>
                <a:cs typeface="Arial"/>
                <a:sym typeface="Arial"/>
              </a:rPr>
            </a:br>
            <a:r>
              <a:rPr lang="en-GB" sz="2000">
                <a:latin typeface="Arial"/>
                <a:ea typeface="Arial"/>
                <a:cs typeface="Arial"/>
                <a:sym typeface="Arial"/>
              </a:rPr>
              <a:t>Applicare la regola "un membro, un voto", indipendentemente dall'impegno finanziario di ciascun membro.</a:t>
            </a:r>
            <a:br>
              <a:rPr lang="en-GB" sz="2000"/>
            </a:br>
            <a:endParaRPr sz="2000">
              <a:latin typeface="Arial"/>
              <a:ea typeface="Arial"/>
              <a:cs typeface="Arial"/>
              <a:sym typeface="Arial"/>
            </a:endParaRPr>
          </a:p>
        </p:txBody>
      </p:sp>
      <p:sp>
        <p:nvSpPr>
          <p:cNvPr id="205" name="Google Shape;205;p36"/>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a:t> </a:t>
            </a:r>
            <a:endParaRPr/>
          </a:p>
        </p:txBody>
      </p:sp>
      <p:pic>
        <p:nvPicPr>
          <p:cNvPr id="206" name="Google Shape;206;p36"/>
          <p:cNvPicPr preferRelativeResize="0"/>
          <p:nvPr/>
        </p:nvPicPr>
        <p:blipFill rotWithShape="1">
          <a:blip r:embed="rId3">
            <a:alphaModFix/>
          </a:blip>
          <a:srcRect/>
          <a:stretch/>
        </p:blipFill>
        <p:spPr>
          <a:xfrm>
            <a:off x="500034" y="397819"/>
            <a:ext cx="1928826" cy="54971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37"/>
          <p:cNvSpPr txBox="1">
            <a:spLocks noGrp="1"/>
          </p:cNvSpPr>
          <p:nvPr>
            <p:ph type="ctrTitle"/>
          </p:nvPr>
        </p:nvSpPr>
        <p:spPr>
          <a:xfrm>
            <a:off x="369473" y="2332269"/>
            <a:ext cx="8072400" cy="3822346"/>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398F98"/>
              </a:buClr>
              <a:buSzPts val="6000"/>
              <a:buFont typeface="Arial Black"/>
              <a:buNone/>
            </a:pPr>
            <a:r>
              <a:rPr lang="en-GB" sz="2000" b="1">
                <a:latin typeface="Arial"/>
                <a:ea typeface="Arial"/>
                <a:cs typeface="Arial"/>
                <a:sym typeface="Arial"/>
              </a:rPr>
              <a:t>Equità economica:</a:t>
            </a:r>
            <a:br>
              <a:rPr lang="en-GB" sz="2000">
                <a:latin typeface="Arial"/>
                <a:ea typeface="Arial"/>
                <a:cs typeface="Arial"/>
                <a:sym typeface="Arial"/>
              </a:rPr>
            </a:br>
            <a:r>
              <a:rPr lang="en-GB" sz="2000">
                <a:latin typeface="Arial"/>
                <a:ea typeface="Arial"/>
                <a:cs typeface="Arial"/>
                <a:sym typeface="Arial"/>
              </a:rPr>
              <a:t>Il salario massimo non può essere superiore a tre volte il minimo. </a:t>
            </a:r>
            <a:br>
              <a:rPr lang="en-GB" sz="2000">
                <a:latin typeface="Arial"/>
                <a:ea typeface="Arial"/>
                <a:cs typeface="Arial"/>
                <a:sym typeface="Arial"/>
              </a:rPr>
            </a:br>
            <a:r>
              <a:rPr lang="en-GB" sz="2000">
                <a:latin typeface="Arial"/>
                <a:ea typeface="Arial"/>
                <a:cs typeface="Arial"/>
                <a:sym typeface="Arial"/>
              </a:rPr>
              <a:t>Dopo il secondo anno di attività, l'organizzazione deve iniziare ad addebitare un costo salariale annuale pari ad almeno il 25% delle entrate dell'anno precedente.</a:t>
            </a:r>
            <a:br>
              <a:rPr lang="en-GB" sz="2000">
                <a:latin typeface="Arial"/>
                <a:ea typeface="Arial"/>
                <a:cs typeface="Arial"/>
                <a:sym typeface="Arial"/>
              </a:rPr>
            </a:br>
            <a:br>
              <a:rPr lang="en-GB" sz="2000">
                <a:latin typeface="Arial"/>
                <a:ea typeface="Arial"/>
                <a:cs typeface="Arial"/>
                <a:sym typeface="Arial"/>
              </a:rPr>
            </a:br>
            <a:r>
              <a:rPr lang="en-GB" sz="2000" b="1">
                <a:latin typeface="Arial"/>
                <a:ea typeface="Arial"/>
                <a:cs typeface="Arial"/>
                <a:sym typeface="Arial"/>
              </a:rPr>
              <a:t>Membri eleggibili:</a:t>
            </a:r>
            <a:br>
              <a:rPr lang="en-GB" sz="2000">
                <a:latin typeface="Arial"/>
                <a:ea typeface="Arial"/>
                <a:cs typeface="Arial"/>
                <a:sym typeface="Arial"/>
              </a:rPr>
            </a:br>
            <a:r>
              <a:rPr lang="en-GB" sz="2000">
                <a:latin typeface="Arial"/>
                <a:ea typeface="Arial"/>
                <a:cs typeface="Arial"/>
                <a:sym typeface="Arial"/>
              </a:rPr>
              <a:t>- Un attore dell'ESS non può essere fondato e non è direttamente o indirettamente regolato da entità legali che sono formalmente legate ai governi locali o a un altro ente legale che opera nel settore pubblico.</a:t>
            </a:r>
            <a:br>
              <a:rPr lang="en-GB" sz="2000">
                <a:latin typeface="Arial"/>
                <a:ea typeface="Arial"/>
                <a:cs typeface="Arial"/>
                <a:sym typeface="Arial"/>
              </a:rPr>
            </a:br>
            <a:r>
              <a:rPr lang="en-GB" sz="2000">
                <a:latin typeface="Arial"/>
                <a:ea typeface="Arial"/>
                <a:cs typeface="Arial"/>
                <a:sym typeface="Arial"/>
              </a:rPr>
              <a:t>- I soci di una KoinSEp o di una cooperativa di lavoratori non possono appartenere a un'altra KoinSEp o cooperativa di lavoratori che svolge la stessa attività.</a:t>
            </a:r>
            <a:br>
              <a:rPr lang="en-GB" sz="1200"/>
            </a:br>
            <a:r>
              <a:rPr lang="en-GB" sz="1200"/>
              <a:t>	</a:t>
            </a:r>
            <a:endParaRPr/>
          </a:p>
        </p:txBody>
      </p:sp>
      <p:sp>
        <p:nvSpPr>
          <p:cNvPr id="213" name="Google Shape;213;p37"/>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a:t> </a:t>
            </a:r>
            <a:endParaRPr/>
          </a:p>
        </p:txBody>
      </p:sp>
      <p:pic>
        <p:nvPicPr>
          <p:cNvPr id="214" name="Google Shape;214;p37"/>
          <p:cNvPicPr preferRelativeResize="0"/>
          <p:nvPr/>
        </p:nvPicPr>
        <p:blipFill rotWithShape="1">
          <a:blip r:embed="rId3">
            <a:alphaModFix/>
          </a:blip>
          <a:srcRect/>
          <a:stretch/>
        </p:blipFill>
        <p:spPr>
          <a:xfrm>
            <a:off x="500034" y="397819"/>
            <a:ext cx="1928826" cy="54971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38"/>
          <p:cNvSpPr txBox="1">
            <a:spLocks noGrp="1"/>
          </p:cNvSpPr>
          <p:nvPr>
            <p:ph type="ctrTitle"/>
          </p:nvPr>
        </p:nvSpPr>
        <p:spPr>
          <a:xfrm>
            <a:off x="369473" y="1793631"/>
            <a:ext cx="8072400" cy="4360984"/>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398F98"/>
              </a:buClr>
              <a:buSzPts val="6000"/>
              <a:buFont typeface="Arial Black"/>
              <a:buNone/>
            </a:pPr>
            <a:r>
              <a:rPr lang="en-GB" sz="2000" b="1">
                <a:latin typeface="Arial"/>
                <a:ea typeface="Arial"/>
                <a:cs typeface="Arial"/>
                <a:sym typeface="Arial"/>
              </a:rPr>
              <a:t>Distribuzione degli utili:</a:t>
            </a:r>
            <a:br>
              <a:rPr lang="en-GB" sz="2000">
                <a:latin typeface="Arial"/>
                <a:ea typeface="Arial"/>
                <a:cs typeface="Arial"/>
                <a:sym typeface="Arial"/>
              </a:rPr>
            </a:br>
            <a:r>
              <a:rPr lang="en-GB" sz="2000">
                <a:latin typeface="Arial"/>
                <a:ea typeface="Arial"/>
                <a:cs typeface="Arial"/>
                <a:sym typeface="Arial"/>
              </a:rPr>
              <a:t>- 5% per la costituzione di una riserva per gli attori dell'ESS.</a:t>
            </a:r>
            <a:br>
              <a:rPr lang="en-GB" sz="2000">
                <a:latin typeface="Arial"/>
                <a:ea typeface="Arial"/>
                <a:cs typeface="Arial"/>
                <a:sym typeface="Arial"/>
              </a:rPr>
            </a:br>
            <a:r>
              <a:rPr lang="en-GB" sz="2000">
                <a:latin typeface="Arial"/>
                <a:ea typeface="Arial"/>
                <a:cs typeface="Arial"/>
                <a:sym typeface="Arial"/>
              </a:rPr>
              <a:t>- Indipendentemente dal fatto che siano soci o meno, i dipendenti possono ricevere un compenso aggiuntivo fino al 35%.</a:t>
            </a:r>
            <a:br>
              <a:rPr lang="en-GB" sz="2000">
                <a:latin typeface="Arial"/>
                <a:ea typeface="Arial"/>
                <a:cs typeface="Arial"/>
                <a:sym typeface="Arial"/>
              </a:rPr>
            </a:br>
            <a:r>
              <a:rPr lang="en-GB" sz="2000">
                <a:latin typeface="Arial"/>
                <a:ea typeface="Arial"/>
                <a:cs typeface="Arial"/>
                <a:sym typeface="Arial"/>
              </a:rPr>
              <a:t>-I fondi rimanenti possono essere utilizzati per espandere o creare nuovi posti di lavoro.</a:t>
            </a:r>
            <a:br>
              <a:rPr lang="en-GB" sz="2000">
                <a:latin typeface="Arial"/>
                <a:ea typeface="Arial"/>
                <a:cs typeface="Arial"/>
                <a:sym typeface="Arial"/>
              </a:rPr>
            </a:br>
            <a:r>
              <a:rPr lang="en-GB" sz="2000">
                <a:latin typeface="Arial"/>
                <a:ea typeface="Arial"/>
                <a:cs typeface="Arial"/>
                <a:sym typeface="Arial"/>
              </a:rPr>
              <a:t>-Poiché non esiste un meccanismo di distribuzione dei dividendi basato sulle azioni della cooperativa, i membri non dipendenti dell'organizzazione non hanno diritto agli utili.</a:t>
            </a:r>
            <a:br>
              <a:rPr lang="en-GB" sz="2000">
                <a:latin typeface="Arial"/>
                <a:ea typeface="Arial"/>
                <a:cs typeface="Arial"/>
                <a:sym typeface="Arial"/>
              </a:rPr>
            </a:br>
            <a:r>
              <a:rPr lang="en-GB" sz="2000">
                <a:latin typeface="Arial"/>
                <a:ea typeface="Arial"/>
                <a:cs typeface="Arial"/>
                <a:sym typeface="Arial"/>
              </a:rPr>
              <a:t>-Su loro richiesta, i soci delle cooperative civili riconosciute come attori dell'ESS hanno diritto a ricevere qualsiasi eccedenza derivante dai rapporti della cooperativa con i propri soci. Il denaro in eccesso viene conservato in un altro conto.</a:t>
            </a:r>
            <a:br>
              <a:rPr lang="en-GB" sz="2000"/>
            </a:br>
            <a:br>
              <a:rPr lang="en-GB" sz="1200"/>
            </a:br>
            <a:r>
              <a:rPr lang="en-GB" sz="1200"/>
              <a:t>	</a:t>
            </a:r>
            <a:endParaRPr/>
          </a:p>
        </p:txBody>
      </p:sp>
      <p:sp>
        <p:nvSpPr>
          <p:cNvPr id="221" name="Google Shape;221;p38"/>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a:t> </a:t>
            </a:r>
            <a:endParaRPr/>
          </a:p>
        </p:txBody>
      </p:sp>
      <p:pic>
        <p:nvPicPr>
          <p:cNvPr id="222" name="Google Shape;222;p38"/>
          <p:cNvPicPr preferRelativeResize="0"/>
          <p:nvPr/>
        </p:nvPicPr>
        <p:blipFill rotWithShape="1">
          <a:blip r:embed="rId3">
            <a:alphaModFix/>
          </a:blip>
          <a:srcRect/>
          <a:stretch/>
        </p:blipFill>
        <p:spPr>
          <a:xfrm>
            <a:off x="500034" y="397819"/>
            <a:ext cx="1928826" cy="54971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39"/>
          <p:cNvSpPr txBox="1">
            <a:spLocks noGrp="1"/>
          </p:cNvSpPr>
          <p:nvPr>
            <p:ph type="ctrTitle"/>
          </p:nvPr>
        </p:nvSpPr>
        <p:spPr>
          <a:xfrm>
            <a:off x="369473" y="2332269"/>
            <a:ext cx="8072400" cy="3822346"/>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398F98"/>
              </a:buClr>
              <a:buSzPts val="6000"/>
              <a:buFont typeface="Arial Black"/>
              <a:buNone/>
            </a:pPr>
            <a:r>
              <a:rPr lang="en-GB" sz="2000" b="1">
                <a:latin typeface="Arial"/>
                <a:ea typeface="Arial"/>
                <a:cs typeface="Arial"/>
                <a:sym typeface="Arial"/>
              </a:rPr>
              <a:t>4. Aspetti legali in Slovacchia</a:t>
            </a:r>
            <a:br>
              <a:rPr lang="en-GB" sz="2000" b="1">
                <a:latin typeface="Arial"/>
                <a:ea typeface="Arial"/>
                <a:cs typeface="Arial"/>
                <a:sym typeface="Arial"/>
              </a:rPr>
            </a:br>
            <a:br>
              <a:rPr lang="en-GB" sz="2000" b="1">
                <a:latin typeface="Arial"/>
                <a:ea typeface="Arial"/>
                <a:cs typeface="Arial"/>
                <a:sym typeface="Arial"/>
              </a:rPr>
            </a:br>
            <a:r>
              <a:rPr lang="en-GB" sz="2000" b="1">
                <a:latin typeface="Arial"/>
                <a:ea typeface="Arial"/>
                <a:cs typeface="Arial"/>
                <a:sym typeface="Arial"/>
              </a:rPr>
              <a:t>Per quanto riguarda l'espressione "impresa sociale", il quadro legislativo slovacco ha incluso la sua prima definizione nel 2008.</a:t>
            </a:r>
            <a:r>
              <a:rPr lang="en-GB" sz="2000">
                <a:latin typeface="Arial"/>
                <a:ea typeface="Arial"/>
                <a:cs typeface="Arial"/>
                <a:sym typeface="Arial"/>
              </a:rPr>
              <a:t> In risposta al forte aumento della disoccupazione legato alla crisi economica globale, la legge 5/2004 Coll. sui servizi per l'impiego è stata modificata nell'aprile 2008 per includere le imprese sociali. Nell'ambito della politica attiva del mercato del lavoro, è stato sviluppato come nuova misura un contributo che sovvenziona i costi del lavoro di un dipendente presso un'impresa sociale.</a:t>
            </a:r>
            <a:br>
              <a:rPr lang="en-GB" sz="2000">
                <a:latin typeface="Arial"/>
                <a:ea typeface="Arial"/>
                <a:cs typeface="Arial"/>
                <a:sym typeface="Arial"/>
              </a:rPr>
            </a:br>
            <a:r>
              <a:rPr lang="en-GB" sz="2000">
                <a:latin typeface="Arial"/>
                <a:ea typeface="Arial"/>
                <a:cs typeface="Arial"/>
                <a:sym typeface="Arial"/>
              </a:rPr>
              <a:t>L'emendamento del 2008 ha contribuito a oscurare le imprese sociali de facto che non sono focalizzate sull'integrazione lavorativa, riconoscendo le imprese sociali che sono deliberatamente destinate ad assisterla.</a:t>
            </a:r>
            <a:br>
              <a:rPr lang="en-GB" sz="2000"/>
            </a:br>
            <a:br>
              <a:rPr lang="en-GB" sz="1200"/>
            </a:br>
            <a:r>
              <a:rPr lang="en-GB" sz="1200"/>
              <a:t>	</a:t>
            </a:r>
            <a:endParaRPr/>
          </a:p>
        </p:txBody>
      </p:sp>
      <p:sp>
        <p:nvSpPr>
          <p:cNvPr id="229" name="Google Shape;229;p39"/>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a:t> </a:t>
            </a:r>
            <a:endParaRPr/>
          </a:p>
        </p:txBody>
      </p:sp>
      <p:pic>
        <p:nvPicPr>
          <p:cNvPr id="230" name="Google Shape;230;p39"/>
          <p:cNvPicPr preferRelativeResize="0"/>
          <p:nvPr/>
        </p:nvPicPr>
        <p:blipFill rotWithShape="1">
          <a:blip r:embed="rId3">
            <a:alphaModFix/>
          </a:blip>
          <a:srcRect/>
          <a:stretch/>
        </p:blipFill>
        <p:spPr>
          <a:xfrm>
            <a:off x="500034" y="397819"/>
            <a:ext cx="1928826" cy="54971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40"/>
          <p:cNvSpPr txBox="1">
            <a:spLocks noGrp="1"/>
          </p:cNvSpPr>
          <p:nvPr>
            <p:ph type="ctrTitle"/>
          </p:nvPr>
        </p:nvSpPr>
        <p:spPr>
          <a:xfrm>
            <a:off x="369473" y="1389185"/>
            <a:ext cx="8072400" cy="476543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398F98"/>
              </a:buClr>
              <a:buSzPts val="6000"/>
              <a:buFont typeface="Arial Black"/>
              <a:buNone/>
            </a:pPr>
            <a:r>
              <a:rPr lang="en-GB" sz="2000" b="1">
                <a:latin typeface="Arial"/>
                <a:ea typeface="Arial"/>
                <a:cs typeface="Arial"/>
                <a:sym typeface="Arial"/>
              </a:rPr>
              <a:t>L'espressione "tema dell'economia sociale" è stata aggiunta alla legge sui servizi per l'impiego nel 2015.</a:t>
            </a:r>
            <a:r>
              <a:rPr lang="en-GB" sz="2000">
                <a:latin typeface="Arial"/>
                <a:ea typeface="Arial"/>
                <a:cs typeface="Arial"/>
                <a:sym typeface="Arial"/>
              </a:rPr>
              <a:t> Grazie all'allentamento del rigido legame tra imprese sociali e integrazione lavorativa, questo adeguamento ha permesso un parziale ampliamento della percezione dell'imprenditoria sociale. Tuttavia, dal punto di vista delle attuali strutture di supporto, non ha ancora prodotto alcun cambiamento significativo.</a:t>
            </a:r>
            <a:br>
              <a:rPr lang="en-GB" sz="2000">
                <a:latin typeface="Arial"/>
                <a:ea typeface="Arial"/>
                <a:cs typeface="Arial"/>
                <a:sym typeface="Arial"/>
              </a:rPr>
            </a:br>
            <a:br>
              <a:rPr lang="en-GB" sz="2000">
                <a:latin typeface="Arial"/>
                <a:ea typeface="Arial"/>
                <a:cs typeface="Arial"/>
                <a:sym typeface="Arial"/>
              </a:rPr>
            </a:br>
            <a:r>
              <a:rPr lang="en-GB" sz="2000" b="1">
                <a:latin typeface="Arial"/>
                <a:ea typeface="Arial"/>
                <a:cs typeface="Arial"/>
                <a:sym typeface="Arial"/>
              </a:rPr>
              <a:t>La legge 112/2018 sull'economia sociale e le imprese sociali </a:t>
            </a:r>
            <a:r>
              <a:rPr lang="en-GB" sz="2000">
                <a:latin typeface="Arial"/>
                <a:ea typeface="Arial"/>
                <a:cs typeface="Arial"/>
                <a:sym typeface="Arial"/>
              </a:rPr>
              <a:t>è entrata in vigore nel maggio 2018. </a:t>
            </a:r>
            <a:r>
              <a:rPr lang="en-GB" sz="2000" i="1">
                <a:latin typeface="Arial"/>
                <a:ea typeface="Arial"/>
                <a:cs typeface="Arial"/>
                <a:sym typeface="Arial"/>
              </a:rPr>
              <a:t>La nuova legislazione ha cambiato il modo in cui è stato sviluppato l'ecosistema di sostegno, fornendo una serie di aiuti finanziari e non finanziari sponsorizzati pubblicamente e specificamente adattati agli imprenditori sociali.</a:t>
            </a:r>
            <a:r>
              <a:rPr lang="en-GB" sz="2000">
                <a:latin typeface="Arial"/>
                <a:ea typeface="Arial"/>
                <a:cs typeface="Arial"/>
                <a:sym typeface="Arial"/>
              </a:rPr>
              <a:t> Dato che la nuova legge è entrata in vigore da poco tempo, è ancora troppo presto per parlare di effetti concreti.</a:t>
            </a:r>
            <a:br>
              <a:rPr lang="en-GB" sz="2000">
                <a:latin typeface="Arial"/>
                <a:ea typeface="Arial"/>
                <a:cs typeface="Arial"/>
                <a:sym typeface="Arial"/>
              </a:rPr>
            </a:br>
            <a:br>
              <a:rPr lang="en-GB" sz="1200"/>
            </a:br>
            <a:r>
              <a:rPr lang="en-GB" sz="1200"/>
              <a:t>	</a:t>
            </a:r>
            <a:endParaRPr/>
          </a:p>
        </p:txBody>
      </p:sp>
      <p:pic>
        <p:nvPicPr>
          <p:cNvPr id="237" name="Google Shape;237;p40"/>
          <p:cNvPicPr preferRelativeResize="0"/>
          <p:nvPr/>
        </p:nvPicPr>
        <p:blipFill rotWithShape="1">
          <a:blip r:embed="rId3">
            <a:alphaModFix/>
          </a:blip>
          <a:srcRect/>
          <a:stretch/>
        </p:blipFill>
        <p:spPr>
          <a:xfrm>
            <a:off x="500034" y="397819"/>
            <a:ext cx="1928826" cy="54971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41"/>
          <p:cNvSpPr txBox="1">
            <a:spLocks noGrp="1"/>
          </p:cNvSpPr>
          <p:nvPr>
            <p:ph type="ctrTitle"/>
          </p:nvPr>
        </p:nvSpPr>
        <p:spPr>
          <a:xfrm>
            <a:off x="369473" y="2332269"/>
            <a:ext cx="8072400" cy="3822346"/>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398F98"/>
              </a:buClr>
              <a:buSzPts val="6000"/>
              <a:buFont typeface="Arial Black"/>
              <a:buNone/>
            </a:pPr>
            <a:r>
              <a:rPr lang="en-GB" sz="2000" b="1">
                <a:latin typeface="Arial"/>
                <a:ea typeface="Arial"/>
                <a:cs typeface="Arial"/>
                <a:sym typeface="Arial"/>
              </a:rPr>
              <a:t>L'Atto sulla SEaSE concepisce le imprese sociali come una dinamica all'interno dell'economia sociale, che viene definita come:</a:t>
            </a:r>
            <a:br>
              <a:rPr lang="en-GB" sz="2000">
                <a:latin typeface="Arial"/>
                <a:ea typeface="Arial"/>
                <a:cs typeface="Arial"/>
                <a:sym typeface="Arial"/>
              </a:rPr>
            </a:br>
            <a:r>
              <a:rPr lang="en-GB" sz="2000" i="1">
                <a:latin typeface="Arial"/>
                <a:ea typeface="Arial"/>
                <a:cs typeface="Arial"/>
                <a:sym typeface="Arial"/>
              </a:rPr>
              <a:t>"l'insieme delle attività di produzione, distribuzione o consumo svolte per mezzo di attività economiche o non economiche indipendenti dalle autorità statali, il cui obiettivo principale è quello di ottenere un impatto sociale positivo".</a:t>
            </a:r>
            <a:br>
              <a:rPr lang="en-GB" sz="2000">
                <a:latin typeface="Arial"/>
                <a:ea typeface="Arial"/>
                <a:cs typeface="Arial"/>
                <a:sym typeface="Arial"/>
              </a:rPr>
            </a:br>
            <a:r>
              <a:rPr lang="en-GB" sz="2000">
                <a:latin typeface="Arial"/>
                <a:ea typeface="Arial"/>
                <a:cs typeface="Arial"/>
                <a:sym typeface="Arial"/>
              </a:rPr>
              <a:t>Legge 112/2018 sull'economia sociale e le imprese sociali.</a:t>
            </a:r>
            <a:br>
              <a:rPr lang="en-GB" sz="2000">
                <a:latin typeface="Arial"/>
                <a:ea typeface="Arial"/>
                <a:cs typeface="Arial"/>
                <a:sym typeface="Arial"/>
              </a:rPr>
            </a:br>
            <a:r>
              <a:rPr lang="en-GB" sz="2000"/>
              <a:t> </a:t>
            </a:r>
            <a:br>
              <a:rPr lang="en-GB" sz="2000"/>
            </a:br>
            <a:br>
              <a:rPr lang="en-GB" sz="1200"/>
            </a:br>
            <a:r>
              <a:rPr lang="en-GB" sz="1200"/>
              <a:t>	</a:t>
            </a:r>
            <a:endParaRPr/>
          </a:p>
        </p:txBody>
      </p:sp>
      <p:sp>
        <p:nvSpPr>
          <p:cNvPr id="244" name="Google Shape;244;p4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a:t> </a:t>
            </a:r>
            <a:endParaRPr/>
          </a:p>
        </p:txBody>
      </p:sp>
      <p:pic>
        <p:nvPicPr>
          <p:cNvPr id="245" name="Google Shape;245;p4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42"/>
          <p:cNvSpPr txBox="1">
            <a:spLocks noGrp="1"/>
          </p:cNvSpPr>
          <p:nvPr>
            <p:ph type="ctrTitle"/>
          </p:nvPr>
        </p:nvSpPr>
        <p:spPr>
          <a:xfrm>
            <a:off x="369473" y="2332269"/>
            <a:ext cx="8072400" cy="3822346"/>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398F98"/>
              </a:buClr>
              <a:buSzPts val="6000"/>
              <a:buFont typeface="Arial Black"/>
              <a:buNone/>
            </a:pPr>
            <a:r>
              <a:rPr lang="en-GB" sz="2000" b="1">
                <a:latin typeface="Arial"/>
                <a:ea typeface="Arial"/>
                <a:cs typeface="Arial"/>
                <a:sym typeface="Arial"/>
              </a:rPr>
              <a:t>Il termine "economia sociale" si riferisce a </a:t>
            </a:r>
            <a:r>
              <a:rPr lang="en-GB" sz="2000">
                <a:latin typeface="Arial"/>
                <a:ea typeface="Arial"/>
                <a:cs typeface="Arial"/>
                <a:sym typeface="Arial"/>
              </a:rPr>
              <a:t>un gruppo di attività che possono essere svolte da qualsiasi organizzazione del settore privato o non profit. Un'entità specifica che svolge attività di economia sociale non è sempre un "soggetto dell'economia sociale".</a:t>
            </a:r>
            <a:br>
              <a:rPr lang="en-GB" sz="2000">
                <a:latin typeface="Arial"/>
                <a:ea typeface="Arial"/>
                <a:cs typeface="Arial"/>
                <a:sym typeface="Arial"/>
              </a:rPr>
            </a:br>
            <a:r>
              <a:rPr lang="en-GB" sz="2000" b="1">
                <a:latin typeface="Arial"/>
                <a:ea typeface="Arial"/>
                <a:cs typeface="Arial"/>
                <a:sym typeface="Arial"/>
              </a:rPr>
              <a:t>Le associazioni civiche, le fondazioni, i fondi non di investimento, le organizzazioni di pubblica utilità, le istituzioni religiose, le società commerciali, le cooperative o le imprese individuali (così come i datori di lavoro) che</a:t>
            </a:r>
            <a:r>
              <a:rPr lang="en-GB" sz="2000">
                <a:latin typeface="Arial"/>
                <a:ea typeface="Arial"/>
                <a:cs typeface="Arial"/>
                <a:sym typeface="Arial"/>
              </a:rPr>
              <a:t>: </a:t>
            </a:r>
            <a:br>
              <a:rPr lang="en-GB" sz="2000">
                <a:latin typeface="Arial"/>
                <a:ea typeface="Arial"/>
                <a:cs typeface="Arial"/>
                <a:sym typeface="Arial"/>
              </a:rPr>
            </a:br>
            <a:r>
              <a:rPr lang="en-GB" sz="2000">
                <a:latin typeface="Arial"/>
                <a:ea typeface="Arial"/>
                <a:cs typeface="Arial"/>
                <a:sym typeface="Arial"/>
              </a:rPr>
              <a:t>a) non sono finanziate e gestite per la maggior parte o completamente dallo Stato; </a:t>
            </a:r>
            <a:br>
              <a:rPr lang="en-GB" sz="2000">
                <a:latin typeface="Arial"/>
                <a:ea typeface="Arial"/>
                <a:cs typeface="Arial"/>
                <a:sym typeface="Arial"/>
              </a:rPr>
            </a:br>
            <a:r>
              <a:rPr lang="en-GB" sz="2000">
                <a:latin typeface="Arial"/>
                <a:ea typeface="Arial"/>
                <a:cs typeface="Arial"/>
                <a:sym typeface="Arial"/>
              </a:rPr>
              <a:t>b) svolgano attività che rientrano in un'area dell'economia sociale (cioè, il loro obiettivo principale è quello di ottenere un impatto sociale positivo); </a:t>
            </a:r>
            <a:br>
              <a:rPr lang="en-GB" sz="2000">
                <a:latin typeface="Arial"/>
                <a:ea typeface="Arial"/>
                <a:cs typeface="Arial"/>
                <a:sym typeface="Arial"/>
              </a:rPr>
            </a:br>
            <a:r>
              <a:rPr lang="en-GB" sz="2000">
                <a:latin typeface="Arial"/>
                <a:ea typeface="Arial"/>
                <a:cs typeface="Arial"/>
                <a:sym typeface="Arial"/>
              </a:rPr>
              <a:t>c) non hanno scopo di lucro.</a:t>
            </a:r>
            <a:br>
              <a:rPr lang="en-GB" sz="2000"/>
            </a:br>
            <a:r>
              <a:rPr lang="en-GB" sz="1200"/>
              <a:t>	</a:t>
            </a:r>
            <a:endParaRPr/>
          </a:p>
        </p:txBody>
      </p:sp>
      <p:sp>
        <p:nvSpPr>
          <p:cNvPr id="252" name="Google Shape;252;p42"/>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a:t> </a:t>
            </a:r>
            <a:endParaRPr/>
          </a:p>
        </p:txBody>
      </p:sp>
      <p:pic>
        <p:nvPicPr>
          <p:cNvPr id="253" name="Google Shape;253;p42"/>
          <p:cNvPicPr preferRelativeResize="0"/>
          <p:nvPr/>
        </p:nvPicPr>
        <p:blipFill rotWithShape="1">
          <a:blip r:embed="rId3">
            <a:alphaModFix/>
          </a:blip>
          <a:srcRect/>
          <a:stretch/>
        </p:blipFill>
        <p:spPr>
          <a:xfrm>
            <a:off x="500034" y="397819"/>
            <a:ext cx="1928826" cy="549715"/>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43"/>
          <p:cNvSpPr txBox="1">
            <a:spLocks noGrp="1"/>
          </p:cNvSpPr>
          <p:nvPr>
            <p:ph type="ctrTitle"/>
          </p:nvPr>
        </p:nvSpPr>
        <p:spPr>
          <a:xfrm>
            <a:off x="369473" y="2332269"/>
            <a:ext cx="8072400" cy="3822346"/>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398F98"/>
              </a:buClr>
              <a:buSzPts val="6000"/>
              <a:buFont typeface="Arial Black"/>
              <a:buNone/>
            </a:pPr>
            <a:r>
              <a:rPr lang="en-GB" sz="2000" b="1">
                <a:latin typeface="Arial"/>
                <a:ea typeface="Arial"/>
                <a:cs typeface="Arial"/>
                <a:sym typeface="Arial"/>
              </a:rPr>
              <a:t>La costituzione e l'amministrazione delle entità dell'economia sociale sono disciplinate da varie leggi </a:t>
            </a:r>
            <a:r>
              <a:rPr lang="en-GB" sz="2000">
                <a:latin typeface="Arial"/>
                <a:ea typeface="Arial"/>
                <a:cs typeface="Arial"/>
                <a:sym typeface="Arial"/>
              </a:rPr>
              <a:t>specifiche per ciascuna forma giuridica (ad esempio, le ONG sono gestite in base alla corrispondente legge sulle organizzazioni non profit).</a:t>
            </a:r>
            <a:br>
              <a:rPr lang="en-GB" sz="2000">
                <a:latin typeface="Arial"/>
                <a:ea typeface="Arial"/>
                <a:cs typeface="Arial"/>
                <a:sym typeface="Arial"/>
              </a:rPr>
            </a:br>
            <a:r>
              <a:rPr lang="en-GB" sz="2000">
                <a:latin typeface="Arial"/>
                <a:ea typeface="Arial"/>
                <a:cs typeface="Arial"/>
                <a:sym typeface="Arial"/>
              </a:rPr>
              <a:t>La legge sul SEaSE è stata creata con l'obiettivo di preservare la diversità delle strutture giuridiche che fanno parte dell'economia sociale. Ha ampliato la definizione di imprenditorialità ai sensi del Codice commerciale (legge 513/1991) per includere la conduzione di operazioni commerciali con l'obiettivo di ottenere un buon impatto sociale quantificabile. Secondo la nuova legge, le entità commerciali non sono tenute a operare solo con lo scopo di guadagnare denaro. Grazie a questa transizione, le organizzazioni che sono spesso considerate imprese hanno ora maggiori possibilità di diventare soggetti dell'economia sociale.</a:t>
            </a:r>
            <a:endParaRPr/>
          </a:p>
        </p:txBody>
      </p:sp>
      <p:sp>
        <p:nvSpPr>
          <p:cNvPr id="260" name="Google Shape;260;p43"/>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a:t> </a:t>
            </a:r>
            <a:endParaRPr/>
          </a:p>
        </p:txBody>
      </p:sp>
      <p:pic>
        <p:nvPicPr>
          <p:cNvPr id="261" name="Google Shape;261;p43"/>
          <p:cNvPicPr preferRelativeResize="0"/>
          <p:nvPr/>
        </p:nvPicPr>
        <p:blipFill rotWithShape="1">
          <a:blip r:embed="rId3">
            <a:alphaModFix/>
          </a:blip>
          <a:srcRect/>
          <a:stretch/>
        </p:blipFill>
        <p:spPr>
          <a:xfrm>
            <a:off x="500034" y="397819"/>
            <a:ext cx="1928826" cy="54971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Google Shape;56;g249f56271c5_0_4"/>
          <p:cNvSpPr txBox="1">
            <a:spLocks noGrp="1"/>
          </p:cNvSpPr>
          <p:nvPr>
            <p:ph type="ctrTitle"/>
          </p:nvPr>
        </p:nvSpPr>
        <p:spPr>
          <a:xfrm>
            <a:off x="614334" y="2130045"/>
            <a:ext cx="8072400" cy="434988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398F98"/>
              </a:buClr>
              <a:buSzPts val="6000"/>
              <a:buFont typeface="Arial Black"/>
              <a:buNone/>
            </a:pPr>
            <a:r>
              <a:rPr lang="en-GB" sz="2000" b="1">
                <a:latin typeface="Arial"/>
                <a:ea typeface="Arial"/>
                <a:cs typeface="Arial"/>
                <a:sym typeface="Arial"/>
              </a:rPr>
              <a:t>I. Aspetti legali in Romania</a:t>
            </a:r>
            <a:br>
              <a:rPr lang="en-GB" sz="2000">
                <a:latin typeface="Arial"/>
                <a:ea typeface="Arial"/>
                <a:cs typeface="Arial"/>
                <a:sym typeface="Arial"/>
              </a:rPr>
            </a:br>
            <a:br>
              <a:rPr lang="en-GB" sz="2000">
                <a:latin typeface="Arial"/>
                <a:ea typeface="Arial"/>
                <a:cs typeface="Arial"/>
                <a:sym typeface="Arial"/>
              </a:rPr>
            </a:br>
            <a:br>
              <a:rPr lang="en-GB" sz="2000" i="1">
                <a:latin typeface="Arial"/>
                <a:ea typeface="Arial"/>
                <a:cs typeface="Arial"/>
                <a:sym typeface="Arial"/>
              </a:rPr>
            </a:br>
            <a:r>
              <a:rPr lang="en-GB" sz="2000" b="1">
                <a:latin typeface="Arial"/>
                <a:ea typeface="Arial"/>
                <a:cs typeface="Arial"/>
                <a:sym typeface="Arial"/>
              </a:rPr>
              <a:t>La Romania ha recentemente istituzionalizzato le imprese sociali.</a:t>
            </a:r>
            <a:r>
              <a:rPr lang="en-GB" sz="2000">
                <a:latin typeface="Arial"/>
                <a:ea typeface="Arial"/>
                <a:cs typeface="Arial"/>
                <a:sym typeface="Arial"/>
              </a:rPr>
              <a:t> La legge sull'economia sociale 2019/2015 è stata approvata dopo un periodo di cinque anni di consultazioni politiche, dando alle imprese sociali legittimità giuridica.</a:t>
            </a:r>
            <a:br>
              <a:rPr lang="en-GB" sz="2000">
                <a:latin typeface="Arial"/>
                <a:ea typeface="Arial"/>
                <a:cs typeface="Arial"/>
                <a:sym typeface="Arial"/>
              </a:rPr>
            </a:br>
            <a:r>
              <a:rPr lang="en-GB" sz="2000" b="1">
                <a:latin typeface="Arial"/>
                <a:ea typeface="Arial"/>
                <a:cs typeface="Arial"/>
                <a:sym typeface="Arial"/>
              </a:rPr>
              <a:t>Le imprese sociali sono state riconosciute come </a:t>
            </a:r>
            <a:r>
              <a:rPr lang="en-GB" sz="2000">
                <a:latin typeface="Arial"/>
                <a:ea typeface="Arial"/>
                <a:cs typeface="Arial"/>
                <a:sym typeface="Arial"/>
              </a:rPr>
              <a:t>una componente dell'economia sociale sulla base di questo statuto. La legge delinea i requisiti che le varie tipologie organizzative (associazioni e fondazioni, associazioni di mutuo soccorso, cooperative e società a responsabilità limitata) devono soddisfare per essere considerate imprese sociali. La legge ufficializza anche una nuova categoria di impresa sociale: l'impresa sociale di inserimento. La definizione di impresa sociale in Romania è ancora generale e coerente con quella dell'SBI del 2011, anche se omette il concetto di governance multi-stakeholder.</a:t>
            </a:r>
            <a:br>
              <a:rPr lang="en-GB" sz="2000"/>
            </a:br>
            <a:br>
              <a:rPr lang="en-GB" sz="2000"/>
            </a:br>
            <a:endParaRPr sz="2000">
              <a:latin typeface="Arial"/>
              <a:ea typeface="Arial"/>
              <a:cs typeface="Arial"/>
              <a:sym typeface="Arial"/>
            </a:endParaRPr>
          </a:p>
        </p:txBody>
      </p:sp>
      <p:sp>
        <p:nvSpPr>
          <p:cNvPr id="57" name="Google Shape;57;g249f56271c5_0_4"/>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a:t> </a:t>
            </a:r>
            <a:endParaRPr/>
          </a:p>
        </p:txBody>
      </p:sp>
      <p:pic>
        <p:nvPicPr>
          <p:cNvPr id="58" name="Google Shape;58;g249f56271c5_0_4"/>
          <p:cNvPicPr preferRelativeResize="0"/>
          <p:nvPr/>
        </p:nvPicPr>
        <p:blipFill rotWithShape="1">
          <a:blip r:embed="rId3">
            <a:alphaModFix/>
          </a:blip>
          <a:srcRect/>
          <a:stretch/>
        </p:blipFill>
        <p:spPr>
          <a:xfrm>
            <a:off x="500034" y="397819"/>
            <a:ext cx="1928826" cy="549715"/>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44"/>
          <p:cNvSpPr txBox="1">
            <a:spLocks noGrp="1"/>
          </p:cNvSpPr>
          <p:nvPr>
            <p:ph type="ctrTitle"/>
          </p:nvPr>
        </p:nvSpPr>
        <p:spPr>
          <a:xfrm>
            <a:off x="369473" y="2332269"/>
            <a:ext cx="8072400" cy="3822346"/>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398F98"/>
              </a:buClr>
              <a:buSzPts val="6000"/>
              <a:buFont typeface="Arial Black"/>
              <a:buNone/>
            </a:pPr>
            <a:r>
              <a:rPr lang="en-GB" sz="2000" b="1">
                <a:latin typeface="Arial"/>
                <a:ea typeface="Arial"/>
                <a:cs typeface="Arial"/>
                <a:sym typeface="Arial"/>
              </a:rPr>
              <a:t>Le imprese sociali possono richiedere di diventare "impresa sociale registrata" se soddisfano tutti i requisiti previsti dalla legge.</a:t>
            </a:r>
            <a:r>
              <a:rPr lang="en-GB" sz="2000">
                <a:latin typeface="Arial"/>
                <a:ea typeface="Arial"/>
                <a:cs typeface="Arial"/>
                <a:sym typeface="Arial"/>
              </a:rPr>
              <a:t> L'accesso a una serie di misure di sostegno è subordinato al possesso dello status di impresa sociale registrata. Tuttavia, solo una piccola parte del totale delle organizzazioni ammissibili ha scelto di aspettare a fare domanda. Di conseguenza, non sono ammissibili ai programmi di sostegno previsti dalla legge SEaSE.</a:t>
            </a:r>
            <a:br>
              <a:rPr lang="en-GB" sz="2000">
                <a:latin typeface="Arial"/>
                <a:ea typeface="Arial"/>
                <a:cs typeface="Arial"/>
                <a:sym typeface="Arial"/>
              </a:rPr>
            </a:br>
            <a:r>
              <a:rPr lang="en-GB" sz="2000">
                <a:latin typeface="Arial"/>
                <a:ea typeface="Arial"/>
                <a:cs typeface="Arial"/>
                <a:sym typeface="Arial"/>
              </a:rPr>
              <a:t>Si potrebbe affermare che l'attuale quadro giuridico slovacco ha un obiettivo più ampio rispetto ai requisiti della definizione operativa di impresa sociale dell'UE, poiché consente l'attribuzione dello status di impresa sociale anche a enti controllati da comuni e imprese individuali.</a:t>
            </a:r>
            <a:br>
              <a:rPr lang="en-GB" sz="2000"/>
            </a:br>
            <a:br>
              <a:rPr lang="en-GB" sz="1200"/>
            </a:br>
            <a:r>
              <a:rPr lang="en-GB" sz="1200"/>
              <a:t>	</a:t>
            </a:r>
            <a:endParaRPr/>
          </a:p>
        </p:txBody>
      </p:sp>
      <p:sp>
        <p:nvSpPr>
          <p:cNvPr id="268" name="Google Shape;268;p44"/>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a:t> </a:t>
            </a:r>
            <a:endParaRPr/>
          </a:p>
        </p:txBody>
      </p:sp>
      <p:pic>
        <p:nvPicPr>
          <p:cNvPr id="269" name="Google Shape;269;p44"/>
          <p:cNvPicPr preferRelativeResize="0"/>
          <p:nvPr/>
        </p:nvPicPr>
        <p:blipFill rotWithShape="1">
          <a:blip r:embed="rId3">
            <a:alphaModFix/>
          </a:blip>
          <a:srcRect/>
          <a:stretch/>
        </p:blipFill>
        <p:spPr>
          <a:xfrm>
            <a:off x="500034" y="397819"/>
            <a:ext cx="1928826" cy="549715"/>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45"/>
          <p:cNvSpPr txBox="1">
            <a:spLocks noGrp="1"/>
          </p:cNvSpPr>
          <p:nvPr>
            <p:ph type="ctrTitle"/>
          </p:nvPr>
        </p:nvSpPr>
        <p:spPr>
          <a:xfrm>
            <a:off x="369473" y="2332269"/>
            <a:ext cx="8072400" cy="3822346"/>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398F98"/>
              </a:buClr>
              <a:buSzPts val="6000"/>
              <a:buFont typeface="Arial Black"/>
              <a:buNone/>
            </a:pPr>
            <a:r>
              <a:rPr lang="en-GB" sz="1400" b="1">
                <a:latin typeface="Arial"/>
                <a:ea typeface="Arial"/>
                <a:cs typeface="Arial"/>
                <a:sym typeface="Arial"/>
              </a:rPr>
              <a:t>Bibliografia </a:t>
            </a:r>
            <a:br>
              <a:rPr lang="en-GB" sz="1400" b="1">
                <a:latin typeface="Arial"/>
                <a:ea typeface="Arial"/>
                <a:cs typeface="Arial"/>
                <a:sym typeface="Arial"/>
              </a:rPr>
            </a:br>
            <a:r>
              <a:rPr lang="en-GB" sz="1400">
                <a:latin typeface="Arial"/>
                <a:ea typeface="Arial"/>
                <a:cs typeface="Arial"/>
                <a:sym typeface="Arial"/>
              </a:rPr>
              <a:t> </a:t>
            </a:r>
            <a:br>
              <a:rPr lang="en-GB" sz="1400">
                <a:latin typeface="Arial"/>
                <a:ea typeface="Arial"/>
                <a:cs typeface="Arial"/>
                <a:sym typeface="Arial"/>
              </a:rPr>
            </a:br>
            <a:r>
              <a:rPr lang="en-GB" sz="1400">
                <a:latin typeface="Arial"/>
                <a:ea typeface="Arial"/>
                <a:cs typeface="Arial"/>
                <a:sym typeface="Arial"/>
              </a:rPr>
              <a:t>Commissione europea, </a:t>
            </a:r>
            <a:r>
              <a:rPr lang="en-GB" sz="1400" i="1">
                <a:latin typeface="Arial"/>
                <a:ea typeface="Arial"/>
                <a:cs typeface="Arial"/>
                <a:sym typeface="Arial"/>
              </a:rPr>
              <a:t>Mercato interno, industria, imprenditoria e PMI </a:t>
            </a:r>
            <a:r>
              <a:rPr lang="en-GB" sz="1400" u="sng">
                <a:solidFill>
                  <a:schemeClr val="hlink"/>
                </a:solidFill>
                <a:latin typeface="Arial"/>
                <a:ea typeface="Arial"/>
                <a:cs typeface="Arial"/>
                <a:sym typeface="Arial"/>
                <a:hlinkClick r:id="rId3"/>
              </a:rPr>
              <a:t>https://single-market-economy.ec.europa.eu/sectors/proximity-and-social-economy/social-economy-eu/social-enterprises_en.</a:t>
            </a:r>
            <a:br>
              <a:rPr lang="en-GB" sz="1400">
                <a:latin typeface="Arial"/>
                <a:ea typeface="Arial"/>
                <a:cs typeface="Arial"/>
                <a:sym typeface="Arial"/>
              </a:rPr>
            </a:br>
            <a:r>
              <a:rPr lang="en-GB" sz="1400">
                <a:latin typeface="Arial"/>
                <a:ea typeface="Arial"/>
                <a:cs typeface="Arial"/>
                <a:sym typeface="Arial"/>
              </a:rPr>
              <a:t> Commissione europea (2020) Le </a:t>
            </a:r>
            <a:r>
              <a:rPr lang="en-GB" sz="1400" i="1">
                <a:latin typeface="Arial"/>
                <a:ea typeface="Arial"/>
                <a:cs typeface="Arial"/>
                <a:sym typeface="Arial"/>
              </a:rPr>
              <a:t>imprese sociali e i loro ecosistemi in Europa. Relazione di sintesi comparativa</a:t>
            </a:r>
            <a:r>
              <a:rPr lang="en-GB" sz="1400">
                <a:latin typeface="Arial"/>
                <a:ea typeface="Arial"/>
                <a:cs typeface="Arial"/>
                <a:sym typeface="Arial"/>
              </a:rPr>
              <a:t>. Autori: Carlo Borzaga, Giulia Galera, Barbara Franchini, Stefania Chiomento, Rocío Nogales e Chiara Carini. Lussemburgo: Ufficio delle pubblicazioni dell'Unione europea</a:t>
            </a:r>
            <a:br>
              <a:rPr lang="en-GB" sz="1400">
                <a:latin typeface="Arial"/>
                <a:ea typeface="Arial"/>
                <a:cs typeface="Arial"/>
                <a:sym typeface="Arial"/>
              </a:rPr>
            </a:br>
            <a:r>
              <a:rPr lang="en-GB" sz="1400">
                <a:latin typeface="Arial"/>
                <a:ea typeface="Arial"/>
                <a:cs typeface="Arial"/>
                <a:sym typeface="Arial"/>
              </a:rPr>
              <a:t>Commissione europea (2019) Le </a:t>
            </a:r>
            <a:r>
              <a:rPr lang="en-GB" sz="1400" i="1">
                <a:latin typeface="Arial"/>
                <a:ea typeface="Arial"/>
                <a:cs typeface="Arial"/>
                <a:sym typeface="Arial"/>
              </a:rPr>
              <a:t>imprese sociali e i loro ecosistemi in Europa. Rapporto aggiornato per paese: Romania</a:t>
            </a:r>
            <a:r>
              <a:rPr lang="en-GB" sz="1400">
                <a:latin typeface="Arial"/>
                <a:ea typeface="Arial"/>
                <a:cs typeface="Arial"/>
                <a:sym typeface="Arial"/>
              </a:rPr>
              <a:t>. Autori: Mihaela Lambru e Claudia Petrescu. Lussemburgo: Ufficio delle pubblicazioni dell'Unione europea. Disponibile all'indirizzo </a:t>
            </a:r>
            <a:r>
              <a:rPr lang="en-GB" sz="1400" u="sng">
                <a:solidFill>
                  <a:schemeClr val="hlink"/>
                </a:solidFill>
                <a:latin typeface="Arial"/>
                <a:ea typeface="Arial"/>
                <a:cs typeface="Arial"/>
                <a:sym typeface="Arial"/>
                <a:hlinkClick r:id="rId4"/>
              </a:rPr>
              <a:t>http://ec.europa.eu/social/main. jsp?advSearchKey=socenterfiches&amp;mode=advancedSubmit&amp;catId=22 </a:t>
            </a:r>
            <a:r>
              <a:rPr lang="en-GB" sz="1400">
                <a:latin typeface="Arial"/>
                <a:ea typeface="Arial"/>
                <a:cs typeface="Arial"/>
                <a:sym typeface="Arial"/>
              </a:rPr>
              <a:t>o https://ec.europa.eu/social/BlobServlet?docId=20959&amp;langId=en.</a:t>
            </a:r>
            <a:br>
              <a:rPr lang="en-GB" sz="1400">
                <a:latin typeface="Arial"/>
                <a:ea typeface="Arial"/>
                <a:cs typeface="Arial"/>
                <a:sym typeface="Arial"/>
              </a:rPr>
            </a:br>
            <a:r>
              <a:rPr lang="en-GB" sz="1400">
                <a:latin typeface="Arial"/>
                <a:ea typeface="Arial"/>
                <a:cs typeface="Arial"/>
                <a:sym typeface="Arial"/>
              </a:rPr>
              <a:t>Commissione europea (2020) Le </a:t>
            </a:r>
            <a:r>
              <a:rPr lang="en-GB" sz="1400" i="1">
                <a:latin typeface="Arial"/>
                <a:ea typeface="Arial"/>
                <a:cs typeface="Arial"/>
                <a:sym typeface="Arial"/>
              </a:rPr>
              <a:t>imprese sociali e i loro ecosistemi in Europa. Rapporto aggiornato per paese: Italia</a:t>
            </a:r>
            <a:r>
              <a:rPr lang="en-GB" sz="1400">
                <a:latin typeface="Arial"/>
                <a:ea typeface="Arial"/>
                <a:cs typeface="Arial"/>
                <a:sym typeface="Arial"/>
              </a:rPr>
              <a:t>. Autore: Carlo Borzaga. Lussemburgo: Ufficio delle pubblicazioni dell'Unione europea. Disponibile all'indirizzo </a:t>
            </a:r>
            <a:r>
              <a:rPr lang="en-GB" sz="1400" u="sng">
                <a:solidFill>
                  <a:schemeClr val="hlink"/>
                </a:solidFill>
                <a:latin typeface="Arial"/>
                <a:ea typeface="Arial"/>
                <a:cs typeface="Arial"/>
                <a:sym typeface="Arial"/>
                <a:hlinkClick r:id="rId5"/>
              </a:rPr>
              <a:t>https://europa.eu/!Qq64ny</a:t>
            </a:r>
            <a:br>
              <a:rPr lang="en-GB" sz="1400">
                <a:latin typeface="Arial"/>
                <a:ea typeface="Arial"/>
                <a:cs typeface="Arial"/>
                <a:sym typeface="Arial"/>
              </a:rPr>
            </a:br>
            <a:r>
              <a:rPr lang="en-GB" sz="1400">
                <a:latin typeface="Arial"/>
                <a:ea typeface="Arial"/>
                <a:cs typeface="Arial"/>
                <a:sym typeface="Arial"/>
              </a:rPr>
              <a:t>Commissione europea (2019) Le </a:t>
            </a:r>
            <a:r>
              <a:rPr lang="en-GB" sz="1400" i="1">
                <a:latin typeface="Arial"/>
                <a:ea typeface="Arial"/>
                <a:cs typeface="Arial"/>
                <a:sym typeface="Arial"/>
              </a:rPr>
              <a:t>imprese sociali e i loro ecosistemi in Europa. Relazione aggiornata per paese: Grecia</a:t>
            </a:r>
            <a:r>
              <a:rPr lang="en-GB" sz="1400">
                <a:latin typeface="Arial"/>
                <a:ea typeface="Arial"/>
                <a:cs typeface="Arial"/>
                <a:sym typeface="Arial"/>
              </a:rPr>
              <a:t>. Autori: Angelos Varvarousis e Georgios Tsitsirigkos. Lussemburgo: Ufficio delle pubblicazioni dell'Unione europea. Disponibile all'indirizzo </a:t>
            </a:r>
            <a:r>
              <a:rPr lang="en-GB" sz="1400" u="sng">
                <a:solidFill>
                  <a:schemeClr val="hlink"/>
                </a:solidFill>
                <a:latin typeface="Arial"/>
                <a:ea typeface="Arial"/>
                <a:cs typeface="Arial"/>
                <a:sym typeface="Arial"/>
                <a:hlinkClick r:id="rId5"/>
              </a:rPr>
              <a:t>https://europa.eu/!Qq64ny</a:t>
            </a:r>
            <a:br>
              <a:rPr lang="en-GB" sz="1400">
                <a:latin typeface="Arial"/>
                <a:ea typeface="Arial"/>
                <a:cs typeface="Arial"/>
                <a:sym typeface="Arial"/>
              </a:rPr>
            </a:br>
            <a:r>
              <a:rPr lang="en-GB" sz="1400">
                <a:latin typeface="Arial"/>
                <a:ea typeface="Arial"/>
                <a:cs typeface="Arial"/>
                <a:sym typeface="Arial"/>
              </a:rPr>
              <a:t>Commissione europea (2020) Le </a:t>
            </a:r>
            <a:r>
              <a:rPr lang="en-GB" sz="1400" i="1">
                <a:latin typeface="Arial"/>
                <a:ea typeface="Arial"/>
                <a:cs typeface="Arial"/>
                <a:sym typeface="Arial"/>
              </a:rPr>
              <a:t>imprese sociali e i loro ecosistemi in Europa. Relazione aggiornata sul Paese: Slovacchia</a:t>
            </a:r>
            <a:r>
              <a:rPr lang="en-GB" sz="1400">
                <a:latin typeface="Arial"/>
                <a:ea typeface="Arial"/>
                <a:cs typeface="Arial"/>
                <a:sym typeface="Arial"/>
              </a:rPr>
              <a:t>. Autore: Zuzana Polačková. Lussemburgo: Ufficio delle pubblicazioni dell'Unione europea. Disponibile su </a:t>
            </a:r>
            <a:r>
              <a:rPr lang="en-GB" sz="1400" u="sng">
                <a:solidFill>
                  <a:schemeClr val="hlink"/>
                </a:solidFill>
                <a:latin typeface="Arial"/>
                <a:ea typeface="Arial"/>
                <a:cs typeface="Arial"/>
                <a:sym typeface="Arial"/>
                <a:hlinkClick r:id="rId5"/>
              </a:rPr>
              <a:t>https://europa.eu/!Qq64ny</a:t>
            </a:r>
            <a:br>
              <a:rPr lang="en-GB" sz="1400">
                <a:latin typeface="Arial"/>
                <a:ea typeface="Arial"/>
                <a:cs typeface="Arial"/>
                <a:sym typeface="Arial"/>
              </a:rPr>
            </a:br>
            <a:br>
              <a:rPr lang="en-GB" sz="2000"/>
            </a:br>
            <a:br>
              <a:rPr lang="en-GB" sz="1200"/>
            </a:br>
            <a:r>
              <a:rPr lang="en-GB" sz="1200"/>
              <a:t>	</a:t>
            </a:r>
            <a:endParaRPr/>
          </a:p>
        </p:txBody>
      </p:sp>
      <p:sp>
        <p:nvSpPr>
          <p:cNvPr id="276" name="Google Shape;276;p45"/>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a:t> </a:t>
            </a:r>
            <a:endParaRPr/>
          </a:p>
        </p:txBody>
      </p:sp>
      <p:pic>
        <p:nvPicPr>
          <p:cNvPr id="277" name="Google Shape;277;p45"/>
          <p:cNvPicPr preferRelativeResize="0"/>
          <p:nvPr/>
        </p:nvPicPr>
        <p:blipFill rotWithShape="1">
          <a:blip r:embed="rId6">
            <a:alphaModFix/>
          </a:blip>
          <a:srcRect/>
          <a:stretch/>
        </p:blipFill>
        <p:spPr>
          <a:xfrm>
            <a:off x="500034" y="397819"/>
            <a:ext cx="1928826" cy="54971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8"/>
          <p:cNvSpPr txBox="1">
            <a:spLocks noGrp="1"/>
          </p:cNvSpPr>
          <p:nvPr>
            <p:ph type="ctrTitle"/>
          </p:nvPr>
        </p:nvSpPr>
        <p:spPr>
          <a:xfrm>
            <a:off x="387058" y="1644162"/>
            <a:ext cx="8072400" cy="4695092"/>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398F98"/>
              </a:buClr>
              <a:buSzPts val="6000"/>
              <a:buFont typeface="Arial Black"/>
              <a:buNone/>
            </a:pPr>
            <a:r>
              <a:rPr lang="en-GB" sz="2000">
                <a:latin typeface="Arial"/>
                <a:ea typeface="Arial"/>
                <a:cs typeface="Arial"/>
                <a:sym typeface="Arial"/>
              </a:rPr>
              <a:t> </a:t>
            </a:r>
            <a:br>
              <a:rPr lang="en-GB" sz="2000">
                <a:latin typeface="Arial"/>
                <a:ea typeface="Arial"/>
                <a:cs typeface="Arial"/>
                <a:sym typeface="Arial"/>
              </a:rPr>
            </a:br>
            <a:br>
              <a:rPr lang="en-GB" sz="2000">
                <a:latin typeface="Arial"/>
                <a:ea typeface="Arial"/>
                <a:cs typeface="Arial"/>
                <a:sym typeface="Arial"/>
              </a:rPr>
            </a:br>
            <a:r>
              <a:rPr lang="en-GB" sz="2000">
                <a:latin typeface="Arial"/>
                <a:ea typeface="Arial"/>
                <a:cs typeface="Arial"/>
                <a:sym typeface="Arial"/>
              </a:rPr>
              <a:t>La legge 219/2015 </a:t>
            </a:r>
            <a:r>
              <a:rPr lang="en-GB" sz="2000" b="1">
                <a:latin typeface="Arial"/>
                <a:ea typeface="Arial"/>
                <a:cs typeface="Arial"/>
                <a:sym typeface="Arial"/>
              </a:rPr>
              <a:t>opera una chiara distinzione tra imprese sociali e imprese di inserimento sociale</a:t>
            </a:r>
            <a:r>
              <a:rPr lang="en-GB" sz="2000">
                <a:latin typeface="Arial"/>
                <a:ea typeface="Arial"/>
                <a:cs typeface="Arial"/>
                <a:sym typeface="Arial"/>
              </a:rPr>
              <a:t>. (articolo 11). Le società cooperative (Legge 1/2005); le cooperative di credito (Ordinanza 99/2006); le associazioni e le fondazioni (GO 26/2000); le associazioni di mutuo soccorso (Leggi 122/1996 e 540/2002); le società agricole (Legge 36/1991) e le loro associazioni e federazioni; e altri tipi di entità giuridiche (società a responsabilità limitata o società azionarie) che sono g (Rusandu 2016, CESE 2017). La legge 219/2015, che disciplina un nuovo tipo di WISE noto come "imprese di inserimento sociale", pone un'elevata attenzione all'uso dell'impresa sociale come strumento di inclusione sociale.</a:t>
            </a:r>
            <a:br>
              <a:rPr lang="en-GB" sz="2000">
                <a:latin typeface="Arial"/>
                <a:ea typeface="Arial"/>
                <a:cs typeface="Arial"/>
                <a:sym typeface="Arial"/>
              </a:rPr>
            </a:br>
            <a:r>
              <a:rPr lang="en-GB" sz="2000">
                <a:latin typeface="Arial"/>
                <a:ea typeface="Arial"/>
                <a:cs typeface="Arial"/>
                <a:sym typeface="Arial"/>
              </a:rPr>
              <a:t>Impresa sociale di inserimento lavorativo - definita dalla Commissione europea (2020) </a:t>
            </a:r>
            <a:r>
              <a:rPr lang="en-GB" sz="2000" i="1">
                <a:latin typeface="Arial"/>
                <a:ea typeface="Arial"/>
                <a:cs typeface="Arial"/>
                <a:sym typeface="Arial"/>
              </a:rPr>
              <a:t>Social enterprises and their ecosystems in Europe. Relazione aggiornata per paese: Italia</a:t>
            </a:r>
            <a:r>
              <a:rPr lang="en-GB" sz="2000">
                <a:latin typeface="Arial"/>
                <a:ea typeface="Arial"/>
                <a:cs typeface="Arial"/>
                <a:sym typeface="Arial"/>
              </a:rPr>
              <a:t>. Autore: Carlo Borzaga.</a:t>
            </a:r>
            <a:br>
              <a:rPr lang="en-GB" sz="2000"/>
            </a:br>
            <a:br>
              <a:rPr lang="en-GB" sz="2000"/>
            </a:br>
            <a:br>
              <a:rPr lang="en-GB" sz="2000"/>
            </a:br>
            <a:endParaRPr sz="2000">
              <a:latin typeface="Arial"/>
              <a:ea typeface="Arial"/>
              <a:cs typeface="Arial"/>
              <a:sym typeface="Arial"/>
            </a:endParaRPr>
          </a:p>
        </p:txBody>
      </p:sp>
      <p:sp>
        <p:nvSpPr>
          <p:cNvPr id="65" name="Google Shape;65;p18"/>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a:t> </a:t>
            </a:r>
            <a:endParaRPr/>
          </a:p>
        </p:txBody>
      </p:sp>
      <p:pic>
        <p:nvPicPr>
          <p:cNvPr id="66" name="Google Shape;66;p18"/>
          <p:cNvPicPr preferRelativeResize="0"/>
          <p:nvPr/>
        </p:nvPicPr>
        <p:blipFill rotWithShape="1">
          <a:blip r:embed="rId3">
            <a:alphaModFix/>
          </a:blip>
          <a:srcRect/>
          <a:stretch/>
        </p:blipFill>
        <p:spPr>
          <a:xfrm>
            <a:off x="500034" y="397819"/>
            <a:ext cx="1928826" cy="54971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9"/>
          <p:cNvSpPr txBox="1">
            <a:spLocks noGrp="1"/>
          </p:cNvSpPr>
          <p:nvPr>
            <p:ph type="ctrTitle"/>
          </p:nvPr>
        </p:nvSpPr>
        <p:spPr>
          <a:xfrm>
            <a:off x="387058" y="1477109"/>
            <a:ext cx="8072400" cy="5530362"/>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398F98"/>
              </a:buClr>
              <a:buSzPts val="6000"/>
              <a:buFont typeface="Arial Black"/>
              <a:buNone/>
            </a:pPr>
            <a:r>
              <a:rPr lang="en-GB" sz="2000">
                <a:latin typeface="Arial"/>
                <a:ea typeface="Arial"/>
                <a:cs typeface="Arial"/>
                <a:sym typeface="Arial"/>
              </a:rPr>
              <a:t>Le organizzazioni indicate nello statuto devono richiedere un certificato di impresa sociale all'Agenzia nazionale per l'occupazione per essere riconosciute come imprese sociali. Secondo la legge, per le nuove WISE (imprese di inserimento sociale) è richiesta una certificazione nota come "marchio sociale". Questo accreditamento distintivo ha una data di scadenza di tre anni. </a:t>
            </a:r>
            <a:br>
              <a:rPr lang="en-GB" sz="2000"/>
            </a:br>
            <a:br>
              <a:rPr lang="en-GB" sz="2000"/>
            </a:br>
            <a:br>
              <a:rPr lang="en-GB" sz="2000"/>
            </a:br>
            <a:br>
              <a:rPr lang="en-GB" sz="2000"/>
            </a:br>
            <a:endParaRPr sz="2000">
              <a:latin typeface="Arial"/>
              <a:ea typeface="Arial"/>
              <a:cs typeface="Arial"/>
              <a:sym typeface="Arial"/>
            </a:endParaRPr>
          </a:p>
        </p:txBody>
      </p:sp>
      <p:pic>
        <p:nvPicPr>
          <p:cNvPr id="73" name="Google Shape;73;p19"/>
          <p:cNvPicPr preferRelativeResize="0"/>
          <p:nvPr/>
        </p:nvPicPr>
        <p:blipFill rotWithShape="1">
          <a:blip r:embed="rId3">
            <a:alphaModFix/>
          </a:blip>
          <a:srcRect/>
          <a:stretch/>
        </p:blipFill>
        <p:spPr>
          <a:xfrm>
            <a:off x="500034" y="397819"/>
            <a:ext cx="1928826" cy="54971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20"/>
          <p:cNvSpPr txBox="1">
            <a:spLocks noGrp="1"/>
          </p:cNvSpPr>
          <p:nvPr>
            <p:ph type="ctrTitle"/>
          </p:nvPr>
        </p:nvSpPr>
        <p:spPr>
          <a:xfrm>
            <a:off x="405502" y="2092570"/>
            <a:ext cx="8072400" cy="4384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398F98"/>
              </a:buClr>
              <a:buSzPts val="6000"/>
              <a:buFont typeface="Arial Black"/>
              <a:buNone/>
            </a:pPr>
            <a:r>
              <a:rPr lang="en-GB" sz="2000" b="1">
                <a:latin typeface="Arial"/>
                <a:ea typeface="Arial"/>
                <a:cs typeface="Arial"/>
                <a:sym typeface="Arial"/>
              </a:rPr>
              <a:t>La nomenclatura di "economia sociale" e "imprenditoria sociale" </a:t>
            </a:r>
            <a:r>
              <a:rPr lang="en-GB" sz="2000">
                <a:latin typeface="Arial"/>
                <a:ea typeface="Arial"/>
                <a:cs typeface="Arial"/>
                <a:sym typeface="Arial"/>
              </a:rPr>
              <a:t>ha causato ambiguità concettuali e mancanza di chiarezza che hanno caratterizzato le discussioni pubbliche degli ultimi dieci anni. Al momento in cui il Ministero del Lavoro e della Protezione Sociale ha avviato la prima iniziativa per regolamentare il settore dell'economia sociale (inizio 2011), le imprese sociali erano di fatto operative e organizzate in Romania, ma lo facevano in modo illegale. La legislazione specifica che disciplina la creazione e il funzionamento di ogni categoria di organizzazione dell'economia sociale (cooperative, associazioni e fondazioni imprenditoriali, associazioni di mutuo soccorso), così come la legislazione che regola l'attività delle imprese in generale (Codice fiscale, legge sugli appalti pubblici, ecc.), o campi di attività specifici come i servizi sociali e per l'impiego, avevano stabilito il quadro normativo e di politica pubblica per queste imprese sociali di fatto.</a:t>
            </a:r>
            <a:br>
              <a:rPr lang="en-GB" sz="2000"/>
            </a:br>
            <a:br>
              <a:rPr lang="en-GB" sz="2000"/>
            </a:br>
            <a:br>
              <a:rPr lang="en-GB" sz="2000"/>
            </a:br>
            <a:endParaRPr sz="2000">
              <a:latin typeface="Arial"/>
              <a:ea typeface="Arial"/>
              <a:cs typeface="Arial"/>
              <a:sym typeface="Arial"/>
            </a:endParaRPr>
          </a:p>
        </p:txBody>
      </p:sp>
      <p:pic>
        <p:nvPicPr>
          <p:cNvPr id="80" name="Google Shape;80;p20"/>
          <p:cNvPicPr preferRelativeResize="0"/>
          <p:nvPr/>
        </p:nvPicPr>
        <p:blipFill rotWithShape="1">
          <a:blip r:embed="rId3">
            <a:alphaModFix/>
          </a:blip>
          <a:srcRect/>
          <a:stretch/>
        </p:blipFill>
        <p:spPr>
          <a:xfrm>
            <a:off x="500034" y="397819"/>
            <a:ext cx="1928826" cy="54971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21"/>
          <p:cNvSpPr txBox="1">
            <a:spLocks noGrp="1"/>
          </p:cNvSpPr>
          <p:nvPr>
            <p:ph type="ctrTitle"/>
          </p:nvPr>
        </p:nvSpPr>
        <p:spPr>
          <a:xfrm>
            <a:off x="633242" y="3013725"/>
            <a:ext cx="8072400" cy="336949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398F98"/>
              </a:buClr>
              <a:buSzPts val="6000"/>
              <a:buFont typeface="Arial Black"/>
              <a:buNone/>
            </a:pPr>
            <a:r>
              <a:rPr lang="en-GB" sz="2000">
                <a:latin typeface="Arial"/>
                <a:ea typeface="Arial"/>
                <a:cs typeface="Arial"/>
                <a:sym typeface="Arial"/>
              </a:rPr>
              <a:t>Anche la legge sull'assistenza sociale (legge 292/2012) fa riferimento all'economia sociale come nuova strategia di inclusione sociale che si concentra sull'integrazione degli individui vulnerabili nella forza lavoro (articolo 53).</a:t>
            </a:r>
            <a:br>
              <a:rPr lang="en-GB" sz="2000">
                <a:latin typeface="Arial"/>
                <a:ea typeface="Arial"/>
                <a:cs typeface="Arial"/>
                <a:sym typeface="Arial"/>
              </a:rPr>
            </a:br>
            <a:r>
              <a:rPr lang="en-GB" sz="2000">
                <a:latin typeface="Arial"/>
                <a:ea typeface="Arial"/>
                <a:cs typeface="Arial"/>
                <a:sym typeface="Arial"/>
              </a:rPr>
              <a:t>La proposta di legge ha subito una serie di modifiche e ha suscitato vivaci dibattiti in Parlamento e durante le riunioni di consultazione pubblica organizzate dal Ministero del Lavoro, della Famiglia e della Protezione sociale. Il settore dell'economia sociale è stato disciplinato dalla Legge 219/2015 sull'economia sociale, approvata e istituita "stabilendo misure per promuoverla e favorirla e stabilendo le competenze dei governi centrali e locali in materia" (articolo 1). L'economia sociale è definita dalla legge come tutte le attività organizzate privatamente che cercano di servire l'interesse pubblico, gli interessi della comunità e/o interessi privati non finanziari. Queste attività possono comportare l'assunzione di membri di gruppi vulnerabili o la produzione e fornitura di beni, servizi e/o lavoro.</a:t>
            </a:r>
            <a:br>
              <a:rPr lang="en-GB" sz="2000"/>
            </a:br>
            <a:br>
              <a:rPr lang="en-GB" sz="2000"/>
            </a:br>
            <a:br>
              <a:rPr lang="en-GB" sz="2000">
                <a:latin typeface="Arial"/>
                <a:ea typeface="Arial"/>
                <a:cs typeface="Arial"/>
                <a:sym typeface="Arial"/>
              </a:rPr>
            </a:br>
            <a:br>
              <a:rPr lang="en-GB" sz="2000"/>
            </a:br>
            <a:br>
              <a:rPr lang="en-GB" sz="2000"/>
            </a:br>
            <a:endParaRPr sz="2000">
              <a:latin typeface="Arial"/>
              <a:ea typeface="Arial"/>
              <a:cs typeface="Arial"/>
              <a:sym typeface="Arial"/>
            </a:endParaRPr>
          </a:p>
        </p:txBody>
      </p:sp>
      <p:pic>
        <p:nvPicPr>
          <p:cNvPr id="87" name="Google Shape;87;p2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22"/>
          <p:cNvSpPr txBox="1">
            <a:spLocks noGrp="1"/>
          </p:cNvSpPr>
          <p:nvPr>
            <p:ph type="ctrTitle"/>
          </p:nvPr>
        </p:nvSpPr>
        <p:spPr>
          <a:xfrm>
            <a:off x="369474" y="1948260"/>
            <a:ext cx="8072400" cy="4505294"/>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398F98"/>
              </a:buClr>
              <a:buSzPts val="6000"/>
              <a:buFont typeface="Arial Black"/>
              <a:buNone/>
            </a:pPr>
            <a:r>
              <a:rPr lang="en-GB" sz="1800" dirty="0">
                <a:latin typeface="Arial"/>
                <a:ea typeface="Arial"/>
                <a:cs typeface="Arial"/>
                <a:sym typeface="Arial"/>
              </a:rPr>
              <a:t>Una </a:t>
            </a:r>
            <a:r>
              <a:rPr lang="en-GB" sz="1800" dirty="0" err="1">
                <a:latin typeface="Arial"/>
                <a:ea typeface="Arial"/>
                <a:cs typeface="Arial"/>
                <a:sym typeface="Arial"/>
              </a:rPr>
              <a:t>qualsiasi</a:t>
            </a:r>
            <a:r>
              <a:rPr lang="en-GB" sz="1800" dirty="0">
                <a:latin typeface="Arial"/>
                <a:ea typeface="Arial"/>
                <a:cs typeface="Arial"/>
                <a:sym typeface="Arial"/>
              </a:rPr>
              <a:t> </a:t>
            </a:r>
            <a:r>
              <a:rPr lang="en-GB" sz="1800" dirty="0" err="1">
                <a:latin typeface="Arial"/>
                <a:ea typeface="Arial"/>
                <a:cs typeface="Arial"/>
                <a:sym typeface="Arial"/>
              </a:rPr>
              <a:t>delle</a:t>
            </a:r>
            <a:r>
              <a:rPr lang="en-GB" sz="1800" dirty="0">
                <a:latin typeface="Arial"/>
                <a:ea typeface="Arial"/>
                <a:cs typeface="Arial"/>
                <a:sym typeface="Arial"/>
              </a:rPr>
              <a:t> </a:t>
            </a:r>
            <a:r>
              <a:rPr lang="en-GB" sz="1800" dirty="0" err="1">
                <a:latin typeface="Arial"/>
                <a:ea typeface="Arial"/>
                <a:cs typeface="Arial"/>
                <a:sym typeface="Arial"/>
              </a:rPr>
              <a:t>organizzazioni</a:t>
            </a:r>
            <a:r>
              <a:rPr lang="en-GB" sz="1800" dirty="0">
                <a:latin typeface="Arial"/>
                <a:ea typeface="Arial"/>
                <a:cs typeface="Arial"/>
                <a:sym typeface="Arial"/>
              </a:rPr>
              <a:t> citate </a:t>
            </a:r>
            <a:r>
              <a:rPr lang="en-GB" sz="1800" dirty="0" err="1">
                <a:latin typeface="Arial"/>
                <a:ea typeface="Arial"/>
                <a:cs typeface="Arial"/>
                <a:sym typeface="Arial"/>
              </a:rPr>
              <a:t>può</a:t>
            </a:r>
            <a:r>
              <a:rPr lang="en-GB" sz="1800" dirty="0">
                <a:latin typeface="Arial"/>
                <a:ea typeface="Arial"/>
                <a:cs typeface="Arial"/>
                <a:sym typeface="Arial"/>
              </a:rPr>
              <a:t> </a:t>
            </a:r>
            <a:r>
              <a:rPr lang="en-GB" sz="1800" dirty="0" err="1">
                <a:latin typeface="Arial"/>
                <a:ea typeface="Arial"/>
                <a:cs typeface="Arial"/>
                <a:sym typeface="Arial"/>
              </a:rPr>
              <a:t>essere</a:t>
            </a:r>
            <a:r>
              <a:rPr lang="en-GB" sz="1800" dirty="0">
                <a:latin typeface="Arial"/>
                <a:ea typeface="Arial"/>
                <a:cs typeface="Arial"/>
                <a:sym typeface="Arial"/>
              </a:rPr>
              <a:t> </a:t>
            </a:r>
            <a:r>
              <a:rPr lang="en-GB" sz="1800" dirty="0" err="1">
                <a:latin typeface="Arial"/>
                <a:ea typeface="Arial"/>
                <a:cs typeface="Arial"/>
                <a:sym typeface="Arial"/>
              </a:rPr>
              <a:t>riconosciuta</a:t>
            </a:r>
            <a:r>
              <a:rPr lang="en-GB" sz="1800" dirty="0">
                <a:latin typeface="Arial"/>
                <a:ea typeface="Arial"/>
                <a:cs typeface="Arial"/>
                <a:sym typeface="Arial"/>
              </a:rPr>
              <a:t> come impresa </a:t>
            </a:r>
            <a:r>
              <a:rPr lang="en-GB" sz="1800" dirty="0" err="1">
                <a:latin typeface="Arial"/>
                <a:ea typeface="Arial"/>
                <a:cs typeface="Arial"/>
                <a:sym typeface="Arial"/>
              </a:rPr>
              <a:t>sociale</a:t>
            </a:r>
            <a:r>
              <a:rPr lang="en-GB" sz="1800" dirty="0">
                <a:latin typeface="Arial"/>
                <a:ea typeface="Arial"/>
                <a:cs typeface="Arial"/>
                <a:sym typeface="Arial"/>
              </a:rPr>
              <a:t>, </a:t>
            </a:r>
            <a:r>
              <a:rPr lang="en-GB" sz="1800" dirty="0" err="1">
                <a:latin typeface="Arial"/>
                <a:ea typeface="Arial"/>
                <a:cs typeface="Arial"/>
                <a:sym typeface="Arial"/>
              </a:rPr>
              <a:t>indipendentemente</a:t>
            </a:r>
            <a:r>
              <a:rPr lang="en-GB" sz="1800" dirty="0">
                <a:latin typeface="Arial"/>
                <a:ea typeface="Arial"/>
                <a:cs typeface="Arial"/>
                <a:sym typeface="Arial"/>
              </a:rPr>
              <a:t> dal </a:t>
            </a:r>
            <a:r>
              <a:rPr lang="en-GB" sz="1800" dirty="0" err="1">
                <a:latin typeface="Arial"/>
                <a:ea typeface="Arial"/>
                <a:cs typeface="Arial"/>
                <a:sym typeface="Arial"/>
              </a:rPr>
              <a:t>suo</a:t>
            </a:r>
            <a:r>
              <a:rPr lang="en-GB" sz="1800" dirty="0">
                <a:latin typeface="Arial"/>
                <a:ea typeface="Arial"/>
                <a:cs typeface="Arial"/>
                <a:sym typeface="Arial"/>
              </a:rPr>
              <a:t> status </a:t>
            </a:r>
            <a:r>
              <a:rPr lang="en-GB" sz="1800" dirty="0" err="1">
                <a:latin typeface="Arial"/>
                <a:ea typeface="Arial"/>
                <a:cs typeface="Arial"/>
                <a:sym typeface="Arial"/>
              </a:rPr>
              <a:t>giuridico</a:t>
            </a:r>
            <a:r>
              <a:rPr lang="en-GB" sz="1800" dirty="0">
                <a:latin typeface="Arial"/>
                <a:ea typeface="Arial"/>
                <a:cs typeface="Arial"/>
                <a:sym typeface="Arial"/>
              </a:rPr>
              <a:t>, se </a:t>
            </a:r>
            <a:r>
              <a:rPr lang="en-GB" sz="1800" dirty="0" err="1">
                <a:latin typeface="Arial"/>
                <a:ea typeface="Arial"/>
                <a:cs typeface="Arial"/>
                <a:sym typeface="Arial"/>
              </a:rPr>
              <a:t>soddisfa</a:t>
            </a:r>
            <a:r>
              <a:rPr lang="en-GB" sz="1800" dirty="0">
                <a:latin typeface="Arial"/>
                <a:ea typeface="Arial"/>
                <a:cs typeface="Arial"/>
                <a:sym typeface="Arial"/>
              </a:rPr>
              <a:t> </a:t>
            </a:r>
            <a:r>
              <a:rPr lang="en-GB" sz="1800" dirty="0" err="1">
                <a:latin typeface="Arial"/>
                <a:ea typeface="Arial"/>
                <a:cs typeface="Arial"/>
                <a:sym typeface="Arial"/>
              </a:rPr>
              <a:t>i</a:t>
            </a:r>
            <a:r>
              <a:rPr lang="en-GB" sz="1800" dirty="0">
                <a:latin typeface="Arial"/>
                <a:ea typeface="Arial"/>
                <a:cs typeface="Arial"/>
                <a:sym typeface="Arial"/>
              </a:rPr>
              <a:t> </a:t>
            </a:r>
            <a:r>
              <a:rPr lang="en-GB" sz="1800" dirty="0" err="1">
                <a:latin typeface="Arial"/>
                <a:ea typeface="Arial"/>
                <a:cs typeface="Arial"/>
                <a:sym typeface="Arial"/>
              </a:rPr>
              <a:t>seguenti</a:t>
            </a:r>
            <a:r>
              <a:rPr lang="en-GB" sz="1800" dirty="0">
                <a:latin typeface="Arial"/>
                <a:ea typeface="Arial"/>
                <a:cs typeface="Arial"/>
                <a:sym typeface="Arial"/>
              </a:rPr>
              <a:t> </a:t>
            </a:r>
            <a:r>
              <a:rPr lang="en-GB" sz="1800" dirty="0" err="1">
                <a:latin typeface="Arial"/>
                <a:ea typeface="Arial"/>
                <a:cs typeface="Arial"/>
                <a:sym typeface="Arial"/>
              </a:rPr>
              <a:t>requisiti</a:t>
            </a:r>
            <a:r>
              <a:rPr lang="en-GB" sz="1800" dirty="0">
                <a:latin typeface="Arial"/>
                <a:ea typeface="Arial"/>
                <a:cs typeface="Arial"/>
                <a:sym typeface="Arial"/>
              </a:rPr>
              <a:t> </a:t>
            </a:r>
            <a:r>
              <a:rPr lang="en-GB" sz="1800" dirty="0" err="1">
                <a:latin typeface="Arial"/>
                <a:ea typeface="Arial"/>
                <a:cs typeface="Arial"/>
                <a:sym typeface="Arial"/>
              </a:rPr>
              <a:t>specifici</a:t>
            </a:r>
            <a:r>
              <a:rPr lang="en-GB" sz="1800" dirty="0">
                <a:latin typeface="Arial"/>
                <a:ea typeface="Arial"/>
                <a:cs typeface="Arial"/>
                <a:sym typeface="Arial"/>
              </a:rPr>
              <a:t>:</a:t>
            </a:r>
            <a:br>
              <a:rPr lang="en-GB" sz="1800" dirty="0">
                <a:latin typeface="Arial"/>
                <a:ea typeface="Arial"/>
                <a:cs typeface="Arial"/>
                <a:sym typeface="Arial"/>
              </a:rPr>
            </a:br>
            <a:r>
              <a:rPr lang="en-GB" sz="1800" dirty="0">
                <a:latin typeface="Arial"/>
                <a:ea typeface="Arial"/>
                <a:cs typeface="Arial"/>
                <a:sym typeface="Arial"/>
              </a:rPr>
              <a:t>- </a:t>
            </a:r>
            <a:r>
              <a:rPr lang="en-GB" sz="1800" dirty="0" err="1">
                <a:latin typeface="Arial"/>
                <a:ea typeface="Arial"/>
                <a:cs typeface="Arial"/>
                <a:sym typeface="Arial"/>
              </a:rPr>
              <a:t>è</a:t>
            </a:r>
            <a:r>
              <a:rPr lang="en-GB" sz="1800" dirty="0">
                <a:latin typeface="Arial"/>
                <a:ea typeface="Arial"/>
                <a:cs typeface="Arial"/>
                <a:sym typeface="Arial"/>
              </a:rPr>
              <a:t> un </a:t>
            </a:r>
            <a:r>
              <a:rPr lang="en-GB" sz="1800" dirty="0" err="1">
                <a:latin typeface="Arial"/>
                <a:ea typeface="Arial"/>
                <a:cs typeface="Arial"/>
                <a:sym typeface="Arial"/>
              </a:rPr>
              <a:t>ente</a:t>
            </a:r>
            <a:r>
              <a:rPr lang="en-GB" sz="1800" dirty="0">
                <a:latin typeface="Arial"/>
                <a:ea typeface="Arial"/>
                <a:cs typeface="Arial"/>
                <a:sym typeface="Arial"/>
              </a:rPr>
              <a:t> </a:t>
            </a:r>
            <a:r>
              <a:rPr lang="en-GB" sz="1800" dirty="0" err="1">
                <a:latin typeface="Arial"/>
                <a:ea typeface="Arial"/>
                <a:cs typeface="Arial"/>
                <a:sym typeface="Arial"/>
              </a:rPr>
              <a:t>giuridico</a:t>
            </a:r>
            <a:r>
              <a:rPr lang="en-GB" sz="1800" dirty="0">
                <a:latin typeface="Arial"/>
                <a:ea typeface="Arial"/>
                <a:cs typeface="Arial"/>
                <a:sym typeface="Arial"/>
              </a:rPr>
              <a:t> </a:t>
            </a:r>
            <a:r>
              <a:rPr lang="en-GB" sz="1800" dirty="0" err="1">
                <a:latin typeface="Arial"/>
                <a:ea typeface="Arial"/>
                <a:cs typeface="Arial"/>
                <a:sym typeface="Arial"/>
              </a:rPr>
              <a:t>privato</a:t>
            </a:r>
            <a:r>
              <a:rPr lang="en-GB" sz="1800" dirty="0">
                <a:latin typeface="Arial"/>
                <a:ea typeface="Arial"/>
                <a:cs typeface="Arial"/>
                <a:sym typeface="Arial"/>
              </a:rPr>
              <a:t> (non </a:t>
            </a:r>
            <a:r>
              <a:rPr lang="en-GB" sz="1800" dirty="0" err="1">
                <a:latin typeface="Arial"/>
                <a:ea typeface="Arial"/>
                <a:cs typeface="Arial"/>
                <a:sym typeface="Arial"/>
              </a:rPr>
              <a:t>influenzato</a:t>
            </a:r>
            <a:r>
              <a:rPr lang="en-GB" sz="1800" dirty="0">
                <a:latin typeface="Arial"/>
                <a:ea typeface="Arial"/>
                <a:cs typeface="Arial"/>
                <a:sym typeface="Arial"/>
              </a:rPr>
              <a:t> </a:t>
            </a:r>
            <a:r>
              <a:rPr lang="en-GB" sz="1800" dirty="0" err="1">
                <a:latin typeface="Arial"/>
                <a:ea typeface="Arial"/>
                <a:cs typeface="Arial"/>
                <a:sym typeface="Arial"/>
              </a:rPr>
              <a:t>dall'autorità</a:t>
            </a:r>
            <a:r>
              <a:rPr lang="en-GB" sz="1800" dirty="0">
                <a:latin typeface="Arial"/>
                <a:ea typeface="Arial"/>
                <a:cs typeface="Arial"/>
                <a:sym typeface="Arial"/>
              </a:rPr>
              <a:t> </a:t>
            </a:r>
            <a:r>
              <a:rPr lang="en-GB" sz="1800" dirty="0" err="1">
                <a:latin typeface="Arial"/>
                <a:ea typeface="Arial"/>
                <a:cs typeface="Arial"/>
                <a:sym typeface="Arial"/>
              </a:rPr>
              <a:t>governativa</a:t>
            </a:r>
            <a:r>
              <a:rPr lang="en-GB" sz="1800" dirty="0">
                <a:latin typeface="Arial"/>
                <a:ea typeface="Arial"/>
                <a:cs typeface="Arial"/>
                <a:sym typeface="Arial"/>
              </a:rPr>
              <a:t>): </a:t>
            </a:r>
            <a:br>
              <a:rPr lang="en-GB" sz="1800" dirty="0">
                <a:latin typeface="Arial"/>
                <a:ea typeface="Arial"/>
                <a:cs typeface="Arial"/>
                <a:sym typeface="Arial"/>
              </a:rPr>
            </a:br>
            <a:r>
              <a:rPr lang="en-GB" sz="1800" dirty="0">
                <a:latin typeface="Arial"/>
                <a:ea typeface="Arial"/>
                <a:cs typeface="Arial"/>
                <a:sym typeface="Arial"/>
              </a:rPr>
              <a:t>&gt; </a:t>
            </a:r>
            <a:r>
              <a:rPr lang="en-GB" sz="1800" dirty="0" err="1">
                <a:latin typeface="Arial"/>
                <a:ea typeface="Arial"/>
                <a:cs typeface="Arial"/>
                <a:sym typeface="Arial"/>
              </a:rPr>
              <a:t>privilegia</a:t>
            </a:r>
            <a:r>
              <a:rPr lang="en-GB" sz="1800" dirty="0">
                <a:latin typeface="Arial"/>
                <a:ea typeface="Arial"/>
                <a:cs typeface="Arial"/>
                <a:sym typeface="Arial"/>
              </a:rPr>
              <a:t> </a:t>
            </a:r>
            <a:r>
              <a:rPr lang="en-GB" sz="1800" dirty="0" err="1">
                <a:latin typeface="Arial"/>
                <a:ea typeface="Arial"/>
                <a:cs typeface="Arial"/>
                <a:sym typeface="Arial"/>
              </a:rPr>
              <a:t>gli</a:t>
            </a:r>
            <a:r>
              <a:rPr lang="en-GB" sz="1800" dirty="0">
                <a:latin typeface="Arial"/>
                <a:ea typeface="Arial"/>
                <a:cs typeface="Arial"/>
                <a:sym typeface="Arial"/>
              </a:rPr>
              <a:t> </a:t>
            </a:r>
            <a:r>
              <a:rPr lang="en-GB" sz="1800" dirty="0" err="1">
                <a:latin typeface="Arial"/>
                <a:ea typeface="Arial"/>
                <a:cs typeface="Arial"/>
                <a:sym typeface="Arial"/>
              </a:rPr>
              <a:t>obiettivi</a:t>
            </a:r>
            <a:r>
              <a:rPr lang="en-GB" sz="1800" dirty="0">
                <a:latin typeface="Arial"/>
                <a:ea typeface="Arial"/>
                <a:cs typeface="Arial"/>
                <a:sym typeface="Arial"/>
              </a:rPr>
              <a:t> </a:t>
            </a:r>
            <a:r>
              <a:rPr lang="en-GB" sz="1800" dirty="0" err="1">
                <a:latin typeface="Arial"/>
                <a:ea typeface="Arial"/>
                <a:cs typeface="Arial"/>
                <a:sym typeface="Arial"/>
              </a:rPr>
              <a:t>sociali</a:t>
            </a:r>
            <a:r>
              <a:rPr lang="en-GB" sz="1800" dirty="0">
                <a:latin typeface="Arial"/>
                <a:ea typeface="Arial"/>
                <a:cs typeface="Arial"/>
                <a:sym typeface="Arial"/>
              </a:rPr>
              <a:t> e </a:t>
            </a:r>
            <a:r>
              <a:rPr lang="en-GB" sz="1800" dirty="0" err="1">
                <a:latin typeface="Arial"/>
                <a:ea typeface="Arial"/>
                <a:cs typeface="Arial"/>
                <a:sym typeface="Arial"/>
              </a:rPr>
              <a:t>personali</a:t>
            </a:r>
            <a:r>
              <a:rPr lang="en-GB" sz="1800" dirty="0">
                <a:latin typeface="Arial"/>
                <a:ea typeface="Arial"/>
                <a:cs typeface="Arial"/>
                <a:sym typeface="Arial"/>
              </a:rPr>
              <a:t> rispetto </a:t>
            </a:r>
            <a:r>
              <a:rPr lang="en-GB" sz="1800" dirty="0" err="1">
                <a:latin typeface="Arial"/>
                <a:ea typeface="Arial"/>
                <a:cs typeface="Arial"/>
                <a:sym typeface="Arial"/>
              </a:rPr>
              <a:t>alla</a:t>
            </a:r>
            <a:r>
              <a:rPr lang="en-GB" sz="1800" dirty="0">
                <a:latin typeface="Arial"/>
                <a:ea typeface="Arial"/>
                <a:cs typeface="Arial"/>
                <a:sym typeface="Arial"/>
              </a:rPr>
              <a:t> </a:t>
            </a:r>
            <a:r>
              <a:rPr lang="en-GB" sz="1800" dirty="0" err="1">
                <a:latin typeface="Arial"/>
                <a:ea typeface="Arial"/>
                <a:cs typeface="Arial"/>
                <a:sym typeface="Arial"/>
              </a:rPr>
              <a:t>massimizzazione</a:t>
            </a:r>
            <a:r>
              <a:rPr lang="en-GB" sz="1800" dirty="0">
                <a:latin typeface="Arial"/>
                <a:ea typeface="Arial"/>
                <a:cs typeface="Arial"/>
                <a:sym typeface="Arial"/>
              </a:rPr>
              <a:t> </a:t>
            </a:r>
            <a:r>
              <a:rPr lang="en-GB" sz="1800" dirty="0" err="1">
                <a:latin typeface="Arial"/>
                <a:ea typeface="Arial"/>
                <a:cs typeface="Arial"/>
                <a:sym typeface="Arial"/>
              </a:rPr>
              <a:t>finanziaria</a:t>
            </a:r>
            <a:r>
              <a:rPr lang="en-GB" sz="1800" dirty="0">
                <a:latin typeface="Arial"/>
                <a:ea typeface="Arial"/>
                <a:cs typeface="Arial"/>
                <a:sym typeface="Arial"/>
              </a:rPr>
              <a:t>;</a:t>
            </a:r>
            <a:br>
              <a:rPr lang="en-GB" sz="1800" dirty="0">
                <a:latin typeface="Arial"/>
                <a:ea typeface="Arial"/>
                <a:cs typeface="Arial"/>
                <a:sym typeface="Arial"/>
              </a:rPr>
            </a:br>
            <a:r>
              <a:rPr lang="en-GB" sz="1800" dirty="0">
                <a:latin typeface="Arial"/>
                <a:ea typeface="Arial"/>
                <a:cs typeface="Arial"/>
                <a:sym typeface="Arial"/>
              </a:rPr>
              <a:t>&gt; </a:t>
            </a:r>
            <a:r>
              <a:rPr lang="en-GB" sz="1800" dirty="0" err="1">
                <a:latin typeface="Arial"/>
                <a:ea typeface="Arial"/>
                <a:cs typeface="Arial"/>
                <a:sym typeface="Arial"/>
              </a:rPr>
              <a:t>dimostra</a:t>
            </a:r>
            <a:r>
              <a:rPr lang="en-GB" sz="1800" dirty="0">
                <a:latin typeface="Arial"/>
                <a:ea typeface="Arial"/>
                <a:cs typeface="Arial"/>
                <a:sym typeface="Arial"/>
              </a:rPr>
              <a:t> </a:t>
            </a:r>
            <a:r>
              <a:rPr lang="en-GB" sz="1800" dirty="0" err="1">
                <a:latin typeface="Arial"/>
                <a:ea typeface="Arial"/>
                <a:cs typeface="Arial"/>
                <a:sym typeface="Arial"/>
              </a:rPr>
              <a:t>cameratismo</a:t>
            </a:r>
            <a:r>
              <a:rPr lang="en-GB" sz="1800" dirty="0">
                <a:latin typeface="Arial"/>
                <a:ea typeface="Arial"/>
                <a:cs typeface="Arial"/>
                <a:sym typeface="Arial"/>
              </a:rPr>
              <a:t> e </a:t>
            </a:r>
            <a:r>
              <a:rPr lang="en-GB" sz="1800" dirty="0" err="1">
                <a:latin typeface="Arial"/>
                <a:ea typeface="Arial"/>
                <a:cs typeface="Arial"/>
                <a:sym typeface="Arial"/>
              </a:rPr>
              <a:t>responsabilità</a:t>
            </a:r>
            <a:r>
              <a:rPr lang="en-GB" sz="1800" dirty="0">
                <a:latin typeface="Arial"/>
                <a:ea typeface="Arial"/>
                <a:cs typeface="Arial"/>
                <a:sym typeface="Arial"/>
              </a:rPr>
              <a:t> </a:t>
            </a:r>
            <a:r>
              <a:rPr lang="en-GB" sz="1800" dirty="0" err="1">
                <a:latin typeface="Arial"/>
                <a:ea typeface="Arial"/>
                <a:cs typeface="Arial"/>
                <a:sym typeface="Arial"/>
              </a:rPr>
              <a:t>condivisa</a:t>
            </a:r>
            <a:r>
              <a:rPr lang="en-GB" sz="1800" dirty="0">
                <a:latin typeface="Arial"/>
                <a:ea typeface="Arial"/>
                <a:cs typeface="Arial"/>
                <a:sym typeface="Arial"/>
              </a:rPr>
              <a:t>;</a:t>
            </a:r>
            <a:br>
              <a:rPr lang="en-GB" sz="1800" dirty="0">
                <a:latin typeface="Arial"/>
                <a:ea typeface="Arial"/>
                <a:cs typeface="Arial"/>
                <a:sym typeface="Arial"/>
              </a:rPr>
            </a:br>
            <a:r>
              <a:rPr lang="en-GB" sz="1800" dirty="0">
                <a:latin typeface="Arial"/>
                <a:ea typeface="Arial"/>
                <a:cs typeface="Arial"/>
                <a:sym typeface="Arial"/>
              </a:rPr>
              <a:t>&gt; </a:t>
            </a:r>
            <a:r>
              <a:rPr lang="en-GB" sz="1800" dirty="0" err="1">
                <a:latin typeface="Arial"/>
                <a:ea typeface="Arial"/>
                <a:cs typeface="Arial"/>
                <a:sym typeface="Arial"/>
              </a:rPr>
              <a:t>l'interesse</a:t>
            </a:r>
            <a:r>
              <a:rPr lang="en-GB" sz="1800" dirty="0">
                <a:latin typeface="Arial"/>
                <a:ea typeface="Arial"/>
                <a:cs typeface="Arial"/>
                <a:sym typeface="Arial"/>
              </a:rPr>
              <a:t> </a:t>
            </a:r>
            <a:r>
              <a:rPr lang="en-GB" sz="1800" dirty="0" err="1">
                <a:latin typeface="Arial"/>
                <a:ea typeface="Arial"/>
                <a:cs typeface="Arial"/>
                <a:sym typeface="Arial"/>
              </a:rPr>
              <a:t>della</a:t>
            </a:r>
            <a:r>
              <a:rPr lang="en-GB" sz="1800" dirty="0">
                <a:latin typeface="Arial"/>
                <a:ea typeface="Arial"/>
                <a:cs typeface="Arial"/>
                <a:sym typeface="Arial"/>
              </a:rPr>
              <a:t> </a:t>
            </a:r>
            <a:r>
              <a:rPr lang="en-GB" sz="1800" dirty="0" err="1">
                <a:latin typeface="Arial"/>
                <a:ea typeface="Arial"/>
                <a:cs typeface="Arial"/>
                <a:sym typeface="Arial"/>
              </a:rPr>
              <a:t>comunità</a:t>
            </a:r>
            <a:r>
              <a:rPr lang="en-GB" sz="1800" dirty="0">
                <a:latin typeface="Arial"/>
                <a:ea typeface="Arial"/>
                <a:cs typeface="Arial"/>
                <a:sym typeface="Arial"/>
              </a:rPr>
              <a:t>, </a:t>
            </a:r>
            <a:r>
              <a:rPr lang="en-GB" sz="1800" dirty="0" err="1">
                <a:latin typeface="Arial"/>
                <a:ea typeface="Arial"/>
                <a:cs typeface="Arial"/>
                <a:sym typeface="Arial"/>
              </a:rPr>
              <a:t>l'interesse</a:t>
            </a:r>
            <a:r>
              <a:rPr lang="en-GB" sz="1800" dirty="0">
                <a:latin typeface="Arial"/>
                <a:ea typeface="Arial"/>
                <a:cs typeface="Arial"/>
                <a:sym typeface="Arial"/>
              </a:rPr>
              <a:t> </a:t>
            </a:r>
            <a:r>
              <a:rPr lang="en-GB" sz="1800" dirty="0" err="1">
                <a:latin typeface="Arial"/>
                <a:ea typeface="Arial"/>
                <a:cs typeface="Arial"/>
                <a:sym typeface="Arial"/>
              </a:rPr>
              <a:t>pubblico</a:t>
            </a:r>
            <a:r>
              <a:rPr lang="en-GB" sz="1800" dirty="0">
                <a:latin typeface="Arial"/>
                <a:ea typeface="Arial"/>
                <a:cs typeface="Arial"/>
                <a:sym typeface="Arial"/>
              </a:rPr>
              <a:t> e/o </a:t>
            </a:r>
            <a:r>
              <a:rPr lang="en-GB" sz="1800" dirty="0" err="1">
                <a:latin typeface="Arial"/>
                <a:ea typeface="Arial"/>
                <a:cs typeface="Arial"/>
                <a:sym typeface="Arial"/>
              </a:rPr>
              <a:t>gli</a:t>
            </a:r>
            <a:r>
              <a:rPr lang="en-GB" sz="1800" dirty="0">
                <a:latin typeface="Arial"/>
                <a:ea typeface="Arial"/>
                <a:cs typeface="Arial"/>
                <a:sym typeface="Arial"/>
              </a:rPr>
              <a:t> </a:t>
            </a:r>
            <a:r>
              <a:rPr lang="en-GB" sz="1800" dirty="0" err="1">
                <a:latin typeface="Arial"/>
                <a:ea typeface="Arial"/>
                <a:cs typeface="Arial"/>
                <a:sym typeface="Arial"/>
              </a:rPr>
              <a:t>interessi</a:t>
            </a:r>
            <a:r>
              <a:rPr lang="en-GB" sz="1800" dirty="0">
                <a:latin typeface="Arial"/>
                <a:ea typeface="Arial"/>
                <a:cs typeface="Arial"/>
                <a:sym typeface="Arial"/>
              </a:rPr>
              <a:t> </a:t>
            </a:r>
            <a:r>
              <a:rPr lang="en-GB" sz="1800" dirty="0" err="1">
                <a:latin typeface="Arial"/>
                <a:ea typeface="Arial"/>
                <a:cs typeface="Arial"/>
                <a:sym typeface="Arial"/>
              </a:rPr>
              <a:t>dei</a:t>
            </a:r>
            <a:r>
              <a:rPr lang="en-GB" sz="1800" dirty="0">
                <a:latin typeface="Arial"/>
                <a:ea typeface="Arial"/>
                <a:cs typeface="Arial"/>
                <a:sym typeface="Arial"/>
              </a:rPr>
              <a:t> </a:t>
            </a:r>
            <a:r>
              <a:rPr lang="en-GB" sz="1800" dirty="0" err="1">
                <a:latin typeface="Arial"/>
                <a:ea typeface="Arial"/>
                <a:cs typeface="Arial"/>
                <a:sym typeface="Arial"/>
              </a:rPr>
              <a:t>membri</a:t>
            </a:r>
            <a:r>
              <a:rPr lang="en-GB" sz="1800" dirty="0">
                <a:latin typeface="Arial"/>
                <a:ea typeface="Arial"/>
                <a:cs typeface="Arial"/>
                <a:sym typeface="Arial"/>
              </a:rPr>
              <a:t> </a:t>
            </a:r>
            <a:r>
              <a:rPr lang="en-GB" sz="1800" dirty="0" err="1">
                <a:latin typeface="Arial"/>
                <a:ea typeface="Arial"/>
                <a:cs typeface="Arial"/>
                <a:sym typeface="Arial"/>
              </a:rPr>
              <a:t>coincidono</a:t>
            </a:r>
            <a:r>
              <a:rPr lang="en-GB" sz="1800" dirty="0">
                <a:latin typeface="Arial"/>
                <a:ea typeface="Arial"/>
                <a:cs typeface="Arial"/>
                <a:sym typeface="Arial"/>
              </a:rPr>
              <a:t>; ha </a:t>
            </a:r>
            <a:r>
              <a:rPr lang="en-GB" sz="1800" dirty="0" err="1">
                <a:latin typeface="Arial"/>
                <a:ea typeface="Arial"/>
                <a:cs typeface="Arial"/>
                <a:sym typeface="Arial"/>
              </a:rPr>
              <a:t>una</a:t>
            </a:r>
            <a:r>
              <a:rPr lang="en-GB" sz="1800" dirty="0">
                <a:latin typeface="Arial"/>
                <a:ea typeface="Arial"/>
                <a:cs typeface="Arial"/>
                <a:sym typeface="Arial"/>
              </a:rPr>
              <a:t> governance </a:t>
            </a:r>
            <a:r>
              <a:rPr lang="en-GB" sz="1800" dirty="0" err="1">
                <a:latin typeface="Arial"/>
                <a:ea typeface="Arial"/>
                <a:cs typeface="Arial"/>
                <a:sym typeface="Arial"/>
              </a:rPr>
              <a:t>democratica</a:t>
            </a:r>
            <a:r>
              <a:rPr lang="en-GB" sz="1800" dirty="0">
                <a:latin typeface="Arial"/>
                <a:ea typeface="Arial"/>
                <a:cs typeface="Arial"/>
                <a:sym typeface="Arial"/>
              </a:rPr>
              <a:t>;</a:t>
            </a:r>
            <a:br>
              <a:rPr lang="en-GB" sz="1800" dirty="0">
                <a:latin typeface="Arial"/>
                <a:ea typeface="Arial"/>
                <a:cs typeface="Arial"/>
                <a:sym typeface="Arial"/>
              </a:rPr>
            </a:br>
            <a:r>
              <a:rPr lang="en-GB" sz="1800" dirty="0">
                <a:latin typeface="Arial"/>
                <a:ea typeface="Arial"/>
                <a:cs typeface="Arial"/>
                <a:sym typeface="Arial"/>
              </a:rPr>
              <a:t>- </a:t>
            </a:r>
            <a:r>
              <a:rPr lang="en-GB" sz="1800" dirty="0" err="1">
                <a:latin typeface="Arial"/>
                <a:ea typeface="Arial"/>
                <a:cs typeface="Arial"/>
                <a:sym typeface="Arial"/>
              </a:rPr>
              <a:t>è</a:t>
            </a:r>
            <a:r>
              <a:rPr lang="en-GB" sz="1800" dirty="0">
                <a:latin typeface="Arial"/>
                <a:ea typeface="Arial"/>
                <a:cs typeface="Arial"/>
                <a:sym typeface="Arial"/>
              </a:rPr>
              <a:t> </a:t>
            </a:r>
            <a:r>
              <a:rPr lang="en-GB" sz="1800" dirty="0" err="1">
                <a:latin typeface="Arial"/>
                <a:ea typeface="Arial"/>
                <a:cs typeface="Arial"/>
                <a:sym typeface="Arial"/>
              </a:rPr>
              <a:t>un'associazione</a:t>
            </a:r>
            <a:r>
              <a:rPr lang="en-GB" sz="1800" dirty="0">
                <a:latin typeface="Arial"/>
                <a:ea typeface="Arial"/>
                <a:cs typeface="Arial"/>
                <a:sym typeface="Arial"/>
              </a:rPr>
              <a:t> </a:t>
            </a:r>
            <a:r>
              <a:rPr lang="en-GB" sz="1800" dirty="0" err="1">
                <a:latin typeface="Arial"/>
                <a:ea typeface="Arial"/>
                <a:cs typeface="Arial"/>
                <a:sym typeface="Arial"/>
              </a:rPr>
              <a:t>volontaria</a:t>
            </a:r>
            <a:r>
              <a:rPr lang="en-GB" sz="1800" dirty="0">
                <a:latin typeface="Arial"/>
                <a:ea typeface="Arial"/>
                <a:cs typeface="Arial"/>
                <a:sym typeface="Arial"/>
              </a:rPr>
              <a:t> e libera;</a:t>
            </a:r>
            <a:br>
              <a:rPr lang="en-GB" sz="1800" dirty="0">
                <a:latin typeface="Arial"/>
                <a:ea typeface="Arial"/>
                <a:cs typeface="Arial"/>
                <a:sym typeface="Arial"/>
              </a:rPr>
            </a:br>
            <a:r>
              <a:rPr lang="en-GB" sz="1800" dirty="0">
                <a:latin typeface="Arial"/>
                <a:ea typeface="Arial"/>
                <a:cs typeface="Arial"/>
                <a:sym typeface="Arial"/>
              </a:rPr>
              <a:t> &gt; la </a:t>
            </a:r>
            <a:r>
              <a:rPr lang="en-GB" sz="1800" dirty="0" err="1">
                <a:latin typeface="Arial"/>
                <a:ea typeface="Arial"/>
                <a:cs typeface="Arial"/>
                <a:sym typeface="Arial"/>
              </a:rPr>
              <a:t>maggior</a:t>
            </a:r>
            <a:r>
              <a:rPr lang="en-GB" sz="1800" dirty="0">
                <a:latin typeface="Arial"/>
                <a:ea typeface="Arial"/>
                <a:cs typeface="Arial"/>
                <a:sym typeface="Arial"/>
              </a:rPr>
              <a:t> </a:t>
            </a:r>
            <a:r>
              <a:rPr lang="en-GB" sz="1800" dirty="0" err="1">
                <a:latin typeface="Arial"/>
                <a:ea typeface="Arial"/>
                <a:cs typeface="Arial"/>
                <a:sym typeface="Arial"/>
              </a:rPr>
              <a:t>parte</a:t>
            </a:r>
            <a:r>
              <a:rPr lang="en-GB" sz="1800" dirty="0">
                <a:latin typeface="Arial"/>
                <a:ea typeface="Arial"/>
                <a:cs typeface="Arial"/>
                <a:sym typeface="Arial"/>
              </a:rPr>
              <a:t> </a:t>
            </a:r>
            <a:r>
              <a:rPr lang="en-GB" sz="1800" dirty="0" err="1">
                <a:latin typeface="Arial"/>
                <a:ea typeface="Arial"/>
                <a:cs typeface="Arial"/>
                <a:sym typeface="Arial"/>
              </a:rPr>
              <a:t>delle</a:t>
            </a:r>
            <a:r>
              <a:rPr lang="en-GB" sz="1800" dirty="0">
                <a:latin typeface="Arial"/>
                <a:ea typeface="Arial"/>
                <a:cs typeface="Arial"/>
                <a:sym typeface="Arial"/>
              </a:rPr>
              <a:t> </a:t>
            </a:r>
            <a:r>
              <a:rPr lang="en-GB" sz="1800" dirty="0" err="1">
                <a:latin typeface="Arial"/>
                <a:ea typeface="Arial"/>
                <a:cs typeface="Arial"/>
                <a:sym typeface="Arial"/>
              </a:rPr>
              <a:t>entrate</a:t>
            </a:r>
            <a:r>
              <a:rPr lang="en-GB" sz="1800" dirty="0">
                <a:latin typeface="Arial"/>
                <a:ea typeface="Arial"/>
                <a:cs typeface="Arial"/>
                <a:sym typeface="Arial"/>
              </a:rPr>
              <a:t> </a:t>
            </a:r>
            <a:r>
              <a:rPr lang="en-GB" sz="1800" dirty="0" err="1">
                <a:latin typeface="Arial"/>
                <a:ea typeface="Arial"/>
                <a:cs typeface="Arial"/>
                <a:sym typeface="Arial"/>
              </a:rPr>
              <a:t>è</a:t>
            </a:r>
            <a:r>
              <a:rPr lang="en-GB" sz="1800" dirty="0">
                <a:latin typeface="Arial"/>
                <a:ea typeface="Arial"/>
                <a:cs typeface="Arial"/>
                <a:sym typeface="Arial"/>
              </a:rPr>
              <a:t> </a:t>
            </a:r>
            <a:r>
              <a:rPr lang="en-GB" sz="1800" dirty="0" err="1">
                <a:latin typeface="Arial"/>
                <a:ea typeface="Arial"/>
                <a:cs typeface="Arial"/>
                <a:sym typeface="Arial"/>
              </a:rPr>
              <a:t>destinata</a:t>
            </a:r>
            <a:r>
              <a:rPr lang="en-GB" sz="1800" dirty="0">
                <a:latin typeface="Arial"/>
                <a:ea typeface="Arial"/>
                <a:cs typeface="Arial"/>
                <a:sym typeface="Arial"/>
              </a:rPr>
              <a:t> al </a:t>
            </a:r>
            <a:r>
              <a:rPr lang="en-GB" sz="1800" dirty="0" err="1">
                <a:latin typeface="Arial"/>
                <a:ea typeface="Arial"/>
                <a:cs typeface="Arial"/>
                <a:sym typeface="Arial"/>
              </a:rPr>
              <a:t>mantenimento</a:t>
            </a:r>
            <a:r>
              <a:rPr lang="en-GB" sz="1800" dirty="0">
                <a:latin typeface="Arial"/>
                <a:ea typeface="Arial"/>
                <a:cs typeface="Arial"/>
                <a:sym typeface="Arial"/>
              </a:rPr>
              <a:t> </a:t>
            </a:r>
            <a:r>
              <a:rPr lang="en-GB" sz="1800" dirty="0" err="1">
                <a:latin typeface="Arial"/>
                <a:ea typeface="Arial"/>
                <a:cs typeface="Arial"/>
                <a:sym typeface="Arial"/>
              </a:rPr>
              <a:t>dello</a:t>
            </a:r>
            <a:r>
              <a:rPr lang="en-GB" sz="1800" dirty="0">
                <a:latin typeface="Arial"/>
                <a:ea typeface="Arial"/>
                <a:cs typeface="Arial"/>
                <a:sym typeface="Arial"/>
              </a:rPr>
              <a:t> </a:t>
            </a:r>
            <a:r>
              <a:rPr lang="en-GB" sz="1800" dirty="0" err="1">
                <a:latin typeface="Arial"/>
                <a:ea typeface="Arial"/>
                <a:cs typeface="Arial"/>
                <a:sym typeface="Arial"/>
              </a:rPr>
              <a:t>scopo</a:t>
            </a:r>
            <a:r>
              <a:rPr lang="en-GB" sz="1800" dirty="0">
                <a:latin typeface="Arial"/>
                <a:ea typeface="Arial"/>
                <a:cs typeface="Arial"/>
                <a:sym typeface="Arial"/>
              </a:rPr>
              <a:t> </a:t>
            </a:r>
            <a:r>
              <a:rPr lang="en-GB" sz="1800" dirty="0" err="1">
                <a:latin typeface="Arial"/>
                <a:ea typeface="Arial"/>
                <a:cs typeface="Arial"/>
                <a:sym typeface="Arial"/>
              </a:rPr>
              <a:t>sociale</a:t>
            </a:r>
            <a:r>
              <a:rPr lang="en-GB" sz="1800" dirty="0">
                <a:latin typeface="Arial"/>
                <a:ea typeface="Arial"/>
                <a:cs typeface="Arial"/>
                <a:sym typeface="Arial"/>
              </a:rPr>
              <a:t> e </a:t>
            </a:r>
            <a:r>
              <a:rPr lang="en-GB" sz="1800" dirty="0" err="1">
                <a:latin typeface="Arial"/>
                <a:ea typeface="Arial"/>
                <a:cs typeface="Arial"/>
                <a:sym typeface="Arial"/>
              </a:rPr>
              <a:t>della</a:t>
            </a:r>
            <a:r>
              <a:rPr lang="en-GB" sz="1800" dirty="0">
                <a:latin typeface="Arial"/>
                <a:ea typeface="Arial"/>
                <a:cs typeface="Arial"/>
                <a:sym typeface="Arial"/>
              </a:rPr>
              <a:t> </a:t>
            </a:r>
            <a:r>
              <a:rPr lang="en-GB" sz="1800" dirty="0" err="1">
                <a:latin typeface="Arial"/>
                <a:ea typeface="Arial"/>
                <a:cs typeface="Arial"/>
                <a:sym typeface="Arial"/>
              </a:rPr>
              <a:t>riserva</a:t>
            </a:r>
            <a:r>
              <a:rPr lang="en-GB" sz="1800" dirty="0">
                <a:latin typeface="Arial"/>
                <a:ea typeface="Arial"/>
                <a:cs typeface="Arial"/>
                <a:sym typeface="Arial"/>
              </a:rPr>
              <a:t> </a:t>
            </a:r>
            <a:r>
              <a:rPr lang="en-GB" sz="1800" dirty="0" err="1">
                <a:latin typeface="Arial"/>
                <a:ea typeface="Arial"/>
                <a:cs typeface="Arial"/>
                <a:sym typeface="Arial"/>
              </a:rPr>
              <a:t>statutaria</a:t>
            </a:r>
            <a:r>
              <a:rPr lang="en-GB" sz="1800" dirty="0">
                <a:latin typeface="Arial"/>
                <a:ea typeface="Arial"/>
                <a:cs typeface="Arial"/>
                <a:sym typeface="Arial"/>
              </a:rPr>
              <a:t> (il 90% </a:t>
            </a:r>
            <a:r>
              <a:rPr lang="en-GB" sz="1800" dirty="0" err="1">
                <a:latin typeface="Arial"/>
                <a:ea typeface="Arial"/>
                <a:cs typeface="Arial"/>
                <a:sym typeface="Arial"/>
              </a:rPr>
              <a:t>delle</a:t>
            </a:r>
            <a:r>
              <a:rPr lang="en-GB" sz="1800" dirty="0">
                <a:latin typeface="Arial"/>
                <a:ea typeface="Arial"/>
                <a:cs typeface="Arial"/>
                <a:sym typeface="Arial"/>
              </a:rPr>
              <a:t> </a:t>
            </a:r>
            <a:r>
              <a:rPr lang="en-GB" sz="1800" dirty="0" err="1">
                <a:latin typeface="Arial"/>
                <a:ea typeface="Arial"/>
                <a:cs typeface="Arial"/>
                <a:sym typeface="Arial"/>
              </a:rPr>
              <a:t>entrate</a:t>
            </a:r>
            <a:r>
              <a:rPr lang="en-GB" sz="1800" dirty="0">
                <a:latin typeface="Arial"/>
                <a:ea typeface="Arial"/>
                <a:cs typeface="Arial"/>
                <a:sym typeface="Arial"/>
              </a:rPr>
              <a:t> </a:t>
            </a:r>
            <a:r>
              <a:rPr lang="en-GB" sz="1800" dirty="0" err="1">
                <a:latin typeface="Arial"/>
                <a:ea typeface="Arial"/>
                <a:cs typeface="Arial"/>
                <a:sym typeface="Arial"/>
              </a:rPr>
              <a:t>deve</a:t>
            </a:r>
            <a:r>
              <a:rPr lang="en-GB" sz="1800" dirty="0">
                <a:latin typeface="Arial"/>
                <a:ea typeface="Arial"/>
                <a:cs typeface="Arial"/>
                <a:sym typeface="Arial"/>
              </a:rPr>
              <a:t> </a:t>
            </a:r>
            <a:r>
              <a:rPr lang="en-GB" sz="1800" dirty="0" err="1">
                <a:latin typeface="Arial"/>
                <a:ea typeface="Arial"/>
                <a:cs typeface="Arial"/>
                <a:sym typeface="Arial"/>
              </a:rPr>
              <a:t>essere</a:t>
            </a:r>
            <a:r>
              <a:rPr lang="en-GB" sz="1800" dirty="0">
                <a:latin typeface="Arial"/>
                <a:ea typeface="Arial"/>
                <a:cs typeface="Arial"/>
                <a:sym typeface="Arial"/>
              </a:rPr>
              <a:t> </a:t>
            </a:r>
            <a:r>
              <a:rPr lang="en-GB" sz="1800" dirty="0" err="1">
                <a:latin typeface="Arial"/>
                <a:ea typeface="Arial"/>
                <a:cs typeface="Arial"/>
                <a:sym typeface="Arial"/>
              </a:rPr>
              <a:t>destinato</a:t>
            </a:r>
            <a:r>
              <a:rPr lang="en-GB" sz="1800" dirty="0">
                <a:latin typeface="Arial"/>
                <a:ea typeface="Arial"/>
                <a:cs typeface="Arial"/>
                <a:sym typeface="Arial"/>
              </a:rPr>
              <a:t> al </a:t>
            </a:r>
            <a:r>
              <a:rPr lang="en-GB" sz="1800" dirty="0" err="1">
                <a:latin typeface="Arial"/>
                <a:ea typeface="Arial"/>
                <a:cs typeface="Arial"/>
                <a:sym typeface="Arial"/>
              </a:rPr>
              <a:t>mantenimento</a:t>
            </a:r>
            <a:r>
              <a:rPr lang="en-GB" sz="1800" dirty="0">
                <a:latin typeface="Arial"/>
                <a:ea typeface="Arial"/>
                <a:cs typeface="Arial"/>
                <a:sym typeface="Arial"/>
              </a:rPr>
              <a:t> </a:t>
            </a:r>
            <a:r>
              <a:rPr lang="en-GB" sz="1800" dirty="0" err="1">
                <a:latin typeface="Arial"/>
                <a:ea typeface="Arial"/>
                <a:cs typeface="Arial"/>
                <a:sym typeface="Arial"/>
              </a:rPr>
              <a:t>dello</a:t>
            </a:r>
            <a:r>
              <a:rPr lang="en-GB" sz="1800" dirty="0">
                <a:latin typeface="Arial"/>
                <a:ea typeface="Arial"/>
                <a:cs typeface="Arial"/>
                <a:sym typeface="Arial"/>
              </a:rPr>
              <a:t> </a:t>
            </a:r>
            <a:r>
              <a:rPr lang="en-GB" sz="1800" dirty="0" err="1">
                <a:latin typeface="Arial"/>
                <a:ea typeface="Arial"/>
                <a:cs typeface="Arial"/>
                <a:sym typeface="Arial"/>
              </a:rPr>
              <a:t>scopo</a:t>
            </a:r>
            <a:r>
              <a:rPr lang="en-GB" sz="1800" dirty="0">
                <a:latin typeface="Arial"/>
                <a:ea typeface="Arial"/>
                <a:cs typeface="Arial"/>
                <a:sym typeface="Arial"/>
              </a:rPr>
              <a:t> </a:t>
            </a:r>
            <a:r>
              <a:rPr lang="en-GB" sz="1800" dirty="0" err="1">
                <a:latin typeface="Arial"/>
                <a:ea typeface="Arial"/>
                <a:cs typeface="Arial"/>
                <a:sym typeface="Arial"/>
              </a:rPr>
              <a:t>sociale</a:t>
            </a:r>
            <a:r>
              <a:rPr lang="en-GB" sz="1800" dirty="0">
                <a:latin typeface="Arial"/>
                <a:ea typeface="Arial"/>
                <a:cs typeface="Arial"/>
                <a:sym typeface="Arial"/>
              </a:rPr>
              <a:t> e del </a:t>
            </a:r>
            <a:r>
              <a:rPr lang="en-GB" sz="1800" dirty="0" err="1">
                <a:latin typeface="Arial"/>
                <a:ea typeface="Arial"/>
                <a:cs typeface="Arial"/>
                <a:sym typeface="Arial"/>
              </a:rPr>
              <a:t>blocco</a:t>
            </a:r>
            <a:r>
              <a:rPr lang="en-GB" sz="1800" dirty="0">
                <a:latin typeface="Arial"/>
                <a:ea typeface="Arial"/>
                <a:cs typeface="Arial"/>
                <a:sym typeface="Arial"/>
              </a:rPr>
              <a:t> </a:t>
            </a:r>
            <a:r>
              <a:rPr lang="en-GB" sz="1800" dirty="0" err="1">
                <a:latin typeface="Arial"/>
                <a:ea typeface="Arial"/>
                <a:cs typeface="Arial"/>
                <a:sym typeface="Arial"/>
              </a:rPr>
              <a:t>delle</a:t>
            </a:r>
            <a:r>
              <a:rPr lang="en-GB" sz="1800" dirty="0">
                <a:latin typeface="Arial"/>
                <a:ea typeface="Arial"/>
                <a:cs typeface="Arial"/>
                <a:sym typeface="Arial"/>
              </a:rPr>
              <a:t> </a:t>
            </a:r>
            <a:r>
              <a:rPr lang="en-GB" sz="1800" dirty="0" err="1">
                <a:latin typeface="Arial"/>
                <a:ea typeface="Arial"/>
                <a:cs typeface="Arial"/>
                <a:sym typeface="Arial"/>
              </a:rPr>
              <a:t>attività</a:t>
            </a:r>
            <a:r>
              <a:rPr lang="en-GB" sz="1800" dirty="0">
                <a:latin typeface="Arial"/>
                <a:ea typeface="Arial"/>
                <a:cs typeface="Arial"/>
                <a:sym typeface="Arial"/>
              </a:rPr>
              <a:t>; solo il 10% </a:t>
            </a:r>
            <a:r>
              <a:rPr lang="en-GB" sz="1800" dirty="0" err="1">
                <a:latin typeface="Arial"/>
                <a:ea typeface="Arial"/>
                <a:cs typeface="Arial"/>
                <a:sym typeface="Arial"/>
              </a:rPr>
              <a:t>può</a:t>
            </a:r>
            <a:r>
              <a:rPr lang="en-GB" sz="1800" dirty="0">
                <a:latin typeface="Arial"/>
                <a:ea typeface="Arial"/>
                <a:cs typeface="Arial"/>
                <a:sym typeface="Arial"/>
              </a:rPr>
              <a:t> </a:t>
            </a:r>
            <a:r>
              <a:rPr lang="en-GB" sz="1800" dirty="0" err="1">
                <a:latin typeface="Arial"/>
                <a:ea typeface="Arial"/>
                <a:cs typeface="Arial"/>
                <a:sym typeface="Arial"/>
              </a:rPr>
              <a:t>essere</a:t>
            </a:r>
            <a:r>
              <a:rPr lang="en-GB" sz="1800" dirty="0">
                <a:latin typeface="Arial"/>
                <a:ea typeface="Arial"/>
                <a:cs typeface="Arial"/>
                <a:sym typeface="Arial"/>
              </a:rPr>
              <a:t> </a:t>
            </a:r>
            <a:r>
              <a:rPr lang="en-GB" sz="1800" dirty="0" err="1">
                <a:latin typeface="Arial"/>
                <a:ea typeface="Arial"/>
                <a:cs typeface="Arial"/>
                <a:sym typeface="Arial"/>
              </a:rPr>
              <a:t>versato</a:t>
            </a:r>
            <a:r>
              <a:rPr lang="en-GB" sz="1800" dirty="0">
                <a:latin typeface="Arial"/>
                <a:ea typeface="Arial"/>
                <a:cs typeface="Arial"/>
                <a:sym typeface="Arial"/>
              </a:rPr>
              <a:t> ai </a:t>
            </a:r>
            <a:r>
              <a:rPr lang="en-GB" sz="1800" dirty="0" err="1">
                <a:latin typeface="Arial"/>
                <a:ea typeface="Arial"/>
                <a:cs typeface="Arial"/>
                <a:sym typeface="Arial"/>
              </a:rPr>
              <a:t>soci</a:t>
            </a:r>
            <a:r>
              <a:rPr lang="en-GB" sz="1800" dirty="0">
                <a:latin typeface="Arial"/>
                <a:ea typeface="Arial"/>
                <a:cs typeface="Arial"/>
                <a:sym typeface="Arial"/>
              </a:rPr>
              <a:t>);</a:t>
            </a:r>
            <a:br>
              <a:rPr lang="en-GB" sz="1800" dirty="0">
                <a:latin typeface="Arial"/>
                <a:ea typeface="Arial"/>
                <a:cs typeface="Arial"/>
                <a:sym typeface="Arial"/>
              </a:rPr>
            </a:br>
            <a:r>
              <a:rPr lang="en-GB" sz="1800" dirty="0">
                <a:latin typeface="Arial"/>
                <a:ea typeface="Arial"/>
                <a:cs typeface="Arial"/>
                <a:sym typeface="Arial"/>
              </a:rPr>
              <a:t>se </a:t>
            </a:r>
            <a:r>
              <a:rPr lang="en-GB" sz="1800" dirty="0" err="1">
                <a:latin typeface="Arial"/>
                <a:ea typeface="Arial"/>
                <a:cs typeface="Arial"/>
                <a:sym typeface="Arial"/>
              </a:rPr>
              <a:t>l'azienda</a:t>
            </a:r>
            <a:r>
              <a:rPr lang="en-GB" sz="1800" dirty="0">
                <a:latin typeface="Arial"/>
                <a:ea typeface="Arial"/>
                <a:cs typeface="Arial"/>
                <a:sym typeface="Arial"/>
              </a:rPr>
              <a:t> </a:t>
            </a:r>
            <a:r>
              <a:rPr lang="en-GB" sz="1800" dirty="0" err="1">
                <a:latin typeface="Arial"/>
                <a:ea typeface="Arial"/>
                <a:cs typeface="Arial"/>
                <a:sym typeface="Arial"/>
              </a:rPr>
              <a:t>cessa</a:t>
            </a:r>
            <a:r>
              <a:rPr lang="en-GB" sz="1800" dirty="0">
                <a:latin typeface="Arial"/>
                <a:ea typeface="Arial"/>
                <a:cs typeface="Arial"/>
                <a:sym typeface="Arial"/>
              </a:rPr>
              <a:t> </a:t>
            </a:r>
            <a:r>
              <a:rPr lang="en-GB" sz="1800" dirty="0" err="1">
                <a:latin typeface="Arial"/>
                <a:ea typeface="Arial"/>
                <a:cs typeface="Arial"/>
                <a:sym typeface="Arial"/>
              </a:rPr>
              <a:t>l'attività</a:t>
            </a:r>
            <a:r>
              <a:rPr lang="en-GB" sz="1800" dirty="0">
                <a:latin typeface="Arial"/>
                <a:ea typeface="Arial"/>
                <a:cs typeface="Arial"/>
                <a:sym typeface="Arial"/>
              </a:rPr>
              <a:t>, il </a:t>
            </a:r>
            <a:r>
              <a:rPr lang="en-GB" sz="1800" dirty="0" err="1">
                <a:latin typeface="Arial"/>
                <a:ea typeface="Arial"/>
                <a:cs typeface="Arial"/>
                <a:sym typeface="Arial"/>
              </a:rPr>
              <a:t>suo</a:t>
            </a:r>
            <a:r>
              <a:rPr lang="en-GB" sz="1800" dirty="0">
                <a:latin typeface="Arial"/>
                <a:ea typeface="Arial"/>
                <a:cs typeface="Arial"/>
                <a:sym typeface="Arial"/>
              </a:rPr>
              <a:t> </a:t>
            </a:r>
            <a:r>
              <a:rPr lang="en-GB" sz="1800" dirty="0" err="1">
                <a:latin typeface="Arial"/>
                <a:ea typeface="Arial"/>
                <a:cs typeface="Arial"/>
                <a:sym typeface="Arial"/>
              </a:rPr>
              <a:t>patrimonio</a:t>
            </a:r>
            <a:r>
              <a:rPr lang="en-GB" sz="1800" dirty="0">
                <a:latin typeface="Arial"/>
                <a:ea typeface="Arial"/>
                <a:cs typeface="Arial"/>
                <a:sym typeface="Arial"/>
              </a:rPr>
              <a:t> </a:t>
            </a:r>
            <a:r>
              <a:rPr lang="en-GB" sz="1800" dirty="0" err="1">
                <a:latin typeface="Arial"/>
                <a:ea typeface="Arial"/>
                <a:cs typeface="Arial"/>
                <a:sym typeface="Arial"/>
              </a:rPr>
              <a:t>deve</a:t>
            </a:r>
            <a:r>
              <a:rPr lang="en-GB" sz="1800" dirty="0">
                <a:latin typeface="Arial"/>
                <a:ea typeface="Arial"/>
                <a:cs typeface="Arial"/>
                <a:sym typeface="Arial"/>
              </a:rPr>
              <a:t> </a:t>
            </a:r>
            <a:r>
              <a:rPr lang="en-GB" sz="1800" dirty="0" err="1">
                <a:latin typeface="Arial"/>
                <a:ea typeface="Arial"/>
                <a:cs typeface="Arial"/>
                <a:sym typeface="Arial"/>
              </a:rPr>
              <a:t>essere</a:t>
            </a:r>
            <a:r>
              <a:rPr lang="en-GB" sz="1800" dirty="0">
                <a:latin typeface="Arial"/>
                <a:ea typeface="Arial"/>
                <a:cs typeface="Arial"/>
                <a:sym typeface="Arial"/>
              </a:rPr>
              <a:t> </a:t>
            </a:r>
            <a:r>
              <a:rPr lang="en-GB" sz="1800" dirty="0" err="1">
                <a:latin typeface="Arial"/>
                <a:ea typeface="Arial"/>
                <a:cs typeface="Arial"/>
                <a:sym typeface="Arial"/>
              </a:rPr>
              <a:t>devoluto</a:t>
            </a:r>
            <a:r>
              <a:rPr lang="en-GB" sz="1800" dirty="0">
                <a:latin typeface="Arial"/>
                <a:ea typeface="Arial"/>
                <a:cs typeface="Arial"/>
                <a:sym typeface="Arial"/>
              </a:rPr>
              <a:t> ad </a:t>
            </a:r>
            <a:r>
              <a:rPr lang="en-GB" sz="1800" dirty="0" err="1">
                <a:latin typeface="Arial"/>
                <a:ea typeface="Arial"/>
                <a:cs typeface="Arial"/>
                <a:sym typeface="Arial"/>
              </a:rPr>
              <a:t>altre</a:t>
            </a:r>
            <a:r>
              <a:rPr lang="en-GB" sz="1800" dirty="0">
                <a:latin typeface="Arial"/>
                <a:ea typeface="Arial"/>
                <a:cs typeface="Arial"/>
                <a:sym typeface="Arial"/>
              </a:rPr>
              <a:t> </a:t>
            </a:r>
            <a:r>
              <a:rPr lang="en-GB" sz="1800" dirty="0" err="1">
                <a:latin typeface="Arial"/>
                <a:ea typeface="Arial"/>
                <a:cs typeface="Arial"/>
                <a:sym typeface="Arial"/>
              </a:rPr>
              <a:t>imprese</a:t>
            </a:r>
            <a:r>
              <a:rPr lang="en-GB" sz="1800" dirty="0">
                <a:latin typeface="Arial"/>
                <a:ea typeface="Arial"/>
                <a:cs typeface="Arial"/>
                <a:sym typeface="Arial"/>
              </a:rPr>
              <a:t> </a:t>
            </a:r>
            <a:r>
              <a:rPr lang="en-GB" sz="1800" dirty="0" err="1">
                <a:latin typeface="Arial"/>
                <a:ea typeface="Arial"/>
                <a:cs typeface="Arial"/>
                <a:sym typeface="Arial"/>
              </a:rPr>
              <a:t>sociali</a:t>
            </a:r>
            <a:r>
              <a:rPr lang="en-GB" sz="1800" dirty="0">
                <a:latin typeface="Arial"/>
                <a:ea typeface="Arial"/>
                <a:cs typeface="Arial"/>
                <a:sym typeface="Arial"/>
              </a:rPr>
              <a:t> </a:t>
            </a:r>
            <a:r>
              <a:rPr lang="en-GB" sz="1800" dirty="0" err="1">
                <a:latin typeface="Arial"/>
                <a:ea typeface="Arial"/>
                <a:cs typeface="Arial"/>
                <a:sym typeface="Arial"/>
              </a:rPr>
              <a:t>comparabili</a:t>
            </a:r>
            <a:r>
              <a:rPr lang="en-GB" sz="1800" dirty="0">
                <a:latin typeface="Arial"/>
                <a:ea typeface="Arial"/>
                <a:cs typeface="Arial"/>
                <a:sym typeface="Arial"/>
              </a:rPr>
              <a:t>;</a:t>
            </a:r>
            <a:br>
              <a:rPr lang="en-GB" sz="1800" dirty="0">
                <a:latin typeface="Arial"/>
                <a:ea typeface="Arial"/>
                <a:cs typeface="Arial"/>
                <a:sym typeface="Arial"/>
              </a:rPr>
            </a:br>
            <a:r>
              <a:rPr lang="en-GB" sz="1800" dirty="0" err="1">
                <a:latin typeface="Arial"/>
                <a:ea typeface="Arial"/>
                <a:cs typeface="Arial"/>
                <a:sym typeface="Arial"/>
              </a:rPr>
              <a:t>tratta</a:t>
            </a:r>
            <a:r>
              <a:rPr lang="en-GB" sz="1800" dirty="0">
                <a:latin typeface="Arial"/>
                <a:ea typeface="Arial"/>
                <a:cs typeface="Arial"/>
                <a:sym typeface="Arial"/>
              </a:rPr>
              <a:t> </a:t>
            </a:r>
            <a:r>
              <a:rPr lang="en-GB" sz="1800" dirty="0" err="1">
                <a:latin typeface="Arial"/>
                <a:ea typeface="Arial"/>
                <a:cs typeface="Arial"/>
                <a:sym typeface="Arial"/>
              </a:rPr>
              <a:t>i</a:t>
            </a:r>
            <a:r>
              <a:rPr lang="en-GB" sz="1800" dirty="0">
                <a:latin typeface="Arial"/>
                <a:ea typeface="Arial"/>
                <a:cs typeface="Arial"/>
                <a:sym typeface="Arial"/>
              </a:rPr>
              <a:t> </a:t>
            </a:r>
            <a:r>
              <a:rPr lang="en-GB" sz="1800" dirty="0" err="1">
                <a:latin typeface="Arial"/>
                <a:ea typeface="Arial"/>
                <a:cs typeface="Arial"/>
                <a:sym typeface="Arial"/>
              </a:rPr>
              <a:t>dipendenti</a:t>
            </a:r>
            <a:r>
              <a:rPr lang="en-GB" sz="1800" dirty="0">
                <a:latin typeface="Arial"/>
                <a:ea typeface="Arial"/>
                <a:cs typeface="Arial"/>
                <a:sym typeface="Arial"/>
              </a:rPr>
              <a:t> in modo </a:t>
            </a:r>
            <a:r>
              <a:rPr lang="en-GB" sz="1800" dirty="0" err="1">
                <a:latin typeface="Arial"/>
                <a:ea typeface="Arial"/>
                <a:cs typeface="Arial"/>
                <a:sym typeface="Arial"/>
              </a:rPr>
              <a:t>equo</a:t>
            </a:r>
            <a:r>
              <a:rPr lang="en-GB" sz="1800" dirty="0">
                <a:latin typeface="Arial"/>
                <a:ea typeface="Arial"/>
                <a:cs typeface="Arial"/>
                <a:sym typeface="Arial"/>
              </a:rPr>
              <a:t>, </a:t>
            </a:r>
            <a:r>
              <a:rPr lang="en-GB" sz="1800" dirty="0" err="1">
                <a:latin typeface="Arial"/>
                <a:ea typeface="Arial"/>
                <a:cs typeface="Arial"/>
                <a:sym typeface="Arial"/>
              </a:rPr>
              <a:t>sostenendo</a:t>
            </a:r>
            <a:r>
              <a:rPr lang="en-GB" sz="1800" dirty="0">
                <a:latin typeface="Arial"/>
                <a:ea typeface="Arial"/>
                <a:cs typeface="Arial"/>
                <a:sym typeface="Arial"/>
              </a:rPr>
              <a:t> </a:t>
            </a:r>
            <a:r>
              <a:rPr lang="en-GB" sz="1800" dirty="0" err="1">
                <a:latin typeface="Arial"/>
                <a:ea typeface="Arial"/>
                <a:cs typeface="Arial"/>
                <a:sym typeface="Arial"/>
              </a:rPr>
              <a:t>l'idea</a:t>
            </a:r>
            <a:r>
              <a:rPr lang="en-GB" sz="1800" dirty="0">
                <a:latin typeface="Arial"/>
                <a:ea typeface="Arial"/>
                <a:cs typeface="Arial"/>
                <a:sym typeface="Arial"/>
              </a:rPr>
              <a:t> di </a:t>
            </a:r>
            <a:r>
              <a:rPr lang="en-GB" sz="1800" dirty="0" err="1">
                <a:latin typeface="Arial"/>
                <a:ea typeface="Arial"/>
                <a:cs typeface="Arial"/>
                <a:sym typeface="Arial"/>
              </a:rPr>
              <a:t>giustizia</a:t>
            </a:r>
            <a:r>
              <a:rPr lang="en-GB" sz="1800" dirty="0">
                <a:latin typeface="Arial"/>
                <a:ea typeface="Arial"/>
                <a:cs typeface="Arial"/>
                <a:sym typeface="Arial"/>
              </a:rPr>
              <a:t> </a:t>
            </a:r>
            <a:r>
              <a:rPr lang="en-GB" sz="1800" dirty="0" err="1">
                <a:latin typeface="Arial"/>
                <a:ea typeface="Arial"/>
                <a:cs typeface="Arial"/>
                <a:sym typeface="Arial"/>
              </a:rPr>
              <a:t>sociale</a:t>
            </a:r>
            <a:r>
              <a:rPr lang="en-GB" sz="1800" dirty="0">
                <a:latin typeface="Arial"/>
                <a:ea typeface="Arial"/>
                <a:cs typeface="Arial"/>
                <a:sym typeface="Arial"/>
              </a:rPr>
              <a:t>. Il </a:t>
            </a:r>
            <a:r>
              <a:rPr lang="en-GB" sz="1800" dirty="0" err="1">
                <a:latin typeface="Arial"/>
                <a:ea typeface="Arial"/>
                <a:cs typeface="Arial"/>
                <a:sym typeface="Arial"/>
              </a:rPr>
              <a:t>rapporto</a:t>
            </a:r>
            <a:r>
              <a:rPr lang="en-GB" sz="1800" dirty="0">
                <a:latin typeface="Arial"/>
                <a:ea typeface="Arial"/>
                <a:cs typeface="Arial"/>
                <a:sym typeface="Arial"/>
              </a:rPr>
              <a:t> </a:t>
            </a:r>
            <a:r>
              <a:rPr lang="en-GB" sz="1800" dirty="0" err="1">
                <a:latin typeface="Arial"/>
                <a:ea typeface="Arial"/>
                <a:cs typeface="Arial"/>
                <a:sym typeface="Arial"/>
              </a:rPr>
              <a:t>tra</a:t>
            </a:r>
            <a:r>
              <a:rPr lang="en-GB" sz="1800" dirty="0">
                <a:latin typeface="Arial"/>
                <a:ea typeface="Arial"/>
                <a:cs typeface="Arial"/>
                <a:sym typeface="Arial"/>
              </a:rPr>
              <a:t> lo </a:t>
            </a:r>
            <a:r>
              <a:rPr lang="en-GB" sz="1800" dirty="0" err="1">
                <a:latin typeface="Arial"/>
                <a:ea typeface="Arial"/>
                <a:cs typeface="Arial"/>
                <a:sym typeface="Arial"/>
              </a:rPr>
              <a:t>stipendio</a:t>
            </a:r>
            <a:r>
              <a:rPr lang="en-GB" sz="1800" dirty="0">
                <a:latin typeface="Arial"/>
                <a:ea typeface="Arial"/>
                <a:cs typeface="Arial"/>
                <a:sym typeface="Arial"/>
              </a:rPr>
              <a:t> </a:t>
            </a:r>
            <a:r>
              <a:rPr lang="en-GB" sz="1800" dirty="0" err="1">
                <a:latin typeface="Arial"/>
                <a:ea typeface="Arial"/>
                <a:cs typeface="Arial"/>
                <a:sym typeface="Arial"/>
              </a:rPr>
              <a:t>più</a:t>
            </a:r>
            <a:r>
              <a:rPr lang="en-GB" sz="1800" dirty="0">
                <a:latin typeface="Arial"/>
                <a:ea typeface="Arial"/>
                <a:cs typeface="Arial"/>
                <a:sym typeface="Arial"/>
              </a:rPr>
              <a:t> basso e il </a:t>
            </a:r>
            <a:r>
              <a:rPr lang="en-GB" sz="1800" dirty="0" err="1">
                <a:latin typeface="Arial"/>
                <a:ea typeface="Arial"/>
                <a:cs typeface="Arial"/>
                <a:sym typeface="Arial"/>
              </a:rPr>
              <a:t>compenso</a:t>
            </a:r>
            <a:r>
              <a:rPr lang="en-GB" sz="1800" dirty="0">
                <a:latin typeface="Arial"/>
                <a:ea typeface="Arial"/>
                <a:cs typeface="Arial"/>
                <a:sym typeface="Arial"/>
              </a:rPr>
              <a:t> </a:t>
            </a:r>
            <a:r>
              <a:rPr lang="en-GB" sz="1800" dirty="0" err="1">
                <a:latin typeface="Arial"/>
                <a:ea typeface="Arial"/>
                <a:cs typeface="Arial"/>
                <a:sym typeface="Arial"/>
              </a:rPr>
              <a:t>più</a:t>
            </a:r>
            <a:r>
              <a:rPr lang="en-GB" sz="1800" dirty="0">
                <a:latin typeface="Arial"/>
                <a:ea typeface="Arial"/>
                <a:cs typeface="Arial"/>
                <a:sym typeface="Arial"/>
              </a:rPr>
              <a:t> alto non </a:t>
            </a:r>
            <a:r>
              <a:rPr lang="en-GB" sz="1800" dirty="0" err="1">
                <a:latin typeface="Arial"/>
                <a:ea typeface="Arial"/>
                <a:cs typeface="Arial"/>
                <a:sym typeface="Arial"/>
              </a:rPr>
              <a:t>può</a:t>
            </a:r>
            <a:r>
              <a:rPr lang="en-GB" sz="1800" dirty="0">
                <a:latin typeface="Arial"/>
                <a:ea typeface="Arial"/>
                <a:cs typeface="Arial"/>
                <a:sym typeface="Arial"/>
              </a:rPr>
              <a:t> </a:t>
            </a:r>
            <a:r>
              <a:rPr lang="en-GB" sz="1800" dirty="0" err="1">
                <a:latin typeface="Arial"/>
                <a:ea typeface="Arial"/>
                <a:cs typeface="Arial"/>
                <a:sym typeface="Arial"/>
              </a:rPr>
              <a:t>essere</a:t>
            </a:r>
            <a:r>
              <a:rPr lang="en-GB" sz="1800" dirty="0">
                <a:latin typeface="Arial"/>
                <a:ea typeface="Arial"/>
                <a:cs typeface="Arial"/>
                <a:sym typeface="Arial"/>
              </a:rPr>
              <a:t> </a:t>
            </a:r>
            <a:r>
              <a:rPr lang="en-GB" sz="1800" dirty="0" err="1">
                <a:latin typeface="Arial"/>
                <a:ea typeface="Arial"/>
                <a:cs typeface="Arial"/>
                <a:sym typeface="Arial"/>
              </a:rPr>
              <a:t>superiore</a:t>
            </a:r>
            <a:r>
              <a:rPr lang="en-GB" sz="1800" dirty="0">
                <a:latin typeface="Arial"/>
                <a:ea typeface="Arial"/>
                <a:cs typeface="Arial"/>
                <a:sym typeface="Arial"/>
              </a:rPr>
              <a:t> a 1 a 8.</a:t>
            </a:r>
            <a:br>
              <a:rPr lang="en-GB" sz="2000" dirty="0"/>
            </a:br>
            <a:br>
              <a:rPr lang="en-GB" sz="2000" dirty="0"/>
            </a:br>
            <a:br>
              <a:rPr lang="en-GB" sz="2000" dirty="0"/>
            </a:br>
            <a:endParaRPr sz="2000" dirty="0">
              <a:latin typeface="Arial"/>
              <a:ea typeface="Arial"/>
              <a:cs typeface="Arial"/>
              <a:sym typeface="Arial"/>
            </a:endParaRPr>
          </a:p>
        </p:txBody>
      </p:sp>
      <p:sp>
        <p:nvSpPr>
          <p:cNvPr id="94" name="Google Shape;94;p22"/>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a:t> </a:t>
            </a:r>
            <a:endParaRPr/>
          </a:p>
        </p:txBody>
      </p:sp>
      <p:pic>
        <p:nvPicPr>
          <p:cNvPr id="95" name="Google Shape;95;p22"/>
          <p:cNvPicPr preferRelativeResize="0"/>
          <p:nvPr/>
        </p:nvPicPr>
        <p:blipFill rotWithShape="1">
          <a:blip r:embed="rId3">
            <a:alphaModFix/>
          </a:blip>
          <a:srcRect/>
          <a:stretch/>
        </p:blipFill>
        <p:spPr>
          <a:xfrm>
            <a:off x="500034" y="397819"/>
            <a:ext cx="1928826" cy="54971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23"/>
          <p:cNvSpPr txBox="1">
            <a:spLocks noGrp="1"/>
          </p:cNvSpPr>
          <p:nvPr>
            <p:ph type="ctrTitle"/>
          </p:nvPr>
        </p:nvSpPr>
        <p:spPr>
          <a:xfrm>
            <a:off x="387058" y="2127738"/>
            <a:ext cx="8072400" cy="3516924"/>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398F98"/>
              </a:buClr>
              <a:buSzPts val="6000"/>
              <a:buFont typeface="Arial Black"/>
              <a:buNone/>
            </a:pPr>
            <a:r>
              <a:rPr lang="en-GB" sz="2000" b="1">
                <a:latin typeface="Arial"/>
                <a:ea typeface="Arial"/>
                <a:cs typeface="Arial"/>
                <a:sym typeface="Arial"/>
              </a:rPr>
              <a:t>Un marchio sociale certifica l'impresa di inserimento sociale.</a:t>
            </a:r>
            <a:r>
              <a:rPr lang="en-GB" sz="2000">
                <a:latin typeface="Arial"/>
                <a:ea typeface="Arial"/>
                <a:cs typeface="Arial"/>
                <a:sym typeface="Arial"/>
              </a:rPr>
              <a:t> L'impresa di inserimento sociale deve rispettare i requisiti/criteri aggiuntivi elencati di seguito, come stabilito dalla Legge 219/2015:</a:t>
            </a:r>
            <a:br>
              <a:rPr lang="en-GB" sz="2000">
                <a:latin typeface="Arial"/>
                <a:ea typeface="Arial"/>
                <a:cs typeface="Arial"/>
                <a:sym typeface="Arial"/>
              </a:rPr>
            </a:br>
            <a:r>
              <a:rPr lang="en-GB" sz="2000">
                <a:latin typeface="Arial"/>
                <a:ea typeface="Arial"/>
                <a:cs typeface="Arial"/>
                <a:sym typeface="Arial"/>
              </a:rPr>
              <a:t>almeno il 30% dei dipendenti appartiene a gruppi vulnerabili;</a:t>
            </a:r>
            <a:br>
              <a:rPr lang="en-GB" sz="2000">
                <a:latin typeface="Arial"/>
                <a:ea typeface="Arial"/>
                <a:cs typeface="Arial"/>
                <a:sym typeface="Arial"/>
              </a:rPr>
            </a:br>
            <a:r>
              <a:rPr lang="en-GB" sz="2000">
                <a:latin typeface="Arial"/>
                <a:ea typeface="Arial"/>
                <a:cs typeface="Arial"/>
                <a:sym typeface="Arial"/>
              </a:rPr>
              <a:t>L'impresa di inserimento sociale cerca di combattere l'esclusione, la discriminazione e la disoccupazione attraverso l'integrazione socio-professionale di persone svantaggiate. </a:t>
            </a:r>
            <a:br>
              <a:rPr lang="en-GB" sz="2000">
                <a:latin typeface="Arial"/>
                <a:ea typeface="Arial"/>
                <a:cs typeface="Arial"/>
                <a:sym typeface="Arial"/>
              </a:rPr>
            </a:br>
            <a:r>
              <a:rPr lang="en-GB" sz="2000">
                <a:latin typeface="Arial"/>
                <a:ea typeface="Arial"/>
                <a:cs typeface="Arial"/>
                <a:sym typeface="Arial"/>
              </a:rPr>
              <a:t>&gt; Il tempo di lavoro cumulativo del 30% dei dipendenti di cui sopra corrisponde ad almeno il 30% del tempo di lavoro totale dei dipendenti.</a:t>
            </a:r>
            <a:endParaRPr sz="2000">
              <a:latin typeface="Arial"/>
              <a:ea typeface="Arial"/>
              <a:cs typeface="Arial"/>
              <a:sym typeface="Arial"/>
            </a:endParaRPr>
          </a:p>
        </p:txBody>
      </p:sp>
      <p:sp>
        <p:nvSpPr>
          <p:cNvPr id="102" name="Google Shape;102;p23"/>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a:t> </a:t>
            </a:r>
            <a:endParaRPr/>
          </a:p>
        </p:txBody>
      </p:sp>
      <p:pic>
        <p:nvPicPr>
          <p:cNvPr id="103" name="Google Shape;103;p23"/>
          <p:cNvPicPr preferRelativeResize="0"/>
          <p:nvPr/>
        </p:nvPicPr>
        <p:blipFill rotWithShape="1">
          <a:blip r:embed="rId3">
            <a:alphaModFix/>
          </a:blip>
          <a:srcRect/>
          <a:stretch/>
        </p:blipFill>
        <p:spPr>
          <a:xfrm>
            <a:off x="500034" y="397819"/>
            <a:ext cx="1928826" cy="549715"/>
          </a:xfrm>
          <a:prstGeom prst="rect">
            <a:avLst/>
          </a:prstGeom>
          <a:noFill/>
          <a:ln>
            <a:noFill/>
          </a:ln>
        </p:spPr>
      </p:pic>
    </p:spTree>
  </p:cSld>
  <p:clrMapOvr>
    <a:masterClrMapping/>
  </p:clrMapOvr>
</p:sld>
</file>

<file path=ppt/theme/theme1.xml><?xml version="1.0" encoding="utf-8"?>
<a:theme xmlns:a="http://schemas.openxmlformats.org/drawingml/2006/main" name="Základné">
  <a:themeElements>
    <a:clrScheme name="Couture">
      <a:dk1>
        <a:srgbClr val="000000"/>
      </a:dk1>
      <a:lt1>
        <a:srgbClr val="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ív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4062</Words>
  <Application>Microsoft Macintosh PowerPoint</Application>
  <PresentationFormat>Presentazione su schermo (4:3)</PresentationFormat>
  <Paragraphs>90</Paragraphs>
  <Slides>31</Slides>
  <Notes>31</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31</vt:i4>
      </vt:variant>
    </vt:vector>
  </HeadingPairs>
  <TitlesOfParts>
    <vt:vector size="35" baseType="lpstr">
      <vt:lpstr>Arial</vt:lpstr>
      <vt:lpstr>Calibri</vt:lpstr>
      <vt:lpstr>Arial Black</vt:lpstr>
      <vt:lpstr>Základné</vt:lpstr>
      <vt:lpstr>Aspetti legali dell'imprenditoria sociale</vt:lpstr>
      <vt:lpstr>Contenuto:  1. Aspetti legali in Romania 2. Aspetti legali in Italia 3. Aspetti legali in Grecia 4. Aspetti legali in Slovacchia  </vt:lpstr>
      <vt:lpstr>I. Aspetti legali in Romania   La Romania ha recentemente istituzionalizzato le imprese sociali. La legge sull'economia sociale 2019/2015 è stata approvata dopo un periodo di cinque anni di consultazioni politiche, dando alle imprese sociali legittimità giuridica. Le imprese sociali sono state riconosciute come una componente dell'economia sociale sulla base di questo statuto. La legge delinea i requisiti che le varie tipologie organizzative (associazioni e fondazioni, associazioni di mutuo soccorso, cooperative e società a responsabilità limitata) devono soddisfare per essere considerate imprese sociali. La legge ufficializza anche una nuova categoria di impresa sociale: l'impresa sociale di inserimento. La definizione di impresa sociale in Romania è ancora generale e coerente con quella dell'SBI del 2011, anche se omette il concetto di governance multi-stakeholder.  </vt:lpstr>
      <vt:lpstr>   La legge 219/2015 opera una chiara distinzione tra imprese sociali e imprese di inserimento sociale. (articolo 11). Le società cooperative (Legge 1/2005); le cooperative di credito (Ordinanza 99/2006); le associazioni e le fondazioni (GO 26/2000); le associazioni di mutuo soccorso (Leggi 122/1996 e 540/2002); le società agricole (Legge 36/1991) e le loro associazioni e federazioni; e altri tipi di entità giuridiche (società a responsabilità limitata o società azionarie) che sono g (Rusandu 2016, CESE 2017). La legge 219/2015, che disciplina un nuovo tipo di WISE noto come "imprese di inserimento sociale", pone un'elevata attenzione all'uso dell'impresa sociale come strumento di inclusione sociale. Impresa sociale di inserimento lavorativo - definita dalla Commissione europea (2020) Social enterprises and their ecosystems in Europe. Relazione aggiornata per paese: Italia. Autore: Carlo Borzaga.   </vt:lpstr>
      <vt:lpstr>Le organizzazioni indicate nello statuto devono richiedere un certificato di impresa sociale all'Agenzia nazionale per l'occupazione per essere riconosciute come imprese sociali. Secondo la legge, per le nuove WISE (imprese di inserimento sociale) è richiesta una certificazione nota come "marchio sociale". Questo accreditamento distintivo ha una data di scadenza di tre anni.     </vt:lpstr>
      <vt:lpstr>La nomenclatura di "economia sociale" e "imprenditoria sociale" ha causato ambiguità concettuali e mancanza di chiarezza che hanno caratterizzato le discussioni pubbliche degli ultimi dieci anni. Al momento in cui il Ministero del Lavoro e della Protezione Sociale ha avviato la prima iniziativa per regolamentare il settore dell'economia sociale (inizio 2011), le imprese sociali erano di fatto operative e organizzate in Romania, ma lo facevano in modo illegale. La legislazione specifica che disciplina la creazione e il funzionamento di ogni categoria di organizzazione dell'economia sociale (cooperative, associazioni e fondazioni imprenditoriali, associazioni di mutuo soccorso), così come la legislazione che regola l'attività delle imprese in generale (Codice fiscale, legge sugli appalti pubblici, ecc.), o campi di attività specifici come i servizi sociali e per l'impiego, avevano stabilito il quadro normativo e di politica pubblica per queste imprese sociali di fatto.   </vt:lpstr>
      <vt:lpstr>Anche la legge sull'assistenza sociale (legge 292/2012) fa riferimento all'economia sociale come nuova strategia di inclusione sociale che si concentra sull'integrazione degli individui vulnerabili nella forza lavoro (articolo 53). La proposta di legge ha subito una serie di modifiche e ha suscitato vivaci dibattiti in Parlamento e durante le riunioni di consultazione pubblica organizzate dal Ministero del Lavoro, della Famiglia e della Protezione sociale. Il settore dell'economia sociale è stato disciplinato dalla Legge 219/2015 sull'economia sociale, approvata e istituita "stabilendo misure per promuoverla e favorirla e stabilendo le competenze dei governi centrali e locali in materia" (articolo 1). L'economia sociale è definita dalla legge come tutte le attività organizzate privatamente che cercano di servire l'interesse pubblico, gli interessi della comunità e/o interessi privati non finanziari. Queste attività possono comportare l'assunzione di membri di gruppi vulnerabili o la produzione e fornitura di beni, servizi e/o lavoro.     </vt:lpstr>
      <vt:lpstr>Una qualsiasi delle organizzazioni citate può essere riconosciuta come impresa sociale, indipendentemente dal suo status giuridico, se soddisfa i seguenti requisiti specifici: - è un ente giuridico privato (non influenzato dall'autorità governativa):  &gt; privilegia gli obiettivi sociali e personali rispetto alla massimizzazione finanziaria; &gt; dimostra cameratismo e responsabilità condivisa; &gt; l'interesse della comunità, l'interesse pubblico e/o gli interessi dei membri coincidono; ha una governance democratica; - è un'associazione volontaria e libera;  &gt; la maggior parte delle entrate è destinata al mantenimento dello scopo sociale e della riserva statutaria (il 90% delle entrate deve essere destinato al mantenimento dello scopo sociale e del blocco delle attività; solo il 10% può essere versato ai soci); se l'azienda cessa l'attività, il suo patrimonio deve essere devoluto ad altre imprese sociali comparabili; tratta i dipendenti in modo equo, sostenendo l'idea di giustizia sociale. Il rapporto tra lo stipendio più basso e il compenso più alto non può essere superiore a 1 a 8.   </vt:lpstr>
      <vt:lpstr>Un marchio sociale certifica l'impresa di inserimento sociale. L'impresa di inserimento sociale deve rispettare i requisiti/criteri aggiuntivi elencati di seguito, come stabilito dalla Legge 219/2015: almeno il 30% dei dipendenti appartiene a gruppi vulnerabili; L'impresa di inserimento sociale cerca di combattere l'esclusione, la discriminazione e la disoccupazione attraverso l'integrazione socio-professionale di persone svantaggiate.  &gt; Il tempo di lavoro cumulativo del 30% dei dipendenti di cui sopra corrisponde ad almeno il 30% del tempo di lavoro totale dei dipendenti.</vt:lpstr>
      <vt:lpstr>II. Aspetti legali in Italia  Le società di mutuo soccorso sono state inserite nel Registro delle Imprese Sociali anche nel 2012. Dopo questa riforma, la maggior parte dei servizi medici forniti, degli edifici posseduti e del personale impiegato dalle società di mutuo soccorso sono stati rilevati dal governo nell'ambito dello sviluppo del sistema sanitario pubblico italiano. Solo poche mutue sono sopravvissute, continuando a essere regolate dalla Legge 3818/1886 e offrendo servizi assicurativi completi ai propri soci. In seguito al costante aumento della domanda di servizi sanitari e al declino della capacità del sistema pubblico di coprirli, negli ultimi decenni è tornato l'interesse per queste organizzazioni e sono state fondate nuove mutue sanitarie. Grazie alla rinnovata attenzione del governo, le società di mutuo soccorso sono state obbligate a registrarsi come imprese sociali ai sensi del D.L. 179/2012 e del Decreto del Ministero dello Sviluppo Economico del 6 marzo 2013.  </vt:lpstr>
      <vt:lpstr>I decreti legislativi 117/2017 (Codice del Terzo Settore) e 112/2017, che insieme ristrutturano il "terzo settore", sono stati recentemente approvati e hanno apportato cambiamenti significativi (revisione della legge sull'impresa sociale). Secondo il governo, la legge 106/2016 aveva l'obiettivo principale di dare al settore un quadro comune per superare la sua frammentazione da vari punti di vista, in termini di tipologie organizzative (causate dalle diverse forme giuridiche che erano state introdotte nei decenni precedenti su associazioni di volontariato, associazioni di promozione sociale, cooperative sociali e imprese sociali, ecc.</vt:lpstr>
      <vt:lpstr>Il Decreto Legislativo 117/2017 ha dato all'intero terzo settore un quadro comune. Esso delinea i requisiti che le organizzazioni del terzo settore devono possedere per essere riconosciute come tali, definisce i termini "non lucrativo" e "di interesse generale", elenca le funzioni che le organizzazioni del terzo settore sono autorizzate a svolgere (ente del terzo settore). La legge definisce e disciplina i seguenti tipi di organizzazioni: società di mutuo soccorso, associazioni di promozione sociale, organizzazioni caritatevoli, imprese sociali (comprese le cooperative sociali) e reti di organizzazioni del terzo settore. Ciascuna di queste forme è disciplinata separatamente dallo stesso decreto, ad eccezione delle imprese sociali, che sono disciplinate esclusivamente dal decreto 112/2017.  </vt:lpstr>
      <vt:lpstr>L'impresa sociale è ora descritta come "un'organizzazione privata che svolge attività imprenditoriale per finalità civiche, solidaristiche e di utilità sociale e destina gli utili prevalentemente al conseguimento dell'oggetto sociale, adottando modalità di gestione responsabili e trasparenti e favorendo la massima partecipazione dei dipendenti, degli utenti e degli altri soggetti interessati", in conformità alle leggi 118/2005 e 106/2016 e alla definizione operativa dell'UE.  </vt:lpstr>
      <vt:lpstr>Il nuovo regolamento tutela la finalità non profit dell'impresa sociale (e la sua appartenenza al terzo settore). Allo stesso tempo introduce alcune novità significative: - Sostituisce al vincolo di distribuzione totale una serie di tetti di compensazione, simili a quelli previsti per le cooperative sociali. Più in dettaglio, le imprese sociali costituite in forma di cooperativa, di società a responsabilità limitata o di società per azioni possono ora distribuire agli investitori (o donare ad altre organizzazioni del terzo settore) fino al 50% degli utili realizzati in un determinato anno, ma almeno il 50% degli utili realizzati deve essere reinvestito nell'impresa sociale e il patrimonio deve rimanere vincolato. Le imprese sociali costituite come associazioni e fondazioni sono soggette alla distribuzione totale;  </vt:lpstr>
      <vt:lpstr>- Al fine di promuovere l'adozione di modelli di governance più inclusivi, consente la nomina di membri di imprese private e autorità pubbliche nei consigli di amministrazione delle imprese sociali, senza consentire loro di guidare o presiedere tali consigli; prevede inoltre l'identificazione dei benefici in base al livello di svantaggio di tali lavoratori.  - Amplia i campi d'impegno e le categorie di lavoratori svantaggiati che ne fanno parte. L'emittenza comunitaria, la cooperazione allo sviluppo, il commercio equo e solidale, l'edilizia sociale, i servizi per i migranti e i rifugiati, i servizi di microcredito, l'agricoltura sociale, l'organizzazione e la gestione di sport non professionistici e il riutilizzo e la riqualificazione di locali sequestrati alla criminalità organizzata sono settori di attività aggiuntivi rispetto al regolamento 2005/2006.  </vt:lpstr>
      <vt:lpstr>- Riconosce apertamente tutte le cooperative sociali come imprese sociali (senza modificarne lo statuto), ma ne amplia l'attività solo ad alcuni settori (sanità e formazione), impedendo loro di operare in tutti gli altri settori in cui sono ammesse altre imprese sociali. In altre parole, le cooperative sociali continuano a concentrarsi esclusivamente sull'erogazione di servizi assistenziali. - La legge prevede altre misure mirate per attirare gli investimenti e riconosce l'esenzione fiscale per gli utili non distribuiti (secondo la norma fiscale delle cooperative sociali attualmente in vigore).  La legge stabilisce che le organizzazioni del terzo settore che operano come imprese (cioè le entrate commerciali superano quelle derivanti da altre fonti, come donazioni e sussidi), sebbene l'adozione della qualifica di impresa sociale rimanga volontaria, devono aderire alle regole applicate dal Codice Civile a tutti i tipi di imprese.   </vt:lpstr>
      <vt:lpstr>Una nuova struttura giuridica è stata istituita dalla Legge 208/2015 durante la ratifica della Legge 106/2016. (denominata Legge di stabilità 2016). La nuova legge ha introdotto la denominazione di "società benefit". Questa legge consente a qualsiasi impresa che persegua congiuntamente un obiettivo finanziario e uno o più benefici comuni di qualificarsi come "società benefit". Le società benefit non possono essere classificate come imprese sociali, poiché non rispettano il vincolo di distribuzione del non profit e non sono tenute ad avere una governance inclusiva. Possono essere viste come un tipo di marchio destinato a esprimere l'adesione a specifici criteri di responsabilità sociale d'impresa, dato che sono disciplinate dalla legge.  </vt:lpstr>
      <vt:lpstr>3. Aspetti legali in Grecia  Lo sviluppo giuridico delle imprese sociali greche può essere suddiviso in tre fasi principali. La creazione di numerose leggi è stata ciò che ha definito il suo primo periodo iniziale. La frammentazione delle leggi in materia e la mancanza di una chiara menzione dei termini "imprenditoria sociale", "impresa sociale", "economia sociale" e "economia sociale e solidale" sono alcune delle sue caratteristiche fondamentali.   </vt:lpstr>
      <vt:lpstr>L'istituzionalizzazione ufficiale dell'economia sociale e dell'imprenditoria sociale con la legge 4019/2011 ha segnato una svolta significativa nello sviluppo giuridico delle imprese sociali greche. Questa nuova legislazione, approvata in concomitanza con l'aggravarsi della crisi greca, l'emergere di nuovi movimenti sociali e la sperimentazione di economie alternative e forme di solidarietà (Varvarousis e Kallis, 2017), ha generato un aumento delle imprese sociali (Varvarousis et al., 2018), un'espansione delle attività in quasi tutti i settori economici e la scoperta di lacune legislative e di bisogni non soddisfatti. Di conseguenza, questa fase potrebbe essere definita "di transizione" a causa della sua breve esistenza e del suo ruolo cruciale nello sviluppo di un metodo sperimentale.   </vt:lpstr>
      <vt:lpstr>Con l'introduzione della Legge 4430 nel 2016, è iniziata la terza fase. Le sue caratteristiche principali sono il consolidamento delle imprese sociali come alternative al paradigma business-as-usual e la loro diffusione in nuovi settori economici. La legge greca è stata aggiornata dalla legge 4430/2016, che ha anche aggiunto una serie di nuovi concetti e meccanismi per misurare l'efficacia delle imprese sociali. Inoltre, ha introdotto la forma giuridica di "cooperativa di lavoratori", ha separato la forma giuridica di impresa sociale dallo status di SSE e ha migliorato una serie di concetti inizialmente presentati nella legge 4019/2011. Inoltre, ha aperto la strada a una possibile fusione della legislazione nazionale sull'impresa sociale. Nonostante i numerosi progressi apportati dalla Legge 4430/2016, va sottolineato che i suoi effetti immediati e a lungo termine sono ancora discutibili. </vt:lpstr>
      <vt:lpstr>Tra tutte le forme giuridiche che la legge 4430/2016 introduce come entità predefinite del nuovo settore dell'ESS, si individuano le seguenti tipologie: "Una forma alternativa per organizzare connessioni sociali, produttive, distributive, di consumo e di reinvestimento in modo democratico, basate sui valori di solidarietà, equità e cooperazione nel rispetto dell'ambiente umano e naturale". Simile alla legge 4430/2016, che di fatto rende l'intera società greca il gruppo target delle imprese sociali, anziché solo i gruppi svantaggiati e speciali (Adam et al. 2018).Le KoiSPE sono una forma giuridica distinta all'interno della legge 4430/2016. Le cooperative di lavoratori sono state introdotte per la prima volta come entità SSE predefinite nel 2016. La legge 4430/2016 ha istituito il Segretario speciale dell'economia sociale e solidale, un'autorità amministrativa unica che promuove l'ESS, oltre a rivedere le precedenti strutture giuridiche dell'ESS. Le responsabilità principali del nuovo ente del Ministero del Lavoro sono lo sviluppo e l'attuazione della politica nazionale dell'ESS.</vt:lpstr>
      <vt:lpstr>I cinque criteri operativi che seguono, qui ordinati in base al loro contenuto, sono stati introdotti in modo più formale dalla Legge 4430/2016: Obiettivo: - Creare attività di utilità sociale e collettiva. - Promuovere una rete orizzontale ed equa con altre organizzazioni di ESS per incrementare l'attività economica e produrre valore sociale.  Governance: Utilizzando un sistema decisionale democratico, i membri sono informati e il loro coinvolgimento è assicurato. Applicare la regola "un membro, un voto", indipendentemente dall'impegno finanziario di ciascun membro. </vt:lpstr>
      <vt:lpstr>Equità economica: Il salario massimo non può essere superiore a tre volte il minimo.  Dopo il secondo anno di attività, l'organizzazione deve iniziare ad addebitare un costo salariale annuale pari ad almeno il 25% delle entrate dell'anno precedente.  Membri eleggibili: - Un attore dell'ESS non può essere fondato e non è direttamente o indirettamente regolato da entità legali che sono formalmente legate ai governi locali o a un altro ente legale che opera nel settore pubblico. - I soci di una KoinSEp o di una cooperativa di lavoratori non possono appartenere a un'altra KoinSEp o cooperativa di lavoratori che svolge la stessa attività.  </vt:lpstr>
      <vt:lpstr>Distribuzione degli utili: - 5% per la costituzione di una riserva per gli attori dell'ESS. - Indipendentemente dal fatto che siano soci o meno, i dipendenti possono ricevere un compenso aggiuntivo fino al 35%. -I fondi rimanenti possono essere utilizzati per espandere o creare nuovi posti di lavoro. -Poiché non esiste un meccanismo di distribuzione dei dividendi basato sulle azioni della cooperativa, i membri non dipendenti dell'organizzazione non hanno diritto agli utili. -Su loro richiesta, i soci delle cooperative civili riconosciute come attori dell'ESS hanno diritto a ricevere qualsiasi eccedenza derivante dai rapporti della cooperativa con i propri soci. Il denaro in eccesso viene conservato in un altro conto.   </vt:lpstr>
      <vt:lpstr>4. Aspetti legali in Slovacchia  Per quanto riguarda l'espressione "impresa sociale", il quadro legislativo slovacco ha incluso la sua prima definizione nel 2008. In risposta al forte aumento della disoccupazione legato alla crisi economica globale, la legge 5/2004 Coll. sui servizi per l'impiego è stata modificata nell'aprile 2008 per includere le imprese sociali. Nell'ambito della politica attiva del mercato del lavoro, è stato sviluppato come nuova misura un contributo che sovvenziona i costi del lavoro di un dipendente presso un'impresa sociale. L'emendamento del 2008 ha contribuito a oscurare le imprese sociali de facto che non sono focalizzate sull'integrazione lavorativa, riconoscendo le imprese sociali che sono deliberatamente destinate ad assisterla.   </vt:lpstr>
      <vt:lpstr>L'espressione "tema dell'economia sociale" è stata aggiunta alla legge sui servizi per l'impiego nel 2015. Grazie all'allentamento del rigido legame tra imprese sociali e integrazione lavorativa, questo adeguamento ha permesso un parziale ampliamento della percezione dell'imprenditoria sociale. Tuttavia, dal punto di vista delle attuali strutture di supporto, non ha ancora prodotto alcun cambiamento significativo.  La legge 112/2018 sull'economia sociale e le imprese sociali è entrata in vigore nel maggio 2018. La nuova legislazione ha cambiato il modo in cui è stato sviluppato l'ecosistema di sostegno, fornendo una serie di aiuti finanziari e non finanziari sponsorizzati pubblicamente e specificamente adattati agli imprenditori sociali. Dato che la nuova legge è entrata in vigore da poco tempo, è ancora troppo presto per parlare di effetti concreti.   </vt:lpstr>
      <vt:lpstr>L'Atto sulla SEaSE concepisce le imprese sociali come una dinamica all'interno dell'economia sociale, che viene definita come: "l'insieme delle attività di produzione, distribuzione o consumo svolte per mezzo di attività economiche o non economiche indipendenti dalle autorità statali, il cui obiettivo principale è quello di ottenere un impatto sociale positivo". Legge 112/2018 sull'economia sociale e le imprese sociali.     </vt:lpstr>
      <vt:lpstr>Il termine "economia sociale" si riferisce a un gruppo di attività che possono essere svolte da qualsiasi organizzazione del settore privato o non profit. Un'entità specifica che svolge attività di economia sociale non è sempre un "soggetto dell'economia sociale". Le associazioni civiche, le fondazioni, i fondi non di investimento, le organizzazioni di pubblica utilità, le istituzioni religiose, le società commerciali, le cooperative o le imprese individuali (così come i datori di lavoro) che:  a) non sono finanziate e gestite per la maggior parte o completamente dallo Stato;  b) svolgano attività che rientrano in un'area dell'economia sociale (cioè, il loro obiettivo principale è quello di ottenere un impatto sociale positivo);  c) non hanno scopo di lucro.  </vt:lpstr>
      <vt:lpstr>La costituzione e l'amministrazione delle entità dell'economia sociale sono disciplinate da varie leggi specifiche per ciascuna forma giuridica (ad esempio, le ONG sono gestite in base alla corrispondente legge sulle organizzazioni non profit). La legge sul SEaSE è stata creata con l'obiettivo di preservare la diversità delle strutture giuridiche che fanno parte dell'economia sociale. Ha ampliato la definizione di imprenditorialità ai sensi del Codice commerciale (legge 513/1991) per includere la conduzione di operazioni commerciali con l'obiettivo di ottenere un buon impatto sociale quantificabile. Secondo la nuova legge, le entità commerciali non sono tenute a operare solo con lo scopo di guadagnare denaro. Grazie a questa transizione, le organizzazioni che sono spesso considerate imprese hanno ora maggiori possibilità di diventare soggetti dell'economia sociale.</vt:lpstr>
      <vt:lpstr>Le imprese sociali possono richiedere di diventare "impresa sociale registrata" se soddisfano tutti i requisiti previsti dalla legge. L'accesso a una serie di misure di sostegno è subordinato al possesso dello status di impresa sociale registrata. Tuttavia, solo una piccola parte del totale delle organizzazioni ammissibili ha scelto di aspettare a fare domanda. Di conseguenza, non sono ammissibili ai programmi di sostegno previsti dalla legge SEaSE. Si potrebbe affermare che l'attuale quadro giuridico slovacco ha un obiettivo più ampio rispetto ai requisiti della definizione operativa di impresa sociale dell'UE, poiché consente l'attribuzione dello status di impresa sociale anche a enti controllati da comuni e imprese individuali.   </vt:lpstr>
      <vt:lpstr>Bibliografia    Commissione europea, Mercato interno, industria, imprenditoria e PMI https://single-market-economy.ec.europa.eu/sectors/proximity-and-social-economy/social-economy-eu/social-enterprises_en.  Commissione europea (2020) Le imprese sociali e i loro ecosistemi in Europa. Relazione di sintesi comparativa. Autori: Carlo Borzaga, Giulia Galera, Barbara Franchini, Stefania Chiomento, Rocío Nogales e Chiara Carini. Lussemburgo: Ufficio delle pubblicazioni dell'Unione europea Commissione europea (2019) Le imprese sociali e i loro ecosistemi in Europa. Rapporto aggiornato per paese: Romania. Autori: Mihaela Lambru e Claudia Petrescu. Lussemburgo: Ufficio delle pubblicazioni dell'Unione europea. Disponibile all'indirizzo http://ec.europa.eu/social/main. jsp?advSearchKey=socenterfiches&amp;mode=advancedSubmit&amp;catId=22 o https://ec.europa.eu/social/BlobServlet?docId=20959&amp;langId=en. Commissione europea (2020) Le imprese sociali e i loro ecosistemi in Europa. Rapporto aggiornato per paese: Italia. Autore: Carlo Borzaga. Lussemburgo: Ufficio delle pubblicazioni dell'Unione europea. Disponibile all'indirizzo https://europa.eu/!Qq64ny Commissione europea (2019) Le imprese sociali e i loro ecosistemi in Europa. Relazione aggiornata per paese: Grecia. Autori: Angelos Varvarousis e Georgios Tsitsirigkos. Lussemburgo: Ufficio delle pubblicazioni dell'Unione europea. Disponibile all'indirizzo https://europa.eu/!Qq64ny Commissione europea (2020) Le imprese sociali e i loro ecosistemi in Europa. Relazione aggiornata sul Paese: Slovacchia. Autore: Zuzana Polačková. Lussemburgo: Ufficio delle pubblicazioni dell'Unione europea. Disponibile su https://europa.eu/!Qq64ny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Aspetti legali dell'imprenditoria sociale</dc:title>
  <dc:creator>Zuzana Palková</dc:creator>
  <cp:lastModifiedBy>Dario La Guardia</cp:lastModifiedBy>
  <cp:revision>1</cp:revision>
  <dcterms:created xsi:type="dcterms:W3CDTF">2019-02-10T21:49:04Z</dcterms:created>
  <dcterms:modified xsi:type="dcterms:W3CDTF">2023-09-19T12:31:21Z</dcterms:modified>
</cp:coreProperties>
</file>