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4"/>
  </p:notesMasterIdLst>
  <p:sldIdLst>
    <p:sldId id="256" r:id="rId2"/>
    <p:sldId id="319" r:id="rId3"/>
    <p:sldId id="258" r:id="rId4"/>
    <p:sldId id="260" r:id="rId5"/>
    <p:sldId id="288" r:id="rId6"/>
    <p:sldId id="289" r:id="rId7"/>
    <p:sldId id="290" r:id="rId8"/>
    <p:sldId id="291" r:id="rId9"/>
    <p:sldId id="293" r:id="rId10"/>
    <p:sldId id="294" r:id="rId11"/>
    <p:sldId id="295" r:id="rId12"/>
    <p:sldId id="303" r:id="rId13"/>
    <p:sldId id="304" r:id="rId14"/>
    <p:sldId id="298" r:id="rId15"/>
    <p:sldId id="305" r:id="rId16"/>
    <p:sldId id="306" r:id="rId17"/>
    <p:sldId id="307" r:id="rId18"/>
    <p:sldId id="308" r:id="rId19"/>
    <p:sldId id="309" r:id="rId20"/>
    <p:sldId id="310" r:id="rId21"/>
    <p:sldId id="311" r:id="rId22"/>
    <p:sldId id="300" r:id="rId23"/>
    <p:sldId id="301" r:id="rId24"/>
    <p:sldId id="297" r:id="rId25"/>
    <p:sldId id="312" r:id="rId26"/>
    <p:sldId id="313" r:id="rId27"/>
    <p:sldId id="314" r:id="rId28"/>
    <p:sldId id="315" r:id="rId29"/>
    <p:sldId id="316" r:id="rId30"/>
    <p:sldId id="317" r:id="rId31"/>
    <p:sldId id="318" r:id="rId32"/>
    <p:sldId id="320" r:id="rId33"/>
  </p:sldIdLst>
  <p:sldSz cx="9144000" cy="6858000" type="screen4x3"/>
  <p:notesSz cx="7315200" cy="9601200"/>
  <p:embeddedFontLst>
    <p:embeddedFont>
      <p:font typeface="Arial Black" panose="020B0A04020102020204" pitchFamily="34" charset="0"/>
      <p:bold r:id="rId35"/>
    </p:embeddedFont>
    <p:embeddedFont>
      <p:font typeface="Calibri" panose="020F050202020403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07" autoAdjust="0"/>
    <p:restoredTop sz="94660"/>
  </p:normalViewPr>
  <p:slideViewPr>
    <p:cSldViewPr snapToGrid="0">
      <p:cViewPr varScale="1">
        <p:scale>
          <a:sx n="106" d="100"/>
          <a:sy n="106"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84"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8" Type="http://schemas.openxmlformats.org/officeDocument/2006/relationships/slide" Target="slides/slide7.xml"/><Relationship Id="rId80"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168259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32</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3">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single-market-economy.ec.europa.eu/sectors/proximity-and-social-economy/social-economy-eu/social-enterprises_en"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europa.eu/!Qq64ny" TargetMode="External"/><Relationship Id="rId4" Type="http://schemas.openxmlformats.org/officeDocument/2006/relationships/hyperlink" Target="http://ec.europa.eu/social/main.jsp?advSearchKey=socenterfiches&amp;mode=advancedSubmit&amp;catId=2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1327827" y="2692753"/>
            <a:ext cx="6576458" cy="2494707"/>
          </a:xfrm>
          <a:prstGeom prst="rect">
            <a:avLst/>
          </a:prstGeom>
          <a:noFill/>
          <a:ln>
            <a:noFill/>
          </a:ln>
        </p:spPr>
        <p:txBody>
          <a:bodyPr spcFirstLastPara="1" wrap="square" lIns="91425" tIns="45700" rIns="91425" bIns="45700" anchor="ctr" anchorCtr="0">
            <a:noAutofit/>
          </a:bodyPr>
          <a:lstStyle/>
          <a:p>
            <a:pPr algn="ctr"/>
            <a:r>
              <a:rPr lang="el-GR" sz="4000" b="1" dirty="0"/>
              <a:t>Νομικές πτυχές της κοινωνικής επιχειρηματικότητας</a:t>
            </a:r>
            <a:endParaRPr lang="el-G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a:t>
            </a:r>
            <a:endParaRPr lang="ro-RO"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IE" sz="1200" b="1" dirty="0">
                <a:solidFill>
                  <a:schemeClr val="accent6">
                    <a:lumMod val="75000"/>
                  </a:schemeClr>
                </a:solidFill>
                <a:latin typeface="Calibri"/>
                <a:cs typeface="Calibri"/>
              </a:rPr>
              <a:t>2021-1-RO01-KA220-YOU-000029869</a:t>
            </a:r>
            <a:endParaRPr lang="en-US" sz="1200" b="1" dirty="0">
              <a:solidFill>
                <a:schemeClr val="accent6">
                  <a:lumMod val="75000"/>
                </a:schemeClr>
              </a:solidFill>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127738"/>
            <a:ext cx="8072400" cy="3516924"/>
          </a:xfrm>
          <a:prstGeom prst="rect">
            <a:avLst/>
          </a:prstGeom>
          <a:noFill/>
          <a:ln>
            <a:noFill/>
          </a:ln>
        </p:spPr>
        <p:txBody>
          <a:bodyPr spcFirstLastPara="1" wrap="square" lIns="91425" tIns="45700" rIns="91425" bIns="45700" anchor="ctr" anchorCtr="0">
            <a:noAutofit/>
          </a:bodyPr>
          <a:lstStyle/>
          <a:p>
            <a:r>
              <a:rPr lang="el-GR" sz="2000" b="1" dirty="0">
                <a:latin typeface="+mj-lt"/>
              </a:rPr>
              <a:t>Μια κοινωνική ετικέτα πιστοποιεί την επιχείρηση κοινωνικής ένθεσης</a:t>
            </a:r>
            <a:r>
              <a:rPr lang="ro-RO" sz="2000" b="1" dirty="0">
                <a:latin typeface="+mj-lt"/>
              </a:rPr>
              <a:t>.</a:t>
            </a:r>
            <a:r>
              <a:rPr lang="ro-RO" sz="2000" dirty="0">
                <a:latin typeface="+mj-lt"/>
              </a:rPr>
              <a:t> </a:t>
            </a:r>
            <a:r>
              <a:rPr lang="el-GR" sz="2000" dirty="0">
                <a:latin typeface="+mj-lt"/>
              </a:rPr>
              <a:t>Η επιχείρηση κοινωνικής ένταξης πρέπει να τηρεί τις επιπλέον απαιτήσεις/κριτήρια που αναφέρονται παρακάτω, όπως ορίζει ο Ν. 219/2015: τουλάχιστον το 30% των εργαζομένων ανήκει σε ευπαθείς ομάδες. Η επιχείρηση κοινωνικής ένταξης επιδιώκει να καταπολεμήσει τον αποκλεισμό, τις διακρίσεις και την ανεργία μέσω της </a:t>
            </a:r>
            <a:r>
              <a:rPr lang="el-GR" sz="2000" dirty="0" err="1">
                <a:latin typeface="+mj-lt"/>
              </a:rPr>
              <a:t>κοινωνικο</a:t>
            </a:r>
            <a:r>
              <a:rPr lang="el-GR" sz="2000" dirty="0">
                <a:latin typeface="+mj-lt"/>
              </a:rPr>
              <a:t>-επαγγελματικής ενσωμάτωσης </a:t>
            </a:r>
            <a:r>
              <a:rPr lang="el-GR" sz="2000" dirty="0" err="1">
                <a:latin typeface="+mj-lt"/>
              </a:rPr>
              <a:t>μειονεκτούντων</a:t>
            </a:r>
            <a:r>
              <a:rPr lang="el-GR" sz="2000" dirty="0">
                <a:latin typeface="+mj-lt"/>
              </a:rPr>
              <a:t> ατόμων. &gt; Ο αθροιστικός χρόνος εργασίας των εργαζομένων άνω του 30% ισούται τουλάχιστον με το 30% του συνολικού χρόνου εργασίας των εργαζομένων</a:t>
            </a:r>
            <a:r>
              <a:rPr lang="en-US" sz="2000" dirty="0">
                <a:latin typeface="+mj-lt"/>
              </a:rPr>
              <a:t>.</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428690" y="1362811"/>
            <a:ext cx="8072400" cy="5275385"/>
          </a:xfrm>
          <a:prstGeom prst="rect">
            <a:avLst/>
          </a:prstGeom>
          <a:noFill/>
          <a:ln>
            <a:noFill/>
          </a:ln>
        </p:spPr>
        <p:txBody>
          <a:bodyPr spcFirstLastPara="1" wrap="square" lIns="91425" tIns="45700" rIns="91425" bIns="45700" anchor="ctr" anchorCtr="0">
            <a:noAutofit/>
          </a:bodyPr>
          <a:lstStyle/>
          <a:p>
            <a:r>
              <a:rPr lang="ro-RO" sz="2000" b="1" dirty="0">
                <a:latin typeface="+mj-lt"/>
              </a:rPr>
              <a:t>II. </a:t>
            </a:r>
            <a:r>
              <a:rPr lang="el-GR" sz="2000" b="1" dirty="0">
                <a:latin typeface="+mj-lt"/>
              </a:rPr>
              <a:t>Νομικές πτυχές στην Ιταλία</a:t>
            </a:r>
            <a:br>
              <a:rPr lang="ro-RO" sz="2000" i="1" dirty="0">
                <a:latin typeface="+mj-lt"/>
              </a:rPr>
            </a:br>
            <a:br>
              <a:rPr lang="ro-RO" sz="2000" dirty="0">
                <a:latin typeface="+mj-lt"/>
              </a:rPr>
            </a:br>
            <a:r>
              <a:rPr lang="el-GR" sz="2000" dirty="0">
                <a:latin typeface="+mj-lt"/>
              </a:rPr>
              <a:t>Οι εταιρείες αλληλοβοήθειας εντάχθηκαν στο Μητρώο Κοινωνικών Επιχειρήσεων και το 2012. Μετά από αυτή τη μεταρρύθμιση, η πλειονότητα των παρεχόμενων ιατρικών υπηρεσιών, τα κτίρια που κατείχαν και τα μέλη του προσωπικού που απασχολούνταν σε εταιρείες αλληλοβοήθειας ανελήφθησαν από την κυβέρνηση ως μέρος της ανάπτυξης του ιταλικού συστήματος δημόσιας υγείας. Μόνο μερικά αμοιβαία επέζησαν, συνεχίζοντας να </a:t>
            </a:r>
            <a:r>
              <a:rPr lang="el-GR" sz="2000" dirty="0" err="1">
                <a:latin typeface="+mj-lt"/>
              </a:rPr>
              <a:t>διέπονται</a:t>
            </a:r>
            <a:r>
              <a:rPr lang="el-GR" sz="2000" dirty="0">
                <a:latin typeface="+mj-lt"/>
              </a:rPr>
              <a:t> από τον Ν. 3818/1886 και να προσφέρουν ολοκληρωμένες ασφαλιστικές υπηρεσίες στα μέλη τους. Μετά από μια σταθερή αύξηση της ζήτησης για υπηρεσίες υγειονομικής περίθαλψης και τη μείωση της ικανότητας του δημόσιου συστήματος να καλύψει αυτές τις υπηρεσίες, το ενδιαφέρον για αυτούς τους οργανισμούς έχει επανέλθει τις τελευταίες δεκαετίες και έχουν ιδρυθεί νέες εταιρείες αμοιβαίας υγείας. Λόγω της εκ νέου προσοχής της κυβέρνησης, οι εταιρείες αλληλοβοήθειας αναγκάστηκαν να εγγραφούν ως κοινωνικές επιχειρήσεις με το Νομοθετικό Διάταγμα 179/2012 και το Διάταγμα του Υπουργείου Οικονομικής Ανάπτυξης της 6ης Μαρτίου 2013, με αποτέλεσμα να ληφθούν υπόψη.</a:t>
            </a: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78266" y="1787146"/>
            <a:ext cx="8072400" cy="3822346"/>
          </a:xfrm>
          <a:prstGeom prst="rect">
            <a:avLst/>
          </a:prstGeom>
          <a:noFill/>
          <a:ln>
            <a:noFill/>
          </a:ln>
        </p:spPr>
        <p:txBody>
          <a:bodyPr spcFirstLastPara="1" wrap="square" lIns="91425" tIns="45700" rIns="91425" bIns="45700" anchor="ctr" anchorCtr="0">
            <a:noAutofit/>
          </a:bodyPr>
          <a:lstStyle/>
          <a:p>
            <a:r>
              <a:rPr lang="el-GR" sz="2000" dirty="0">
                <a:latin typeface="+mj-lt"/>
              </a:rPr>
              <a:t>Τα νομοθετικά διατάγματα 117/2017 (Κώδικας Τρίτου Τομέα) και 112/2017, που μαζί αναδιαρθρώνουν τον «τρίτο τομέα», ψηφίστηκαν το τελευταίο διάστημα και επέφεραν σημαντικές αλλαγές (Αναθεώρηση του περί Κοινωνικών Επιχειρήσεων Νόμου). </a:t>
            </a:r>
            <a:br>
              <a:rPr lang="el-GR" sz="2000" dirty="0">
                <a:latin typeface="+mj-lt"/>
              </a:rPr>
            </a:br>
            <a:r>
              <a:rPr lang="el-GR" sz="2000" dirty="0">
                <a:latin typeface="+mj-lt"/>
              </a:rPr>
              <a:t>Σύμφωνα με την κυβέρνηση, ο νόμος 106/2016 είχε κύριο στόχο να δώσει στον κλάδο ένα κοινό πλαίσιο ώστε να ξεπεραστεί ο κατακερματισμός του από διάφορες οπτικές γωνίες, ως προς τους τύπους οργάνωσης (που προκλήθηκαν από τις διαφορετικές νομικές μορφές που είχαν εισαχθεί τις προηγούμενες δεκαετίες εθελοντικές ενώσεις, ενώσεις κοινωνικής προώθησης, κοινωνικοί συνεταιρισμοί και κοινωνικές επιχειρήσεις κ.λπ.), όσον αφορά τους περιορισμούς και τα μέτρα στήριξης</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54270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1889" y="1837592"/>
            <a:ext cx="8072400" cy="4229100"/>
          </a:xfrm>
          <a:prstGeom prst="rect">
            <a:avLst/>
          </a:prstGeom>
          <a:noFill/>
          <a:ln>
            <a:noFill/>
          </a:ln>
        </p:spPr>
        <p:txBody>
          <a:bodyPr spcFirstLastPara="1" wrap="square" lIns="91425" tIns="45700" rIns="91425" bIns="45700" anchor="ctr" anchorCtr="0">
            <a:noAutofit/>
          </a:bodyPr>
          <a:lstStyle/>
          <a:p>
            <a:r>
              <a:rPr lang="el-GR" sz="2000" dirty="0">
                <a:latin typeface="+mj-lt"/>
              </a:rPr>
              <a:t>Το νομοθετικό διάταγμα 117/2017 έδωσε σε ολόκληρο τον τρίτο τομέα κοινό πλαίσιο. Περιγράφει τις απαιτήσεις που πρέπει να πληρούν οι οργανώσεις του τρίτου τομέα για να αναγνωριστούν ως μέλη του κλάδου, ορίζει τους όρους «μη κερδοφόρο» και «γενικό συμφέρον», παραθέτει τα καθήκοντα που επιτρέπεται να εκτελούν οι οργανισμοί του τρίτου τομέα. (οντότητα τρίτου τομέα). Ο νόμος ορίζει και διέπει τους ακόλουθους τύπους οργανισμών: εταιρίες αλληλοβοήθειας, ενώσεις κοινωνικής προώθησης, φιλανθρωπικές οργανώσεις, κοινωνικές επιχειρήσεις (συμπεριλαμβανομένων των κοινωνικών συνεταιρισμών) και δίκτυα οργανώσεων τρίτου τομέα. Κάθε ένα από αυτά τα έντυπα </a:t>
            </a:r>
            <a:r>
              <a:rPr lang="el-GR" sz="2000" dirty="0" err="1">
                <a:latin typeface="+mj-lt"/>
              </a:rPr>
              <a:t>διέπεται</a:t>
            </a:r>
            <a:r>
              <a:rPr lang="el-GR" sz="2000" dirty="0">
                <a:latin typeface="+mj-lt"/>
              </a:rPr>
              <a:t> χωριστά από το ίδιο διάταγμα, με εξαίρεση τις κοινωνικές επιχειρήσεις, οι οποίες καλύπτονται και μόνο από το διάταγμα 112/2017.</a:t>
            </a: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542700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934308"/>
            <a:ext cx="8072400" cy="4404946"/>
          </a:xfrm>
          <a:prstGeom prst="rect">
            <a:avLst/>
          </a:prstGeom>
          <a:noFill/>
          <a:ln>
            <a:noFill/>
          </a:ln>
        </p:spPr>
        <p:txBody>
          <a:bodyPr spcFirstLastPara="1" wrap="square" lIns="91425" tIns="45700" rIns="91425" bIns="45700" anchor="ctr" anchorCtr="0">
            <a:noAutofit/>
          </a:bodyPr>
          <a:lstStyle/>
          <a:p>
            <a:pPr>
              <a:buSzPts val="4000"/>
            </a:pPr>
            <a:r>
              <a:rPr lang="el-GR" sz="2000" b="1" dirty="0">
                <a:latin typeface="+mj-lt"/>
              </a:rPr>
              <a:t>Μια κοινωνική επιχείρηση περιγράφεται πλέον </a:t>
            </a:r>
            <a:r>
              <a:rPr lang="el-GR" sz="2000" dirty="0">
                <a:latin typeface="+mj-lt"/>
              </a:rPr>
              <a:t>ως ένας «ιδιωτικός οργανισμός που ασκεί επιχειρηματικές δραστηριότητες για σκοπούς κοινωνικής ωφέλειας, αλληλεγγύης και κατανέμει κέρδη κυρίως για την επίτευξη του εταιρικού σκοπού της υιοθετώντας υπεύθυνες και διαφανείς μεθόδους διαχείρισης και ευνοώντας τη μεγαλύτερη δυνατή συμμετοχή εργαζομένων, χρηστών. , και άλλους ενδιαφερόμενους φορείς», σύμφωνα με τους Ν. 118/2005 και 106/2016 καθώς και τον λειτουργικό ορισμό της Ε.Ε.</a:t>
            </a: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500034" y="2094877"/>
            <a:ext cx="8072400" cy="4341092"/>
          </a:xfrm>
          <a:prstGeom prst="rect">
            <a:avLst/>
          </a:prstGeom>
          <a:noFill/>
          <a:ln>
            <a:noFill/>
          </a:ln>
        </p:spPr>
        <p:txBody>
          <a:bodyPr spcFirstLastPara="1" wrap="square" lIns="91425" tIns="45700" rIns="91425" bIns="45700" anchor="ctr" anchorCtr="0">
            <a:noAutofit/>
          </a:bodyPr>
          <a:lstStyle/>
          <a:p>
            <a:r>
              <a:rPr lang="el-GR" sz="2000" b="1" dirty="0">
                <a:latin typeface="+mj-lt"/>
              </a:rPr>
              <a:t>Ο νέος κανονισμός προστατεύει τον μη κερδοσκοπικό στόχο </a:t>
            </a:r>
            <a:r>
              <a:rPr lang="el-GR" sz="2000" dirty="0">
                <a:latin typeface="+mj-lt"/>
              </a:rPr>
              <a:t>της κοινωνικής επιχείρησης (και την ένταξή της στον τρίτο τομέα). Εισάγει επίσης ορισμένες σημαντικές καινοτομίες ταυτόχρονα </a:t>
            </a:r>
            <a:r>
              <a:rPr lang="en-US" sz="2000" dirty="0">
                <a:latin typeface="+mj-lt"/>
              </a:rPr>
              <a:t>:</a:t>
            </a:r>
            <a:br>
              <a:rPr lang="ro-RO" sz="2000" dirty="0">
                <a:latin typeface="+mj-lt"/>
              </a:rPr>
            </a:br>
            <a:r>
              <a:rPr lang="en-US" sz="2000" dirty="0">
                <a:latin typeface="+mj-lt"/>
              </a:rPr>
              <a:t>- </a:t>
            </a:r>
            <a:r>
              <a:rPr lang="el-GR" sz="2000" dirty="0">
                <a:latin typeface="+mj-lt"/>
              </a:rPr>
              <a:t>Αντικαθιστά ένα σύνολο ανώτατων ορίων αποζημίωσης, παρόμοια με τους κανονισμούς που διέπουν τους κοινωνικούς συνεταιρισμούς, για τον συνολικό περιορισμό διανομής. Πιο αναλυτικά, οι κοινωνικές επιχειρήσεις που έχουν συσταθεί ως συνεταιρισμοί, εταιρείες περιορισμένης ευθύνης ή εταιρείες μετόχων επιτρέπεται πλέον να διανέμουν έως και το 50% των κερδών που πραγματοποιούνται σε ένα δεδομένο έτος σε επενδυτές (ή να τα δωρίζουν σε άλλους οργανισμούς τρίτου τομέα). , αλλά τουλάχιστον το 50% των κερδών πρέπει να </a:t>
            </a:r>
            <a:r>
              <a:rPr lang="el-GR" sz="2000" dirty="0" err="1">
                <a:latin typeface="+mj-lt"/>
              </a:rPr>
              <a:t>επανεπενδυθεί</a:t>
            </a:r>
            <a:r>
              <a:rPr lang="el-GR" sz="2000" dirty="0">
                <a:latin typeface="+mj-lt"/>
              </a:rPr>
              <a:t> στην κοινωνική επιχείρηση και τα περιουσιακά στοιχεία πρέπει να παραμείνουν κλειδωμένα. Οι κοινωνικές επιχειρήσεις που έχουν συσταθεί ως ενώσεις και ιδρύματα υπόκεινται στη συνολική διανομή</a:t>
            </a: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pPr lvl="0"/>
            <a:r>
              <a:rPr lang="ro-RO" sz="2000" dirty="0">
                <a:latin typeface="+mj-lt"/>
              </a:rPr>
              <a:t>- </a:t>
            </a:r>
            <a:r>
              <a:rPr lang="el-GR" sz="2000" dirty="0">
                <a:latin typeface="+mj-lt"/>
              </a:rPr>
              <a:t>Προκειμένου να προωθηθεί η υιοθέτηση μοντέλων διακυβέρνησης χωρίς αποκλεισμούς, επιτρέπει τον διορισμό μελών τόσο από ιδιωτικές επιχειρήσεις όσο και από δημόσιες αρχές στα διοικητικά συμβούλια των κοινωνικών επιχειρήσεων χωρίς να τους επιτρέπει να ηγούνται ή να προεδρεύουν αυτών των συμβουλίων. Προβλέπει επίσης τον προσδιορισμό των παροχών με βάση το επίπεδο μειονεκτημάτων που υφίστανται οι εργαζόμενοι αυτοί</a:t>
            </a:r>
            <a:r>
              <a:rPr lang="en-US" sz="2000" dirty="0">
                <a:latin typeface="+mj-lt"/>
              </a:rPr>
              <a:t>. </a:t>
            </a:r>
            <a:br>
              <a:rPr lang="ro-RO" sz="2000" dirty="0">
                <a:latin typeface="+mj-lt"/>
              </a:rPr>
            </a:br>
            <a:r>
              <a:rPr lang="en-US" sz="2000" dirty="0">
                <a:latin typeface="+mj-lt"/>
              </a:rPr>
              <a:t>- </a:t>
            </a:r>
            <a:r>
              <a:rPr lang="el-GR" sz="2000" dirty="0">
                <a:latin typeface="+mj-lt"/>
              </a:rPr>
              <a:t>Διευρύνει τα πεδία δέσμευσης και τις κατηγορίες των </a:t>
            </a:r>
            <a:r>
              <a:rPr lang="el-GR" sz="2000" dirty="0" err="1">
                <a:latin typeface="+mj-lt"/>
              </a:rPr>
              <a:t>μειονεκτούντων</a:t>
            </a:r>
            <a:r>
              <a:rPr lang="el-GR" sz="2000" dirty="0">
                <a:latin typeface="+mj-lt"/>
              </a:rPr>
              <a:t> εργαζομένων που ενσωματώνονται. Κοινοτικές ραδιοτηλεοπτικές εκπομπές, αναπτυξιακή συνεργασία, δίκαιο εμπόριο, κοινωνική στέγαση, υπηρεσίες για μετανάστες και πρόσφυγες, υπηρεσίες </a:t>
            </a:r>
            <a:r>
              <a:rPr lang="el-GR" sz="2000" dirty="0" err="1">
                <a:latin typeface="+mj-lt"/>
              </a:rPr>
              <a:t>μικροπιστώσεων</a:t>
            </a:r>
            <a:r>
              <a:rPr lang="el-GR" sz="2000" dirty="0">
                <a:latin typeface="+mj-lt"/>
              </a:rPr>
              <a:t>, κοινωνική γεωργία, οργάνωση και διαχείριση μη επαγγελματικού αθλητισμού και επαναχρησιμοποίηση και επαναπροσδιορισμός χώρων που κατασχέθηκαν από το οργανωμένο έγκλημα είναι πρόσθετοι τομείς δραστηριότητας σε σύγκριση με τον κανονισμό 2005/2006</a:t>
            </a:r>
            <a:r>
              <a:rPr lang="en-US" sz="2000" dirty="0">
                <a:latin typeface="+mj-lt"/>
              </a:rPr>
              <a:t>.</a:t>
            </a: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500034" y="2437777"/>
            <a:ext cx="8072400" cy="3822346"/>
          </a:xfrm>
          <a:prstGeom prst="rect">
            <a:avLst/>
          </a:prstGeom>
          <a:noFill/>
          <a:ln>
            <a:noFill/>
          </a:ln>
        </p:spPr>
        <p:txBody>
          <a:bodyPr spcFirstLastPara="1" wrap="square" lIns="91425" tIns="45700" rIns="91425" bIns="45700" anchor="ctr" anchorCtr="0">
            <a:noAutofit/>
          </a:bodyPr>
          <a:lstStyle/>
          <a:p>
            <a:r>
              <a:rPr lang="en-US" sz="2000" dirty="0">
                <a:latin typeface="+mj-lt"/>
              </a:rPr>
              <a:t>- </a:t>
            </a:r>
            <a:r>
              <a:rPr lang="el-GR" sz="2000" dirty="0">
                <a:latin typeface="+mj-lt"/>
              </a:rPr>
              <a:t>Αναγνωρίζει ανοιχτά όλους τους κοινωνικούς συνεταιρισμούς ως κοινωνικές επιχειρήσεις (χωρίς να τροποποιεί το καταστατικό τους), αλλά επεκτείνει τη δραστηριότητά τους μόνο σε λίγους τομείς (υγεία και κατάρτιση), εμποδίζοντάς τους να λειτουργούν σε όλους τους άλλους τομείς όπου επιτρέπεται σε άλλες κοινωνικές επιχειρήσεις να το κάνουν . Για να το θέσουμε διαφορετικά, οι κοινωνικοί συνεταιρισμοί συνεχίζουν να επικεντρώνονται αποκλειστικά στην παροχή υπηρεσιών πρόνοιας</a:t>
            </a:r>
            <a:r>
              <a:rPr lang="en-US" sz="2000" dirty="0">
                <a:latin typeface="+mj-lt"/>
              </a:rPr>
              <a:t>.</a:t>
            </a:r>
            <a:br>
              <a:rPr lang="ro-RO" sz="2000" dirty="0">
                <a:latin typeface="+mj-lt"/>
              </a:rPr>
            </a:br>
            <a:r>
              <a:rPr lang="ro-RO" sz="2000" dirty="0">
                <a:latin typeface="+mj-lt"/>
              </a:rPr>
              <a:t>- </a:t>
            </a:r>
            <a:r>
              <a:rPr lang="el-GR" sz="2000" dirty="0">
                <a:latin typeface="+mj-lt"/>
              </a:rPr>
              <a:t>Παρέχει άλλα </a:t>
            </a:r>
            <a:r>
              <a:rPr lang="el-GR" sz="2000" dirty="0" err="1">
                <a:latin typeface="+mj-lt"/>
              </a:rPr>
              <a:t>στοχευμένα</a:t>
            </a:r>
            <a:r>
              <a:rPr lang="el-GR" sz="2000" dirty="0">
                <a:latin typeface="+mj-lt"/>
              </a:rPr>
              <a:t> μέτρα που στοχεύουν στην προσέλκυση επενδύσεων και αναγνωρίζει φορολογική απαλλαγή για μη διανεμόμενα κέρδη (σύμφωνα με τον δημοσιονομικό κανόνα των κοινωνικών συνεταιρισμών που ισχύει σήμερα</a:t>
            </a:r>
            <a:r>
              <a:rPr lang="en-US" sz="2000" dirty="0">
                <a:latin typeface="+mj-lt"/>
              </a:rPr>
              <a:t>).</a:t>
            </a:r>
            <a:br>
              <a:rPr lang="ro-RO" sz="2000" dirty="0">
                <a:latin typeface="+mj-lt"/>
              </a:rPr>
            </a:br>
            <a:br>
              <a:rPr lang="ro-RO" sz="2000" dirty="0">
                <a:latin typeface="+mj-lt"/>
              </a:rPr>
            </a:br>
            <a:r>
              <a:rPr lang="el-GR" sz="2000" dirty="0">
                <a:latin typeface="+mj-lt"/>
              </a:rPr>
              <a:t>Ο νόμος ορίζει ότι οι οργανισμοί τρίτου τομέα που λειτουργούν σαν επιχειρήσεις (δηλαδή, τα εμπορικά έσοδα υπερβαίνουν τα έσοδα που προέρχονται από άλλες πηγές, όπως δωρεές και επιδοτήσεις), αν και η υιοθέτηση του χαρακτηρισμού της κοινωνικής επιχείρησης παραμένει εθελοντική, πρέπει να τηρούν τους κανόνες που εφαρμόζει </a:t>
            </a:r>
            <a:r>
              <a:rPr lang="en-US" sz="2000" dirty="0">
                <a:latin typeface="+mj-lt"/>
              </a:rPr>
              <a:t>o</a:t>
            </a:r>
            <a:r>
              <a:rPr lang="el-GR" sz="2000" dirty="0">
                <a:latin typeface="+mj-lt"/>
              </a:rPr>
              <a:t> αστικός κώδικας για όλους τους τύπους επιχειρήσεων</a:t>
            </a:r>
            <a:r>
              <a:rPr lang="en-US" sz="2000" dirty="0">
                <a:latin typeface="+mj-lt"/>
              </a:rPr>
              <a:t>.</a:t>
            </a:r>
            <a:br>
              <a:rPr lang="ro-RO" sz="2000" dirty="0"/>
            </a:br>
            <a:br>
              <a:rPr lang="ro-RO" sz="2000" dirty="0"/>
            </a:br>
            <a:br>
              <a:rPr lang="ro-RO" sz="2000" dirty="0">
                <a:latin typeface="+mj-lt"/>
              </a:rPr>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690891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Νέα νομική δομή θεσπίστηκε με τον Ν. 208/2015 κατά την κύρωση του Ν. 106/2016. </a:t>
            </a:r>
            <a:r>
              <a:rPr lang="el-GR" sz="2000" dirty="0">
                <a:latin typeface="+mj-lt"/>
              </a:rPr>
              <a:t>(αναφέρεται ως νόμος σταθερότητας 2016)</a:t>
            </a:r>
            <a:r>
              <a:rPr lang="en-US" sz="2000" dirty="0">
                <a:latin typeface="+mj-lt"/>
              </a:rPr>
              <a:t>. </a:t>
            </a:r>
            <a:br>
              <a:rPr lang="el-GR" sz="2000" dirty="0">
                <a:latin typeface="+mj-lt"/>
              </a:rPr>
            </a:br>
            <a:r>
              <a:rPr lang="el-GR" sz="2000" b="1" dirty="0">
                <a:latin typeface="+mj-lt"/>
              </a:rPr>
              <a:t>Ο προσδιορισμός της «εταιρείας παροχών» (</a:t>
            </a:r>
            <a:r>
              <a:rPr lang="el-GR" sz="2000" b="1" dirty="0" err="1">
                <a:latin typeface="+mj-lt"/>
              </a:rPr>
              <a:t>società</a:t>
            </a:r>
            <a:r>
              <a:rPr lang="el-GR" sz="2000" b="1" dirty="0">
                <a:latin typeface="+mj-lt"/>
              </a:rPr>
              <a:t> </a:t>
            </a:r>
            <a:r>
              <a:rPr lang="el-GR" sz="2000" b="1" dirty="0" err="1">
                <a:latin typeface="+mj-lt"/>
              </a:rPr>
              <a:t>benefit</a:t>
            </a:r>
            <a:r>
              <a:rPr lang="el-GR" sz="2000" b="1" dirty="0">
                <a:latin typeface="+mj-lt"/>
              </a:rPr>
              <a:t>) εισήχθη με αυτόν τον νέο νόμο</a:t>
            </a:r>
            <a:r>
              <a:rPr lang="en-US" sz="2000" dirty="0">
                <a:latin typeface="+mj-lt"/>
              </a:rPr>
              <a:t>. </a:t>
            </a:r>
            <a:r>
              <a:rPr lang="el-GR" sz="2000" dirty="0">
                <a:latin typeface="+mj-lt"/>
              </a:rPr>
              <a:t>Αυτός ο νόμος επιτρέπει σε κάθε επιχείρηση που επιδιώκει από κοινού έναν οικονομικό στόχο και ένα ή περισσότερα κοινά οφέλη να χαρακτηριστεί ως «εταιρεία ωφελημάτων». Οι εταιρείες παροχών δεν μπορούν να κατηγοριοποιηθούν ως κοινωνικές επιχειρήσεις, δεδομένου ότι δεν συμμορφώνονται με τον περιορισμό διανομής μη κερδοσκοπικού χαρακτήρα και δεν απαιτείται να έχουν διακυβέρνηση χωρίς αποκλεισμούς. Μπορούν να θεωρηθούν ως ένα είδος σήματος που προορίζεται να εκφράσει την τήρηση συγκεκριμένων κριτηρίων εταιρικής κοινωνικής ευθύνης, δεδομένου ότι </a:t>
            </a:r>
            <a:r>
              <a:rPr lang="el-GR" sz="2000" dirty="0" err="1">
                <a:latin typeface="+mj-lt"/>
              </a:rPr>
              <a:t>διέπονται</a:t>
            </a:r>
            <a:r>
              <a:rPr lang="el-GR" sz="2000" dirty="0">
                <a:latin typeface="+mj-lt"/>
              </a:rPr>
              <a:t> από το νόμο.</a:t>
            </a: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43096" y="2059708"/>
            <a:ext cx="8072400" cy="3822346"/>
          </a:xfrm>
          <a:prstGeom prst="rect">
            <a:avLst/>
          </a:prstGeom>
          <a:noFill/>
          <a:ln>
            <a:noFill/>
          </a:ln>
        </p:spPr>
        <p:txBody>
          <a:bodyPr spcFirstLastPara="1" wrap="square" lIns="91425" tIns="45700" rIns="91425" bIns="45700" anchor="ctr" anchorCtr="0">
            <a:noAutofit/>
          </a:bodyPr>
          <a:lstStyle/>
          <a:p>
            <a:r>
              <a:rPr lang="ro-RO" sz="2000" b="1" dirty="0"/>
              <a:t>3. </a:t>
            </a:r>
            <a:r>
              <a:rPr lang="el-GR" sz="2000" b="1" dirty="0"/>
              <a:t>Νομικές πτυχές στην Ελλάδα</a:t>
            </a:r>
            <a:br>
              <a:rPr lang="ro-RO" sz="2000" b="1" dirty="0"/>
            </a:br>
            <a:br>
              <a:rPr lang="ro-RO" sz="2000" b="1" dirty="0"/>
            </a:br>
            <a:r>
              <a:rPr lang="el-GR" sz="2000" b="1" dirty="0">
                <a:latin typeface="+mj-lt"/>
              </a:rPr>
              <a:t>Η νομική ανάπτυξη των ελληνικών κοινωνικών επιχειρήσεων μπορεί να χωριστεί σε τρεις κύριες φάσεις</a:t>
            </a:r>
            <a:r>
              <a:rPr lang="en-US" sz="2000" b="1" dirty="0">
                <a:latin typeface="+mj-lt"/>
              </a:rPr>
              <a:t>.</a:t>
            </a:r>
            <a:r>
              <a:rPr lang="en-US" sz="2000" dirty="0">
                <a:latin typeface="+mj-lt"/>
              </a:rPr>
              <a:t> </a:t>
            </a:r>
            <a:r>
              <a:rPr lang="el-GR" sz="2000" dirty="0">
                <a:latin typeface="+mj-lt"/>
              </a:rPr>
              <a:t>Η θέσπιση πολυάριθμων νομοθετημάτων ήταν αυτή που καθόρισε την αρχική, πρώιμη περίοδο του. Ο κατακερματισμός των σχετικών νόμων και η απουσία σαφούς αναφοράς των όρων «κοινωνική επιχειρηματικότητα», «κοινωνική επιχείρηση», «κοινωνική οικονομία» και «κοινωνική και αλληλέγγυα οικονομία» είναι μερικά από τα θεμελιώδη χαρακτηριστικά του.</a:t>
            </a: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1327827" y="2692753"/>
            <a:ext cx="6576458" cy="2494707"/>
          </a:xfrm>
          <a:prstGeom prst="rect">
            <a:avLst/>
          </a:prstGeom>
          <a:noFill/>
          <a:ln>
            <a:noFill/>
          </a:ln>
        </p:spPr>
        <p:txBody>
          <a:bodyPr spcFirstLastPara="1" wrap="square" lIns="91425" tIns="45700" rIns="91425" bIns="45700" anchor="ctr" anchorCtr="0">
            <a:noAutofit/>
          </a:bodyPr>
          <a:lstStyle/>
          <a:p>
            <a:pPr algn="ctr"/>
            <a:r>
              <a:rPr lang="el-GR" sz="4000" b="1" dirty="0"/>
              <a:t>Νομικές πτυχές της κοινωνικής επιχειρηματικότητας</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a:t>
            </a:r>
            <a:endParaRPr lang="ro-RO"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IE" sz="1200" b="1" dirty="0">
                <a:solidFill>
                  <a:schemeClr val="accent6">
                    <a:lumMod val="75000"/>
                  </a:schemeClr>
                </a:solidFill>
                <a:latin typeface="Calibri"/>
                <a:cs typeface="Calibri"/>
              </a:rPr>
              <a:t>2021-1-RO01-KA220-YOU-000029869</a:t>
            </a:r>
            <a:endParaRPr lang="en-US" sz="1200" b="1" dirty="0">
              <a:solidFill>
                <a:schemeClr val="accent6">
                  <a:lumMod val="75000"/>
                </a:schemeClr>
              </a:solidFill>
              <a:latin typeface="Calibri"/>
              <a:cs typeface="Calibri"/>
            </a:endParaRPr>
          </a:p>
        </p:txBody>
      </p:sp>
    </p:spTree>
    <p:extLst>
      <p:ext uri="{BB962C8B-B14F-4D97-AF65-F5344CB8AC3E}">
        <p14:creationId xmlns:p14="http://schemas.microsoft.com/office/powerpoint/2010/main" val="35489817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Η επίσημη θεσμοθέτηση της κοινωνικής οικονομίας και της κοινωνικής επιχειρηματικότητας με τον νόμο 4019/2011 σηματοδότησε μια σημαντική καμπή στη νομική ανάπτυξη των ελληνικών κοινωνικών επιχειρήσεων</a:t>
            </a:r>
            <a:r>
              <a:rPr lang="en-US" sz="2000" dirty="0">
                <a:latin typeface="+mj-lt"/>
              </a:rPr>
              <a:t>. </a:t>
            </a:r>
            <a:r>
              <a:rPr lang="el-GR" sz="2000" dirty="0">
                <a:latin typeface="+mj-lt"/>
              </a:rPr>
              <a:t>Αυτή η νέα νομοθεσία, η οποία ψηφίστηκε ταυτόχρονα με την επιδείνωση της ελληνικής κρίσης, την εμφάνιση νέων κοινωνικών κινημάτων και οι άνθρωποι άρχισαν να πειραματίζονται με εναλλακτικές οικονομίες και μορφές αλληλεγγύης (</a:t>
            </a:r>
            <a:r>
              <a:rPr lang="el-GR" sz="2000" dirty="0" err="1">
                <a:latin typeface="+mj-lt"/>
              </a:rPr>
              <a:t>Βαρβαρούσης</a:t>
            </a:r>
            <a:r>
              <a:rPr lang="el-GR" sz="2000" dirty="0">
                <a:latin typeface="+mj-lt"/>
              </a:rPr>
              <a:t> και </a:t>
            </a:r>
            <a:r>
              <a:rPr lang="el-GR" sz="2000" dirty="0" err="1">
                <a:latin typeface="+mj-lt"/>
              </a:rPr>
              <a:t>Καλλής</a:t>
            </a:r>
            <a:r>
              <a:rPr lang="el-GR" sz="2000" dirty="0">
                <a:latin typeface="+mj-lt"/>
              </a:rPr>
              <a:t>, 2017), προκάλεσε αύξηση στις κοινωνικές επιχειρήσεις (</a:t>
            </a:r>
            <a:r>
              <a:rPr lang="el-GR" sz="2000" dirty="0" err="1">
                <a:latin typeface="+mj-lt"/>
              </a:rPr>
              <a:t>Βαρβαρούσης</a:t>
            </a:r>
            <a:r>
              <a:rPr lang="el-GR" sz="2000" dirty="0">
                <a:latin typeface="+mj-lt"/>
              </a:rPr>
              <a:t> </a:t>
            </a:r>
            <a:r>
              <a:rPr lang="el-GR" sz="2000" dirty="0" err="1">
                <a:latin typeface="+mj-lt"/>
              </a:rPr>
              <a:t>et</a:t>
            </a:r>
            <a:r>
              <a:rPr lang="el-GR" sz="2000" dirty="0">
                <a:latin typeface="+mj-lt"/>
              </a:rPr>
              <a:t> </a:t>
            </a:r>
            <a:r>
              <a:rPr lang="el-GR" sz="2000" dirty="0" err="1">
                <a:latin typeface="+mj-lt"/>
              </a:rPr>
              <a:t>al</a:t>
            </a:r>
            <a:r>
              <a:rPr lang="el-GR" sz="2000" dirty="0">
                <a:latin typeface="+mj-lt"/>
              </a:rPr>
              <a:t>., 2018), επέκτεινε τις δραστηριότητες σε όλους σχεδόν τους οικονομικούς τομείς και την ανακάλυψη νομοθετικών κενών και ανεκπλήρωτων αναγκών. Ως αποτέλεσμα, αυτό το στάδιο θα μπορούσε να αναφέρεται ως "μεταβατικό" λόγω της σύντομης ύπαρξής του και του κρίσιμου ρόλου στην ανάπτυξη μιας πειραματικής μεθόδου</a:t>
            </a:r>
            <a:r>
              <a:rPr lang="en-US" sz="2000" dirty="0">
                <a:latin typeface="+mj-lt"/>
              </a:rPr>
              <a:t>.</a:t>
            </a:r>
            <a:br>
              <a:rPr lang="ro-RO" sz="2000" dirty="0"/>
            </a:br>
            <a:br>
              <a:rPr lang="ro-RO" sz="2000" dirty="0"/>
            </a:b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34304" y="1438668"/>
            <a:ext cx="8072400" cy="5243485"/>
          </a:xfrm>
          <a:prstGeom prst="rect">
            <a:avLst/>
          </a:prstGeom>
          <a:noFill/>
          <a:ln>
            <a:noFill/>
          </a:ln>
        </p:spPr>
        <p:txBody>
          <a:bodyPr spcFirstLastPara="1" wrap="square" lIns="91425" tIns="45700" rIns="91425" bIns="45700" anchor="ctr" anchorCtr="0">
            <a:noAutofit/>
          </a:bodyPr>
          <a:lstStyle/>
          <a:p>
            <a:r>
              <a:rPr lang="el-GR" sz="2000" b="1" dirty="0">
                <a:latin typeface="+mj-lt"/>
              </a:rPr>
              <a:t>Με την εισαγωγή του Ν. 4430 το 2016 ξεκίνησε η τρίτη φάση</a:t>
            </a:r>
            <a:r>
              <a:rPr lang="ro-RO" sz="2000" b="1" dirty="0">
                <a:latin typeface="+mj-lt"/>
              </a:rPr>
              <a:t>.</a:t>
            </a:r>
            <a:r>
              <a:rPr lang="ro-RO" sz="2000" dirty="0">
                <a:latin typeface="+mj-lt"/>
              </a:rPr>
              <a:t> </a:t>
            </a:r>
            <a:r>
              <a:rPr lang="el-GR" sz="2000" dirty="0">
                <a:latin typeface="+mj-lt"/>
              </a:rPr>
              <a:t>Τα κύρια χαρακτηριστικά της είναι η ενοποίηση των κοινωνικών εταιρειών ως εναλλακτικών στο πρότυπο </a:t>
            </a:r>
            <a:r>
              <a:rPr lang="el-GR" sz="2000" dirty="0" err="1">
                <a:latin typeface="+mj-lt"/>
              </a:rPr>
              <a:t>business-as-usual</a:t>
            </a:r>
            <a:r>
              <a:rPr lang="el-GR" sz="2000" dirty="0">
                <a:latin typeface="+mj-lt"/>
              </a:rPr>
              <a:t> και η εξάπλωσή τους σε νέους οικονομικούς τομείς. Η ελληνική νομοθεσία </a:t>
            </a:r>
            <a:r>
              <a:rPr lang="el-GR" sz="2000" dirty="0" err="1">
                <a:latin typeface="+mj-lt"/>
              </a:rPr>
              <a:t>επικαιροποιήθηκε</a:t>
            </a:r>
            <a:r>
              <a:rPr lang="el-GR" sz="2000" dirty="0">
                <a:latin typeface="+mj-lt"/>
              </a:rPr>
              <a:t> με τον Ν. 4430/2016, ο οποίος πρόσθεσε επίσης μια σειρά από νέες έννοιες και μηχανισμούς για τη μέτρηση της αποτελεσματικότητας των κοινωνικών επιχειρήσεων. Επιπλέον, εισήγαγε τη νομική μορφή «εργατικοί συνεταιρισμοί», διαχώρισε τη νομική μορφή της κοινωνικής επιχείρησης από το καθεστώς της ΚΟΑ και βελτίωσε μια σειρά από έννοιες που είχαν αρχικά παρουσιαστεί με τον Νόμο 4019/2011. Επιπλέον, άνοιξε το δρόμο για την πιθανή συγχώνευση της ασύνδετης νομοθεσίας για τις κοινωνικές επιχειρήσεις του έθνους. Παρά τις πολυάριθμες προόδους που επέφερε ο Νόμος 4430/2016, πρέπει να τονιστεί ότι οι άμεσες και μακροπρόθεσμες επιπτώσεις του είναι ακόμη συζητήσιμες μέχρι τη στιγμή που γράφονται αυτές οι γραμμές.</a:t>
            </a:r>
            <a:br>
              <a:rPr lang="ro-RO" sz="2000" dirty="0">
                <a:latin typeface="+mj-lt"/>
              </a:rPr>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438598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1889" y="1487136"/>
            <a:ext cx="8072400" cy="4730697"/>
          </a:xfrm>
          <a:prstGeom prst="rect">
            <a:avLst/>
          </a:prstGeom>
          <a:noFill/>
          <a:ln>
            <a:noFill/>
          </a:ln>
        </p:spPr>
        <p:txBody>
          <a:bodyPr spcFirstLastPara="1" wrap="square" lIns="91425" tIns="45700" rIns="91425" bIns="45700" anchor="ctr" anchorCtr="0">
            <a:noAutofit/>
          </a:bodyPr>
          <a:lstStyle/>
          <a:p>
            <a:r>
              <a:rPr lang="el-GR" sz="2000" dirty="0">
                <a:latin typeface="+mj-lt"/>
              </a:rPr>
              <a:t>Από όλες τις νομικές μορφές που εισάγει ο Ν. 4430/2016 ως υπερήμερες οντότητες του νέου κλάδου ΣΣΕ, εντοπίζονται οι εξής τύποι </a:t>
            </a:r>
            <a:r>
              <a:rPr lang="en-US" sz="2000" dirty="0">
                <a:latin typeface="+mj-lt"/>
              </a:rPr>
              <a:t>:</a:t>
            </a:r>
            <a:br>
              <a:rPr lang="ro-RO" sz="2000" dirty="0">
                <a:latin typeface="+mj-lt"/>
              </a:rPr>
            </a:br>
            <a:r>
              <a:rPr lang="el-GR" sz="2000" dirty="0">
                <a:latin typeface="+mj-lt"/>
              </a:rPr>
              <a:t>«Μια εναλλακτική μορφή για τη διευθέτηση των κοινωνικών, παραγωγικών, διανομής, κατανάλωσης και συνδέσεων επανεπένδυσης με δημοκρατικό τρόπο που βασίζεται στις αξίες της αλληλεγγύης, της ισότητας και της συνεργασίας σε σχέση με το ανθρώπινο και φυσικό περιβάλλον» περιλαμβάνεται συγκεκριμένα στο νέο νόμο. Νόμος 4430/2016, ο οποίος ουσιαστικά καθιστά ολόκληρη την ελληνική κοινωνία ως ομάδα-στόχο για τις κοινωνικές επιχειρήσεις αντί για τις μειονεκτούσες και ειδικές ομάδες (Αδάμ κ.ά. 2018).</a:t>
            </a:r>
            <a:br>
              <a:rPr lang="ro-RO" sz="2000" dirty="0">
                <a:latin typeface="+mj-lt"/>
              </a:rPr>
            </a:br>
            <a:r>
              <a:rPr lang="el-GR" sz="2000" dirty="0">
                <a:latin typeface="+mj-lt"/>
              </a:rPr>
              <a:t>Οι εργατικοί συνεταιρισμοί εισήχθησαν για πρώτη φορά ως προεπιλεγμένες οντότητες SSE το 2016</a:t>
            </a:r>
            <a:r>
              <a:rPr lang="en-US" sz="2000" dirty="0">
                <a:latin typeface="+mj-lt"/>
              </a:rPr>
              <a:t>.</a:t>
            </a:r>
            <a:br>
              <a:rPr lang="ro-RO" sz="2000" dirty="0">
                <a:latin typeface="+mj-lt"/>
              </a:rPr>
            </a:br>
            <a:r>
              <a:rPr lang="el-GR" sz="2000" dirty="0">
                <a:latin typeface="+mj-lt"/>
              </a:rPr>
              <a:t>Ο Νόμος 4430/2016 καθιέρωσε τον Ειδικό Γραμματέα Κοινωνικής και Αλληλέγγυας Οικονομίας, μια μοναδική διοικητική αρχή που προάγει τη ΣΣΕ, εκτός από την αναθεώρηση των προηγούμενων νομικών δομών της ΚΟΑ. Οι κύριες αρμοδιότητες του νέου φορέα του Υπουργείου Εργασίας είναι η ανάπτυξη και η εφαρμογή της εθνικής πολιτικής για τη ΣΣΕ</a:t>
            </a:r>
            <a:r>
              <a:rPr lang="en-US" sz="2000" dirty="0">
                <a:latin typeface="+mj-lt"/>
              </a:rPr>
              <a:t>.</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78266" y="1644163"/>
            <a:ext cx="8072400" cy="4598376"/>
          </a:xfrm>
          <a:prstGeom prst="rect">
            <a:avLst/>
          </a:prstGeom>
          <a:noFill/>
          <a:ln>
            <a:noFill/>
          </a:ln>
        </p:spPr>
        <p:txBody>
          <a:bodyPr spcFirstLastPara="1" wrap="square" lIns="91425" tIns="45700" rIns="91425" bIns="45700" anchor="ctr" anchorCtr="0">
            <a:noAutofit/>
          </a:bodyPr>
          <a:lstStyle/>
          <a:p>
            <a:r>
              <a:rPr lang="el-GR" sz="2000" dirty="0">
                <a:latin typeface="+mj-lt"/>
              </a:rPr>
              <a:t>Τα ακόλουθα πέντε λειτουργικά κριτήρια — τα οποία διατάσσονται εδώ ανάλογα με το περιεχόμενό τους — θεσπίστηκαν πιο επίσημα με τον Ν. 4430/2016 </a:t>
            </a:r>
            <a:r>
              <a:rPr lang="en-US" sz="2000" dirty="0">
                <a:latin typeface="+mj-lt"/>
              </a:rPr>
              <a:t>:</a:t>
            </a:r>
            <a:br>
              <a:rPr lang="ro-RO" sz="2000" dirty="0">
                <a:latin typeface="+mj-lt"/>
              </a:rPr>
            </a:br>
            <a:r>
              <a:rPr lang="el-GR" sz="2000" b="1" dirty="0">
                <a:latin typeface="+mj-lt"/>
              </a:rPr>
              <a:t>Στόχος</a:t>
            </a:r>
            <a:r>
              <a:rPr lang="en-US" sz="2000" b="1" dirty="0">
                <a:latin typeface="+mj-lt"/>
              </a:rPr>
              <a:t>:</a:t>
            </a:r>
            <a:br>
              <a:rPr lang="ro-RO" sz="2000" dirty="0">
                <a:latin typeface="+mj-lt"/>
              </a:rPr>
            </a:br>
            <a:r>
              <a:rPr lang="en-US" sz="2000" dirty="0">
                <a:latin typeface="+mj-lt"/>
              </a:rPr>
              <a:t>- </a:t>
            </a:r>
            <a:r>
              <a:rPr lang="el-GR" sz="2000" dirty="0">
                <a:latin typeface="+mj-lt"/>
              </a:rPr>
              <a:t>Δημιουργία κοινωνικών και συλλογικά επωφελείς δραστηριοτήτων</a:t>
            </a:r>
            <a:r>
              <a:rPr lang="en-US" sz="2000" dirty="0">
                <a:latin typeface="+mj-lt"/>
              </a:rPr>
              <a:t>.</a:t>
            </a:r>
            <a:br>
              <a:rPr lang="ro-RO" sz="2000" dirty="0">
                <a:latin typeface="+mj-lt"/>
              </a:rPr>
            </a:br>
            <a:r>
              <a:rPr lang="en-US" sz="2000" dirty="0">
                <a:latin typeface="+mj-lt"/>
              </a:rPr>
              <a:t>- </a:t>
            </a:r>
            <a:r>
              <a:rPr lang="el-GR" sz="2000" dirty="0">
                <a:latin typeface="+mj-lt"/>
              </a:rPr>
              <a:t>Προώθηση οριζόντιας και δίκαιης δικτύωσης με άλλους οργανισμούς SSE για την τόνωση της οικονομικής δραστηριότητας και την παραγωγή κοινωνικής αξίας</a:t>
            </a:r>
            <a:r>
              <a:rPr lang="en-US" sz="2000" dirty="0">
                <a:latin typeface="+mj-lt"/>
              </a:rPr>
              <a:t>.</a:t>
            </a:r>
            <a:br>
              <a:rPr lang="en-US" sz="2000" dirty="0">
                <a:latin typeface="+mj-lt"/>
              </a:rPr>
            </a:br>
            <a:br>
              <a:rPr lang="ro-RO" sz="2000" dirty="0">
                <a:latin typeface="+mj-lt"/>
              </a:rPr>
            </a:br>
            <a:r>
              <a:rPr lang="el-GR" sz="2000" b="1" dirty="0">
                <a:latin typeface="+mj-lt"/>
              </a:rPr>
              <a:t>Διακυβέρνηση </a:t>
            </a:r>
            <a:r>
              <a:rPr lang="en-US" sz="2000" b="1" dirty="0">
                <a:latin typeface="+mj-lt"/>
              </a:rPr>
              <a:t>:</a:t>
            </a:r>
            <a:br>
              <a:rPr lang="ro-RO" sz="2000" dirty="0">
                <a:latin typeface="+mj-lt"/>
              </a:rPr>
            </a:br>
            <a:r>
              <a:rPr lang="el-GR" sz="2000" dirty="0">
                <a:latin typeface="+mj-lt"/>
              </a:rPr>
              <a:t>Με τη χρήση ενός δημοκρατικού συστήματος λήψης αποφάσεων, τα μέλη ενημερώνονται και διασφαλίζεται η συμμετοχή τους</a:t>
            </a:r>
            <a:r>
              <a:rPr lang="en-US" sz="2000" dirty="0">
                <a:latin typeface="+mj-lt"/>
              </a:rPr>
              <a:t>.</a:t>
            </a:r>
            <a:br>
              <a:rPr lang="ro-RO" sz="2000" dirty="0">
                <a:latin typeface="+mj-lt"/>
              </a:rPr>
            </a:br>
            <a:r>
              <a:rPr lang="el-GR" sz="2000" dirty="0">
                <a:latin typeface="+mj-lt"/>
              </a:rPr>
              <a:t>Εφαρμογή του κανόνα «ένα μέλος, μία ψήφος», ανεξάρτητα από την οικονομική δέσμευση που έχει αναλάβει κάθε μέλος</a:t>
            </a:r>
            <a:r>
              <a:rPr lang="en-US" sz="2000" dirty="0">
                <a:latin typeface="+mj-lt"/>
              </a:rPr>
              <a:t>.</a:t>
            </a:r>
            <a:br>
              <a:rPr lang="ro-RO" sz="2000" dirty="0"/>
            </a:br>
            <a:endParaRPr lang="ro-RO"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967254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Οικονομική ισότητα </a:t>
            </a:r>
            <a:r>
              <a:rPr lang="en-US" sz="2000" b="1" dirty="0">
                <a:latin typeface="+mj-lt"/>
              </a:rPr>
              <a:t>:</a:t>
            </a:r>
            <a:br>
              <a:rPr lang="ro-RO" sz="2000" dirty="0">
                <a:latin typeface="+mj-lt"/>
              </a:rPr>
            </a:br>
            <a:r>
              <a:rPr lang="el-GR" sz="2000" dirty="0">
                <a:latin typeface="+mj-lt"/>
              </a:rPr>
              <a:t>Ο ανώτατος μισθός δεν μπορεί να είναι μεγαλύτερος από το τριπλάσιο του κατώτατου</a:t>
            </a:r>
            <a:r>
              <a:rPr lang="en-US" sz="2000" dirty="0">
                <a:latin typeface="+mj-lt"/>
              </a:rPr>
              <a:t>. </a:t>
            </a:r>
            <a:br>
              <a:rPr lang="ro-RO" sz="2000" dirty="0">
                <a:latin typeface="+mj-lt"/>
              </a:rPr>
            </a:br>
            <a:r>
              <a:rPr lang="el-GR" sz="2000" dirty="0">
                <a:latin typeface="+mj-lt"/>
              </a:rPr>
              <a:t>Ο οργανισμός θα πρέπει να αρχίσει να χρεώνει ετήσιο μισθό που αντιστοιχεί τουλάχιστον στο 25% των εσόδων του προηγούμενου έτους μετά το δεύτερο έτος λειτουργίας του</a:t>
            </a:r>
            <a:r>
              <a:rPr lang="en-US" sz="2000" dirty="0">
                <a:latin typeface="+mj-lt"/>
              </a:rPr>
              <a:t>.</a:t>
            </a:r>
            <a:br>
              <a:rPr lang="ro-RO" sz="2000" dirty="0">
                <a:latin typeface="+mj-lt"/>
              </a:rPr>
            </a:br>
            <a:br>
              <a:rPr lang="ro-RO" sz="2000" dirty="0">
                <a:latin typeface="+mj-lt"/>
              </a:rPr>
            </a:br>
            <a:r>
              <a:rPr lang="el-GR" sz="2000" b="1" dirty="0">
                <a:latin typeface="+mj-lt"/>
              </a:rPr>
              <a:t>Επιλέξιμο μέλος</a:t>
            </a:r>
            <a:r>
              <a:rPr lang="en-US" sz="2000" b="1" dirty="0">
                <a:latin typeface="+mj-lt"/>
              </a:rPr>
              <a:t>:</a:t>
            </a:r>
            <a:br>
              <a:rPr lang="ro-RO" sz="2000" dirty="0">
                <a:latin typeface="+mj-lt"/>
              </a:rPr>
            </a:br>
            <a:r>
              <a:rPr lang="en-US" sz="2000" dirty="0">
                <a:latin typeface="+mj-lt"/>
              </a:rPr>
              <a:t>- </a:t>
            </a:r>
            <a:r>
              <a:rPr lang="el-GR" sz="2000" dirty="0">
                <a:latin typeface="+mj-lt"/>
              </a:rPr>
              <a:t>Ένας φορέας SSE δεν μπορεί να ιδρυθεί και δεν ρυθμίζεται άμεσα ή έμμεσα από νομικά πρόσωπα που συνδέονται επίσημα με τις τοπικές αρχές ή άλλο νομικό φορέα που δραστηριοποιείται στο δημόσιο τομέα</a:t>
            </a:r>
            <a:r>
              <a:rPr lang="en-US" sz="2000" dirty="0">
                <a:latin typeface="+mj-lt"/>
              </a:rPr>
              <a:t>.</a:t>
            </a:r>
            <a:br>
              <a:rPr lang="ro-RO" sz="2000" dirty="0">
                <a:latin typeface="+mj-lt"/>
              </a:rPr>
            </a:br>
            <a:r>
              <a:rPr lang="en-US" sz="2000" dirty="0">
                <a:latin typeface="+mj-lt"/>
              </a:rPr>
              <a:t>- </a:t>
            </a:r>
            <a:r>
              <a:rPr lang="el-GR" sz="2000" dirty="0">
                <a:latin typeface="+mj-lt"/>
              </a:rPr>
              <a:t>Τα μέλη ενός </a:t>
            </a:r>
            <a:r>
              <a:rPr lang="el-GR" sz="2000" dirty="0" err="1">
                <a:latin typeface="+mj-lt"/>
              </a:rPr>
              <a:t>KoinSEp</a:t>
            </a:r>
            <a:r>
              <a:rPr lang="el-GR" sz="2000" dirty="0">
                <a:latin typeface="+mj-lt"/>
              </a:rPr>
              <a:t> ή εργατικού συνεταιρισμού δεν επιτρέπεται να ανήκουν σε άλλο </a:t>
            </a:r>
            <a:r>
              <a:rPr lang="el-GR" sz="2000" dirty="0" err="1">
                <a:latin typeface="+mj-lt"/>
              </a:rPr>
              <a:t>KoinSEp</a:t>
            </a:r>
            <a:r>
              <a:rPr lang="el-GR" sz="2000" dirty="0">
                <a:latin typeface="+mj-lt"/>
              </a:rPr>
              <a:t> ή συνεταιρισμό εργαζομένων που ασκεί την ίδια δραστηριότητα</a:t>
            </a:r>
            <a:r>
              <a:rPr lang="en-US" sz="2000" dirty="0">
                <a:latin typeface="+mj-lt"/>
              </a:rPr>
              <a:t>.</a:t>
            </a: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1793631"/>
            <a:ext cx="8072400" cy="4360984"/>
          </a:xfrm>
          <a:prstGeom prst="rect">
            <a:avLst/>
          </a:prstGeom>
          <a:noFill/>
          <a:ln>
            <a:noFill/>
          </a:ln>
        </p:spPr>
        <p:txBody>
          <a:bodyPr spcFirstLastPara="1" wrap="square" lIns="91425" tIns="45700" rIns="91425" bIns="45700" anchor="ctr" anchorCtr="0">
            <a:noAutofit/>
          </a:bodyPr>
          <a:lstStyle/>
          <a:p>
            <a:r>
              <a:rPr lang="el-GR" sz="2000" b="1" dirty="0">
                <a:latin typeface="+mj-lt"/>
              </a:rPr>
              <a:t>Διανομή κερδών </a:t>
            </a:r>
            <a:r>
              <a:rPr lang="en-US" sz="2000" b="1" dirty="0">
                <a:latin typeface="+mj-lt"/>
              </a:rPr>
              <a:t>:</a:t>
            </a:r>
            <a:br>
              <a:rPr lang="ro-RO" sz="2000" dirty="0">
                <a:latin typeface="+mj-lt"/>
              </a:rPr>
            </a:br>
            <a:r>
              <a:rPr lang="en-US" sz="2000" dirty="0">
                <a:latin typeface="+mj-lt"/>
              </a:rPr>
              <a:t>- </a:t>
            </a:r>
            <a:r>
              <a:rPr lang="el-GR" sz="2000" dirty="0">
                <a:latin typeface="+mj-lt"/>
              </a:rPr>
              <a:t>5% για τη σύσταση αποθεματικού για φορείς της ΚΑΟ</a:t>
            </a:r>
            <a:r>
              <a:rPr lang="en-US" sz="2000" dirty="0">
                <a:latin typeface="+mj-lt"/>
              </a:rPr>
              <a:t>.</a:t>
            </a:r>
            <a:br>
              <a:rPr lang="ro-RO" sz="2000" dirty="0">
                <a:latin typeface="+mj-lt"/>
              </a:rPr>
            </a:br>
            <a:r>
              <a:rPr lang="en-US" sz="2000" dirty="0">
                <a:latin typeface="+mj-lt"/>
              </a:rPr>
              <a:t>- </a:t>
            </a:r>
            <a:r>
              <a:rPr lang="el-GR" sz="2000" dirty="0">
                <a:latin typeface="+mj-lt"/>
              </a:rPr>
              <a:t>Είτε είναι μέλη είτε όχι, οι εργαζόμενοι μπορούν να λάβουν πρόσθετη αποζημίωση έως και 35%.</a:t>
            </a:r>
            <a:br>
              <a:rPr lang="ro-RO" sz="2000" dirty="0">
                <a:latin typeface="+mj-lt"/>
              </a:rPr>
            </a:br>
            <a:r>
              <a:rPr lang="en-US" sz="2000" dirty="0">
                <a:latin typeface="+mj-lt"/>
              </a:rPr>
              <a:t>-</a:t>
            </a:r>
            <a:r>
              <a:rPr lang="el-GR" sz="2000" dirty="0">
                <a:latin typeface="+mj-lt"/>
              </a:rPr>
              <a:t> Τα υπόλοιπα κεφάλαια ενδέχεται να χρησιμοποιηθούν για την επέκταση ή τη δημιουργία νέων θέσεων εργασίας</a:t>
            </a:r>
            <a:r>
              <a:rPr lang="en-US" sz="2000" dirty="0">
                <a:latin typeface="+mj-lt"/>
              </a:rPr>
              <a:t>.</a:t>
            </a:r>
            <a:br>
              <a:rPr lang="ro-RO" sz="2000" dirty="0">
                <a:latin typeface="+mj-lt"/>
              </a:rPr>
            </a:br>
            <a:r>
              <a:rPr lang="en-US" sz="2000" dirty="0">
                <a:latin typeface="+mj-lt"/>
              </a:rPr>
              <a:t>-</a:t>
            </a:r>
            <a:r>
              <a:rPr lang="el-GR" sz="2000" dirty="0">
                <a:latin typeface="+mj-lt"/>
              </a:rPr>
              <a:t> Δεδομένου ότι δεν υπάρχει μηχανισμός διανομής μερίσματος με βάση τις συνεταιριστικές μετοχές, τα μη εργαζόμενα μέλη του οργανισμού δεν έχουν δικαίωμα σε αποδοχές</a:t>
            </a:r>
            <a:r>
              <a:rPr lang="en-US" sz="2000" dirty="0">
                <a:latin typeface="+mj-lt"/>
              </a:rPr>
              <a:t>.</a:t>
            </a:r>
            <a:br>
              <a:rPr lang="ro-RO" sz="2000" dirty="0">
                <a:latin typeface="+mj-lt"/>
              </a:rPr>
            </a:br>
            <a:r>
              <a:rPr lang="en-US" sz="2000" dirty="0">
                <a:latin typeface="+mj-lt"/>
              </a:rPr>
              <a:t>-</a:t>
            </a:r>
            <a:r>
              <a:rPr lang="el-GR" sz="2000" dirty="0">
                <a:latin typeface="+mj-lt"/>
              </a:rPr>
              <a:t> Κατόπιν αιτήματός τους, τα μέλη των Πολιτικών Συνεταιρισμών που έχουν αναγνωριστεί ως φορείς της ΣΣΕ δικαιούνται να λάβουν κάθε υπέρβαση από τις συναλλαγές του συνεταιρισμού με τα μέλη του. Τα επιπλέον χρήματα διατηρούνται σε διαφορετικό λογαριασμό</a:t>
            </a:r>
            <a:r>
              <a:rPr lang="en-US" sz="2000" dirty="0">
                <a:latin typeface="+mj-lt"/>
              </a:rPr>
              <a:t>.</a:t>
            </a:r>
            <a:br>
              <a:rPr lang="ro-RO" sz="2000" dirty="0"/>
            </a:b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602944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ro-RO" sz="2000" b="1" dirty="0">
                <a:latin typeface="+mj-lt"/>
              </a:rPr>
              <a:t>4. </a:t>
            </a:r>
            <a:r>
              <a:rPr lang="el-GR" sz="2000" b="1" dirty="0">
                <a:latin typeface="+mj-lt"/>
              </a:rPr>
              <a:t>Νομικές πτυχές στη Σλοβακία</a:t>
            </a:r>
            <a:br>
              <a:rPr lang="ro-RO" sz="2000" b="1" dirty="0">
                <a:latin typeface="+mj-lt"/>
              </a:rPr>
            </a:br>
            <a:br>
              <a:rPr lang="ro-RO" sz="2000" b="1" dirty="0">
                <a:latin typeface="+mj-lt"/>
              </a:rPr>
            </a:br>
            <a:r>
              <a:rPr lang="el-GR" sz="2000" b="1" dirty="0">
                <a:latin typeface="+mj-lt"/>
              </a:rPr>
              <a:t>Όσον αφορά τη φράση «κοινωνική επιχείρηση», το σλοβακικό νομοθετικό πλαίσιο συμπεριέλαβε τον πρώτο ορισμό του το 2008</a:t>
            </a:r>
            <a:r>
              <a:rPr lang="ro-RO" sz="2000" b="1" dirty="0">
                <a:latin typeface="+mj-lt"/>
              </a:rPr>
              <a:t>.</a:t>
            </a:r>
            <a:r>
              <a:rPr lang="ro-RO" sz="2000" dirty="0">
                <a:latin typeface="+mj-lt"/>
              </a:rPr>
              <a:t> </a:t>
            </a:r>
            <a:r>
              <a:rPr lang="el-GR" sz="2000" dirty="0">
                <a:latin typeface="+mj-lt"/>
              </a:rPr>
              <a:t>Ως απάντηση στην απότομη αύξηση της ανεργίας που συνδέεται με την παγκόσμια οικονομική κρίση, ο νόμος 5/2004 </a:t>
            </a:r>
            <a:r>
              <a:rPr lang="el-GR" sz="2000" dirty="0" err="1">
                <a:latin typeface="+mj-lt"/>
              </a:rPr>
              <a:t>Coll</a:t>
            </a:r>
            <a:r>
              <a:rPr lang="el-GR" sz="2000" dirty="0">
                <a:latin typeface="+mj-lt"/>
              </a:rPr>
              <a:t>. για τις Υπηρεσίες Απασχόλησης τροποποιήθηκε τον Απρίλιο του 2008 για να συμπεριλάβει τις κοινωνικές επιχειρήσεις. Εντός του ενεργητικού πλαισίου πολιτικής για την αγορά εργασίας, αναπτύχθηκε ως νέο μέτρο μια συνεισφορά που επιδοτεί το κόστος εργασίας ενός εργαζομένου σε μια κοινωνική επιχείρηση</a:t>
            </a:r>
            <a:r>
              <a:rPr lang="ro-RO" sz="2000" dirty="0">
                <a:latin typeface="+mj-lt"/>
              </a:rPr>
              <a:t>.</a:t>
            </a:r>
            <a:br>
              <a:rPr lang="ro-RO" sz="2000" dirty="0">
                <a:latin typeface="+mj-lt"/>
              </a:rPr>
            </a:br>
            <a:r>
              <a:rPr lang="el-GR" sz="2000" dirty="0">
                <a:latin typeface="+mj-lt"/>
              </a:rPr>
              <a:t>Η τροπολογία του 2008 έπαιξε ρόλο στη συσκότιση εκείνων των de facto κοινωνικών επιχειρήσεων που δεν επικεντρώνονται στην εργασιακή ένταξη, αναγνωρίζοντας τις κοινωνικές επιχειρήσεις που προορίζονται σκόπιμα να τις βοηθήσουν</a:t>
            </a:r>
            <a:r>
              <a:rPr lang="ro-RO" sz="2000" dirty="0">
                <a:latin typeface="+mj-lt"/>
              </a:rPr>
              <a:t>.</a:t>
            </a:r>
            <a:br>
              <a:rPr lang="ro-RO" sz="2000" dirty="0"/>
            </a:b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602944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1389185"/>
            <a:ext cx="8072400" cy="4765430"/>
          </a:xfrm>
          <a:prstGeom prst="rect">
            <a:avLst/>
          </a:prstGeom>
          <a:noFill/>
          <a:ln>
            <a:noFill/>
          </a:ln>
        </p:spPr>
        <p:txBody>
          <a:bodyPr spcFirstLastPara="1" wrap="square" lIns="91425" tIns="45700" rIns="91425" bIns="45700" anchor="ctr" anchorCtr="0">
            <a:noAutofit/>
          </a:bodyPr>
          <a:lstStyle/>
          <a:p>
            <a:r>
              <a:rPr lang="el-GR" sz="2000" b="1" dirty="0">
                <a:latin typeface="+mj-lt"/>
              </a:rPr>
              <a:t>Η φράση «θέμα κοινωνικής οικονομίας» προστέθηκε στον νόμο για τις υπηρεσίες απασχόλησης το 2015</a:t>
            </a:r>
            <a:r>
              <a:rPr lang="ro-RO" sz="2000" b="1" dirty="0">
                <a:latin typeface="+mj-lt"/>
              </a:rPr>
              <a:t>.</a:t>
            </a:r>
            <a:r>
              <a:rPr lang="ro-RO" sz="2000" dirty="0">
                <a:latin typeface="+mj-lt"/>
              </a:rPr>
              <a:t> </a:t>
            </a:r>
            <a:r>
              <a:rPr lang="el-GR" sz="2000" dirty="0">
                <a:latin typeface="+mj-lt"/>
              </a:rPr>
              <a:t>Λόγω της χαλάρωσης της άκαμπτης σύνδεσης μεταξύ των κοινωνικών επιχειρήσεων και της εργασιακής ένταξης, αυτή η προσαρμογή επέτρεψε τη μερική διεύρυνση της αντίληψης για την κοινωνική επιχειρηματικότητα. Ωστόσο, από τη σκοπιά των υφιστάμενων δομών υποστήριξης, δεν έχει ακόμη οδηγήσει σε κάποια σημαντική αλλαγή</a:t>
            </a:r>
            <a:r>
              <a:rPr lang="ro-RO" sz="2000" dirty="0">
                <a:latin typeface="+mj-lt"/>
              </a:rPr>
              <a:t>.</a:t>
            </a:r>
            <a:br>
              <a:rPr lang="ro-RO" sz="2000" dirty="0">
                <a:latin typeface="+mj-lt"/>
              </a:rPr>
            </a:br>
            <a:br>
              <a:rPr lang="ro-RO" sz="2000" dirty="0">
                <a:latin typeface="+mj-lt"/>
              </a:rPr>
            </a:br>
            <a:r>
              <a:rPr lang="el-GR" sz="2000" b="1" dirty="0">
                <a:latin typeface="+mj-lt"/>
              </a:rPr>
              <a:t>Ο νόμος 112/2018 για την κοινωνική οικονομία και τις κοινωνικές επιχειρήσεις </a:t>
            </a:r>
            <a:r>
              <a:rPr lang="el-GR" sz="2000" dirty="0">
                <a:latin typeface="+mj-lt"/>
              </a:rPr>
              <a:t>τέθηκε σε ισχύ τον Μάιο του 2018</a:t>
            </a:r>
            <a:r>
              <a:rPr lang="ro-RO" sz="2000" dirty="0">
                <a:latin typeface="+mj-lt"/>
              </a:rPr>
              <a:t>. </a:t>
            </a:r>
            <a:r>
              <a:rPr lang="el-GR" sz="2000" i="1" dirty="0">
                <a:latin typeface="+mj-lt"/>
              </a:rPr>
              <a:t>Η νέα νομοθεσία άλλαξε τον τρόπο με τον οποίο αναπτύχθηκε ένα υποστηρικτικό οικοσύστημα, παρέχοντας μια σειρά από δημόσια χορηγούμενη οικονομική και μη οικονομική βοήθεια ειδικά προσαρμοσμένη στους κοινωνικούς επιχειρηματίες. Δεδομένου του πόσο πρόσφατα τέθηκε σε ισχύ ο νέος νόμος, είναι ακόμη πολύ νωρίς για να συζητηθούν συγκεκριμένες επιπτώσεις.</a:t>
            </a:r>
            <a:br>
              <a:rPr lang="ro-RO" sz="2000" dirty="0">
                <a:latin typeface="+mj-lt"/>
              </a:rPr>
            </a:br>
            <a:br>
              <a:rPr lang="ro-RO" sz="1200" dirty="0"/>
            </a:br>
            <a:r>
              <a:rPr lang="ro-RO" sz="1200" dirty="0"/>
              <a:t>	</a:t>
            </a: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Ο νόμος για το </a:t>
            </a:r>
            <a:r>
              <a:rPr lang="el-GR" sz="2000" b="1" dirty="0" err="1">
                <a:latin typeface="+mj-lt"/>
              </a:rPr>
              <a:t>SEaSE</a:t>
            </a:r>
            <a:r>
              <a:rPr lang="el-GR" sz="2000" b="1" dirty="0">
                <a:latin typeface="+mj-lt"/>
              </a:rPr>
              <a:t> αντιλαμβάνεται τις κοινωνικές επιχειρήσεις ως μια δυναμική εντός της κοινωνικής οικονομίας, η οποία ορίζεται ως</a:t>
            </a:r>
            <a:r>
              <a:rPr lang="en-US" sz="2000" b="1" dirty="0">
                <a:latin typeface="+mj-lt"/>
              </a:rPr>
              <a:t>:</a:t>
            </a:r>
            <a:br>
              <a:rPr lang="ro-RO" sz="2000" dirty="0">
                <a:latin typeface="+mj-lt"/>
              </a:rPr>
            </a:br>
            <a:r>
              <a:rPr lang="ro-RO" sz="2000" i="1" dirty="0">
                <a:latin typeface="+mj-lt"/>
              </a:rPr>
              <a:t>"</a:t>
            </a:r>
            <a:r>
              <a:rPr lang="el-GR" sz="2000" i="1" dirty="0">
                <a:latin typeface="+mj-lt"/>
              </a:rPr>
              <a:t> το άθροισμα των δραστηριοτήτων παραγωγής, διανομής ή καταναλωτών που πραγματοποιούνται μέσω οικονομικής δραστηριότητας ή μη οικονομικής δραστηριότητας ανεξάρτητα από τις κρατικές αρχές, των οποίων ο κύριος στόχος είναι η επίτευξη θετικού κοινωνικού αντίκτυπου </a:t>
            </a:r>
            <a:r>
              <a:rPr lang="ro-RO" sz="2000" i="1" dirty="0">
                <a:latin typeface="+mj-lt"/>
              </a:rPr>
              <a:t>".</a:t>
            </a:r>
            <a:br>
              <a:rPr lang="ro-RO" sz="2000" dirty="0">
                <a:latin typeface="+mj-lt"/>
              </a:rPr>
            </a:br>
            <a:r>
              <a:rPr lang="el-GR" sz="2000" dirty="0">
                <a:latin typeface="+mj-lt"/>
              </a:rPr>
              <a:t>Πράξη 112/2018 για την Κοινωνική Οικονομία και τις Κοινωνικές Επιχειρήσεις</a:t>
            </a:r>
            <a:r>
              <a:rPr lang="ro-RO" sz="2000" dirty="0">
                <a:latin typeface="+mj-lt"/>
              </a:rPr>
              <a:t>.</a:t>
            </a:r>
            <a:br>
              <a:rPr lang="ro-RO" sz="2000" dirty="0">
                <a:latin typeface="+mj-lt"/>
              </a:rPr>
            </a:br>
            <a:r>
              <a:rPr lang="ro-RO" sz="2000" dirty="0"/>
              <a:t> </a:t>
            </a:r>
            <a:br>
              <a:rPr lang="ro-RO" sz="2000" dirty="0"/>
            </a:b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Ο όρος «κοινωνική οικονομία» αναφέρεται </a:t>
            </a:r>
            <a:r>
              <a:rPr lang="el-GR" sz="2000" dirty="0">
                <a:latin typeface="+mj-lt"/>
              </a:rPr>
              <a:t>σε μια ομάδα δραστηριοτήτων που μπορούν να πραγματοποιηθούν από οποιονδήποτε οργανισμό στον ιδιωτικό ή μη κερδοσκοπικό τομέα. Μια συγκεκριμένη οντότητα που ασκεί δραστηριότητες κοινωνικής οικονομίας δεν είναι πάντα «υποκείμενο της κοινωνικής οικονομίας</a:t>
            </a:r>
            <a:r>
              <a:rPr lang="ro-RO" sz="2000" dirty="0">
                <a:latin typeface="+mj-lt"/>
              </a:rPr>
              <a:t>."</a:t>
            </a:r>
            <a:br>
              <a:rPr lang="ro-RO" sz="2000" dirty="0">
                <a:latin typeface="+mj-lt"/>
              </a:rPr>
            </a:br>
            <a:r>
              <a:rPr lang="el-GR" sz="2000" b="1" dirty="0">
                <a:latin typeface="+mj-lt"/>
              </a:rPr>
              <a:t>Ενώσεις πολιτών, ιδρύματα, μη επενδυτικά ταμεία, κοινωφελείς οργανώσεις, θρησκευτικά ιδρύματα, εμπορικές εταιρείες, συνεταιρισμοί ή ατομικές επιχειρήσεις (καθώς και εργοδότες) που </a:t>
            </a:r>
            <a:r>
              <a:rPr lang="ro-RO" sz="2000" b="1" dirty="0">
                <a:latin typeface="+mj-lt"/>
              </a:rPr>
              <a:t>:</a:t>
            </a:r>
            <a:r>
              <a:rPr lang="ro-RO" sz="2000" dirty="0">
                <a:latin typeface="+mj-lt"/>
              </a:rPr>
              <a:t> </a:t>
            </a:r>
            <a:br>
              <a:rPr lang="ro-RO" sz="2000" dirty="0">
                <a:latin typeface="+mj-lt"/>
              </a:rPr>
            </a:br>
            <a:r>
              <a:rPr lang="ro-RO" sz="2000" dirty="0">
                <a:latin typeface="+mj-lt"/>
              </a:rPr>
              <a:t>a) </a:t>
            </a:r>
            <a:r>
              <a:rPr lang="el-GR" sz="2000" dirty="0">
                <a:latin typeface="+mj-lt"/>
              </a:rPr>
              <a:t>δεν χρηματοδοτούνται και διαχειρίζονται ως επί το </a:t>
            </a:r>
            <a:r>
              <a:rPr lang="el-GR" sz="2000" dirty="0" err="1">
                <a:latin typeface="+mj-lt"/>
              </a:rPr>
              <a:t>πλείστον</a:t>
            </a:r>
            <a:r>
              <a:rPr lang="el-GR" sz="2000" dirty="0">
                <a:latin typeface="+mj-lt"/>
              </a:rPr>
              <a:t> ή πλήρως από το κράτος</a:t>
            </a:r>
            <a:br>
              <a:rPr lang="ro-RO" sz="2000" dirty="0">
                <a:latin typeface="+mj-lt"/>
              </a:rPr>
            </a:br>
            <a:r>
              <a:rPr lang="ro-RO" sz="2000" dirty="0">
                <a:latin typeface="+mj-lt"/>
              </a:rPr>
              <a:t>b) </a:t>
            </a:r>
            <a:r>
              <a:rPr lang="el-GR" sz="2000" dirty="0">
                <a:latin typeface="+mj-lt"/>
              </a:rPr>
              <a:t>εκτελούν δραστηριότητες που σχετίζονται με έναν τομέα της κοινωνικής οικονομίας (δηλαδή, ο κύριος στόχος τους είναι να επιτύχουν θετικό κοινωνικό αντίκτυπο</a:t>
            </a:r>
            <a:r>
              <a:rPr lang="ro-RO" sz="2000" dirty="0">
                <a:latin typeface="+mj-lt"/>
              </a:rPr>
              <a:t>)</a:t>
            </a:r>
            <a:br>
              <a:rPr lang="ro-RO" sz="2000" dirty="0">
                <a:latin typeface="+mj-lt"/>
              </a:rPr>
            </a:br>
            <a:r>
              <a:rPr lang="ro-RO" sz="2000" dirty="0">
                <a:latin typeface="+mj-lt"/>
              </a:rPr>
              <a:t>c) </a:t>
            </a:r>
            <a:r>
              <a:rPr lang="el-GR" sz="2000" dirty="0">
                <a:latin typeface="+mj-lt"/>
              </a:rPr>
              <a:t>που δεν έχουν κερδοσκοπικό σκοπό</a:t>
            </a:r>
            <a:r>
              <a:rPr lang="ro-RO" sz="2000" dirty="0">
                <a:latin typeface="+mj-lt"/>
              </a:rPr>
              <a:t>.</a:t>
            </a:r>
            <a:br>
              <a:rPr lang="ro-RO" sz="2000" dirty="0"/>
            </a:br>
            <a:r>
              <a:rPr lang="ro-RO" sz="1200" dirty="0"/>
              <a:t>	</a:t>
            </a: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290335" y="4070838"/>
            <a:ext cx="8072400" cy="2145323"/>
          </a:xfrm>
          <a:prstGeom prst="rect">
            <a:avLst/>
          </a:prstGeom>
          <a:noFill/>
          <a:ln>
            <a:noFill/>
          </a:ln>
        </p:spPr>
        <p:txBody>
          <a:bodyPr spcFirstLastPara="1" wrap="square" lIns="91425" tIns="45700" rIns="91425" bIns="45700" anchor="ctr" anchorCtr="0">
            <a:noAutofit/>
          </a:bodyPr>
          <a:lstStyle/>
          <a:p>
            <a:pPr algn="ctr">
              <a:buSzPts val="4000"/>
            </a:pPr>
            <a:r>
              <a:rPr lang="el-GR" sz="3200" dirty="0">
                <a:latin typeface="Calibri"/>
                <a:ea typeface="Calibri"/>
                <a:cs typeface="Calibri"/>
                <a:sym typeface="Calibri"/>
              </a:rPr>
              <a:t>Περιεχόμενα</a:t>
            </a:r>
            <a:r>
              <a:rPr lang="ro-RO" sz="3200" dirty="0">
                <a:latin typeface="Calibri"/>
                <a:ea typeface="Calibri"/>
                <a:cs typeface="Calibri"/>
                <a:sym typeface="Calibri"/>
              </a:rPr>
              <a:t>: </a:t>
            </a:r>
            <a:br>
              <a:rPr lang="ro-RO" sz="3200" dirty="0">
                <a:latin typeface="Calibri"/>
                <a:ea typeface="Calibri"/>
                <a:cs typeface="Calibri"/>
                <a:sym typeface="Calibri"/>
              </a:rPr>
            </a:br>
            <a:r>
              <a:rPr lang="ro-RO" sz="3200" dirty="0">
                <a:latin typeface="Calibri"/>
                <a:ea typeface="Calibri"/>
                <a:cs typeface="Calibri"/>
                <a:sym typeface="Calibri"/>
              </a:rPr>
              <a:t>1. </a:t>
            </a:r>
            <a:r>
              <a:rPr lang="el-GR" sz="3200" dirty="0">
                <a:latin typeface="Calibri"/>
                <a:ea typeface="Calibri"/>
                <a:cs typeface="Calibri"/>
                <a:sym typeface="Calibri"/>
              </a:rPr>
              <a:t>Νομικές πτυχές στη Ρουμανία</a:t>
            </a:r>
            <a:br>
              <a:rPr lang="ro-RO" sz="3200" dirty="0">
                <a:latin typeface="Calibri"/>
                <a:ea typeface="Calibri"/>
                <a:cs typeface="Calibri"/>
                <a:sym typeface="Calibri"/>
              </a:rPr>
            </a:br>
            <a:r>
              <a:rPr lang="ro-RO" sz="3200" dirty="0">
                <a:latin typeface="Calibri"/>
                <a:ea typeface="Calibri"/>
                <a:cs typeface="Calibri"/>
                <a:sym typeface="Calibri"/>
              </a:rPr>
              <a:t>2. </a:t>
            </a:r>
            <a:r>
              <a:rPr lang="el-GR" sz="3200" dirty="0">
                <a:latin typeface="Calibri"/>
                <a:ea typeface="Calibri"/>
                <a:cs typeface="Calibri"/>
                <a:sym typeface="Calibri"/>
              </a:rPr>
              <a:t>Νομικές πτυχές στην Ιταλία</a:t>
            </a:r>
            <a:br>
              <a:rPr lang="ro-RO" sz="3200" dirty="0">
                <a:latin typeface="Calibri"/>
                <a:ea typeface="Calibri"/>
                <a:cs typeface="Calibri"/>
                <a:sym typeface="Calibri"/>
              </a:rPr>
            </a:br>
            <a:r>
              <a:rPr lang="ro-RO" sz="3200" dirty="0">
                <a:latin typeface="Calibri"/>
                <a:ea typeface="Calibri"/>
                <a:cs typeface="Calibri"/>
                <a:sym typeface="Calibri"/>
              </a:rPr>
              <a:t>3. </a:t>
            </a:r>
            <a:r>
              <a:rPr lang="el-GR" sz="3200" dirty="0">
                <a:latin typeface="Calibri"/>
                <a:ea typeface="Calibri"/>
                <a:cs typeface="Calibri"/>
                <a:sym typeface="Calibri"/>
              </a:rPr>
              <a:t>Νομικές πτυχές στην Ελλάδα</a:t>
            </a:r>
            <a:br>
              <a:rPr lang="ro-RO" sz="3200" dirty="0">
                <a:latin typeface="Calibri"/>
                <a:ea typeface="Calibri"/>
                <a:cs typeface="Calibri"/>
                <a:sym typeface="Calibri"/>
              </a:rPr>
            </a:br>
            <a:r>
              <a:rPr lang="ro-RO" sz="3200" dirty="0">
                <a:latin typeface="Calibri"/>
                <a:ea typeface="Calibri"/>
                <a:cs typeface="Calibri"/>
                <a:sym typeface="Calibri"/>
              </a:rPr>
              <a:t>4. </a:t>
            </a:r>
            <a:r>
              <a:rPr lang="el-GR" sz="3200" dirty="0">
                <a:latin typeface="Calibri"/>
                <a:ea typeface="Calibri"/>
                <a:cs typeface="Calibri"/>
                <a:sym typeface="Calibri"/>
              </a:rPr>
              <a:t>Νομικές πτυχές στη Σλοβακία</a:t>
            </a:r>
            <a:br>
              <a:rPr lang="ro-RO" sz="4000" dirty="0">
                <a:latin typeface="Calibri"/>
                <a:ea typeface="Calibri"/>
                <a:cs typeface="Calibri"/>
                <a:sym typeface="Calibri"/>
              </a:rPr>
            </a:br>
            <a:br>
              <a:rPr lang="ro-RO" b="1" dirty="0"/>
            </a:b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Tree>
    <p:extLst>
      <p:ext uri="{BB962C8B-B14F-4D97-AF65-F5344CB8AC3E}">
        <p14:creationId xmlns:p14="http://schemas.microsoft.com/office/powerpoint/2010/main" val="1022120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Η ίδρυση και η διοίκηση φορέων κοινωνικής οικονομίας </a:t>
            </a:r>
            <a:r>
              <a:rPr lang="el-GR" sz="2000" b="1" dirty="0" err="1">
                <a:latin typeface="+mj-lt"/>
              </a:rPr>
              <a:t>διέπονται</a:t>
            </a:r>
            <a:r>
              <a:rPr lang="el-GR" sz="2000" b="1" dirty="0">
                <a:latin typeface="+mj-lt"/>
              </a:rPr>
              <a:t> </a:t>
            </a:r>
            <a:r>
              <a:rPr lang="el-GR" sz="2000" dirty="0">
                <a:latin typeface="+mj-lt"/>
              </a:rPr>
              <a:t>από διάφορους νόμους που είναι συγκεκριμένοι για κάθε μία από τις νομικές τους μορφές (π.χ. οι ΜΚΟ διοικούνται βάσει του αντίστοιχου νόμου για τους μη κερδοσκοπικούς οργανισμούς</a:t>
            </a:r>
            <a:r>
              <a:rPr lang="ro-RO" sz="2000" dirty="0">
                <a:latin typeface="+mj-lt"/>
              </a:rPr>
              <a:t>).</a:t>
            </a:r>
            <a:br>
              <a:rPr lang="ro-RO" sz="2000" dirty="0">
                <a:latin typeface="+mj-lt"/>
              </a:rPr>
            </a:br>
            <a:r>
              <a:rPr lang="el-GR" sz="2000" dirty="0">
                <a:latin typeface="+mj-lt"/>
              </a:rPr>
              <a:t>Ο νόμος για το </a:t>
            </a:r>
            <a:r>
              <a:rPr lang="el-GR" sz="2000" dirty="0" err="1">
                <a:latin typeface="+mj-lt"/>
              </a:rPr>
              <a:t>SEaSE</a:t>
            </a:r>
            <a:r>
              <a:rPr lang="el-GR" sz="2000" dirty="0">
                <a:latin typeface="+mj-lt"/>
              </a:rPr>
              <a:t> δημιουργήθηκε με στόχο τη διατήρηση της ποικιλομορφίας των νομικών δομών που αποτελούν μέρος της κοινωνικής οικονομίας. Διεύρυνε τον ορισμό της επιχειρηματικότητας σύμφωνα με τον Εμπορικό Κώδικα (Νόμος 513/1991) για να συμπεριλάβει τη διεξαγωγή εμπορικών πράξεων με στόχο την επίτευξη μετρήσιμων καλών κοινωνικών επιπτώσεων. Σύμφωνα με το νέο νόμο, οι εμπορικές οντότητες δεν υποχρεούνται να λειτουργούν μόνο με σκοπό την απόκτηση χρημάτων. Λόγω αυτής της μετάβασης, οι οργανισμοί που συχνά θεωρούνται επιχειρήσεις έχουν πλέον περισσότερες πιθανότητες να γίνουν υποκείμενα της κοινωνικής οικονομίας.</a:t>
            </a:r>
            <a:endParaRPr lang="ro-RO"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2000" b="1" dirty="0">
                <a:latin typeface="+mj-lt"/>
              </a:rPr>
              <a:t>Οι κοινωνικές επιχειρήσεις μπορούν να υποβάλουν αίτηση για να γίνουν «εγγεγραμμένη κοινωνική επιχείρηση» </a:t>
            </a:r>
            <a:r>
              <a:rPr lang="el-GR" sz="2000" dirty="0">
                <a:latin typeface="+mj-lt"/>
              </a:rPr>
              <a:t>εάν πληρούν όλες τις προϋποθέσεις που ορίζει ο νόμος. Η πρόσβαση σε μια ποικιλία μέτρων στήριξης εξαρτάται από την κατοχή της ιδιότητας μιας εγγεγραμμένης κοινωνικής επιχείρησης. Ωστόσο, μόνο ένα μικρό μέρος του συνόλου των επιλέξιμων οργανισμών επέλεξε να περιμένει για να υποβάλει αίτηση. Ως αποτέλεσμα, δεν είναι επιλέξιμοι για τα προγράμματα υποστήριξης που προβλέπει ο νόμος </a:t>
            </a:r>
            <a:r>
              <a:rPr lang="el-GR" sz="2000" dirty="0" err="1">
                <a:latin typeface="+mj-lt"/>
              </a:rPr>
              <a:t>SEaSE</a:t>
            </a:r>
            <a:r>
              <a:rPr lang="ro-RO" sz="2000" dirty="0">
                <a:latin typeface="+mj-lt"/>
              </a:rPr>
              <a:t>.</a:t>
            </a:r>
            <a:br>
              <a:rPr lang="ro-RO" sz="2000" dirty="0">
                <a:latin typeface="+mj-lt"/>
              </a:rPr>
            </a:br>
            <a:r>
              <a:rPr lang="el-GR" sz="2000" dirty="0">
                <a:latin typeface="+mj-lt"/>
              </a:rPr>
              <a:t>Θα μπορούσε κανείς να υποστηρίξει ότι το τρέχον νομικό πλαίσιο της Σλοβακίας έχει ευρύτερη εστίαση σε σύγκριση με τις απαιτήσεις του επιχειρησιακού ορισμού της ΕΕ για την κοινωνική επιχείρηση, διότι επιτρέπει την απονομή του καθεστώτος κοινωνικής επιχείρησης σε φορείς που ελέγχονται από τοπικούς δήμους και ατομικές επιχειρήσεις.</a:t>
            </a:r>
            <a:r>
              <a:rPr lang="ro-RO" sz="2000" dirty="0">
                <a:latin typeface="+mj-lt"/>
              </a:rPr>
              <a:t>.</a:t>
            </a:r>
            <a:br>
              <a:rPr lang="ro-RO" sz="2000" dirty="0"/>
            </a:b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2078077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3" y="2332269"/>
            <a:ext cx="8072400" cy="3822346"/>
          </a:xfrm>
          <a:prstGeom prst="rect">
            <a:avLst/>
          </a:prstGeom>
          <a:noFill/>
          <a:ln>
            <a:noFill/>
          </a:ln>
        </p:spPr>
        <p:txBody>
          <a:bodyPr spcFirstLastPara="1" wrap="square" lIns="91425" tIns="45700" rIns="91425" bIns="45700" anchor="ctr" anchorCtr="0">
            <a:noAutofit/>
          </a:bodyPr>
          <a:lstStyle/>
          <a:p>
            <a:r>
              <a:rPr lang="el-GR" sz="1400" b="1" u="sng">
                <a:latin typeface="+mj-lt"/>
              </a:rPr>
              <a:t>Βιβλιογραφία</a:t>
            </a:r>
            <a:r>
              <a:rPr lang="ro-RO" sz="1400" b="1">
                <a:latin typeface="+mj-lt"/>
              </a:rPr>
              <a:t> </a:t>
            </a:r>
            <a:br>
              <a:rPr lang="ro-RO" sz="1400" b="1" dirty="0">
                <a:latin typeface="+mj-lt"/>
              </a:rPr>
            </a:br>
            <a:r>
              <a:rPr lang="en-US" sz="1400" dirty="0">
                <a:latin typeface="+mj-lt"/>
              </a:rPr>
              <a:t> </a:t>
            </a:r>
            <a:br>
              <a:rPr lang="ro-RO" sz="1400" dirty="0">
                <a:latin typeface="+mj-lt"/>
              </a:rPr>
            </a:br>
            <a:r>
              <a:rPr lang="en-US" sz="1400" dirty="0">
                <a:latin typeface="+mj-lt"/>
              </a:rPr>
              <a:t>European Commission, </a:t>
            </a:r>
            <a:r>
              <a:rPr lang="en-US" sz="1400" i="1" dirty="0">
                <a:latin typeface="+mj-lt"/>
              </a:rPr>
              <a:t>Internal Market, Industry, Entrepreneurship and SMEs</a:t>
            </a:r>
            <a:r>
              <a:rPr lang="en-US" sz="1400" dirty="0">
                <a:latin typeface="+mj-lt"/>
              </a:rPr>
              <a:t> </a:t>
            </a:r>
            <a:r>
              <a:rPr lang="en-US" sz="1400" u="sng" dirty="0">
                <a:latin typeface="+mj-lt"/>
                <a:hlinkClick r:id="rId3"/>
              </a:rPr>
              <a:t>https://single-market-economy.ec.europa.eu/sectors/proximity-and-social-economy/social-economy-eu/social-enterprises_en</a:t>
            </a:r>
            <a:br>
              <a:rPr lang="ro-RO" sz="1400" dirty="0">
                <a:latin typeface="+mj-lt"/>
              </a:rPr>
            </a:br>
            <a:r>
              <a:rPr lang="en-US" sz="1400" dirty="0">
                <a:latin typeface="+mj-lt"/>
              </a:rPr>
              <a:t> European Commission (2020) </a:t>
            </a:r>
            <a:r>
              <a:rPr lang="en-US" sz="1400" i="1" dirty="0">
                <a:latin typeface="+mj-lt"/>
              </a:rPr>
              <a:t>Social enterprises and their ecosystems in Europe. Comparative synthesis report</a:t>
            </a:r>
            <a:r>
              <a:rPr lang="en-US" sz="1400" dirty="0">
                <a:latin typeface="+mj-lt"/>
              </a:rPr>
              <a:t>. Authors: Carlo </a:t>
            </a:r>
            <a:r>
              <a:rPr lang="en-US" sz="1400" dirty="0" err="1">
                <a:latin typeface="+mj-lt"/>
              </a:rPr>
              <a:t>Borzaga</a:t>
            </a:r>
            <a:r>
              <a:rPr lang="en-US" sz="1400" dirty="0">
                <a:latin typeface="+mj-lt"/>
              </a:rPr>
              <a:t>, Giulia </a:t>
            </a:r>
            <a:r>
              <a:rPr lang="en-US" sz="1400" dirty="0" err="1">
                <a:latin typeface="+mj-lt"/>
              </a:rPr>
              <a:t>Galera</a:t>
            </a:r>
            <a:r>
              <a:rPr lang="en-US" sz="1400" dirty="0">
                <a:latin typeface="+mj-lt"/>
              </a:rPr>
              <a:t>, Barbara </a:t>
            </a:r>
            <a:r>
              <a:rPr lang="en-US" sz="1400" dirty="0" err="1">
                <a:latin typeface="+mj-lt"/>
              </a:rPr>
              <a:t>Franchini</a:t>
            </a:r>
            <a:r>
              <a:rPr lang="en-US" sz="1400" dirty="0">
                <a:latin typeface="+mj-lt"/>
              </a:rPr>
              <a:t>, </a:t>
            </a:r>
            <a:r>
              <a:rPr lang="en-US" sz="1400" dirty="0" err="1">
                <a:latin typeface="+mj-lt"/>
              </a:rPr>
              <a:t>Stefania</a:t>
            </a:r>
            <a:r>
              <a:rPr lang="en-US" sz="1400" dirty="0">
                <a:latin typeface="+mj-lt"/>
              </a:rPr>
              <a:t> </a:t>
            </a:r>
            <a:r>
              <a:rPr lang="en-US" sz="1400" dirty="0" err="1">
                <a:latin typeface="+mj-lt"/>
              </a:rPr>
              <a:t>Chiomento</a:t>
            </a:r>
            <a:r>
              <a:rPr lang="en-US" sz="1400" dirty="0">
                <a:latin typeface="+mj-lt"/>
              </a:rPr>
              <a:t>, </a:t>
            </a:r>
            <a:r>
              <a:rPr lang="en-US" sz="1400" dirty="0" err="1">
                <a:latin typeface="+mj-lt"/>
              </a:rPr>
              <a:t>Rocío</a:t>
            </a:r>
            <a:r>
              <a:rPr lang="en-US" sz="1400" dirty="0">
                <a:latin typeface="+mj-lt"/>
              </a:rPr>
              <a:t> Nogales and Chiara </a:t>
            </a:r>
            <a:r>
              <a:rPr lang="en-US" sz="1400" dirty="0" err="1">
                <a:latin typeface="+mj-lt"/>
              </a:rPr>
              <a:t>Carini</a:t>
            </a:r>
            <a:r>
              <a:rPr lang="en-US" sz="1400" dirty="0">
                <a:latin typeface="+mj-lt"/>
              </a:rPr>
              <a:t>. Luxembourg: Publications Office of the European Union</a:t>
            </a:r>
            <a:br>
              <a:rPr lang="ro-RO" sz="1400" dirty="0">
                <a:latin typeface="+mj-lt"/>
              </a:rPr>
            </a:br>
            <a:r>
              <a:rPr lang="en-US" sz="1400" dirty="0">
                <a:latin typeface="+mj-lt"/>
              </a:rPr>
              <a:t>European Commission (2019) </a:t>
            </a:r>
            <a:r>
              <a:rPr lang="en-US" sz="1400" i="1" dirty="0">
                <a:latin typeface="+mj-lt"/>
              </a:rPr>
              <a:t>Social enterprises and their ecosystems in Europe. Updated country report: Romania</a:t>
            </a:r>
            <a:r>
              <a:rPr lang="en-US" sz="1400" dirty="0">
                <a:latin typeface="+mj-lt"/>
              </a:rPr>
              <a:t>. Authors: </a:t>
            </a:r>
            <a:r>
              <a:rPr lang="en-US" sz="1400" dirty="0" err="1">
                <a:latin typeface="+mj-lt"/>
              </a:rPr>
              <a:t>Mihaela</a:t>
            </a:r>
            <a:r>
              <a:rPr lang="en-US" sz="1400" dirty="0">
                <a:latin typeface="+mj-lt"/>
              </a:rPr>
              <a:t> </a:t>
            </a:r>
            <a:r>
              <a:rPr lang="en-US" sz="1400" dirty="0" err="1">
                <a:latin typeface="+mj-lt"/>
              </a:rPr>
              <a:t>Lambru</a:t>
            </a:r>
            <a:r>
              <a:rPr lang="en-US" sz="1400" dirty="0">
                <a:latin typeface="+mj-lt"/>
              </a:rPr>
              <a:t> and Claudia </a:t>
            </a:r>
            <a:r>
              <a:rPr lang="en-US" sz="1400" dirty="0" err="1">
                <a:latin typeface="+mj-lt"/>
              </a:rPr>
              <a:t>Petrescu</a:t>
            </a:r>
            <a:r>
              <a:rPr lang="en-US" sz="1400" dirty="0">
                <a:latin typeface="+mj-lt"/>
              </a:rPr>
              <a:t>. Luxembourg: Publications Office of the European Union. Available at </a:t>
            </a:r>
            <a:r>
              <a:rPr lang="en-US" sz="1400" u="sng" dirty="0">
                <a:latin typeface="+mj-lt"/>
                <a:hlinkClick r:id="rId4"/>
              </a:rPr>
              <a:t>http://ec.europa.eu/social/main.</a:t>
            </a:r>
            <a:r>
              <a:rPr lang="en-US" sz="1400" dirty="0">
                <a:latin typeface="+mj-lt"/>
              </a:rPr>
              <a:t> </a:t>
            </a:r>
            <a:r>
              <a:rPr lang="en-US" sz="1400" u="sng" dirty="0" err="1">
                <a:latin typeface="+mj-lt"/>
                <a:hlinkClick r:id="rId4"/>
              </a:rPr>
              <a:t>jsp?advSearchKey</a:t>
            </a:r>
            <a:r>
              <a:rPr lang="en-US" sz="1400" u="sng" dirty="0">
                <a:latin typeface="+mj-lt"/>
                <a:hlinkClick r:id="rId4"/>
              </a:rPr>
              <a:t>=</a:t>
            </a:r>
            <a:r>
              <a:rPr lang="en-US" sz="1400" u="sng" dirty="0" err="1">
                <a:latin typeface="+mj-lt"/>
                <a:hlinkClick r:id="rId4"/>
              </a:rPr>
              <a:t>socenterfiches&amp;mode</a:t>
            </a:r>
            <a:r>
              <a:rPr lang="en-US" sz="1400" u="sng" dirty="0">
                <a:latin typeface="+mj-lt"/>
                <a:hlinkClick r:id="rId4"/>
              </a:rPr>
              <a:t>=</a:t>
            </a:r>
            <a:r>
              <a:rPr lang="en-US" sz="1400" u="sng" dirty="0" err="1">
                <a:latin typeface="+mj-lt"/>
                <a:hlinkClick r:id="rId4"/>
              </a:rPr>
              <a:t>advancedSubmit&amp;catId</a:t>
            </a:r>
            <a:r>
              <a:rPr lang="en-US" sz="1400" u="sng" dirty="0">
                <a:latin typeface="+mj-lt"/>
                <a:hlinkClick r:id="rId4"/>
              </a:rPr>
              <a:t>=22</a:t>
            </a:r>
            <a:r>
              <a:rPr lang="en-US" sz="1400" dirty="0">
                <a:latin typeface="+mj-lt"/>
              </a:rPr>
              <a:t> or https://ec.europa.eu/social/BlobServlet?docId=20959&amp;langId=en</a:t>
            </a:r>
            <a:br>
              <a:rPr lang="ro-RO" sz="1400" dirty="0">
                <a:latin typeface="+mj-lt"/>
              </a:rPr>
            </a:br>
            <a:r>
              <a:rPr lang="en-US" sz="1400" dirty="0">
                <a:latin typeface="+mj-lt"/>
              </a:rPr>
              <a:t>European Commission (2020) </a:t>
            </a:r>
            <a:r>
              <a:rPr lang="en-US" sz="1400" i="1" dirty="0">
                <a:latin typeface="+mj-lt"/>
              </a:rPr>
              <a:t>Social enterprises and their ecosystems in Europe. Updated country report: Italy</a:t>
            </a:r>
            <a:r>
              <a:rPr lang="en-US" sz="1400" dirty="0">
                <a:latin typeface="+mj-lt"/>
              </a:rPr>
              <a:t>. Author: Carlo </a:t>
            </a:r>
            <a:r>
              <a:rPr lang="en-US" sz="1400" dirty="0" err="1">
                <a:latin typeface="+mj-lt"/>
              </a:rPr>
              <a:t>Borzaga</a:t>
            </a:r>
            <a:r>
              <a:rPr lang="en-US" sz="1400" dirty="0">
                <a:latin typeface="+mj-lt"/>
              </a:rPr>
              <a:t>. Luxembourg: Publications Office of the European Union. Available at </a:t>
            </a:r>
            <a:r>
              <a:rPr lang="en-US" sz="1400" u="sng" dirty="0">
                <a:latin typeface="+mj-lt"/>
                <a:hlinkClick r:id="rId5"/>
              </a:rPr>
              <a:t>https://europa.eu/!Qq64ny</a:t>
            </a:r>
            <a:br>
              <a:rPr lang="ro-RO" sz="1400" dirty="0">
                <a:latin typeface="+mj-lt"/>
              </a:rPr>
            </a:br>
            <a:r>
              <a:rPr lang="en-US" sz="1400" dirty="0">
                <a:latin typeface="+mj-lt"/>
              </a:rPr>
              <a:t>European Commission (2019) </a:t>
            </a:r>
            <a:r>
              <a:rPr lang="en-US" sz="1400" i="1" dirty="0">
                <a:latin typeface="+mj-lt"/>
              </a:rPr>
              <a:t>Social enterprises and their ecosystems in Europe. Updated country report: Greece</a:t>
            </a:r>
            <a:r>
              <a:rPr lang="en-US" sz="1400" dirty="0">
                <a:latin typeface="+mj-lt"/>
              </a:rPr>
              <a:t>. Authors: </a:t>
            </a:r>
            <a:r>
              <a:rPr lang="en-US" sz="1400" dirty="0" err="1">
                <a:latin typeface="+mj-lt"/>
              </a:rPr>
              <a:t>Angelos</a:t>
            </a:r>
            <a:r>
              <a:rPr lang="en-US" sz="1400" dirty="0">
                <a:latin typeface="+mj-lt"/>
              </a:rPr>
              <a:t> </a:t>
            </a:r>
            <a:r>
              <a:rPr lang="en-US" sz="1400" dirty="0" err="1">
                <a:latin typeface="+mj-lt"/>
              </a:rPr>
              <a:t>Varvarousis</a:t>
            </a:r>
            <a:r>
              <a:rPr lang="en-US" sz="1400" dirty="0">
                <a:latin typeface="+mj-lt"/>
              </a:rPr>
              <a:t> and </a:t>
            </a:r>
            <a:r>
              <a:rPr lang="en-US" sz="1400" dirty="0" err="1">
                <a:latin typeface="+mj-lt"/>
              </a:rPr>
              <a:t>Georgios</a:t>
            </a:r>
            <a:r>
              <a:rPr lang="en-US" sz="1400" dirty="0">
                <a:latin typeface="+mj-lt"/>
              </a:rPr>
              <a:t> </a:t>
            </a:r>
            <a:r>
              <a:rPr lang="en-US" sz="1400" dirty="0" err="1">
                <a:latin typeface="+mj-lt"/>
              </a:rPr>
              <a:t>Tsitsirigkos</a:t>
            </a:r>
            <a:r>
              <a:rPr lang="en-US" sz="1400" dirty="0">
                <a:latin typeface="+mj-lt"/>
              </a:rPr>
              <a:t>. Luxembourg: Publications Office of the European Union. Available at </a:t>
            </a:r>
            <a:r>
              <a:rPr lang="en-US" sz="1400" u="sng" dirty="0">
                <a:latin typeface="+mj-lt"/>
                <a:hlinkClick r:id="rId5"/>
              </a:rPr>
              <a:t>https://europa.eu/!Qq64ny</a:t>
            </a:r>
            <a:br>
              <a:rPr lang="ro-RO" sz="1400" dirty="0">
                <a:latin typeface="+mj-lt"/>
              </a:rPr>
            </a:br>
            <a:r>
              <a:rPr lang="en-US" sz="1400" dirty="0">
                <a:latin typeface="+mj-lt"/>
              </a:rPr>
              <a:t>European Commission (2020) </a:t>
            </a:r>
            <a:r>
              <a:rPr lang="en-US" sz="1400" i="1" dirty="0">
                <a:latin typeface="+mj-lt"/>
              </a:rPr>
              <a:t>Social enterprises and their ecosystems in Europe. Updated country report: Slovakia</a:t>
            </a:r>
            <a:r>
              <a:rPr lang="en-US" sz="1400" dirty="0">
                <a:latin typeface="+mj-lt"/>
              </a:rPr>
              <a:t>. Author: </a:t>
            </a:r>
            <a:r>
              <a:rPr lang="en-US" sz="1400" dirty="0" err="1">
                <a:latin typeface="+mj-lt"/>
              </a:rPr>
              <a:t>Zuzana</a:t>
            </a:r>
            <a:r>
              <a:rPr lang="en-US" sz="1400" dirty="0">
                <a:latin typeface="+mj-lt"/>
              </a:rPr>
              <a:t> </a:t>
            </a:r>
            <a:r>
              <a:rPr lang="en-US" sz="1400" dirty="0" err="1">
                <a:latin typeface="+mj-lt"/>
              </a:rPr>
              <a:t>Polačková</a:t>
            </a:r>
            <a:r>
              <a:rPr lang="en-US" sz="1400" dirty="0">
                <a:latin typeface="+mj-lt"/>
              </a:rPr>
              <a:t>. Luxembourg: Publications Office of the European Union. Available at </a:t>
            </a:r>
            <a:r>
              <a:rPr lang="en-US" sz="1400" u="sng" dirty="0">
                <a:latin typeface="+mj-lt"/>
                <a:hlinkClick r:id="rId5"/>
              </a:rPr>
              <a:t>https://europa.eu/!Qq64ny</a:t>
            </a:r>
            <a:br>
              <a:rPr lang="ro-RO" sz="1400" dirty="0">
                <a:latin typeface="+mj-lt"/>
              </a:rPr>
            </a:br>
            <a:br>
              <a:rPr lang="ro-RO" sz="2000" dirty="0"/>
            </a:br>
            <a:br>
              <a:rPr lang="ro-RO" sz="1200" dirty="0"/>
            </a:br>
            <a:r>
              <a:rPr lang="ro-RO" sz="1200" dirty="0"/>
              <a:t>	</a:t>
            </a: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6">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3753815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614334" y="2130045"/>
            <a:ext cx="8072400" cy="4349885"/>
          </a:xfrm>
          <a:prstGeom prst="rect">
            <a:avLst/>
          </a:prstGeom>
          <a:noFill/>
          <a:ln>
            <a:noFill/>
          </a:ln>
        </p:spPr>
        <p:txBody>
          <a:bodyPr spcFirstLastPara="1" wrap="square" lIns="91425" tIns="45700" rIns="91425" bIns="45700" anchor="ctr" anchorCtr="0">
            <a:noAutofit/>
          </a:bodyPr>
          <a:lstStyle/>
          <a:p>
            <a:r>
              <a:rPr lang="ro-RO" sz="2000" b="1" dirty="0">
                <a:latin typeface="+mj-lt"/>
              </a:rPr>
              <a:t>I. </a:t>
            </a:r>
            <a:r>
              <a:rPr lang="el-GR" sz="2000" b="1" dirty="0">
                <a:latin typeface="+mj-lt"/>
              </a:rPr>
              <a:t>Νομικές πτυχές στη Ρουμανία</a:t>
            </a:r>
            <a:br>
              <a:rPr lang="ro-RO" sz="2000" dirty="0">
                <a:latin typeface="+mj-lt"/>
              </a:rPr>
            </a:br>
            <a:br>
              <a:rPr lang="ro-RO" sz="2000" dirty="0">
                <a:latin typeface="+mj-lt"/>
              </a:rPr>
            </a:br>
            <a:br>
              <a:rPr lang="ro-RO" sz="2000" i="1" dirty="0">
                <a:latin typeface="+mj-lt"/>
              </a:rPr>
            </a:br>
            <a:r>
              <a:rPr lang="el-GR" sz="2000" b="1" dirty="0">
                <a:latin typeface="+mj-lt"/>
              </a:rPr>
              <a:t>Η Ρουμανία θεσμοθέτησε πρόσφατα τις κοινωνικές επιχειρήσεις. </a:t>
            </a:r>
            <a:r>
              <a:rPr lang="el-GR" sz="2000" dirty="0">
                <a:latin typeface="+mj-lt"/>
              </a:rPr>
              <a:t>Ο Νόμος για την Κοινωνική Οικονομία 2019/2015 ψηφίστηκε μετά από πενταετή περίοδο διαβούλευσης πολιτικής, δίνοντας στις κοινωνικές εταιρείες νομιμοποίηση</a:t>
            </a:r>
            <a:r>
              <a:rPr lang="en-US" sz="2000" dirty="0">
                <a:latin typeface="+mj-lt"/>
              </a:rPr>
              <a:t>.</a:t>
            </a:r>
            <a:br>
              <a:rPr lang="ro-RO" sz="2000" dirty="0">
                <a:latin typeface="+mj-lt"/>
              </a:rPr>
            </a:br>
            <a:r>
              <a:rPr lang="el-GR" sz="2000" b="1" dirty="0">
                <a:latin typeface="+mj-lt"/>
              </a:rPr>
              <a:t>Οι κοινωνικές επιχειρήσεις έχουν αναγνωριστεί </a:t>
            </a:r>
            <a:r>
              <a:rPr lang="el-GR" sz="2000" dirty="0">
                <a:latin typeface="+mj-lt"/>
              </a:rPr>
              <a:t>ως συνιστώσα της κοινωνικής οικονομίας βάσει αυτού του καταστατικού. Ο νόμος περιγράφει τις απαιτήσεις που πρέπει να πληρούν διάφορα είδη οργανώσεων (ενώσεις και ιδρύματα, ενώσεις αλληλοβοήθειας, συνεταιρισμοί και εταιρείες περιορισμένης ευθύνης) προκειμένου να θεωρηθούν κοινωνικές επιχειρήσεις. Μια ολοκαίνουργια κατηγορία κοινωνικών επιχειρήσεων επισημοποιείται επίσης από το νόμο: η επιχείρηση κοινωνικής ένταξης. Ο ορισμός της Ρουμανίας για τις κοινωνικές επιχειρήσεις εξακολουθεί να είναι γενικός και συνεπής με τον ορισμό της SBI από το 2011, αν και παραλείπει την έννοια της πολυμερούς διακυβέρνησης.</a:t>
            </a:r>
            <a:br>
              <a:rPr lang="ro-RO" sz="2000" dirty="0"/>
            </a:br>
            <a:endParaRPr sz="2000" dirty="0">
              <a:latin typeface="+mj-lt"/>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1022120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644162"/>
            <a:ext cx="8072400" cy="4695092"/>
          </a:xfrm>
          <a:prstGeom prst="rect">
            <a:avLst/>
          </a:prstGeom>
          <a:noFill/>
          <a:ln>
            <a:noFill/>
          </a:ln>
        </p:spPr>
        <p:txBody>
          <a:bodyPr spcFirstLastPara="1" wrap="square" lIns="91425" tIns="45700" rIns="91425" bIns="45700" anchor="ctr" anchorCtr="0">
            <a:noAutofit/>
          </a:bodyPr>
          <a:lstStyle/>
          <a:p>
            <a:r>
              <a:rPr lang="ro-RO" sz="2000" dirty="0">
                <a:latin typeface="+mj-lt"/>
              </a:rPr>
              <a:t> </a:t>
            </a:r>
            <a:br>
              <a:rPr lang="ro-RO" sz="2000" dirty="0">
                <a:latin typeface="+mj-lt"/>
              </a:rPr>
            </a:br>
            <a:br>
              <a:rPr lang="ro-RO" sz="2000" dirty="0">
                <a:latin typeface="+mj-lt"/>
              </a:rPr>
            </a:br>
            <a:r>
              <a:rPr lang="el-GR" sz="2000" b="1" dirty="0">
                <a:latin typeface="+mj-lt"/>
              </a:rPr>
              <a:t>Σαφής διάκριση μεταξύ κοινωνικών επιχειρήσεων και επιχειρήσεων κοινωνικής ένταξης γίνεται με τον Ν. 219/2015. (άρθρο 11). </a:t>
            </a:r>
            <a:r>
              <a:rPr lang="el-GR" sz="2000" dirty="0">
                <a:latin typeface="+mj-lt"/>
              </a:rPr>
              <a:t>Συνεταιριστικές Εταιρείες (Ν. 1/2005); πιστωτικοί συνεταιρισμοί (Διάταγμα 99/2006). ενώσεις και ιδρύματα (GO 26/2000). σωματεία αλληλοβοήθειας (Ν. 122/1996 και 540/2002). αγροτικές εταιρείες (Ν. 36/1991) και τις ενώσεις και τις ομοσπονδίες τους. Και άλλα είδη νομικών προσώπων (εταιρείες περιορισμένης ευθύνης ή εταιρείες μετόχων) που είναι </a:t>
            </a:r>
            <a:r>
              <a:rPr lang="en-US" sz="2000" dirty="0">
                <a:latin typeface="+mj-lt"/>
              </a:rPr>
              <a:t>g</a:t>
            </a:r>
            <a:r>
              <a:rPr lang="el-GR" sz="2000" dirty="0">
                <a:latin typeface="+mj-lt"/>
              </a:rPr>
              <a:t> (</a:t>
            </a:r>
            <a:r>
              <a:rPr lang="el-GR" sz="2000" dirty="0" err="1">
                <a:latin typeface="+mj-lt"/>
              </a:rPr>
              <a:t>Rusandu</a:t>
            </a:r>
            <a:r>
              <a:rPr lang="el-GR" sz="2000" dirty="0">
                <a:latin typeface="+mj-lt"/>
              </a:rPr>
              <a:t> 2016, ΕΟΚΕ 2017). Ο νόμος 219/2015, ο οποίος ρυθμίζει έναν νέο τύπο WISE, γνωστό ως «επιχειρήσεις κοινωνικής εισαγωγής», δίνει μεγάλη έμφαση στη χρήση της κοινωνικής επιχείρησης ως εργαλείου κοινωνικής ένταξης</a:t>
            </a:r>
            <a:r>
              <a:rPr lang="en-US" sz="2000" dirty="0">
                <a:latin typeface="+mj-lt"/>
              </a:rPr>
              <a:t>.</a:t>
            </a:r>
            <a:br>
              <a:rPr lang="ro-RO" sz="2000" dirty="0">
                <a:latin typeface="+mj-lt"/>
              </a:rPr>
            </a:br>
            <a:r>
              <a:rPr lang="el-GR" sz="2000" dirty="0">
                <a:latin typeface="+mj-lt"/>
              </a:rPr>
              <a:t>Εργασιακή Ένταξη Κοινωνική Επιχείρηση – ορίζεται στην Ευρωπαϊκή Επιτροπή (2020) Οι κοινωνικές επιχειρήσεις και τα οικοσυστήματά τους στην Ευρώπη. Ενημερωμένη έκθεση χώρας: Ιταλία. Συγγραφέας </a:t>
            </a:r>
            <a:r>
              <a:rPr lang="en-US" sz="2000" dirty="0">
                <a:latin typeface="+mj-lt"/>
              </a:rPr>
              <a:t>: Carlo </a:t>
            </a:r>
            <a:r>
              <a:rPr lang="en-US" sz="2000" dirty="0" err="1">
                <a:latin typeface="+mj-lt"/>
              </a:rPr>
              <a:t>Borzaga</a:t>
            </a:r>
            <a:r>
              <a:rPr lang="en-US" sz="2000" dirty="0">
                <a:latin typeface="+mj-lt"/>
              </a:rPr>
              <a:t>.</a:t>
            </a:r>
            <a:br>
              <a:rPr lang="ro-RO" sz="2000" dirty="0"/>
            </a:b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1477109"/>
            <a:ext cx="8072400" cy="5530362"/>
          </a:xfrm>
          <a:prstGeom prst="rect">
            <a:avLst/>
          </a:prstGeom>
          <a:noFill/>
          <a:ln>
            <a:noFill/>
          </a:ln>
        </p:spPr>
        <p:txBody>
          <a:bodyPr spcFirstLastPara="1" wrap="square" lIns="91425" tIns="45700" rIns="91425" bIns="45700" anchor="ctr" anchorCtr="0">
            <a:noAutofit/>
          </a:bodyPr>
          <a:lstStyle/>
          <a:p>
            <a:r>
              <a:rPr lang="el-GR" sz="2000" dirty="0">
                <a:latin typeface="+mj-lt"/>
              </a:rPr>
              <a:t>Οι οργανισμοί που αναφέρονται στο καταστατικό πρέπει να υποβάλουν αίτηση για πιστοποιητικό κοινωνικής επιχείρησης από την Εθνική Υπηρεσία Απασχόλησης προκειμένου να αναγνωριστούν ως κοινωνικές επιχειρήσεις. Σύμφωνα με το νόμο, απαιτείται μια ορισμένη πιστοποίηση γνωστή ως «κοινωνικό σήμα» για τα νέα WISE (επιχειρήσεις κοινωνικής ένθεσης). Αυτή η διακριτική διαπίστευση έχει τριετή ημερομηνία λήξης.</a:t>
            </a: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405502" y="2092570"/>
            <a:ext cx="8072400" cy="4384600"/>
          </a:xfrm>
          <a:prstGeom prst="rect">
            <a:avLst/>
          </a:prstGeom>
          <a:noFill/>
          <a:ln>
            <a:noFill/>
          </a:ln>
        </p:spPr>
        <p:txBody>
          <a:bodyPr spcFirstLastPara="1" wrap="square" lIns="91425" tIns="45700" rIns="91425" bIns="45700" anchor="ctr" anchorCtr="0">
            <a:noAutofit/>
          </a:bodyPr>
          <a:lstStyle/>
          <a:p>
            <a:r>
              <a:rPr lang="el-GR" sz="2000" b="1" dirty="0">
                <a:latin typeface="+mj-lt"/>
              </a:rPr>
              <a:t>Η ονοματολογία της «κοινωνικής οικονομίας» και της «κοινωνικής επιχειρηματικότητας» </a:t>
            </a:r>
            <a:r>
              <a:rPr lang="el-GR" sz="2000" dirty="0">
                <a:latin typeface="+mj-lt"/>
              </a:rPr>
              <a:t>έχει προκαλέσει εννοιολογικές ασάφειες και έλλειψη σαφήνειας που χαρακτηρίζουν τις δημόσιες συζητήσεις τα τελευταία δέκα χρόνια. Οι de facto κοινωνικές επιχειρήσεις λειτουργούσαν και οργανώθηκαν στη Ρουμανία την εποχή που το Υπουργείο Εργασίας και Κοινωνικής Προστασίας ξεκίνησε την πρώτη κίνηση για τη ρύθμιση του τομέα της κοινωνικής οικονομίας (αρχές 2011), αλλά το έκαναν παράνομα. Η ειδική νομοθεσία που διέπει την ίδρυση και λειτουργία κάθε κατηγορίας οργανισμών κοινωνικής οικονομίας (συνεταιρισμοί, επιχειρηματικές ενώσεις και ιδρύματα, σωματεία αλληλοβοήθειας), καθώς και η νομοθεσία που διέπει την επιχειρηματική δραστηριότητα εν γένει (Δημοσιονομικός Κώδικας, νόμος περί δημοσίων συμβάσεων κ.λπ.), ή σε συγκεκριμένους τομείς δραστηριότητας όπως οι κοινωνικές υπηρεσίες και οι υπηρεσίες απασχόλησης, είχαν θεσπίσει το ρυθμιστικό πλαίσιο και το πλαίσιο δημόσιας πολιτικής για αυτές τις de facto κοινωνικές επιχειρήσεις</a:t>
            </a:r>
            <a:r>
              <a:rPr lang="en-US" sz="2000" dirty="0">
                <a:latin typeface="+mj-lt"/>
              </a:rPr>
              <a:t>.</a:t>
            </a:r>
            <a:br>
              <a:rPr lang="ro-RO" sz="2000" dirty="0"/>
            </a:b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535800" y="2416196"/>
            <a:ext cx="8072400" cy="3369490"/>
          </a:xfrm>
          <a:prstGeom prst="rect">
            <a:avLst/>
          </a:prstGeom>
          <a:noFill/>
          <a:ln>
            <a:noFill/>
          </a:ln>
        </p:spPr>
        <p:txBody>
          <a:bodyPr spcFirstLastPara="1" wrap="square" lIns="91425" tIns="45700" rIns="91425" bIns="45700" anchor="ctr" anchorCtr="0">
            <a:noAutofit/>
          </a:bodyPr>
          <a:lstStyle/>
          <a:p>
            <a:r>
              <a:rPr lang="el-GR" sz="2000" dirty="0">
                <a:latin typeface="+mj-lt"/>
              </a:rPr>
              <a:t>Ο Νόμος για την Κοινωνική Βοήθεια (Ν. 292/2012) αναφέρεται επίσης στην κοινωνική οικονομία ως μια νέα στρατηγική κοινωνικής ένταξης που εστιάζει στην ένταξη ευάλωτων ατόμων στο εργατικό δυναμικό (άρθρο 53). Η προτεινόμενη νομοθεσία υπέστη ορισμένες αλλαγές και πυροδότησε ζωηρές συζητήσεις στη Βουλή και κατά τη διάρκεια συναντήσεων δημόσιας διαβούλευσης που διοργάνωσε το Υπουργείο Εργασίας, Οικογένειας και Κοινωνικής Προστασίας. Ο τομέας της κοινωνικής οικονομίας </a:t>
            </a:r>
            <a:r>
              <a:rPr lang="el-GR" sz="2000" dirty="0" err="1">
                <a:latin typeface="+mj-lt"/>
              </a:rPr>
              <a:t>διέπεται</a:t>
            </a:r>
            <a:r>
              <a:rPr lang="el-GR" sz="2000" dirty="0">
                <a:latin typeface="+mj-lt"/>
              </a:rPr>
              <a:t> από τον Νόμο 219/2015 για την Κοινωνική Οικονομία, ο οποίος ψηφίστηκε και θεσπίστηκε «με τη θέσπιση μέτρων για την προαγωγή και την προώθησή της και θεσπίζοντας τις αρμοδιότητες της κεντρικής και τοπικής αυτοδιοίκησης στο θέμα αυτό» (άρθρο 1). Ως κοινωνική οικονομία ορίζεται από το νόμο όλες οι ιδιωτικά οργανωμένες δραστηριότητες που επιδιώκουν να εξυπηρετήσουν το δημόσιο συμφέρον, τα συμφέροντα της κοινότητας ή/και ιδιωτικά μη οικονομικά συμφέροντα. Αυτές οι δραστηριότητες μπορεί να περιλαμβάνουν την πρόσληψη μελών ευάλωτων ομάδων ή την παραγωγή και παροχή αγαθών, υπηρεσιών ή/και απασχόλησης.</a:t>
            </a: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395242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9474" y="1948260"/>
            <a:ext cx="8072400" cy="4505294"/>
          </a:xfrm>
          <a:prstGeom prst="rect">
            <a:avLst/>
          </a:prstGeom>
          <a:noFill/>
          <a:ln>
            <a:noFill/>
          </a:ln>
        </p:spPr>
        <p:txBody>
          <a:bodyPr spcFirstLastPara="1" wrap="square" lIns="91425" tIns="45700" rIns="91425" bIns="45700" anchor="ctr" anchorCtr="0">
            <a:noAutofit/>
          </a:bodyPr>
          <a:lstStyle/>
          <a:p>
            <a:r>
              <a:rPr lang="el-GR" sz="1800" dirty="0">
                <a:latin typeface="+mj-lt"/>
              </a:rPr>
              <a:t>Οποιοσδήποτε από τους προαναφερθέντες οργανισμούς μπορεί να αναγνωριστεί ως κοινωνική επιχείρηση, ανεξάρτητα από το νομικό του καθεστώς, εάν πληροί τις ακόλουθες ειδικές απαιτήσεις </a:t>
            </a:r>
            <a:r>
              <a:rPr lang="ro-RO" sz="1800" dirty="0">
                <a:latin typeface="+mj-lt"/>
              </a:rPr>
              <a:t>:</a:t>
            </a:r>
            <a:br>
              <a:rPr lang="ro-RO" sz="1800" dirty="0">
                <a:latin typeface="+mj-lt"/>
              </a:rPr>
            </a:br>
            <a:r>
              <a:rPr lang="en-US" sz="1800" dirty="0">
                <a:latin typeface="+mj-lt"/>
              </a:rPr>
              <a:t>- </a:t>
            </a:r>
            <a:r>
              <a:rPr lang="el-GR" sz="1800" dirty="0">
                <a:latin typeface="+mj-lt"/>
              </a:rPr>
              <a:t>είναι ιδιωτικός νομικός φορέας (δεν επηρεάζεται από την κρατική αρχή</a:t>
            </a:r>
            <a:r>
              <a:rPr lang="en-US" sz="1800" dirty="0">
                <a:latin typeface="+mj-lt"/>
              </a:rPr>
              <a:t>): </a:t>
            </a:r>
            <a:br>
              <a:rPr lang="ro-RO" sz="1800" dirty="0">
                <a:latin typeface="+mj-lt"/>
              </a:rPr>
            </a:br>
            <a:r>
              <a:rPr lang="en-US" sz="1800" dirty="0">
                <a:latin typeface="+mj-lt"/>
              </a:rPr>
              <a:t>&gt; </a:t>
            </a:r>
            <a:r>
              <a:rPr lang="el-GR" sz="1800" dirty="0">
                <a:latin typeface="+mj-lt"/>
              </a:rPr>
              <a:t>δίνει προτεραιότητα στους κοινωνικούς και προσωπικούς στόχους έναντι της οικονομικής μεγιστοποίησης</a:t>
            </a:r>
            <a:br>
              <a:rPr lang="ro-RO" sz="1800" dirty="0">
                <a:latin typeface="+mj-lt"/>
              </a:rPr>
            </a:br>
            <a:r>
              <a:rPr lang="en-US" sz="1800" dirty="0">
                <a:latin typeface="+mj-lt"/>
              </a:rPr>
              <a:t>&gt; </a:t>
            </a:r>
            <a:r>
              <a:rPr lang="el-GR" sz="1800" dirty="0">
                <a:latin typeface="+mj-lt"/>
              </a:rPr>
              <a:t>επιδεικνύει συντροφικότητα και κοινή ευθύνη</a:t>
            </a:r>
            <a:br>
              <a:rPr lang="ro-RO" sz="1800" dirty="0">
                <a:latin typeface="+mj-lt"/>
              </a:rPr>
            </a:br>
            <a:r>
              <a:rPr lang="en-US" sz="1800" dirty="0">
                <a:latin typeface="+mj-lt"/>
              </a:rPr>
              <a:t>&gt; </a:t>
            </a:r>
            <a:r>
              <a:rPr lang="el-GR" sz="1800" dirty="0">
                <a:latin typeface="+mj-lt"/>
              </a:rPr>
              <a:t>το συμφέρον της κοινότητας, το δημόσιο συμφέρον ή/και τα συμφέροντα των μελών συμπίπτουν· έχει δημοκρατική διακυβέρνηση</a:t>
            </a:r>
            <a:br>
              <a:rPr lang="ro-RO" sz="1800" dirty="0">
                <a:latin typeface="+mj-lt"/>
              </a:rPr>
            </a:br>
            <a:r>
              <a:rPr lang="en-US" sz="1800" dirty="0">
                <a:latin typeface="+mj-lt"/>
              </a:rPr>
              <a:t>- </a:t>
            </a:r>
            <a:r>
              <a:rPr lang="el-GR" sz="1800" dirty="0">
                <a:latin typeface="+mj-lt"/>
              </a:rPr>
              <a:t>είναι μια εθελοντική και ελεύθερη ένωση</a:t>
            </a:r>
            <a:br>
              <a:rPr lang="ro-RO" sz="1800" dirty="0">
                <a:latin typeface="+mj-lt"/>
              </a:rPr>
            </a:br>
            <a:r>
              <a:rPr lang="en-US" sz="1800" dirty="0">
                <a:latin typeface="+mj-lt"/>
              </a:rPr>
              <a:t> &gt; </a:t>
            </a:r>
            <a:r>
              <a:rPr lang="el-GR" sz="1800" dirty="0">
                <a:latin typeface="+mj-lt"/>
              </a:rPr>
              <a:t>Η πλειονότητα των εσόδων της αφιερώνεται στη διατήρηση του κοινωνικού στόχου και του τακτικού αποθεματικού (90 τοις εκατό του εισοδήματος θα πρέπει να κατευθύνεται στη διατήρηση του κοινωνικού στόχου και του κλειδώματος των περιουσιακών στοιχείων· μόνο το 10 τοις εκατό μπορεί να καταβληθεί στα μέλη). Εάν η εταιρεία σταματήσει να λειτουργεί, τα περιουσιακά της στοιχεία πρέπει να παραχωρηθούν σε άλλες, συγκρίσιμες κοινωνικές εταιρείες. Μεταχειρίζεται τους εργαζόμενους δίκαια υποστηρίζοντας την ιδέα της κοινωνικής δικαιοσύνης. Η αναλογία χαμηλότερου μισθού προς υψηλότερη αμοιβή δεν μπορεί να είναι μεγαλύτερη από 1 προς 8</a:t>
            </a:r>
            <a:r>
              <a:rPr lang="el-GR" sz="2000" dirty="0">
                <a:latin typeface="+mj-lt"/>
              </a:rPr>
              <a:t>.</a:t>
            </a:r>
            <a:br>
              <a:rPr lang="ro-RO" sz="2000" dirty="0"/>
            </a:br>
            <a:br>
              <a:rPr lang="ro-RO" sz="2000" dirty="0"/>
            </a:br>
            <a:endParaRPr sz="2000" dirty="0">
              <a:latin typeface="+mj-lt"/>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Tree>
    <p:extLst>
      <p:ext uri="{BB962C8B-B14F-4D97-AF65-F5344CB8AC3E}">
        <p14:creationId xmlns:p14="http://schemas.microsoft.com/office/powerpoint/2010/main" val="2664960593"/>
      </p:ext>
    </p:extLst>
  </p:cSld>
  <p:clrMapOvr>
    <a:masterClrMapping/>
  </p:clrMapOvr>
</p:sld>
</file>

<file path=ppt/theme/theme1.xml><?xml version="1.0" encoding="utf-8"?>
<a:theme xmlns:a="http://schemas.openxmlformats.org/drawingml/2006/main" name="Základné">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8008</TotalTime>
  <Words>4055</Words>
  <Application>Microsoft Office PowerPoint</Application>
  <PresentationFormat>Προβολή στην οθόνη (4:3)</PresentationFormat>
  <Paragraphs>88</Paragraphs>
  <Slides>32</Slides>
  <Notes>32</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32</vt:i4>
      </vt:variant>
    </vt:vector>
  </HeadingPairs>
  <TitlesOfParts>
    <vt:vector size="36" baseType="lpstr">
      <vt:lpstr>Arial Black</vt:lpstr>
      <vt:lpstr>Calibri</vt:lpstr>
      <vt:lpstr>Arial</vt:lpstr>
      <vt:lpstr>Základné</vt:lpstr>
      <vt:lpstr>Νομικές πτυχές της κοινωνικής επιχειρηματικότητας</vt:lpstr>
      <vt:lpstr>Νομικές πτυχές της κοινωνικής επιχειρηματικότητας</vt:lpstr>
      <vt:lpstr>Περιεχόμενα:  1. Νομικές πτυχές στη Ρουμανία 2. Νομικές πτυχές στην Ιταλία 3. Νομικές πτυχές στην Ελλάδα 4. Νομικές πτυχές στη Σλοβακία  </vt:lpstr>
      <vt:lpstr>I. Νομικές πτυχές στη Ρουμανία   Η Ρουμανία θεσμοθέτησε πρόσφατα τις κοινωνικές επιχειρήσεις. Ο Νόμος για την Κοινωνική Οικονομία 2019/2015 ψηφίστηκε μετά από πενταετή περίοδο διαβούλευσης πολιτικής, δίνοντας στις κοινωνικές εταιρείες νομιμοποίηση. Οι κοινωνικές επιχειρήσεις έχουν αναγνωριστεί ως συνιστώσα της κοινωνικής οικονομίας βάσει αυτού του καταστατικού. Ο νόμος περιγράφει τις απαιτήσεις που πρέπει να πληρούν διάφορα είδη οργανώσεων (ενώσεις και ιδρύματα, ενώσεις αλληλοβοήθειας, συνεταιρισμοί και εταιρείες περιορισμένης ευθύνης) προκειμένου να θεωρηθούν κοινωνικές επιχειρήσεις. Μια ολοκαίνουργια κατηγορία κοινωνικών επιχειρήσεων επισημοποιείται επίσης από το νόμο: η επιχείρηση κοινωνικής ένταξης. Ο ορισμός της Ρουμανίας για τις κοινωνικές επιχειρήσεις εξακολουθεί να είναι γενικός και συνεπής με τον ορισμό της SBI από το 2011, αν και παραλείπει την έννοια της πολυμερούς διακυβέρνησης. </vt:lpstr>
      <vt:lpstr>   Σαφής διάκριση μεταξύ κοινωνικών επιχειρήσεων και επιχειρήσεων κοινωνικής ένταξης γίνεται με τον Ν. 219/2015. (άρθρο 11). Συνεταιριστικές Εταιρείες (Ν. 1/2005); πιστωτικοί συνεταιρισμοί (Διάταγμα 99/2006). ενώσεις και ιδρύματα (GO 26/2000). σωματεία αλληλοβοήθειας (Ν. 122/1996 και 540/2002). αγροτικές εταιρείες (Ν. 36/1991) και τις ενώσεις και τις ομοσπονδίες τους. Και άλλα είδη νομικών προσώπων (εταιρείες περιορισμένης ευθύνης ή εταιρείες μετόχων) που είναι g (Rusandu 2016, ΕΟΚΕ 2017). Ο νόμος 219/2015, ο οποίος ρυθμίζει έναν νέο τύπο WISE, γνωστό ως «επιχειρήσεις κοινωνικής εισαγωγής», δίνει μεγάλη έμφαση στη χρήση της κοινωνικής επιχείρησης ως εργαλείου κοινωνικής ένταξης. Εργασιακή Ένταξη Κοινωνική Επιχείρηση – ορίζεται στην Ευρωπαϊκή Επιτροπή (2020) Οι κοινωνικές επιχειρήσεις και τα οικοσυστήματά τους στην Ευρώπη. Ενημερωμένη έκθεση χώρας: Ιταλία. Συγγραφέας : Carlo Borzaga.   </vt:lpstr>
      <vt:lpstr>Οι οργανισμοί που αναφέρονται στο καταστατικό πρέπει να υποβάλουν αίτηση για πιστοποιητικό κοινωνικής επιχείρησης από την Εθνική Υπηρεσία Απασχόλησης προκειμένου να αναγνωριστούν ως κοινωνικές επιχειρήσεις. Σύμφωνα με το νόμο, απαιτείται μια ορισμένη πιστοποίηση γνωστή ως «κοινωνικό σήμα» για τα νέα WISE (επιχειρήσεις κοινωνικής ένθεσης). Αυτή η διακριτική διαπίστευση έχει τριετή ημερομηνία λήξης.</vt:lpstr>
      <vt:lpstr>Η ονοματολογία της «κοινωνικής οικονομίας» και της «κοινωνικής επιχειρηματικότητας» έχει προκαλέσει εννοιολογικές ασάφειες και έλλειψη σαφήνειας που χαρακτηρίζουν τις δημόσιες συζητήσεις τα τελευταία δέκα χρόνια. Οι de facto κοινωνικές επιχειρήσεις λειτουργούσαν και οργανώθηκαν στη Ρουμανία την εποχή που το Υπουργείο Εργασίας και Κοινωνικής Προστασίας ξεκίνησε την πρώτη κίνηση για τη ρύθμιση του τομέα της κοινωνικής οικονομίας (αρχές 2011), αλλά το έκαναν παράνομα. Η ειδική νομοθεσία που διέπει την ίδρυση και λειτουργία κάθε κατηγορίας οργανισμών κοινωνικής οικονομίας (συνεταιρισμοί, επιχειρηματικές ενώσεις και ιδρύματα, σωματεία αλληλοβοήθειας), καθώς και η νομοθεσία που διέπει την επιχειρηματική δραστηριότητα εν γένει (Δημοσιονομικός Κώδικας, νόμος περί δημοσίων συμβάσεων κ.λπ.), ή σε συγκεκριμένους τομείς δραστηριότητας όπως οι κοινωνικές υπηρεσίες και οι υπηρεσίες απασχόλησης, είχαν θεσπίσει το ρυθμιστικό πλαίσιο και το πλαίσιο δημόσιας πολιτικής για αυτές τις de facto κοινωνικές επιχειρήσεις.   </vt:lpstr>
      <vt:lpstr>Ο Νόμος για την Κοινωνική Βοήθεια (Ν. 292/2012) αναφέρεται επίσης στην κοινωνική οικονομία ως μια νέα στρατηγική κοινωνικής ένταξης που εστιάζει στην ένταξη ευάλωτων ατόμων στο εργατικό δυναμικό (άρθρο 53). Η προτεινόμενη νομοθεσία υπέστη ορισμένες αλλαγές και πυροδότησε ζωηρές συζητήσεις στη Βουλή και κατά τη διάρκεια συναντήσεων δημόσιας διαβούλευσης που διοργάνωσε το Υπουργείο Εργασίας, Οικογένειας και Κοινωνικής Προστασίας. Ο τομέας της κοινωνικής οικονομίας διέπεται από τον Νόμο 219/2015 για την Κοινωνική Οικονομία, ο οποίος ψηφίστηκε και θεσπίστηκε «με τη θέσπιση μέτρων για την προαγωγή και την προώθησή της και θεσπίζοντας τις αρμοδιότητες της κεντρικής και τοπικής αυτοδιοίκησης στο θέμα αυτό» (άρθρο 1). Ως κοινωνική οικονομία ορίζεται από το νόμο όλες οι ιδιωτικά οργανωμένες δραστηριότητες που επιδιώκουν να εξυπηρετήσουν το δημόσιο συμφέρον, τα συμφέροντα της κοινότητας ή/και ιδιωτικά μη οικονομικά συμφέροντα. Αυτές οι δραστηριότητες μπορεί να περιλαμβάνουν την πρόσληψη μελών ευάλωτων ομάδων ή την παραγωγή και παροχή αγαθών, υπηρεσιών ή/και απασχόλησης.</vt:lpstr>
      <vt:lpstr>Οποιοσδήποτε από τους προαναφερθέντες οργανισμούς μπορεί να αναγνωριστεί ως κοινωνική επιχείρηση, ανεξάρτητα από το νομικό του καθεστώς, εάν πληροί τις ακόλουθες ειδικές απαιτήσεις : - είναι ιδιωτικός νομικός φορέας (δεν επηρεάζεται από την κρατική αρχή):  &gt; δίνει προτεραιότητα στους κοινωνικούς και προσωπικούς στόχους έναντι της οικονομικής μεγιστοποίησης &gt; επιδεικνύει συντροφικότητα και κοινή ευθύνη &gt; το συμφέρον της κοινότητας, το δημόσιο συμφέρον ή/και τα συμφέροντα των μελών συμπίπτουν· έχει δημοκρατική διακυβέρνηση - είναι μια εθελοντική και ελεύθερη ένωση  &gt; Η πλειονότητα των εσόδων της αφιερώνεται στη διατήρηση του κοινωνικού στόχου και του τακτικού αποθεματικού (90 τοις εκατό του εισοδήματος θα πρέπει να κατευθύνεται στη διατήρηση του κοινωνικού στόχου και του κλειδώματος των περιουσιακών στοιχείων· μόνο το 10 τοις εκατό μπορεί να καταβληθεί στα μέλη). Εάν η εταιρεία σταματήσει να λειτουργεί, τα περιουσιακά της στοιχεία πρέπει να παραχωρηθούν σε άλλες, συγκρίσιμες κοινωνικές εταιρείες. Μεταχειρίζεται τους εργαζόμενους δίκαια υποστηρίζοντας την ιδέα της κοινωνικής δικαιοσύνης. Η αναλογία χαμηλότερου μισθού προς υψηλότερη αμοιβή δεν μπορεί να είναι μεγαλύτερη από 1 προς 8.  </vt:lpstr>
      <vt:lpstr>Μια κοινωνική ετικέτα πιστοποιεί την επιχείρηση κοινωνικής ένθεσης. Η επιχείρηση κοινωνικής ένταξης πρέπει να τηρεί τις επιπλέον απαιτήσεις/κριτήρια που αναφέρονται παρακάτω, όπως ορίζει ο Ν. 219/2015: τουλάχιστον το 30% των εργαζομένων ανήκει σε ευπαθείς ομάδες. Η επιχείρηση κοινωνικής ένταξης επιδιώκει να καταπολεμήσει τον αποκλεισμό, τις διακρίσεις και την ανεργία μέσω της κοινωνικο-επαγγελματικής ενσωμάτωσης μειονεκτούντων ατόμων. &gt; Ο αθροιστικός χρόνος εργασίας των εργαζομένων άνω του 30% ισούται τουλάχιστον με το 30% του συνολικού χρόνου εργασίας των εργαζομένων.</vt:lpstr>
      <vt:lpstr>II. Νομικές πτυχές στην Ιταλία  Οι εταιρείες αλληλοβοήθειας εντάχθηκαν στο Μητρώο Κοινωνικών Επιχειρήσεων και το 2012. Μετά από αυτή τη μεταρρύθμιση, η πλειονότητα των παρεχόμενων ιατρικών υπηρεσιών, τα κτίρια που κατείχαν και τα μέλη του προσωπικού που απασχολούνταν σε εταιρείες αλληλοβοήθειας ανελήφθησαν από την κυβέρνηση ως μέρος της ανάπτυξης του ιταλικού συστήματος δημόσιας υγείας. Μόνο μερικά αμοιβαία επέζησαν, συνεχίζοντας να διέπονται από τον Ν. 3818/1886 και να προσφέρουν ολοκληρωμένες ασφαλιστικές υπηρεσίες στα μέλη τους. Μετά από μια σταθερή αύξηση της ζήτησης για υπηρεσίες υγειονομικής περίθαλψης και τη μείωση της ικανότητας του δημόσιου συστήματος να καλύψει αυτές τις υπηρεσίες, το ενδιαφέρον για αυτούς τους οργανισμούς έχει επανέλθει τις τελευταίες δεκαετίες και έχουν ιδρυθεί νέες εταιρείες αμοιβαίας υγείας. Λόγω της εκ νέου προσοχής της κυβέρνησης, οι εταιρείες αλληλοβοήθειας αναγκάστηκαν να εγγραφούν ως κοινωνικές επιχειρήσεις με το Νομοθετικό Διάταγμα 179/2012 και το Διάταγμα του Υπουργείου Οικονομικής Ανάπτυξης της 6ης Μαρτίου 2013, με αποτέλεσμα να ληφθούν υπόψη. </vt:lpstr>
      <vt:lpstr>Τα νομοθετικά διατάγματα 117/2017 (Κώδικας Τρίτου Τομέα) και 112/2017, που μαζί αναδιαρθρώνουν τον «τρίτο τομέα», ψηφίστηκαν το τελευταίο διάστημα και επέφεραν σημαντικές αλλαγές (Αναθεώρηση του περί Κοινωνικών Επιχειρήσεων Νόμου).  Σύμφωνα με την κυβέρνηση, ο νόμος 106/2016 είχε κύριο στόχο να δώσει στον κλάδο ένα κοινό πλαίσιο ώστε να ξεπεραστεί ο κατακερματισμός του από διάφορες οπτικές γωνίες, ως προς τους τύπους οργάνωσης (που προκλήθηκαν από τις διαφορετικές νομικές μορφές που είχαν εισαχθεί τις προηγούμενες δεκαετίες εθελοντικές ενώσεις, ενώσεις κοινωνικής προώθησης, κοινωνικοί συνεταιρισμοί και κοινωνικές επιχειρήσεις κ.λπ.), όσον αφορά τους περιορισμούς και τα μέτρα στήριξης</vt:lpstr>
      <vt:lpstr>Το νομοθετικό διάταγμα 117/2017 έδωσε σε ολόκληρο τον τρίτο τομέα κοινό πλαίσιο. Περιγράφει τις απαιτήσεις που πρέπει να πληρούν οι οργανώσεις του τρίτου τομέα για να αναγνωριστούν ως μέλη του κλάδου, ορίζει τους όρους «μη κερδοφόρο» και «γενικό συμφέρον», παραθέτει τα καθήκοντα που επιτρέπεται να εκτελούν οι οργανισμοί του τρίτου τομέα. (οντότητα τρίτου τομέα). Ο νόμος ορίζει και διέπει τους ακόλουθους τύπους οργανισμών: εταιρίες αλληλοβοήθειας, ενώσεις κοινωνικής προώθησης, φιλανθρωπικές οργανώσεις, κοινωνικές επιχειρήσεις (συμπεριλαμβανομένων των κοινωνικών συνεταιρισμών) και δίκτυα οργανώσεων τρίτου τομέα. Κάθε ένα από αυτά τα έντυπα διέπεται χωριστά από το ίδιο διάταγμα, με εξαίρεση τις κοινωνικές επιχειρήσεις, οι οποίες καλύπτονται και μόνο από το διάταγμα 112/2017.</vt:lpstr>
      <vt:lpstr>Μια κοινωνική επιχείρηση περιγράφεται πλέον ως ένας «ιδιωτικός οργανισμός που ασκεί επιχειρηματικές δραστηριότητες για σκοπούς κοινωνικής ωφέλειας, αλληλεγγύης και κατανέμει κέρδη κυρίως για την επίτευξη του εταιρικού σκοπού της υιοθετώντας υπεύθυνες και διαφανείς μεθόδους διαχείρισης και ευνοώντας τη μεγαλύτερη δυνατή συμμετοχή εργαζομένων, χρηστών. , και άλλους ενδιαφερόμενους φορείς», σύμφωνα με τους Ν. 118/2005 και 106/2016 καθώς και τον λειτουργικό ορισμό της Ε.Ε.</vt:lpstr>
      <vt:lpstr>Ο νέος κανονισμός προστατεύει τον μη κερδοσκοπικό στόχο της κοινωνικής επιχείρησης (και την ένταξή της στον τρίτο τομέα). Εισάγει επίσης ορισμένες σημαντικές καινοτομίες ταυτόχρονα : - Αντικαθιστά ένα σύνολο ανώτατων ορίων αποζημίωσης, παρόμοια με τους κανονισμούς που διέπουν τους κοινωνικούς συνεταιρισμούς, για τον συνολικό περιορισμό διανομής. Πιο αναλυτικά, οι κοινωνικές επιχειρήσεις που έχουν συσταθεί ως συνεταιρισμοί, εταιρείες περιορισμένης ευθύνης ή εταιρείες μετόχων επιτρέπεται πλέον να διανέμουν έως και το 50% των κερδών που πραγματοποιούνται σε ένα δεδομένο έτος σε επενδυτές (ή να τα δωρίζουν σε άλλους οργανισμούς τρίτου τομέα). , αλλά τουλάχιστον το 50% των κερδών πρέπει να επανεπενδυθεί στην κοινωνική επιχείρηση και τα περιουσιακά στοιχεία πρέπει να παραμείνουν κλειδωμένα. Οι κοινωνικές επιχειρήσεις που έχουν συσταθεί ως ενώσεις και ιδρύματα υπόκεινται στη συνολική διανομή  </vt:lpstr>
      <vt:lpstr>- Προκειμένου να προωθηθεί η υιοθέτηση μοντέλων διακυβέρνησης χωρίς αποκλεισμούς, επιτρέπει τον διορισμό μελών τόσο από ιδιωτικές επιχειρήσεις όσο και από δημόσιες αρχές στα διοικητικά συμβούλια των κοινωνικών επιχειρήσεων χωρίς να τους επιτρέπει να ηγούνται ή να προεδρεύουν αυτών των συμβουλίων. Προβλέπει επίσης τον προσδιορισμό των παροχών με βάση το επίπεδο μειονεκτημάτων που υφίστανται οι εργαζόμενοι αυτοί.  - Διευρύνει τα πεδία δέσμευσης και τις κατηγορίες των μειονεκτούντων εργαζομένων που ενσωματώνονται. Κοινοτικές ραδιοτηλεοπτικές εκπομπές, αναπτυξιακή συνεργασία, δίκαιο εμπόριο, κοινωνική στέγαση, υπηρεσίες για μετανάστες και πρόσφυγες, υπηρεσίες μικροπιστώσεων, κοινωνική γεωργία, οργάνωση και διαχείριση μη επαγγελματικού αθλητισμού και επαναχρησιμοποίηση και επαναπροσδιορισμός χώρων που κατασχέθηκαν από το οργανωμένο έγκλημα είναι πρόσθετοι τομείς δραστηριότητας σε σύγκριση με τον κανονισμό 2005/2006.  </vt:lpstr>
      <vt:lpstr>- Αναγνωρίζει ανοιχτά όλους τους κοινωνικούς συνεταιρισμούς ως κοινωνικές επιχειρήσεις (χωρίς να τροποποιεί το καταστατικό τους), αλλά επεκτείνει τη δραστηριότητά τους μόνο σε λίγους τομείς (υγεία και κατάρτιση), εμποδίζοντάς τους να λειτουργούν σε όλους τους άλλους τομείς όπου επιτρέπεται σε άλλες κοινωνικές επιχειρήσεις να το κάνουν . Για να το θέσουμε διαφορετικά, οι κοινωνικοί συνεταιρισμοί συνεχίζουν να επικεντρώνονται αποκλειστικά στην παροχή υπηρεσιών πρόνοιας. - Παρέχει άλλα στοχευμένα μέτρα που στοχεύουν στην προσέλκυση επενδύσεων και αναγνωρίζει φορολογική απαλλαγή για μη διανεμόμενα κέρδη (σύμφωνα με τον δημοσιονομικό κανόνα των κοινωνικών συνεταιρισμών που ισχύει σήμερα).  Ο νόμος ορίζει ότι οι οργανισμοί τρίτου τομέα που λειτουργούν σαν επιχειρήσεις (δηλαδή, τα εμπορικά έσοδα υπερβαίνουν τα έσοδα που προέρχονται από άλλες πηγές, όπως δωρεές και επιδοτήσεις), αν και η υιοθέτηση του χαρακτηρισμού της κοινωνικής επιχείρησης παραμένει εθελοντική, πρέπει να τηρούν τους κανόνες που εφαρμόζει o αστικός κώδικας για όλους τους τύπους επιχειρήσεων.   </vt:lpstr>
      <vt:lpstr>Νέα νομική δομή θεσπίστηκε με τον Ν. 208/2015 κατά την κύρωση του Ν. 106/2016. (αναφέρεται ως νόμος σταθερότητας 2016).  Ο προσδιορισμός της «εταιρείας παροχών» (società benefit) εισήχθη με αυτόν τον νέο νόμο. Αυτός ο νόμος επιτρέπει σε κάθε επιχείρηση που επιδιώκει από κοινού έναν οικονομικό στόχο και ένα ή περισσότερα κοινά οφέλη να χαρακτηριστεί ως «εταιρεία ωφελημάτων». Οι εταιρείες παροχών δεν μπορούν να κατηγοριοποιηθούν ως κοινωνικές επιχειρήσεις, δεδομένου ότι δεν συμμορφώνονται με τον περιορισμό διανομής μη κερδοσκοπικού χαρακτήρα και δεν απαιτείται να έχουν διακυβέρνηση χωρίς αποκλεισμούς. Μπορούν να θεωρηθούν ως ένα είδος σήματος που προορίζεται να εκφράσει την τήρηση συγκεκριμένων κριτηρίων εταιρικής κοινωνικής ευθύνης, δεδομένου ότι διέπονται από το νόμο. </vt:lpstr>
      <vt:lpstr>3. Νομικές πτυχές στην Ελλάδα  Η νομική ανάπτυξη των ελληνικών κοινωνικών επιχειρήσεων μπορεί να χωριστεί σε τρεις κύριες φάσεις. Η θέσπιση πολυάριθμων νομοθετημάτων ήταν αυτή που καθόρισε την αρχική, πρώιμη περίοδο του. Ο κατακερματισμός των σχετικών νόμων και η απουσία σαφούς αναφοράς των όρων «κοινωνική επιχειρηματικότητα», «κοινωνική επιχείρηση», «κοινωνική οικονομία» και «κοινωνική και αλληλέγγυα οικονομία» είναι μερικά από τα θεμελιώδη χαρακτηριστικά του.  </vt:lpstr>
      <vt:lpstr>Η επίσημη θεσμοθέτηση της κοινωνικής οικονομίας και της κοινωνικής επιχειρηματικότητας με τον νόμο 4019/2011 σηματοδότησε μια σημαντική καμπή στη νομική ανάπτυξη των ελληνικών κοινωνικών επιχειρήσεων. Αυτή η νέα νομοθεσία, η οποία ψηφίστηκε ταυτόχρονα με την επιδείνωση της ελληνικής κρίσης, την εμφάνιση νέων κοινωνικών κινημάτων και οι άνθρωποι άρχισαν να πειραματίζονται με εναλλακτικές οικονομίες και μορφές αλληλεγγύης (Βαρβαρούσης και Καλλής, 2017), προκάλεσε αύξηση στις κοινωνικές επιχειρήσεις (Βαρβαρούσης et al., 2018), επέκτεινε τις δραστηριότητες σε όλους σχεδόν τους οικονομικούς τομείς και την ανακάλυψη νομοθετικών κενών και ανεκπλήρωτων αναγκών. Ως αποτέλεσμα, αυτό το στάδιο θα μπορούσε να αναφέρεται ως "μεταβατικό" λόγω της σύντομης ύπαρξής του και του κρίσιμου ρόλου στην ανάπτυξη μιας πειραματικής μεθόδου.   </vt:lpstr>
      <vt:lpstr>Με την εισαγωγή του Ν. 4430 το 2016 ξεκίνησε η τρίτη φάση. Τα κύρια χαρακτηριστικά της είναι η ενοποίηση των κοινωνικών εταιρειών ως εναλλακτικών στο πρότυπο business-as-usual και η εξάπλωσή τους σε νέους οικονομικούς τομείς. Η ελληνική νομοθεσία επικαιροποιήθηκε με τον Ν. 4430/2016, ο οποίος πρόσθεσε επίσης μια σειρά από νέες έννοιες και μηχανισμούς για τη μέτρηση της αποτελεσματικότητας των κοινωνικών επιχειρήσεων. Επιπλέον, εισήγαγε τη νομική μορφή «εργατικοί συνεταιρισμοί», διαχώρισε τη νομική μορφή της κοινωνικής επιχείρησης από το καθεστώς της ΚΟΑ και βελτίωσε μια σειρά από έννοιες που είχαν αρχικά παρουσιαστεί με τον Νόμο 4019/2011. Επιπλέον, άνοιξε το δρόμο για την πιθανή συγχώνευση της ασύνδετης νομοθεσίας για τις κοινωνικές επιχειρήσεις του έθνους. Παρά τις πολυάριθμες προόδους που επέφερε ο Νόμος 4430/2016, πρέπει να τονιστεί ότι οι άμεσες και μακροπρόθεσμες επιπτώσεις του είναι ακόμη συζητήσιμες μέχρι τη στιγμή που γράφονται αυτές οι γραμμές. </vt:lpstr>
      <vt:lpstr>Από όλες τις νομικές μορφές που εισάγει ο Ν. 4430/2016 ως υπερήμερες οντότητες του νέου κλάδου ΣΣΕ, εντοπίζονται οι εξής τύποι : «Μια εναλλακτική μορφή για τη διευθέτηση των κοινωνικών, παραγωγικών, διανομής, κατανάλωσης και συνδέσεων επανεπένδυσης με δημοκρατικό τρόπο που βασίζεται στις αξίες της αλληλεγγύης, της ισότητας και της συνεργασίας σε σχέση με το ανθρώπινο και φυσικό περιβάλλον» περιλαμβάνεται συγκεκριμένα στο νέο νόμο. Νόμος 4430/2016, ο οποίος ουσιαστικά καθιστά ολόκληρη την ελληνική κοινωνία ως ομάδα-στόχο για τις κοινωνικές επιχειρήσεις αντί για τις μειονεκτούσες και ειδικές ομάδες (Αδάμ κ.ά. 2018). Οι εργατικοί συνεταιρισμοί εισήχθησαν για πρώτη φορά ως προεπιλεγμένες οντότητες SSE το 2016. Ο Νόμος 4430/2016 καθιέρωσε τον Ειδικό Γραμματέα Κοινωνικής και Αλληλέγγυας Οικονομίας, μια μοναδική διοικητική αρχή που προάγει τη ΣΣΕ, εκτός από την αναθεώρηση των προηγούμενων νομικών δομών της ΚΟΑ. Οι κύριες αρμοδιότητες του νέου φορέα του Υπουργείου Εργασίας είναι η ανάπτυξη και η εφαρμογή της εθνικής πολιτικής για τη ΣΣΕ.</vt:lpstr>
      <vt:lpstr>Τα ακόλουθα πέντε λειτουργικά κριτήρια — τα οποία διατάσσονται εδώ ανάλογα με το περιεχόμενό τους — θεσπίστηκαν πιο επίσημα με τον Ν. 4430/2016 : Στόχος: - Δημιουργία κοινωνικών και συλλογικά επωφελείς δραστηριοτήτων. - Προώθηση οριζόντιας και δίκαιης δικτύωσης με άλλους οργανισμούς SSE για την τόνωση της οικονομικής δραστηριότητας και την παραγωγή κοινωνικής αξίας.  Διακυβέρνηση : Με τη χρήση ενός δημοκρατικού συστήματος λήψης αποφάσεων, τα μέλη ενημερώνονται και διασφαλίζεται η συμμετοχή τους. Εφαρμογή του κανόνα «ένα μέλος, μία ψήφος», ανεξάρτητα από την οικονομική δέσμευση που έχει αναλάβει κάθε μέλος. </vt:lpstr>
      <vt:lpstr>Οικονομική ισότητα : Ο ανώτατος μισθός δεν μπορεί να είναι μεγαλύτερος από το τριπλάσιο του κατώτατου.  Ο οργανισμός θα πρέπει να αρχίσει να χρεώνει ετήσιο μισθό που αντιστοιχεί τουλάχιστον στο 25% των εσόδων του προηγούμενου έτους μετά το δεύτερο έτος λειτουργίας του.  Επιλέξιμο μέλος: - Ένας φορέας SSE δεν μπορεί να ιδρυθεί και δεν ρυθμίζεται άμεσα ή έμμεσα από νομικά πρόσωπα που συνδέονται επίσημα με τις τοπικές αρχές ή άλλο νομικό φορέα που δραστηριοποιείται στο δημόσιο τομέα. - Τα μέλη ενός KoinSEp ή εργατικού συνεταιρισμού δεν επιτρέπεται να ανήκουν σε άλλο KoinSEp ή συνεταιρισμό εργαζομένων που ασκεί την ίδια δραστηριότητα.  </vt:lpstr>
      <vt:lpstr>Διανομή κερδών : - 5% για τη σύσταση αποθεματικού για φορείς της ΚΑΟ. - Είτε είναι μέλη είτε όχι, οι εργαζόμενοι μπορούν να λάβουν πρόσθετη αποζημίωση έως και 35%. - Τα υπόλοιπα κεφάλαια ενδέχεται να χρησιμοποιηθούν για την επέκταση ή τη δημιουργία νέων θέσεων εργασίας. - Δεδομένου ότι δεν υπάρχει μηχανισμός διανομής μερίσματος με βάση τις συνεταιριστικές μετοχές, τα μη εργαζόμενα μέλη του οργανισμού δεν έχουν δικαίωμα σε αποδοχές. - Κατόπιν αιτήματός τους, τα μέλη των Πολιτικών Συνεταιρισμών που έχουν αναγνωριστεί ως φορείς της ΣΣΕ δικαιούνται να λάβουν κάθε υπέρβαση από τις συναλλαγές του συνεταιρισμού με τα μέλη του. Τα επιπλέον χρήματα διατηρούνται σε διαφορετικό λογαριασμό.   </vt:lpstr>
      <vt:lpstr>4. Νομικές πτυχές στη Σλοβακία  Όσον αφορά τη φράση «κοινωνική επιχείρηση», το σλοβακικό νομοθετικό πλαίσιο συμπεριέλαβε τον πρώτο ορισμό του το 2008. Ως απάντηση στην απότομη αύξηση της ανεργίας που συνδέεται με την παγκόσμια οικονομική κρίση, ο νόμος 5/2004 Coll. για τις Υπηρεσίες Απασχόλησης τροποποιήθηκε τον Απρίλιο του 2008 για να συμπεριλάβει τις κοινωνικές επιχειρήσεις. Εντός του ενεργητικού πλαισίου πολιτικής για την αγορά εργασίας, αναπτύχθηκε ως νέο μέτρο μια συνεισφορά που επιδοτεί το κόστος εργασίας ενός εργαζομένου σε μια κοινωνική επιχείρηση. Η τροπολογία του 2008 έπαιξε ρόλο στη συσκότιση εκείνων των de facto κοινωνικών επιχειρήσεων που δεν επικεντρώνονται στην εργασιακή ένταξη, αναγνωρίζοντας τις κοινωνικές επιχειρήσεις που προορίζονται σκόπιμα να τις βοηθήσουν.   </vt:lpstr>
      <vt:lpstr>Η φράση «θέμα κοινωνικής οικονομίας» προστέθηκε στον νόμο για τις υπηρεσίες απασχόλησης το 2015. Λόγω της χαλάρωσης της άκαμπτης σύνδεσης μεταξύ των κοινωνικών επιχειρήσεων και της εργασιακής ένταξης, αυτή η προσαρμογή επέτρεψε τη μερική διεύρυνση της αντίληψης για την κοινωνική επιχειρηματικότητα. Ωστόσο, από τη σκοπιά των υφιστάμενων δομών υποστήριξης, δεν έχει ακόμη οδηγήσει σε κάποια σημαντική αλλαγή.  Ο νόμος 112/2018 για την κοινωνική οικονομία και τις κοινωνικές επιχειρήσεις τέθηκε σε ισχύ τον Μάιο του 2018. Η νέα νομοθεσία άλλαξε τον τρόπο με τον οποίο αναπτύχθηκε ένα υποστηρικτικό οικοσύστημα, παρέχοντας μια σειρά από δημόσια χορηγούμενη οικονομική και μη οικονομική βοήθεια ειδικά προσαρμοσμένη στους κοινωνικούς επιχειρηματίες. Δεδομένου του πόσο πρόσφατα τέθηκε σε ισχύ ο νέος νόμος, είναι ακόμη πολύ νωρίς για να συζητηθούν συγκεκριμένες επιπτώσεις.   </vt:lpstr>
      <vt:lpstr>Ο νόμος για το SEaSE αντιλαμβάνεται τις κοινωνικές επιχειρήσεις ως μια δυναμική εντός της κοινωνικής οικονομίας, η οποία ορίζεται ως: " το άθροισμα των δραστηριοτήτων παραγωγής, διανομής ή καταναλωτών που πραγματοποιούνται μέσω οικονομικής δραστηριότητας ή μη οικονομικής δραστηριότητας ανεξάρτητα από τις κρατικές αρχές, των οποίων ο κύριος στόχος είναι η επίτευξη θετικού κοινωνικού αντίκτυπου ". Πράξη 112/2018 για την Κοινωνική Οικονομία και τις Κοινωνικές Επιχειρήσεις.     </vt:lpstr>
      <vt:lpstr>Ο όρος «κοινωνική οικονομία» αναφέρεται σε μια ομάδα δραστηριοτήτων που μπορούν να πραγματοποιηθούν από οποιονδήποτε οργανισμό στον ιδιωτικό ή μη κερδοσκοπικό τομέα. Μια συγκεκριμένη οντότητα που ασκεί δραστηριότητες κοινωνικής οικονομίας δεν είναι πάντα «υποκείμενο της κοινωνικής οικονομίας." Ενώσεις πολιτών, ιδρύματα, μη επενδυτικά ταμεία, κοινωφελείς οργανώσεις, θρησκευτικά ιδρύματα, εμπορικές εταιρείες, συνεταιρισμοί ή ατομικές επιχειρήσεις (καθώς και εργοδότες) που :  a) δεν χρηματοδοτούνται και διαχειρίζονται ως επί το πλείστον ή πλήρως από το κράτος b) εκτελούν δραστηριότητες που σχετίζονται με έναν τομέα της κοινωνικής οικονομίας (δηλαδή, ο κύριος στόχος τους είναι να επιτύχουν θετικό κοινωνικό αντίκτυπο) c) που δεν έχουν κερδοσκοπικό σκοπό.  </vt:lpstr>
      <vt:lpstr>Η ίδρυση και η διοίκηση φορέων κοινωνικής οικονομίας διέπονται από διάφορους νόμους που είναι συγκεκριμένοι για κάθε μία από τις νομικές τους μορφές (π.χ. οι ΜΚΟ διοικούνται βάσει του αντίστοιχου νόμου για τους μη κερδοσκοπικούς οργανισμούς). Ο νόμος για το SEaSE δημιουργήθηκε με στόχο τη διατήρηση της ποικιλομορφίας των νομικών δομών που αποτελούν μέρος της κοινωνικής οικονομίας. Διεύρυνε τον ορισμό της επιχειρηματικότητας σύμφωνα με τον Εμπορικό Κώδικα (Νόμος 513/1991) για να συμπεριλάβει τη διεξαγωγή εμπορικών πράξεων με στόχο την επίτευξη μετρήσιμων καλών κοινωνικών επιπτώσεων. Σύμφωνα με το νέο νόμο, οι εμπορικές οντότητες δεν υποχρεούνται να λειτουργούν μόνο με σκοπό την απόκτηση χρημάτων. Λόγω αυτής της μετάβασης, οι οργανισμοί που συχνά θεωρούνται επιχειρήσεις έχουν πλέον περισσότερες πιθανότητες να γίνουν υποκείμενα της κοινωνικής οικονομίας.</vt:lpstr>
      <vt:lpstr>Οι κοινωνικές επιχειρήσεις μπορούν να υποβάλουν αίτηση για να γίνουν «εγγεγραμμένη κοινωνική επιχείρηση» εάν πληρούν όλες τις προϋποθέσεις που ορίζει ο νόμος. Η πρόσβαση σε μια ποικιλία μέτρων στήριξης εξαρτάται από την κατοχή της ιδιότητας μιας εγγεγραμμένης κοινωνικής επιχείρησης. Ωστόσο, μόνο ένα μικρό μέρος του συνόλου των επιλέξιμων οργανισμών επέλεξε να περιμένει για να υποβάλει αίτηση. Ως αποτέλεσμα, δεν είναι επιλέξιμοι για τα προγράμματα υποστήριξης που προβλέπει ο νόμος SEaSE. Θα μπορούσε κανείς να υποστηρίξει ότι το τρέχον νομικό πλαίσιο της Σλοβακίας έχει ευρύτερη εστίαση σε σύγκριση με τις απαιτήσεις του επιχειρησιακού ορισμού της ΕΕ για την κοινωνική επιχείρηση, διότι επιτρέπει την απονομή του καθεστώτος κοινωνικής επιχείρησης σε φορείς που ελέγχονται από τοπικούς δήμους και ατομικές επιχειρήσεις..   </vt:lpstr>
      <vt:lpstr>Βιβλιογραφία    European Commission, Internal Market, Industry, Entrepreneurship and SMEs https://single-market-economy.ec.europa.eu/sectors/proximity-and-social-economy/social-economy-eu/social-enterprises_en  European Commission (2020) Social enterprises and their ecosystems in Europe. Comparative synthesis report. Authors: Carlo Borzaga, Giulia Galera, Barbara Franchini, Stefania Chiomento, Rocío Nogales and Chiara Carini. Luxembourg: Publications Office of the European Union European Commission (2019) Social enterprises and their ecosystems in Europe. Updated country report: Romania. Authors: Mihaela Lambru and Claudia Petrescu. Luxembourg: Publications Office of the European Union. Available at http://ec.europa.eu/social/main. jsp?advSearchKey=socenterfiches&amp;mode=advancedSubmit&amp;catId=22 or https://ec.europa.eu/social/BlobServlet?docId=20959&amp;langId=en European Commission (2020) Social enterprises and their ecosystems in Europe. Updated country report: Italy. Author: Carlo Borzaga. Luxembourg: Publications Office of the European Union. Available at https://europa.eu/!Qq64ny European Commission (2019) Social enterprises and their ecosystems in Europe. Updated country report: Greece. Authors: Angelos Varvarousis and Georgios Tsitsirigkos. Luxembourg: Publications Office of the European Union. Available at https://europa.eu/!Qq64ny European Commission (2020) Social enterprises and their ecosystems in Europe. Updated country report: Slovakia. Author: Zuzana Polačková. Luxembourg: Publications Office of the European Union. Available at https://europa.eu/!Qq64ny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Konstantinos Dimitropoulos</cp:lastModifiedBy>
  <cp:revision>108</cp:revision>
  <dcterms:created xsi:type="dcterms:W3CDTF">2019-02-10T21:49:04Z</dcterms:created>
  <dcterms:modified xsi:type="dcterms:W3CDTF">2023-11-03T07:44:33Z</dcterms:modified>
</cp:coreProperties>
</file>