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7315200" cy="9601200"/>
  <p:embeddedFontLst>
    <p:embeddedFont>
      <p:font typeface="Arial Black"/>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8" roundtripDataSignature="AMtx7mgLqDbFAwqR8NtqW0rQeuxyafUl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ArialBlack-regular.fnt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 name="Shape 27"/>
        <p:cNvGrpSpPr/>
        <p:nvPr/>
      </p:nvGrpSpPr>
      <p:grpSpPr>
        <a:xfrm>
          <a:off x="0" y="0"/>
          <a:ext cx="0" cy="0"/>
          <a:chOff x="0" y="0"/>
          <a:chExt cx="0" cy="0"/>
        </a:xfrm>
      </p:grpSpPr>
      <p:sp>
        <p:nvSpPr>
          <p:cNvPr id="28" name="Google Shape;28;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 name="Google Shape;29;p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 name="Google Shape;30;p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2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2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2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7" name="Google Shape;107;p2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2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p25: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2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2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p2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2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1" name="Google Shape;131;p2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2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9" name="Google Shape;139;p2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2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7" name="Google Shape;147;p2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3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p30: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3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2" name="Google Shape;162;p3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3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0" name="Google Shape;170;p3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g249f56271c5_0_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 name="Google Shape;37;g249f56271c5_0_1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 name="Google Shape;38;g249f56271c5_0_1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3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3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3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3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3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3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 name="Google Shape;194;p35: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3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2" name="Google Shape;202;p3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3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0" name="Google Shape;210;p3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3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p3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3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p3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3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4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 name="Google Shape;232;p4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3" name="Google Shape;233;p40: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1" name="Google Shape;241;p4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4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4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9" name="Google Shape;249;p4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g249f56271c5_0_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 name="Google Shape;45;g249f56271c5_0_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 name="Google Shape;46;g249f56271c5_0_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4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p4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7" name="Google Shape;257;p4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4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p4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5" name="Google Shape;265;p4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p1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 name="Google Shape;54;p1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 name="Google Shape;61;p1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 name="Google Shape;62;p1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1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1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 name="Google Shape;69;p1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 name="Google Shape;75;p2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 name="Google Shape;76;p20: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2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3" name="Google Shape;83;p2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2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1" name="Google Shape;91;p2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5"/>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5"/>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p:txBody>
      </p:sp>
      <p:sp>
        <p:nvSpPr>
          <p:cNvPr id="21" name="Google Shape;21;p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p:nvPr/>
        </p:nvSpPr>
        <p:spPr>
          <a:xfrm>
            <a:off x="9001124" y="4846320"/>
            <a:ext cx="142876" cy="201168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 name="Google Shape;25;p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pic>
        <p:nvPicPr>
          <p:cNvPr descr="Logo&#10;&#10;Description automatically generated" id="26" name="Google Shape;26;p5"/>
          <p:cNvPicPr preferRelativeResize="0"/>
          <p:nvPr/>
        </p:nvPicPr>
        <p:blipFill rotWithShape="1">
          <a:blip r:embed="rId2">
            <a:alphaModFix/>
          </a:blip>
          <a:srcRect b="0" l="0" r="0" t="0"/>
          <a:stretch/>
        </p:blipFill>
        <p:spPr>
          <a:xfrm>
            <a:off x="7598575" y="107926"/>
            <a:ext cx="1286662" cy="128666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rgbClr val="66C0C4"/>
              </a:buClr>
              <a:buSzPts val="3600"/>
              <a:buFont typeface="Arial Black"/>
              <a:buNone/>
              <a:defRPr b="0" i="0" sz="3600" u="none" cap="none" strike="noStrike">
                <a:solidFill>
                  <a:srgbClr val="66C0C4"/>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lnSpc>
                <a:spcPct val="100000"/>
              </a:lnSpc>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Logo&#10;&#10;Description automatically generated" id="17" name="Google Shape;17;p4"/>
          <p:cNvPicPr preferRelativeResize="0"/>
          <p:nvPr/>
        </p:nvPicPr>
        <p:blipFill rotWithShape="1">
          <a:blip r:embed="rId1">
            <a:alphaModFix/>
          </a:blip>
          <a:srcRect b="0" l="0" r="0" t="0"/>
          <a:stretch/>
        </p:blipFill>
        <p:spPr>
          <a:xfrm>
            <a:off x="7308304" y="-1"/>
            <a:ext cx="1576933" cy="1576933"/>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hyperlink" Target="https://single-market-economy.ec.europa.eu/sectors/proximity-and-social-economy/social-economy-eu/social-enterprises_en" TargetMode="External"/><Relationship Id="rId4" Type="http://schemas.openxmlformats.org/officeDocument/2006/relationships/hyperlink" Target="http://ec.europa.eu/social/main.jsp?advSearchKey=socenterfiches&amp;mode=advancedSubmit&amp;catId=22" TargetMode="External"/><Relationship Id="rId9" Type="http://schemas.openxmlformats.org/officeDocument/2006/relationships/image" Target="../media/image3.png"/><Relationship Id="rId5" Type="http://schemas.openxmlformats.org/officeDocument/2006/relationships/hyperlink" Target="http://ec.europa.eu/social/main.jsp?advSearchKey=socenterfiches&amp;mode=advancedSubmit&amp;catId=22" TargetMode="External"/><Relationship Id="rId6" Type="http://schemas.openxmlformats.org/officeDocument/2006/relationships/hyperlink" Target="https://europa.eu/!Qq64ny" TargetMode="External"/><Relationship Id="rId7" Type="http://schemas.openxmlformats.org/officeDocument/2006/relationships/hyperlink" Target="https://europa.eu/!Qq64ny" TargetMode="External"/><Relationship Id="rId8" Type="http://schemas.openxmlformats.org/officeDocument/2006/relationships/hyperlink" Target="https://europa.eu/!Qq64n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 name="Shape 31"/>
        <p:cNvGrpSpPr/>
        <p:nvPr/>
      </p:nvGrpSpPr>
      <p:grpSpPr>
        <a:xfrm>
          <a:off x="0" y="0"/>
          <a:ext cx="0" cy="0"/>
          <a:chOff x="0" y="0"/>
          <a:chExt cx="0" cy="0"/>
        </a:xfrm>
      </p:grpSpPr>
      <p:sp>
        <p:nvSpPr>
          <p:cNvPr id="32" name="Google Shape;32;p1"/>
          <p:cNvSpPr txBox="1"/>
          <p:nvPr>
            <p:ph type="ctrTitle"/>
          </p:nvPr>
        </p:nvSpPr>
        <p:spPr>
          <a:xfrm>
            <a:off x="1327827" y="2692753"/>
            <a:ext cx="6576458" cy="2494707"/>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6000"/>
              <a:buNone/>
            </a:pPr>
            <a:r>
              <a:rPr b="1" lang="en-GB" sz="4000"/>
              <a:t>Legal aspects of social entreprenership</a:t>
            </a:r>
            <a:endParaRPr/>
          </a:p>
        </p:txBody>
      </p:sp>
      <p:pic>
        <p:nvPicPr>
          <p:cNvPr id="33" name="Google Shape;33;p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
        <p:nvSpPr>
          <p:cNvPr id="34" name="Google Shape;34;p1"/>
          <p:cNvSpPr/>
          <p:nvPr/>
        </p:nvSpPr>
        <p:spPr>
          <a:xfrm>
            <a:off x="1681137" y="1507271"/>
            <a:ext cx="5484227" cy="7694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GB" sz="1600" u="none" cap="none" strike="noStrike">
                <a:solidFill>
                  <a:srgbClr val="398F98"/>
                </a:solidFill>
                <a:latin typeface="Calibri"/>
                <a:ea typeface="Calibri"/>
                <a:cs typeface="Calibri"/>
                <a:sym typeface="Calibri"/>
              </a:rPr>
              <a:t>Enhancing Young People Skills and Competencies in Social Entrepreneurship by Virtual Reality</a:t>
            </a:r>
            <a:endParaRPr b="1" i="0" sz="1200" u="none" cap="none" strike="noStrike">
              <a:solidFill>
                <a:srgbClr val="504836"/>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rPr b="1" i="0" lang="en-GB" sz="1200" u="none" cap="none" strike="noStrike">
                <a:solidFill>
                  <a:srgbClr val="504836"/>
                </a:solidFill>
                <a:latin typeface="Calibri"/>
                <a:ea typeface="Calibri"/>
                <a:cs typeface="Calibri"/>
                <a:sym typeface="Calibri"/>
              </a:rPr>
              <a:t>2021-1-RO01-KA220-YOU-000029869</a:t>
            </a:r>
            <a:endParaRPr b="1" i="0" sz="1200" u="none" cap="none" strike="noStrike">
              <a:solidFill>
                <a:srgbClr val="504836"/>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3"/>
          <p:cNvSpPr txBox="1"/>
          <p:nvPr>
            <p:ph type="ctrTitle"/>
          </p:nvPr>
        </p:nvSpPr>
        <p:spPr>
          <a:xfrm>
            <a:off x="387058" y="1582615"/>
            <a:ext cx="8072400" cy="527538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II. Legal aspects in Italy</a:t>
            </a:r>
            <a:br>
              <a:rPr i="1" lang="en-GB" sz="2000">
                <a:latin typeface="Arial"/>
                <a:ea typeface="Arial"/>
                <a:cs typeface="Arial"/>
                <a:sym typeface="Arial"/>
              </a:rPr>
            </a:br>
            <a:br>
              <a:rPr lang="en-GB" sz="2000">
                <a:latin typeface="Arial"/>
                <a:ea typeface="Arial"/>
                <a:cs typeface="Arial"/>
                <a:sym typeface="Arial"/>
              </a:rPr>
            </a:br>
            <a:r>
              <a:rPr lang="en-GB" sz="2000">
                <a:latin typeface="Arial"/>
                <a:ea typeface="Arial"/>
                <a:cs typeface="Arial"/>
                <a:sym typeface="Arial"/>
              </a:rPr>
              <a:t>Mutual aid societies were included to the Register of Social Enterprises in 2012 as well. After this reform, the majority of the medical services provided, the buildings possessed, and the staff members employed by mutual assistance societies were taken over by the government as part of the development of the Italian public health system. Only a few mutuals survived, continuing to be governed by Law 3818/1886 and offering comprehensive insurance services to their members. Following a steady rise in the demand for healthcare services and a decline in the public system's ability to cover those services, interest in these organizations has returned in recent decades, and new mutual health societies have been founded. Due to the government's renewed attention, mutual assistance societies were forced to register as social businesses under Legislative Decree 179/2012 and the Ministry of Economic Development's Decree of March 6, 2013, as a result of which they were given consideration.</a:t>
            </a:r>
            <a:br>
              <a:rPr lang="en-GB" sz="2000"/>
            </a:br>
            <a:br>
              <a:rPr lang="en-GB" sz="2000"/>
            </a:br>
            <a:endParaRPr sz="2000">
              <a:latin typeface="Arial"/>
              <a:ea typeface="Arial"/>
              <a:cs typeface="Arial"/>
              <a:sym typeface="Arial"/>
            </a:endParaRPr>
          </a:p>
        </p:txBody>
      </p:sp>
      <p:sp>
        <p:nvSpPr>
          <p:cNvPr id="102" name="Google Shape;102;p23"/>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03" name="Google Shape;103;p23"/>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4"/>
          <p:cNvSpPr txBox="1"/>
          <p:nvPr>
            <p:ph type="ctrTitle"/>
          </p:nvPr>
        </p:nvSpPr>
        <p:spPr>
          <a:xfrm>
            <a:off x="378266" y="1787146"/>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Legislative Decrees 117/2017 (Code of the Third Sector) and 112/2017, which together restructure the "third sector," have lately been passed and brought about significant changes (Revision of the Social Enterprise Law).</a:t>
            </a:r>
            <a:br>
              <a:rPr lang="en-GB" sz="2000">
                <a:latin typeface="Arial"/>
                <a:ea typeface="Arial"/>
                <a:cs typeface="Arial"/>
                <a:sym typeface="Arial"/>
              </a:rPr>
            </a:br>
            <a:r>
              <a:rPr lang="en-GB" sz="2000">
                <a:latin typeface="Arial"/>
                <a:ea typeface="Arial"/>
                <a:cs typeface="Arial"/>
                <a:sym typeface="Arial"/>
              </a:rPr>
              <a:t>According to the government, Law 106/2016 had </a:t>
            </a:r>
            <a:r>
              <a:rPr b="1" lang="en-GB" sz="2000">
                <a:latin typeface="Arial"/>
                <a:ea typeface="Arial"/>
                <a:cs typeface="Arial"/>
                <a:sym typeface="Arial"/>
              </a:rPr>
              <a:t>main goal</a:t>
            </a:r>
            <a:r>
              <a:rPr lang="en-GB" sz="2000">
                <a:latin typeface="Arial"/>
                <a:ea typeface="Arial"/>
                <a:cs typeface="Arial"/>
                <a:sym typeface="Arial"/>
              </a:rPr>
              <a:t> to give the sector a common framework in order to overcome its fragmentation from various angles, in terms of organizational types (caused by the different legal forms that had been introduced in the previous decades on voluntary associations, social promotion associations, social cooperatives, and social enterprises, etc.), in terms of restrictions and support measures.</a:t>
            </a:r>
            <a:endParaRPr sz="2000">
              <a:latin typeface="Arial"/>
              <a:ea typeface="Arial"/>
              <a:cs typeface="Arial"/>
              <a:sym typeface="Arial"/>
            </a:endParaRPr>
          </a:p>
        </p:txBody>
      </p:sp>
      <p:sp>
        <p:nvSpPr>
          <p:cNvPr id="110" name="Google Shape;110;p2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11" name="Google Shape;111;p24"/>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5"/>
          <p:cNvSpPr txBox="1"/>
          <p:nvPr>
            <p:ph type="ctrTitle"/>
          </p:nvPr>
        </p:nvSpPr>
        <p:spPr>
          <a:xfrm>
            <a:off x="351889" y="1837592"/>
            <a:ext cx="8072400" cy="4229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Legislative Decree 117/2017 gave the entire third sector a common framework. It outlines the requirements that third-sector organizations must meet in order to be recognized as a member of the sector, defines the terms "non-lucrative" and "general interest," lists the tasks that third-sector organizations are permitted to carry out (third-sector entity). The law defines and governs the following types of organizations: mutual aid societies, social promotion associations, charitable organizations, social businesses (including social cooperatives), and networks of third-sector organizations. Each of these forms is governed separately by the same decree, with the exception of social businesses, which are covered alone by decree 112/2017.</a:t>
            </a:r>
            <a:br>
              <a:rPr lang="en-GB" sz="2000"/>
            </a:br>
            <a:br>
              <a:rPr lang="en-GB" sz="2000"/>
            </a:br>
            <a:endParaRPr sz="2000">
              <a:latin typeface="Arial"/>
              <a:ea typeface="Arial"/>
              <a:cs typeface="Arial"/>
              <a:sym typeface="Arial"/>
            </a:endParaRPr>
          </a:p>
        </p:txBody>
      </p:sp>
      <p:sp>
        <p:nvSpPr>
          <p:cNvPr id="118" name="Google Shape;118;p25"/>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19" name="Google Shape;119;p25"/>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6"/>
          <p:cNvSpPr txBox="1"/>
          <p:nvPr>
            <p:ph type="ctrTitle"/>
          </p:nvPr>
        </p:nvSpPr>
        <p:spPr>
          <a:xfrm>
            <a:off x="387058" y="1934308"/>
            <a:ext cx="8072400" cy="44049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4000"/>
              <a:buNone/>
            </a:pPr>
            <a:r>
              <a:rPr b="1" lang="en-GB" sz="2000">
                <a:latin typeface="Arial"/>
                <a:ea typeface="Arial"/>
                <a:cs typeface="Arial"/>
                <a:sym typeface="Arial"/>
              </a:rPr>
              <a:t>A social enterprise is now described as</a:t>
            </a:r>
            <a:r>
              <a:rPr lang="en-GB" sz="2000">
                <a:latin typeface="Arial"/>
                <a:ea typeface="Arial"/>
                <a:cs typeface="Arial"/>
                <a:sym typeface="Arial"/>
              </a:rPr>
              <a:t> a "private organization that runs entrepreneurial activities for civic, solidarity, and social utility purposes and allocates profits primarily to achieve its corporate purpose by adopting responsible and transparent management modalities and favoring the greatest possible participation of employees, users, and other interested stakeholders," in accordance with Laws 118/2005 and 106/2016 as well as the operational definition of the EU.</a:t>
            </a: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26" name="Google Shape;126;p26"/>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27" name="Google Shape;127;p26"/>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7"/>
          <p:cNvSpPr txBox="1"/>
          <p:nvPr>
            <p:ph type="ctrTitle"/>
          </p:nvPr>
        </p:nvSpPr>
        <p:spPr>
          <a:xfrm>
            <a:off x="500034" y="2094877"/>
            <a:ext cx="8072400" cy="4341092"/>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new regulation protects social enterprise's non-profit goal</a:t>
            </a:r>
            <a:r>
              <a:rPr lang="en-GB" sz="2000">
                <a:latin typeface="Arial"/>
                <a:ea typeface="Arial"/>
                <a:cs typeface="Arial"/>
                <a:sym typeface="Arial"/>
              </a:rPr>
              <a:t> (and its belonging to the third sector). It also introduces some significant novelties at the same time:</a:t>
            </a:r>
            <a:br>
              <a:rPr lang="en-GB" sz="2000">
                <a:latin typeface="Arial"/>
                <a:ea typeface="Arial"/>
                <a:cs typeface="Arial"/>
                <a:sym typeface="Arial"/>
              </a:rPr>
            </a:br>
            <a:r>
              <a:rPr lang="en-GB" sz="2000">
                <a:latin typeface="Arial"/>
                <a:ea typeface="Arial"/>
                <a:cs typeface="Arial"/>
                <a:sym typeface="Arial"/>
              </a:rPr>
              <a:t>- It substitutes a set of compensation caps, akin to the regulations governing social cooperatives, for the total distribution constraint. In more detail, social enterprises that have been incorporated as cooperatives, limited liability companies, or shareholder companies are now permitted to distribute up to 50% of the profits made in a given year to investors (or donate them to other third-sector organizations), but at least 50% of the profits made must be reinvested in the social enterprise, and the assets must remain locked. Social businesses incorporated as associations and foundations are subject to the total distribution;</a:t>
            </a: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34" name="Google Shape;134;p27"/>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35" name="Google Shape;135;p2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8"/>
          <p:cNvSpPr txBox="1"/>
          <p:nvPr>
            <p:ph type="ctrTitle"/>
          </p:nvPr>
        </p:nvSpPr>
        <p:spPr>
          <a:xfrm>
            <a:off x="387058" y="2516908"/>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6000"/>
              <a:buNone/>
            </a:pPr>
            <a:r>
              <a:rPr lang="en-GB" sz="2000">
                <a:latin typeface="Arial"/>
                <a:ea typeface="Arial"/>
                <a:cs typeface="Arial"/>
                <a:sym typeface="Arial"/>
              </a:rPr>
              <a:t>- In order to promote the adoption of more inclusive governance models, it permits the appointment of members from both private businesses and public authorities to the boards of social enterprises without allowing them to lead or preside over those boards;</a:t>
            </a:r>
            <a:br>
              <a:rPr lang="en-GB" sz="2000">
                <a:latin typeface="Arial"/>
                <a:ea typeface="Arial"/>
                <a:cs typeface="Arial"/>
                <a:sym typeface="Arial"/>
              </a:rPr>
            </a:br>
            <a:r>
              <a:rPr lang="en-GB" sz="2000">
                <a:latin typeface="Arial"/>
                <a:ea typeface="Arial"/>
                <a:cs typeface="Arial"/>
                <a:sym typeface="Arial"/>
              </a:rPr>
              <a:t>It also provides for the identification of benefits based on the level of disadvantage such workers suffer. </a:t>
            </a:r>
            <a:br>
              <a:rPr lang="en-GB" sz="2000">
                <a:latin typeface="Arial"/>
                <a:ea typeface="Arial"/>
                <a:cs typeface="Arial"/>
                <a:sym typeface="Arial"/>
              </a:rPr>
            </a:br>
            <a:r>
              <a:rPr lang="en-GB" sz="2000">
                <a:latin typeface="Arial"/>
                <a:ea typeface="Arial"/>
                <a:cs typeface="Arial"/>
                <a:sym typeface="Arial"/>
              </a:rPr>
              <a:t>- It broadens the fields of engagement and the categories of disadvantaged workers incorporated. Community broadcasting, development cooperation, fair trade, social housing, services for migrants and refugees, microcredit services, social agriculture, organization and management of non-professional sports, and re-use and re-qualification of premises seized from organized crime are additional sectors of activity compared to the 2005/2006 regulation.</a:t>
            </a:r>
            <a:br>
              <a:rPr lang="en-GB" sz="2000"/>
            </a:br>
            <a:br>
              <a:rPr lang="en-GB" sz="2000"/>
            </a:br>
            <a:endParaRPr sz="2000">
              <a:latin typeface="Arial"/>
              <a:ea typeface="Arial"/>
              <a:cs typeface="Arial"/>
              <a:sym typeface="Arial"/>
            </a:endParaRPr>
          </a:p>
        </p:txBody>
      </p:sp>
      <p:sp>
        <p:nvSpPr>
          <p:cNvPr id="142" name="Google Shape;142;p28"/>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43" name="Google Shape;143;p28"/>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9"/>
          <p:cNvSpPr txBox="1"/>
          <p:nvPr>
            <p:ph type="ctrTitle"/>
          </p:nvPr>
        </p:nvSpPr>
        <p:spPr>
          <a:xfrm>
            <a:off x="500034" y="2437777"/>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 It openly recognizes all social cooperatives as social businesses (without altering their bylaws), but it only broadens their activity to a few sectors (health and training), preventing them from operating in all the other sectors where other social enterprises are permitted to do so. To put it another way, social cooperatives continue to focus exclusively on the delivery of welfare services.</a:t>
            </a:r>
            <a:br>
              <a:rPr lang="en-GB" sz="2000">
                <a:latin typeface="Arial"/>
                <a:ea typeface="Arial"/>
                <a:cs typeface="Arial"/>
                <a:sym typeface="Arial"/>
              </a:rPr>
            </a:br>
            <a:r>
              <a:rPr lang="en-GB" sz="2000">
                <a:latin typeface="Arial"/>
                <a:ea typeface="Arial"/>
                <a:cs typeface="Arial"/>
                <a:sym typeface="Arial"/>
              </a:rPr>
              <a:t>- It provides other targeted measures aimed at luring investments and recognizes tax exemption for non-distributed profits (in accordance with the social cooperative fiscal rule currently in effect).</a:t>
            </a:r>
            <a:br>
              <a:rPr lang="en-GB" sz="2000">
                <a:latin typeface="Arial"/>
                <a:ea typeface="Arial"/>
                <a:cs typeface="Arial"/>
                <a:sym typeface="Arial"/>
              </a:rPr>
            </a:br>
            <a:br>
              <a:rPr lang="en-GB" sz="2000">
                <a:latin typeface="Arial"/>
                <a:ea typeface="Arial"/>
                <a:cs typeface="Arial"/>
                <a:sym typeface="Arial"/>
              </a:rPr>
            </a:br>
            <a:r>
              <a:rPr lang="en-GB" sz="2000">
                <a:latin typeface="Arial"/>
                <a:ea typeface="Arial"/>
                <a:cs typeface="Arial"/>
                <a:sym typeface="Arial"/>
              </a:rPr>
              <a:t>The law stipulates that third-sector organizations that operate like enterprises (i.e., commercial revenue exceeds revenue derived from other sources, like donations and subsidies), although adoption of the qualification of social enterprise remains voluntary, must adhere to the rules applied by the Civil Code to all types of enterprises.</a:t>
            </a:r>
            <a:br>
              <a:rPr lang="en-GB" sz="2000"/>
            </a:br>
            <a:br>
              <a:rPr lang="en-GB" sz="2000"/>
            </a:br>
            <a:br>
              <a:rPr lang="en-GB" sz="2000">
                <a:latin typeface="Arial"/>
                <a:ea typeface="Arial"/>
                <a:cs typeface="Arial"/>
                <a:sym typeface="Arial"/>
              </a:rPr>
            </a:br>
            <a:endParaRPr sz="2000">
              <a:latin typeface="Arial"/>
              <a:ea typeface="Arial"/>
              <a:cs typeface="Arial"/>
              <a:sym typeface="Arial"/>
            </a:endParaRPr>
          </a:p>
        </p:txBody>
      </p:sp>
      <p:pic>
        <p:nvPicPr>
          <p:cNvPr id="150" name="Google Shape;150;p29"/>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0"/>
          <p:cNvSpPr txBox="1"/>
          <p:nvPr>
            <p:ph type="ctrTitle"/>
          </p:nvPr>
        </p:nvSpPr>
        <p:spPr>
          <a:xfrm>
            <a:off x="387058" y="2516908"/>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A new legal structure was established by Law 208/2015</a:t>
            </a:r>
            <a:r>
              <a:rPr lang="en-GB" sz="2000">
                <a:latin typeface="Arial"/>
                <a:ea typeface="Arial"/>
                <a:cs typeface="Arial"/>
                <a:sym typeface="Arial"/>
              </a:rPr>
              <a:t> during the ratification of Law 106/2016. (referred to as the Stability Act 2016). </a:t>
            </a:r>
            <a:r>
              <a:rPr b="1" lang="en-GB" sz="2000">
                <a:latin typeface="Arial"/>
                <a:ea typeface="Arial"/>
                <a:cs typeface="Arial"/>
                <a:sym typeface="Arial"/>
              </a:rPr>
              <a:t>The designation of "benefit company" (società benefit) was introduced by this new law</a:t>
            </a:r>
            <a:r>
              <a:rPr lang="en-GB" sz="2000">
                <a:latin typeface="Arial"/>
                <a:ea typeface="Arial"/>
                <a:cs typeface="Arial"/>
                <a:sym typeface="Arial"/>
              </a:rPr>
              <a:t>. This law allows any business that jointly pursues a financial goal and one or more common benefits to qualify as a "benefit company." Benefit corporations cannot be categorized as social enterprises since they do not adhere to the non-profit distribution constraint and are not required to have inclusive governance. They can be seen as a type of mark intended to express adherence to specific corporate social responsibility criteria given that they are governed by law.</a:t>
            </a:r>
            <a:br>
              <a:rPr lang="en-GB" sz="2000"/>
            </a:br>
            <a:br>
              <a:rPr lang="en-GB" sz="2000"/>
            </a:br>
            <a:endParaRPr sz="2000">
              <a:latin typeface="Arial"/>
              <a:ea typeface="Arial"/>
              <a:cs typeface="Arial"/>
              <a:sym typeface="Arial"/>
            </a:endParaRPr>
          </a:p>
        </p:txBody>
      </p:sp>
      <p:sp>
        <p:nvSpPr>
          <p:cNvPr id="157" name="Google Shape;157;p30"/>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58" name="Google Shape;158;p30"/>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1"/>
          <p:cNvSpPr txBox="1"/>
          <p:nvPr>
            <p:ph type="ctrTitle"/>
          </p:nvPr>
        </p:nvSpPr>
        <p:spPr>
          <a:xfrm>
            <a:off x="343096" y="2059708"/>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t>3. Legal aspects in Greece</a:t>
            </a:r>
            <a:br>
              <a:rPr b="1" lang="en-GB" sz="2000"/>
            </a:br>
            <a:br>
              <a:rPr b="1" lang="en-GB" sz="2000"/>
            </a:br>
            <a:r>
              <a:rPr b="1" lang="en-GB" sz="2000">
                <a:latin typeface="Arial"/>
                <a:ea typeface="Arial"/>
                <a:cs typeface="Arial"/>
                <a:sym typeface="Arial"/>
              </a:rPr>
              <a:t>Greek social businesses' legal development can be divided into three main phases.</a:t>
            </a:r>
            <a:r>
              <a:rPr lang="en-GB" sz="2000">
                <a:latin typeface="Arial"/>
                <a:ea typeface="Arial"/>
                <a:cs typeface="Arial"/>
                <a:sym typeface="Arial"/>
              </a:rPr>
              <a:t> The establishment of numerous legislation was what defined its </a:t>
            </a:r>
            <a:r>
              <a:rPr b="1" lang="en-GB" sz="2000">
                <a:latin typeface="Arial"/>
                <a:ea typeface="Arial"/>
                <a:cs typeface="Arial"/>
                <a:sym typeface="Arial"/>
              </a:rPr>
              <a:t>initial, early period</a:t>
            </a:r>
            <a:r>
              <a:rPr lang="en-GB" sz="2000">
                <a:latin typeface="Arial"/>
                <a:ea typeface="Arial"/>
                <a:cs typeface="Arial"/>
                <a:sym typeface="Arial"/>
              </a:rPr>
              <a:t>. The fragmentation of the relevant laws and the lack of any clear mention of the terms "social entrepreneurship," "social enterprise," "social economy," and "social and solidarity economy" are some of its fundamental characteristics.</a:t>
            </a:r>
            <a:br>
              <a:rPr lang="en-GB" sz="2000"/>
            </a:b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65" name="Google Shape;165;p3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66" name="Google Shape;166;p3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2"/>
          <p:cNvSpPr txBox="1"/>
          <p:nvPr>
            <p:ph type="ctrTitle"/>
          </p:nvPr>
        </p:nvSpPr>
        <p:spPr>
          <a:xfrm>
            <a:off x="387058" y="2516908"/>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official institutionalization of social economy and social entrepreneurship under Law 4019/2011 marked a significant turning point in the legal development of Greek social enterprises</a:t>
            </a:r>
            <a:r>
              <a:rPr lang="en-GB" sz="2000">
                <a:latin typeface="Arial"/>
                <a:ea typeface="Arial"/>
                <a:cs typeface="Arial"/>
                <a:sym typeface="Arial"/>
              </a:rPr>
              <a:t>. This new legislation, which was passed at the same time as the Greek crisis got worse, new social movements emerged, and people began experimenting with alternative economies and forms of solidarity (Varvarousis and Kallis, 2017), spawned an increase in social enterprises (Varvarousis et al., 2018), expanded activities across almost all economic sectors, and the discovery of legislative gaps and unmet needs. As a result, this stage could be referred to as "</a:t>
            </a:r>
            <a:r>
              <a:rPr b="1" lang="en-GB" sz="2000">
                <a:latin typeface="Arial"/>
                <a:ea typeface="Arial"/>
                <a:cs typeface="Arial"/>
                <a:sym typeface="Arial"/>
              </a:rPr>
              <a:t>transitional</a:t>
            </a:r>
            <a:r>
              <a:rPr lang="en-GB" sz="2000">
                <a:latin typeface="Arial"/>
                <a:ea typeface="Arial"/>
                <a:cs typeface="Arial"/>
                <a:sym typeface="Arial"/>
              </a:rPr>
              <a:t>" because of its brief existence and crucial part in developing an experimental method.</a:t>
            </a:r>
            <a:br>
              <a:rPr lang="en-GB" sz="2000"/>
            </a:b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73" name="Google Shape;173;p32"/>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74" name="Google Shape;174;p32"/>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g249f56271c5_0_17"/>
          <p:cNvSpPr txBox="1"/>
          <p:nvPr>
            <p:ph type="ctrTitle"/>
          </p:nvPr>
        </p:nvSpPr>
        <p:spPr>
          <a:xfrm>
            <a:off x="290335" y="4070838"/>
            <a:ext cx="8072400" cy="214532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4000"/>
              <a:buNone/>
            </a:pPr>
            <a:r>
              <a:rPr lang="en-GB" sz="3200">
                <a:latin typeface="Calibri"/>
                <a:ea typeface="Calibri"/>
                <a:cs typeface="Calibri"/>
                <a:sym typeface="Calibri"/>
              </a:rPr>
              <a:t>Content: </a:t>
            </a:r>
            <a:br>
              <a:rPr lang="en-GB" sz="3200">
                <a:latin typeface="Calibri"/>
                <a:ea typeface="Calibri"/>
                <a:cs typeface="Calibri"/>
                <a:sym typeface="Calibri"/>
              </a:rPr>
            </a:br>
            <a:r>
              <a:rPr lang="en-GB" sz="3200">
                <a:latin typeface="Calibri"/>
                <a:ea typeface="Calibri"/>
                <a:cs typeface="Calibri"/>
                <a:sym typeface="Calibri"/>
              </a:rPr>
              <a:t>1. Legal aspects in Romania</a:t>
            </a:r>
            <a:br>
              <a:rPr lang="en-GB" sz="3200">
                <a:latin typeface="Calibri"/>
                <a:ea typeface="Calibri"/>
                <a:cs typeface="Calibri"/>
                <a:sym typeface="Calibri"/>
              </a:rPr>
            </a:br>
            <a:r>
              <a:rPr lang="en-GB" sz="3200">
                <a:latin typeface="Calibri"/>
                <a:ea typeface="Calibri"/>
                <a:cs typeface="Calibri"/>
                <a:sym typeface="Calibri"/>
              </a:rPr>
              <a:t>2. Legal aspects in Italy</a:t>
            </a:r>
            <a:br>
              <a:rPr lang="en-GB" sz="3200">
                <a:latin typeface="Calibri"/>
                <a:ea typeface="Calibri"/>
                <a:cs typeface="Calibri"/>
                <a:sym typeface="Calibri"/>
              </a:rPr>
            </a:br>
            <a:r>
              <a:rPr lang="en-GB" sz="3200">
                <a:latin typeface="Calibri"/>
                <a:ea typeface="Calibri"/>
                <a:cs typeface="Calibri"/>
                <a:sym typeface="Calibri"/>
              </a:rPr>
              <a:t>3. Legal aspects in Greece</a:t>
            </a:r>
            <a:br>
              <a:rPr lang="en-GB" sz="3200">
                <a:latin typeface="Calibri"/>
                <a:ea typeface="Calibri"/>
                <a:cs typeface="Calibri"/>
                <a:sym typeface="Calibri"/>
              </a:rPr>
            </a:br>
            <a:r>
              <a:rPr lang="en-GB" sz="3200">
                <a:latin typeface="Calibri"/>
                <a:ea typeface="Calibri"/>
                <a:cs typeface="Calibri"/>
                <a:sym typeface="Calibri"/>
              </a:rPr>
              <a:t>4. Legal aspects in Slovakia</a:t>
            </a:r>
            <a:br>
              <a:rPr lang="en-GB" sz="4000">
                <a:latin typeface="Calibri"/>
                <a:ea typeface="Calibri"/>
                <a:cs typeface="Calibri"/>
                <a:sym typeface="Calibri"/>
              </a:rPr>
            </a:br>
            <a:br>
              <a:rPr b="1" lang="en-GB"/>
            </a:br>
            <a:endParaRPr/>
          </a:p>
        </p:txBody>
      </p:sp>
      <p:pic>
        <p:nvPicPr>
          <p:cNvPr id="41" name="Google Shape;41;g249f56271c5_0_1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
        <p:nvSpPr>
          <p:cNvPr id="42" name="Google Shape;42;g249f56271c5_0_17"/>
          <p:cNvSpPr/>
          <p:nvPr/>
        </p:nvSpPr>
        <p:spPr>
          <a:xfrm>
            <a:off x="1681137" y="1507271"/>
            <a:ext cx="5484227" cy="7694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GB" sz="1600" u="none" cap="none" strike="noStrike">
                <a:solidFill>
                  <a:srgbClr val="398F98"/>
                </a:solidFill>
                <a:latin typeface="Calibri"/>
                <a:ea typeface="Calibri"/>
                <a:cs typeface="Calibri"/>
                <a:sym typeface="Calibri"/>
              </a:rPr>
              <a:t>Enhancing Young People Skills and Competencies in Social Entrepreneurship by Virtual Reality - </a:t>
            </a:r>
            <a:r>
              <a:rPr b="1" i="0" lang="en-GB" sz="1200" u="none" cap="none" strike="noStrike">
                <a:solidFill>
                  <a:srgbClr val="504836"/>
                </a:solidFill>
                <a:latin typeface="Calibri"/>
                <a:ea typeface="Calibri"/>
                <a:cs typeface="Calibri"/>
                <a:sym typeface="Calibri"/>
              </a:rPr>
              <a:t>ERASMUS + 2021-1-RO01-KA220-YOU-000029869</a:t>
            </a:r>
            <a:endParaRPr b="1" i="0" sz="1200" u="none" cap="none" strike="noStrike">
              <a:solidFill>
                <a:srgbClr val="504836"/>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3"/>
          <p:cNvSpPr txBox="1"/>
          <p:nvPr>
            <p:ph type="ctrTitle"/>
          </p:nvPr>
        </p:nvSpPr>
        <p:spPr>
          <a:xfrm>
            <a:off x="334304" y="1438668"/>
            <a:ext cx="8072400" cy="524348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With the introduction of Law 4430 in 2016, the third phase began.</a:t>
            </a:r>
            <a:r>
              <a:rPr lang="en-GB" sz="2000">
                <a:latin typeface="Arial"/>
                <a:ea typeface="Arial"/>
                <a:cs typeface="Arial"/>
                <a:sym typeface="Arial"/>
              </a:rPr>
              <a:t> Its primary characteristics are on the consolidation of social companies as alternatives to the business-as-usual paradigm and their spread into new economic sectors. Greek law was updated by Law 4430/2016, which also added a number of new concepts and mechanisms for measuring the effectiveness of social businesses. Additionally, it introduced the "worker cooperatives" legal form, separated the social enterprise legal form from SSE status, and improved a number of concepts that were initially presented under Law 4019/2011. Additionally, it paved the way for the possible fusion of the nation's disjointed social enterprise legislation. Despite the numerous advances brought about by Law 4430/2016, it should be highlighted that its immediate and long-term effects are still debatable as of this writing.</a:t>
            </a:r>
            <a:br>
              <a:rPr lang="en-GB" sz="2000">
                <a:latin typeface="Arial"/>
                <a:ea typeface="Arial"/>
                <a:cs typeface="Arial"/>
                <a:sym typeface="Arial"/>
              </a:rPr>
            </a:br>
            <a:endParaRPr sz="2000">
              <a:latin typeface="Arial"/>
              <a:ea typeface="Arial"/>
              <a:cs typeface="Arial"/>
              <a:sym typeface="Arial"/>
            </a:endParaRPr>
          </a:p>
        </p:txBody>
      </p:sp>
      <p:sp>
        <p:nvSpPr>
          <p:cNvPr id="181" name="Google Shape;181;p33"/>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82" name="Google Shape;182;p33"/>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4"/>
          <p:cNvSpPr txBox="1"/>
          <p:nvPr>
            <p:ph type="ctrTitle"/>
          </p:nvPr>
        </p:nvSpPr>
        <p:spPr>
          <a:xfrm>
            <a:off x="351889" y="1487136"/>
            <a:ext cx="8072400" cy="4730697"/>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Of all the legal forms that Law 4430/2016 introduces as default entities of the new SSE sector, the following types are identified:</a:t>
            </a:r>
            <a:br>
              <a:rPr lang="en-GB" sz="2000">
                <a:latin typeface="Arial"/>
                <a:ea typeface="Arial"/>
                <a:cs typeface="Arial"/>
                <a:sym typeface="Arial"/>
              </a:rPr>
            </a:br>
            <a:r>
              <a:rPr lang="en-GB" sz="2000">
                <a:latin typeface="Arial"/>
                <a:ea typeface="Arial"/>
                <a:cs typeface="Arial"/>
                <a:sym typeface="Arial"/>
              </a:rPr>
              <a:t>"An alternative form for arranging social, productive, distribution, consumption, and reinvestment connections in a democratic manner based on the values of solidarity, equity, and cooperation with respect to the human and natural environment" is specifically included in the new law. Similar to Law 4430/2016, which effectively makes the entire Greek society the target group for social businesses instead of only disadvantaged and special groups (Adam et al. 2018).KoiSPEs are a distinct legal form within Law 4430/2016.</a:t>
            </a:r>
            <a:br>
              <a:rPr lang="en-GB" sz="2000">
                <a:latin typeface="Arial"/>
                <a:ea typeface="Arial"/>
                <a:cs typeface="Arial"/>
                <a:sym typeface="Arial"/>
              </a:rPr>
            </a:br>
            <a:r>
              <a:rPr lang="en-GB" sz="2000">
                <a:latin typeface="Arial"/>
                <a:ea typeface="Arial"/>
                <a:cs typeface="Arial"/>
                <a:sym typeface="Arial"/>
              </a:rPr>
              <a:t>Worker cooperatives were introduced for the first time as default SSE entities in 2016.</a:t>
            </a:r>
            <a:br>
              <a:rPr lang="en-GB" sz="2000">
                <a:latin typeface="Arial"/>
                <a:ea typeface="Arial"/>
                <a:cs typeface="Arial"/>
                <a:sym typeface="Arial"/>
              </a:rPr>
            </a:br>
            <a:r>
              <a:rPr lang="en-GB" sz="2000">
                <a:latin typeface="Arial"/>
                <a:ea typeface="Arial"/>
                <a:cs typeface="Arial"/>
                <a:sym typeface="Arial"/>
              </a:rPr>
              <a:t>Law 4430/2016 established the Special Secretary of Social and Solidarity Economy, a unique administrative authority promoting the SSE, in addition to revising earlier SSE legal structures. The Ministry of Labor's new entity's primary responsibilities are developing and putting into action national SSE policy.</a:t>
            </a:r>
            <a:endParaRPr sz="2000">
              <a:latin typeface="Arial"/>
              <a:ea typeface="Arial"/>
              <a:cs typeface="Arial"/>
              <a:sym typeface="Arial"/>
            </a:endParaRPr>
          </a:p>
        </p:txBody>
      </p:sp>
      <p:sp>
        <p:nvSpPr>
          <p:cNvPr id="189" name="Google Shape;189;p3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90" name="Google Shape;190;p34"/>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5"/>
          <p:cNvSpPr txBox="1"/>
          <p:nvPr>
            <p:ph type="ctrTitle"/>
          </p:nvPr>
        </p:nvSpPr>
        <p:spPr>
          <a:xfrm>
            <a:off x="378266" y="1644163"/>
            <a:ext cx="8072400" cy="459837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The following five operational criteria—which are arranged here according to their content—were more formally introduced by Law 4430/2016:</a:t>
            </a:r>
            <a:br>
              <a:rPr lang="en-GB" sz="2000">
                <a:latin typeface="Arial"/>
                <a:ea typeface="Arial"/>
                <a:cs typeface="Arial"/>
                <a:sym typeface="Arial"/>
              </a:rPr>
            </a:br>
            <a:r>
              <a:rPr b="1" lang="en-GB" sz="2000">
                <a:latin typeface="Arial"/>
                <a:ea typeface="Arial"/>
                <a:cs typeface="Arial"/>
                <a:sym typeface="Arial"/>
              </a:rPr>
              <a:t>Aim:</a:t>
            </a:r>
            <a:br>
              <a:rPr lang="en-GB" sz="2000">
                <a:latin typeface="Arial"/>
                <a:ea typeface="Arial"/>
                <a:cs typeface="Arial"/>
                <a:sym typeface="Arial"/>
              </a:rPr>
            </a:br>
            <a:r>
              <a:rPr lang="en-GB" sz="2000">
                <a:latin typeface="Arial"/>
                <a:ea typeface="Arial"/>
                <a:cs typeface="Arial"/>
                <a:sym typeface="Arial"/>
              </a:rPr>
              <a:t>- Create social and collectively beneficial activities.</a:t>
            </a:r>
            <a:br>
              <a:rPr lang="en-GB" sz="2000">
                <a:latin typeface="Arial"/>
                <a:ea typeface="Arial"/>
                <a:cs typeface="Arial"/>
                <a:sym typeface="Arial"/>
              </a:rPr>
            </a:br>
            <a:r>
              <a:rPr lang="en-GB" sz="2000">
                <a:latin typeface="Arial"/>
                <a:ea typeface="Arial"/>
                <a:cs typeface="Arial"/>
                <a:sym typeface="Arial"/>
              </a:rPr>
              <a:t>- Foster horizontal and equitable networking with other SSE organizations to boost economic activity and produce social value.</a:t>
            </a:r>
            <a:br>
              <a:rPr lang="en-GB" sz="2000">
                <a:latin typeface="Arial"/>
                <a:ea typeface="Arial"/>
                <a:cs typeface="Arial"/>
                <a:sym typeface="Arial"/>
              </a:rPr>
            </a:br>
            <a:br>
              <a:rPr lang="en-GB" sz="2000">
                <a:latin typeface="Arial"/>
                <a:ea typeface="Arial"/>
                <a:cs typeface="Arial"/>
                <a:sym typeface="Arial"/>
              </a:rPr>
            </a:br>
            <a:r>
              <a:rPr b="1" lang="en-GB" sz="2000">
                <a:latin typeface="Arial"/>
                <a:ea typeface="Arial"/>
                <a:cs typeface="Arial"/>
                <a:sym typeface="Arial"/>
              </a:rPr>
              <a:t>Governance:</a:t>
            </a:r>
            <a:br>
              <a:rPr lang="en-GB" sz="2000">
                <a:latin typeface="Arial"/>
                <a:ea typeface="Arial"/>
                <a:cs typeface="Arial"/>
                <a:sym typeface="Arial"/>
              </a:rPr>
            </a:br>
            <a:r>
              <a:rPr lang="en-GB" sz="2000">
                <a:latin typeface="Arial"/>
                <a:ea typeface="Arial"/>
                <a:cs typeface="Arial"/>
                <a:sym typeface="Arial"/>
              </a:rPr>
              <a:t>By using a democratic system of decision-making, members are informed and their involvement is ensured.</a:t>
            </a:r>
            <a:br>
              <a:rPr lang="en-GB" sz="2000">
                <a:latin typeface="Arial"/>
                <a:ea typeface="Arial"/>
                <a:cs typeface="Arial"/>
                <a:sym typeface="Arial"/>
              </a:rPr>
            </a:br>
            <a:r>
              <a:rPr lang="en-GB" sz="2000">
                <a:latin typeface="Arial"/>
                <a:ea typeface="Arial"/>
                <a:cs typeface="Arial"/>
                <a:sym typeface="Arial"/>
              </a:rPr>
              <a:t>Apply the rule of "one member, one vote," regardless of the financial commitment made by each member.</a:t>
            </a:r>
            <a:br>
              <a:rPr lang="en-GB" sz="2000"/>
            </a:br>
            <a:endParaRPr sz="2000">
              <a:latin typeface="Arial"/>
              <a:ea typeface="Arial"/>
              <a:cs typeface="Arial"/>
              <a:sym typeface="Arial"/>
            </a:endParaRPr>
          </a:p>
        </p:txBody>
      </p:sp>
      <p:sp>
        <p:nvSpPr>
          <p:cNvPr id="197" name="Google Shape;197;p35"/>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198" name="Google Shape;198;p35"/>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6"/>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Economic equity:</a:t>
            </a:r>
            <a:br>
              <a:rPr lang="en-GB" sz="2000">
                <a:latin typeface="Arial"/>
                <a:ea typeface="Arial"/>
                <a:cs typeface="Arial"/>
                <a:sym typeface="Arial"/>
              </a:rPr>
            </a:br>
            <a:r>
              <a:rPr lang="en-GB" sz="2000">
                <a:latin typeface="Arial"/>
                <a:ea typeface="Arial"/>
                <a:cs typeface="Arial"/>
                <a:sym typeface="Arial"/>
              </a:rPr>
              <a:t>The maximum salary cannot be greater than three times the minimum. </a:t>
            </a:r>
            <a:br>
              <a:rPr lang="en-GB" sz="2000">
                <a:latin typeface="Arial"/>
                <a:ea typeface="Arial"/>
                <a:cs typeface="Arial"/>
                <a:sym typeface="Arial"/>
              </a:rPr>
            </a:br>
            <a:r>
              <a:rPr lang="en-GB" sz="2000">
                <a:latin typeface="Arial"/>
                <a:ea typeface="Arial"/>
                <a:cs typeface="Arial"/>
                <a:sym typeface="Arial"/>
              </a:rPr>
              <a:t>The organization should start charging an annual salary charge that is at least 25% of its previous year's revenue after its second year of operation.</a:t>
            </a:r>
            <a:br>
              <a:rPr lang="en-GB" sz="2000">
                <a:latin typeface="Arial"/>
                <a:ea typeface="Arial"/>
                <a:cs typeface="Arial"/>
                <a:sym typeface="Arial"/>
              </a:rPr>
            </a:br>
            <a:br>
              <a:rPr lang="en-GB" sz="2000">
                <a:latin typeface="Arial"/>
                <a:ea typeface="Arial"/>
                <a:cs typeface="Arial"/>
                <a:sym typeface="Arial"/>
              </a:rPr>
            </a:br>
            <a:r>
              <a:rPr b="1" lang="en-GB" sz="2000">
                <a:latin typeface="Arial"/>
                <a:ea typeface="Arial"/>
                <a:cs typeface="Arial"/>
                <a:sym typeface="Arial"/>
              </a:rPr>
              <a:t>Eligible membership:</a:t>
            </a:r>
            <a:br>
              <a:rPr lang="en-GB" sz="2000">
                <a:latin typeface="Arial"/>
                <a:ea typeface="Arial"/>
                <a:cs typeface="Arial"/>
                <a:sym typeface="Arial"/>
              </a:rPr>
            </a:br>
            <a:r>
              <a:rPr lang="en-GB" sz="2000">
                <a:latin typeface="Arial"/>
                <a:ea typeface="Arial"/>
                <a:cs typeface="Arial"/>
                <a:sym typeface="Arial"/>
              </a:rPr>
              <a:t>- An SSE actor cannot be founded and is not directly or indirectly regulated by legal entities that are formally linked to local governments or another legal body operating in the public sector.</a:t>
            </a:r>
            <a:br>
              <a:rPr lang="en-GB" sz="2000">
                <a:latin typeface="Arial"/>
                <a:ea typeface="Arial"/>
                <a:cs typeface="Arial"/>
                <a:sym typeface="Arial"/>
              </a:rPr>
            </a:br>
            <a:r>
              <a:rPr lang="en-GB" sz="2000">
                <a:latin typeface="Arial"/>
                <a:ea typeface="Arial"/>
                <a:cs typeface="Arial"/>
                <a:sym typeface="Arial"/>
              </a:rPr>
              <a:t>- A KoinSEp or worker cooperative's members are not permitted to belong to another KoinSEp or worker cooperative that engages in the same activity.</a:t>
            </a:r>
            <a:br>
              <a:rPr lang="en-GB" sz="1200"/>
            </a:br>
            <a:r>
              <a:rPr lang="en-GB" sz="1200"/>
              <a:t>	</a:t>
            </a:r>
            <a:endParaRPr/>
          </a:p>
        </p:txBody>
      </p:sp>
      <p:sp>
        <p:nvSpPr>
          <p:cNvPr id="205" name="Google Shape;205;p36"/>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06" name="Google Shape;206;p36"/>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7"/>
          <p:cNvSpPr txBox="1"/>
          <p:nvPr>
            <p:ph type="ctrTitle"/>
          </p:nvPr>
        </p:nvSpPr>
        <p:spPr>
          <a:xfrm>
            <a:off x="369473" y="1793631"/>
            <a:ext cx="8072400" cy="4360984"/>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Profit distribution:</a:t>
            </a:r>
            <a:br>
              <a:rPr lang="en-GB" sz="2000">
                <a:latin typeface="Arial"/>
                <a:ea typeface="Arial"/>
                <a:cs typeface="Arial"/>
                <a:sym typeface="Arial"/>
              </a:rPr>
            </a:br>
            <a:r>
              <a:rPr lang="en-GB" sz="2000">
                <a:latin typeface="Arial"/>
                <a:ea typeface="Arial"/>
                <a:cs typeface="Arial"/>
                <a:sym typeface="Arial"/>
              </a:rPr>
              <a:t>- 5% for the establishment of a reserve for SSE actors.</a:t>
            </a:r>
            <a:br>
              <a:rPr lang="en-GB" sz="2000">
                <a:latin typeface="Arial"/>
                <a:ea typeface="Arial"/>
                <a:cs typeface="Arial"/>
                <a:sym typeface="Arial"/>
              </a:rPr>
            </a:br>
            <a:r>
              <a:rPr lang="en-GB" sz="2000">
                <a:latin typeface="Arial"/>
                <a:ea typeface="Arial"/>
                <a:cs typeface="Arial"/>
                <a:sym typeface="Arial"/>
              </a:rPr>
              <a:t>- Whether they are members or not, employees may receive an additional compensation of up to 35%.</a:t>
            </a:r>
            <a:br>
              <a:rPr lang="en-GB" sz="2000">
                <a:latin typeface="Arial"/>
                <a:ea typeface="Arial"/>
                <a:cs typeface="Arial"/>
                <a:sym typeface="Arial"/>
              </a:rPr>
            </a:br>
            <a:r>
              <a:rPr lang="en-GB" sz="2000">
                <a:latin typeface="Arial"/>
                <a:ea typeface="Arial"/>
                <a:cs typeface="Arial"/>
                <a:sym typeface="Arial"/>
              </a:rPr>
              <a:t>-The remaining funds might be used to expand or generate new jobs.</a:t>
            </a:r>
            <a:br>
              <a:rPr lang="en-GB" sz="2000">
                <a:latin typeface="Arial"/>
                <a:ea typeface="Arial"/>
                <a:cs typeface="Arial"/>
                <a:sym typeface="Arial"/>
              </a:rPr>
            </a:br>
            <a:r>
              <a:rPr lang="en-GB" sz="2000">
                <a:latin typeface="Arial"/>
                <a:ea typeface="Arial"/>
                <a:cs typeface="Arial"/>
                <a:sym typeface="Arial"/>
              </a:rPr>
              <a:t>-Since there is no mechanism for dividend distribution based on cooperative shares, non-employee members of the organization have no right to earnings.</a:t>
            </a:r>
            <a:br>
              <a:rPr lang="en-GB" sz="2000">
                <a:latin typeface="Arial"/>
                <a:ea typeface="Arial"/>
                <a:cs typeface="Arial"/>
                <a:sym typeface="Arial"/>
              </a:rPr>
            </a:br>
            <a:r>
              <a:rPr lang="en-GB" sz="2000">
                <a:latin typeface="Arial"/>
                <a:ea typeface="Arial"/>
                <a:cs typeface="Arial"/>
                <a:sym typeface="Arial"/>
              </a:rPr>
              <a:t>-Upon their request, the members of Civil Cooperatives that have been recognized as SSE actors are entitled to receive any excess from the cooperative's dealings with its members. The extra money is maintained in a different account.</a:t>
            </a:r>
            <a:br>
              <a:rPr lang="en-GB" sz="2000"/>
            </a:br>
            <a:br>
              <a:rPr lang="en-GB" sz="1200"/>
            </a:br>
            <a:r>
              <a:rPr lang="en-GB" sz="1200"/>
              <a:t>	</a:t>
            </a:r>
            <a:endParaRPr/>
          </a:p>
        </p:txBody>
      </p:sp>
      <p:sp>
        <p:nvSpPr>
          <p:cNvPr id="213" name="Google Shape;213;p37"/>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14" name="Google Shape;214;p3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8"/>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4. Legal aspects in Slovakia</a:t>
            </a:r>
            <a:br>
              <a:rPr b="1" lang="en-GB" sz="2000">
                <a:latin typeface="Arial"/>
                <a:ea typeface="Arial"/>
                <a:cs typeface="Arial"/>
                <a:sym typeface="Arial"/>
              </a:rPr>
            </a:br>
            <a:br>
              <a:rPr b="1" lang="en-GB" sz="2000">
                <a:latin typeface="Arial"/>
                <a:ea typeface="Arial"/>
                <a:cs typeface="Arial"/>
                <a:sym typeface="Arial"/>
              </a:rPr>
            </a:br>
            <a:r>
              <a:rPr b="1" lang="en-GB" sz="2000">
                <a:latin typeface="Arial"/>
                <a:ea typeface="Arial"/>
                <a:cs typeface="Arial"/>
                <a:sym typeface="Arial"/>
              </a:rPr>
              <a:t>Regarding the phrase "social enterprise," the Slovak legislative framework included its first definition in 2008.</a:t>
            </a:r>
            <a:r>
              <a:rPr lang="en-GB" sz="2000">
                <a:latin typeface="Arial"/>
                <a:ea typeface="Arial"/>
                <a:cs typeface="Arial"/>
                <a:sym typeface="Arial"/>
              </a:rPr>
              <a:t> As a response to the sharp rise in unemployment linked to the global economic crisis, the Act 5/2004 Coll. on Employment Services was amended in April 2008 to include social enterprises. Within the active labor market policy framework, a contribution subsidizing an employee's labor costs at a social enterprise was developed as a new measure.</a:t>
            </a:r>
            <a:br>
              <a:rPr lang="en-GB" sz="2000">
                <a:latin typeface="Arial"/>
                <a:ea typeface="Arial"/>
                <a:cs typeface="Arial"/>
                <a:sym typeface="Arial"/>
              </a:rPr>
            </a:br>
            <a:r>
              <a:rPr lang="en-GB" sz="2000">
                <a:latin typeface="Arial"/>
                <a:ea typeface="Arial"/>
                <a:cs typeface="Arial"/>
                <a:sym typeface="Arial"/>
              </a:rPr>
              <a:t>The 2008 amendment played a part in obscuring those de facto social enterprises that are not focused on work-integration by recognizing social enterprises that are deliberately intended to assist it.</a:t>
            </a:r>
            <a:br>
              <a:rPr lang="en-GB" sz="2000"/>
            </a:br>
            <a:br>
              <a:rPr lang="en-GB" sz="1200"/>
            </a:br>
            <a:r>
              <a:rPr lang="en-GB" sz="1200"/>
              <a:t>	</a:t>
            </a:r>
            <a:endParaRPr/>
          </a:p>
        </p:txBody>
      </p:sp>
      <p:sp>
        <p:nvSpPr>
          <p:cNvPr id="221" name="Google Shape;221;p38"/>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22" name="Google Shape;222;p38"/>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9"/>
          <p:cNvSpPr txBox="1"/>
          <p:nvPr>
            <p:ph type="ctrTitle"/>
          </p:nvPr>
        </p:nvSpPr>
        <p:spPr>
          <a:xfrm>
            <a:off x="369473" y="1389185"/>
            <a:ext cx="8072400" cy="476543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phrase "topic of social economy" was added to the</a:t>
            </a:r>
            <a:r>
              <a:rPr lang="en-GB" sz="2000">
                <a:latin typeface="Arial"/>
                <a:ea typeface="Arial"/>
                <a:cs typeface="Arial"/>
                <a:sym typeface="Arial"/>
              </a:rPr>
              <a:t> </a:t>
            </a:r>
            <a:r>
              <a:rPr b="1" lang="en-GB" sz="2000">
                <a:latin typeface="Arial"/>
                <a:ea typeface="Arial"/>
                <a:cs typeface="Arial"/>
                <a:sym typeface="Arial"/>
              </a:rPr>
              <a:t>Act on Employment Services in 2015.</a:t>
            </a:r>
            <a:r>
              <a:rPr lang="en-GB" sz="2000">
                <a:latin typeface="Arial"/>
                <a:ea typeface="Arial"/>
                <a:cs typeface="Arial"/>
                <a:sym typeface="Arial"/>
              </a:rPr>
              <a:t> Due to the loosening of the rigid link between social enterprises and labor integration, this adjustment enabled a partial expansion of the perception of social entrepreneurship. However, from the standpoint of the current support structures, it hasn't yet resulted in any significant change.</a:t>
            </a:r>
            <a:br>
              <a:rPr lang="en-GB" sz="2000">
                <a:latin typeface="Arial"/>
                <a:ea typeface="Arial"/>
                <a:cs typeface="Arial"/>
                <a:sym typeface="Arial"/>
              </a:rPr>
            </a:br>
            <a:br>
              <a:rPr lang="en-GB" sz="2000">
                <a:latin typeface="Arial"/>
                <a:ea typeface="Arial"/>
                <a:cs typeface="Arial"/>
                <a:sym typeface="Arial"/>
              </a:rPr>
            </a:br>
            <a:r>
              <a:rPr b="1" lang="en-GB" sz="2000">
                <a:latin typeface="Arial"/>
                <a:ea typeface="Arial"/>
                <a:cs typeface="Arial"/>
                <a:sym typeface="Arial"/>
              </a:rPr>
              <a:t>Act 112/2018 on the Social Economy and Social Enterprises</a:t>
            </a:r>
            <a:r>
              <a:rPr lang="en-GB" sz="2000">
                <a:latin typeface="Arial"/>
                <a:ea typeface="Arial"/>
                <a:cs typeface="Arial"/>
                <a:sym typeface="Arial"/>
              </a:rPr>
              <a:t> went into effect in May 2018. </a:t>
            </a:r>
            <a:r>
              <a:rPr i="1" lang="en-GB" sz="2000">
                <a:latin typeface="Arial"/>
                <a:ea typeface="Arial"/>
                <a:cs typeface="Arial"/>
                <a:sym typeface="Arial"/>
              </a:rPr>
              <a:t>The new legislation changed the way a supporting ecosystem was developed, providing a range of publicly sponsored financial and non-financial help specifically tailored for social entrepreneurs.</a:t>
            </a:r>
            <a:r>
              <a:rPr lang="en-GB" sz="2000">
                <a:latin typeface="Arial"/>
                <a:ea typeface="Arial"/>
                <a:cs typeface="Arial"/>
                <a:sym typeface="Arial"/>
              </a:rPr>
              <a:t> Given how recently the new law has been in effect, it is still too early to discuss any concrete effects.</a:t>
            </a:r>
            <a:br>
              <a:rPr lang="en-GB" sz="2000">
                <a:latin typeface="Arial"/>
                <a:ea typeface="Arial"/>
                <a:cs typeface="Arial"/>
                <a:sym typeface="Arial"/>
              </a:rPr>
            </a:br>
            <a:br>
              <a:rPr lang="en-GB" sz="1200"/>
            </a:br>
            <a:r>
              <a:rPr lang="en-GB" sz="1200"/>
              <a:t>	</a:t>
            </a:r>
            <a:endParaRPr/>
          </a:p>
        </p:txBody>
      </p:sp>
      <p:pic>
        <p:nvPicPr>
          <p:cNvPr id="229" name="Google Shape;229;p39"/>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0"/>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Act on SEaSE conceives social enterprises as a dynamic within the social economy, which is defined as:</a:t>
            </a:r>
            <a:br>
              <a:rPr lang="en-GB" sz="2000">
                <a:latin typeface="Arial"/>
                <a:ea typeface="Arial"/>
                <a:cs typeface="Arial"/>
                <a:sym typeface="Arial"/>
              </a:rPr>
            </a:br>
            <a:r>
              <a:rPr i="1" lang="en-GB" sz="2000">
                <a:latin typeface="Arial"/>
                <a:ea typeface="Arial"/>
                <a:cs typeface="Arial"/>
                <a:sym typeface="Arial"/>
              </a:rPr>
              <a:t>"the sum of production, distribution or consumer activities carried out by means of economic activity or non-economic activity independently from the state authorities, whose main objective is to achieve a positive social impact".</a:t>
            </a:r>
            <a:br>
              <a:rPr lang="en-GB" sz="2000">
                <a:latin typeface="Arial"/>
                <a:ea typeface="Arial"/>
                <a:cs typeface="Arial"/>
                <a:sym typeface="Arial"/>
              </a:rPr>
            </a:br>
            <a:r>
              <a:rPr lang="en-GB" sz="2000">
                <a:latin typeface="Arial"/>
                <a:ea typeface="Arial"/>
                <a:cs typeface="Arial"/>
                <a:sym typeface="Arial"/>
              </a:rPr>
              <a:t>Act 112/2018 on Social Economy and Social Enterprises.</a:t>
            </a:r>
            <a:br>
              <a:rPr lang="en-GB" sz="2000">
                <a:latin typeface="Arial"/>
                <a:ea typeface="Arial"/>
                <a:cs typeface="Arial"/>
                <a:sym typeface="Arial"/>
              </a:rPr>
            </a:br>
            <a:r>
              <a:rPr lang="en-GB" sz="2000"/>
              <a:t> </a:t>
            </a:r>
            <a:br>
              <a:rPr lang="en-GB" sz="2000"/>
            </a:br>
            <a:br>
              <a:rPr lang="en-GB" sz="1200"/>
            </a:br>
            <a:r>
              <a:rPr lang="en-GB" sz="1200"/>
              <a:t>	</a:t>
            </a:r>
            <a:endParaRPr/>
          </a:p>
        </p:txBody>
      </p:sp>
      <p:sp>
        <p:nvSpPr>
          <p:cNvPr id="236" name="Google Shape;236;p40"/>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37" name="Google Shape;237;p40"/>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1"/>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term "social economy" refers to</a:t>
            </a:r>
            <a:r>
              <a:rPr lang="en-GB" sz="2000">
                <a:latin typeface="Arial"/>
                <a:ea typeface="Arial"/>
                <a:cs typeface="Arial"/>
                <a:sym typeface="Arial"/>
              </a:rPr>
              <a:t> a group of activities that can be carried out by any organization in the private or nonprofit sectors. A specific entity that engages in social economy activities is not always a "subject of the social economy."</a:t>
            </a:r>
            <a:br>
              <a:rPr lang="en-GB" sz="2000">
                <a:latin typeface="Arial"/>
                <a:ea typeface="Arial"/>
                <a:cs typeface="Arial"/>
                <a:sym typeface="Arial"/>
              </a:rPr>
            </a:br>
            <a:r>
              <a:rPr b="1" lang="en-GB" sz="2000">
                <a:latin typeface="Arial"/>
                <a:ea typeface="Arial"/>
                <a:cs typeface="Arial"/>
                <a:sym typeface="Arial"/>
              </a:rPr>
              <a:t>Civic associations, foundations, non-investment funds, public benefit organizations, religious institutions, trade companies, cooperatives, or sole proprietors (as well as employers) that:</a:t>
            </a:r>
            <a:r>
              <a:rPr lang="en-GB" sz="2000">
                <a:latin typeface="Arial"/>
                <a:ea typeface="Arial"/>
                <a:cs typeface="Arial"/>
                <a:sym typeface="Arial"/>
              </a:rPr>
              <a:t> </a:t>
            </a:r>
            <a:br>
              <a:rPr lang="en-GB" sz="2000">
                <a:latin typeface="Arial"/>
                <a:ea typeface="Arial"/>
                <a:cs typeface="Arial"/>
                <a:sym typeface="Arial"/>
              </a:rPr>
            </a:br>
            <a:r>
              <a:rPr lang="en-GB" sz="2000">
                <a:latin typeface="Arial"/>
                <a:ea typeface="Arial"/>
                <a:cs typeface="Arial"/>
                <a:sym typeface="Arial"/>
              </a:rPr>
              <a:t>a) are not mostly or fully financed and managed by the state; </a:t>
            </a:r>
            <a:br>
              <a:rPr lang="en-GB" sz="2000">
                <a:latin typeface="Arial"/>
                <a:ea typeface="Arial"/>
                <a:cs typeface="Arial"/>
                <a:sym typeface="Arial"/>
              </a:rPr>
            </a:br>
            <a:r>
              <a:rPr lang="en-GB" sz="2000">
                <a:latin typeface="Arial"/>
                <a:ea typeface="Arial"/>
                <a:cs typeface="Arial"/>
                <a:sym typeface="Arial"/>
              </a:rPr>
              <a:t>b) perform activities pertaining to an area of the social economy (i.e., their main objective is to achieve positive social impact); </a:t>
            </a:r>
            <a:br>
              <a:rPr lang="en-GB" sz="2000">
                <a:latin typeface="Arial"/>
                <a:ea typeface="Arial"/>
                <a:cs typeface="Arial"/>
                <a:sym typeface="Arial"/>
              </a:rPr>
            </a:br>
            <a:r>
              <a:rPr lang="en-GB" sz="2000">
                <a:latin typeface="Arial"/>
                <a:ea typeface="Arial"/>
                <a:cs typeface="Arial"/>
                <a:sym typeface="Arial"/>
              </a:rPr>
              <a:t>c) that are not-for-profit.</a:t>
            </a:r>
            <a:br>
              <a:rPr lang="en-GB" sz="2000"/>
            </a:br>
            <a:r>
              <a:rPr lang="en-GB" sz="1200"/>
              <a:t>	</a:t>
            </a:r>
            <a:endParaRPr/>
          </a:p>
        </p:txBody>
      </p:sp>
      <p:sp>
        <p:nvSpPr>
          <p:cNvPr id="244" name="Google Shape;244;p4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45" name="Google Shape;245;p4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2"/>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establishment and administration of social economy entities are governed by various laws</a:t>
            </a:r>
            <a:r>
              <a:rPr lang="en-GB" sz="2000">
                <a:latin typeface="Arial"/>
                <a:ea typeface="Arial"/>
                <a:cs typeface="Arial"/>
                <a:sym typeface="Arial"/>
              </a:rPr>
              <a:t> that are specific to each of their legal forms (e.g., NGOs are managed under the corresponding Act on non-profit organisations ).</a:t>
            </a:r>
            <a:br>
              <a:rPr lang="en-GB" sz="2000">
                <a:latin typeface="Arial"/>
                <a:ea typeface="Arial"/>
                <a:cs typeface="Arial"/>
                <a:sym typeface="Arial"/>
              </a:rPr>
            </a:br>
            <a:r>
              <a:rPr lang="en-GB" sz="2000">
                <a:latin typeface="Arial"/>
                <a:ea typeface="Arial"/>
                <a:cs typeface="Arial"/>
                <a:sym typeface="Arial"/>
              </a:rPr>
              <a:t>The Act on SEaSE was created with the goal of preserving the diversity of legal structures that are a part of the social economy. It broadened the definition of entrepreneurship under the Commercial Code (Act 513/1991) to include conducting commercial operations with the goal of achieving quantifiable good social impacts. According to the new Act, commercial entities are not required to operate only for the purpose of making money. Due to this transition, organizations that are often thought of as enterprises now have more chances to become social economy subjects.</a:t>
            </a:r>
            <a:endParaRPr/>
          </a:p>
        </p:txBody>
      </p:sp>
      <p:sp>
        <p:nvSpPr>
          <p:cNvPr id="252" name="Google Shape;252;p42"/>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53" name="Google Shape;253;p42"/>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g249f56271c5_0_4"/>
          <p:cNvSpPr txBox="1"/>
          <p:nvPr>
            <p:ph type="ctrTitle"/>
          </p:nvPr>
        </p:nvSpPr>
        <p:spPr>
          <a:xfrm>
            <a:off x="614334" y="2130045"/>
            <a:ext cx="8072400" cy="434988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I. Legal aspects in Romania</a:t>
            </a:r>
            <a:br>
              <a:rPr lang="en-GB" sz="2000">
                <a:latin typeface="Arial"/>
                <a:ea typeface="Arial"/>
                <a:cs typeface="Arial"/>
                <a:sym typeface="Arial"/>
              </a:rPr>
            </a:br>
            <a:br>
              <a:rPr lang="en-GB" sz="2000">
                <a:latin typeface="Arial"/>
                <a:ea typeface="Arial"/>
                <a:cs typeface="Arial"/>
                <a:sym typeface="Arial"/>
              </a:rPr>
            </a:br>
            <a:br>
              <a:rPr i="1" lang="en-GB" sz="2000">
                <a:latin typeface="Arial"/>
                <a:ea typeface="Arial"/>
                <a:cs typeface="Arial"/>
                <a:sym typeface="Arial"/>
              </a:rPr>
            </a:br>
            <a:r>
              <a:rPr b="1" lang="en-GB" sz="2000">
                <a:latin typeface="Arial"/>
                <a:ea typeface="Arial"/>
                <a:cs typeface="Arial"/>
                <a:sym typeface="Arial"/>
              </a:rPr>
              <a:t>Romania recently institutionalized social enterprises.</a:t>
            </a:r>
            <a:r>
              <a:rPr lang="en-GB" sz="2000">
                <a:latin typeface="Arial"/>
                <a:ea typeface="Arial"/>
                <a:cs typeface="Arial"/>
                <a:sym typeface="Arial"/>
              </a:rPr>
              <a:t> The Social Economy Law 2019/2015 was passed after a five-year period of policy consultation, giving social companies legal legitimacy.</a:t>
            </a:r>
            <a:br>
              <a:rPr lang="en-GB" sz="2000">
                <a:latin typeface="Arial"/>
                <a:ea typeface="Arial"/>
                <a:cs typeface="Arial"/>
                <a:sym typeface="Arial"/>
              </a:rPr>
            </a:br>
            <a:r>
              <a:rPr b="1" lang="en-GB" sz="2000">
                <a:latin typeface="Arial"/>
                <a:ea typeface="Arial"/>
                <a:cs typeface="Arial"/>
                <a:sym typeface="Arial"/>
              </a:rPr>
              <a:t>Social enterprises have been recognized as</a:t>
            </a:r>
            <a:r>
              <a:rPr lang="en-GB" sz="2000">
                <a:latin typeface="Arial"/>
                <a:ea typeface="Arial"/>
                <a:cs typeface="Arial"/>
                <a:sym typeface="Arial"/>
              </a:rPr>
              <a:t> a component of the social economy on the basis of this statute. The law outlines the requirements that various organizational kinds (associations and foundations, mutual assistance associations, cooperatives, and limited liability firms) must meet in order to be considered social enterprises. A brand-new category of social enterprise is also made official by the law: the social insertion enterprise. Romania's definition of social business is still general and consistent with the SBI's definition from 2011, albeit it omits the concept of multi-stakeholder governance.</a:t>
            </a:r>
            <a:br>
              <a:rPr lang="en-GB" sz="2000"/>
            </a:br>
            <a:br>
              <a:rPr lang="en-GB" sz="2000"/>
            </a:br>
            <a:endParaRPr sz="2000">
              <a:latin typeface="Arial"/>
              <a:ea typeface="Arial"/>
              <a:cs typeface="Arial"/>
              <a:sym typeface="Arial"/>
            </a:endParaRPr>
          </a:p>
        </p:txBody>
      </p:sp>
      <p:sp>
        <p:nvSpPr>
          <p:cNvPr id="49" name="Google Shape;49;g249f56271c5_0_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50" name="Google Shape;50;g249f56271c5_0_4"/>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3"/>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Social enterprises may apply to become a "registered social enterprise" if they meet all the requirements outlined by the law.</a:t>
            </a:r>
            <a:r>
              <a:rPr lang="en-GB" sz="2000">
                <a:latin typeface="Arial"/>
                <a:ea typeface="Arial"/>
                <a:cs typeface="Arial"/>
                <a:sym typeface="Arial"/>
              </a:rPr>
              <a:t> Access to a variety of support measures is contingent on having the status of a registered social enterprise. However, only a small portion of the total eligible organizations have chosen to wait to apply. As a result, they are ineligible for the support programs that the SEaSE Act provides.</a:t>
            </a:r>
            <a:br>
              <a:rPr lang="en-GB" sz="2000">
                <a:latin typeface="Arial"/>
                <a:ea typeface="Arial"/>
                <a:cs typeface="Arial"/>
                <a:sym typeface="Arial"/>
              </a:rPr>
            </a:br>
            <a:r>
              <a:rPr lang="en-GB" sz="2000">
                <a:latin typeface="Arial"/>
                <a:ea typeface="Arial"/>
                <a:cs typeface="Arial"/>
                <a:sym typeface="Arial"/>
              </a:rPr>
              <a:t>One could argue that the current Slovak legal framework has a broader focus when compared to the requirements of the EU operational definition of social enterprise because it permits the awarding of the social enterprise status to entities controlled by local municipalities and sole proprietors as well.</a:t>
            </a:r>
            <a:br>
              <a:rPr lang="en-GB" sz="2000"/>
            </a:br>
            <a:br>
              <a:rPr lang="en-GB" sz="1200"/>
            </a:br>
            <a:r>
              <a:rPr lang="en-GB" sz="1200"/>
              <a:t>	</a:t>
            </a:r>
            <a:endParaRPr/>
          </a:p>
        </p:txBody>
      </p:sp>
      <p:sp>
        <p:nvSpPr>
          <p:cNvPr id="260" name="Google Shape;260;p43"/>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61" name="Google Shape;261;p43"/>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4"/>
          <p:cNvSpPr txBox="1"/>
          <p:nvPr>
            <p:ph type="ctrTitle"/>
          </p:nvPr>
        </p:nvSpPr>
        <p:spPr>
          <a:xfrm>
            <a:off x="369473" y="2332269"/>
            <a:ext cx="8072400" cy="3822346"/>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1400" u="sng">
                <a:latin typeface="Arial"/>
                <a:ea typeface="Arial"/>
                <a:cs typeface="Arial"/>
                <a:sym typeface="Arial"/>
              </a:rPr>
              <a:t>Bibliography</a:t>
            </a:r>
            <a:r>
              <a:rPr b="1" lang="en-GB" sz="1400">
                <a:latin typeface="Arial"/>
                <a:ea typeface="Arial"/>
                <a:cs typeface="Arial"/>
                <a:sym typeface="Arial"/>
              </a:rPr>
              <a:t> </a:t>
            </a:r>
            <a:br>
              <a:rPr b="1" lang="en-GB" sz="1400">
                <a:latin typeface="Arial"/>
                <a:ea typeface="Arial"/>
                <a:cs typeface="Arial"/>
                <a:sym typeface="Arial"/>
              </a:rPr>
            </a:br>
            <a:r>
              <a:rPr lang="en-GB" sz="1400">
                <a:latin typeface="Arial"/>
                <a:ea typeface="Arial"/>
                <a:cs typeface="Arial"/>
                <a:sym typeface="Arial"/>
              </a:rPr>
              <a:t> </a:t>
            </a:r>
            <a:br>
              <a:rPr lang="en-GB" sz="1400">
                <a:latin typeface="Arial"/>
                <a:ea typeface="Arial"/>
                <a:cs typeface="Arial"/>
                <a:sym typeface="Arial"/>
              </a:rPr>
            </a:br>
            <a:r>
              <a:rPr lang="en-GB" sz="1400">
                <a:latin typeface="Arial"/>
                <a:ea typeface="Arial"/>
                <a:cs typeface="Arial"/>
                <a:sym typeface="Arial"/>
              </a:rPr>
              <a:t>European Commission, </a:t>
            </a:r>
            <a:r>
              <a:rPr i="1" lang="en-GB" sz="1400">
                <a:latin typeface="Arial"/>
                <a:ea typeface="Arial"/>
                <a:cs typeface="Arial"/>
                <a:sym typeface="Arial"/>
              </a:rPr>
              <a:t>Internal Market, Industry, Entrepreneurship and SMEs</a:t>
            </a:r>
            <a:r>
              <a:rPr lang="en-GB" sz="1400">
                <a:latin typeface="Arial"/>
                <a:ea typeface="Arial"/>
                <a:cs typeface="Arial"/>
                <a:sym typeface="Arial"/>
              </a:rPr>
              <a:t> </a:t>
            </a:r>
            <a:r>
              <a:rPr lang="en-GB" sz="1400" u="sng">
                <a:solidFill>
                  <a:schemeClr val="hlink"/>
                </a:solidFill>
                <a:latin typeface="Arial"/>
                <a:ea typeface="Arial"/>
                <a:cs typeface="Arial"/>
                <a:sym typeface="Arial"/>
                <a:hlinkClick r:id="rId3"/>
              </a:rPr>
              <a:t>https://single-market-economy.ec.europa.eu/sectors/proximity-and-social-economy/social-economy-eu/social-enterprises_en</a:t>
            </a:r>
            <a:br>
              <a:rPr lang="en-GB" sz="1400">
                <a:latin typeface="Arial"/>
                <a:ea typeface="Arial"/>
                <a:cs typeface="Arial"/>
                <a:sym typeface="Arial"/>
              </a:rPr>
            </a:br>
            <a:r>
              <a:rPr lang="en-GB" sz="1400">
                <a:latin typeface="Arial"/>
                <a:ea typeface="Arial"/>
                <a:cs typeface="Arial"/>
                <a:sym typeface="Arial"/>
              </a:rPr>
              <a:t> European Commission (2020) </a:t>
            </a:r>
            <a:r>
              <a:rPr i="1" lang="en-GB" sz="1400">
                <a:latin typeface="Arial"/>
                <a:ea typeface="Arial"/>
                <a:cs typeface="Arial"/>
                <a:sym typeface="Arial"/>
              </a:rPr>
              <a:t>Social enterprises and their ecosystems in Europe. Comparative synthesis report</a:t>
            </a:r>
            <a:r>
              <a:rPr lang="en-GB" sz="1400">
                <a:latin typeface="Arial"/>
                <a:ea typeface="Arial"/>
                <a:cs typeface="Arial"/>
                <a:sym typeface="Arial"/>
              </a:rPr>
              <a:t>. Authors: Carlo Borzaga, Giulia Galera, Barbara Franchini, Stefania Chiomento, Rocío Nogales and Chiara Carini. Luxembourg: Publications Office of the European Union</a:t>
            </a:r>
            <a:br>
              <a:rPr lang="en-GB" sz="1400">
                <a:latin typeface="Arial"/>
                <a:ea typeface="Arial"/>
                <a:cs typeface="Arial"/>
                <a:sym typeface="Arial"/>
              </a:rPr>
            </a:br>
            <a:r>
              <a:rPr lang="en-GB" sz="1400">
                <a:latin typeface="Arial"/>
                <a:ea typeface="Arial"/>
                <a:cs typeface="Arial"/>
                <a:sym typeface="Arial"/>
              </a:rPr>
              <a:t>European Commission (2019) </a:t>
            </a:r>
            <a:r>
              <a:rPr i="1" lang="en-GB" sz="1400">
                <a:latin typeface="Arial"/>
                <a:ea typeface="Arial"/>
                <a:cs typeface="Arial"/>
                <a:sym typeface="Arial"/>
              </a:rPr>
              <a:t>Social enterprises and their ecosystems in Europe. Updated country report: Romania</a:t>
            </a:r>
            <a:r>
              <a:rPr lang="en-GB" sz="1400">
                <a:latin typeface="Arial"/>
                <a:ea typeface="Arial"/>
                <a:cs typeface="Arial"/>
                <a:sym typeface="Arial"/>
              </a:rPr>
              <a:t>. Authors: Mihaela Lambru and Claudia Petrescu. Luxembourg: Publications Office of the European Union. Available at </a:t>
            </a:r>
            <a:r>
              <a:rPr lang="en-GB" sz="1400" u="sng">
                <a:solidFill>
                  <a:schemeClr val="hlink"/>
                </a:solidFill>
                <a:latin typeface="Arial"/>
                <a:ea typeface="Arial"/>
                <a:cs typeface="Arial"/>
                <a:sym typeface="Arial"/>
                <a:hlinkClick r:id="rId4"/>
              </a:rPr>
              <a:t>http://ec.europa.eu/social/main.</a:t>
            </a:r>
            <a:r>
              <a:rPr lang="en-GB" sz="1400">
                <a:latin typeface="Arial"/>
                <a:ea typeface="Arial"/>
                <a:cs typeface="Arial"/>
                <a:sym typeface="Arial"/>
              </a:rPr>
              <a:t> </a:t>
            </a:r>
            <a:r>
              <a:rPr lang="en-GB" sz="1400" u="sng">
                <a:solidFill>
                  <a:schemeClr val="hlink"/>
                </a:solidFill>
                <a:latin typeface="Arial"/>
                <a:ea typeface="Arial"/>
                <a:cs typeface="Arial"/>
                <a:sym typeface="Arial"/>
                <a:hlinkClick r:id="rId5"/>
              </a:rPr>
              <a:t>jsp?advSearchKey=socenterfiches&amp;mode=advancedSubmit&amp;catId=22</a:t>
            </a:r>
            <a:r>
              <a:rPr lang="en-GB" sz="1400">
                <a:latin typeface="Arial"/>
                <a:ea typeface="Arial"/>
                <a:cs typeface="Arial"/>
                <a:sym typeface="Arial"/>
              </a:rPr>
              <a:t> or https://ec.europa.eu/social/BlobServlet?docId=20959&amp;langId=en</a:t>
            </a:r>
            <a:br>
              <a:rPr lang="en-GB" sz="1400">
                <a:latin typeface="Arial"/>
                <a:ea typeface="Arial"/>
                <a:cs typeface="Arial"/>
                <a:sym typeface="Arial"/>
              </a:rPr>
            </a:br>
            <a:r>
              <a:rPr lang="en-GB" sz="1400">
                <a:latin typeface="Arial"/>
                <a:ea typeface="Arial"/>
                <a:cs typeface="Arial"/>
                <a:sym typeface="Arial"/>
              </a:rPr>
              <a:t>European Commission (2020) </a:t>
            </a:r>
            <a:r>
              <a:rPr i="1" lang="en-GB" sz="1400">
                <a:latin typeface="Arial"/>
                <a:ea typeface="Arial"/>
                <a:cs typeface="Arial"/>
                <a:sym typeface="Arial"/>
              </a:rPr>
              <a:t>Social enterprises and their ecosystems in Europe. Updated country report: Italy</a:t>
            </a:r>
            <a:r>
              <a:rPr lang="en-GB" sz="1400">
                <a:latin typeface="Arial"/>
                <a:ea typeface="Arial"/>
                <a:cs typeface="Arial"/>
                <a:sym typeface="Arial"/>
              </a:rPr>
              <a:t>. Author: Carlo Borzaga. Luxembourg: Publications Office of the European Union. Available at </a:t>
            </a:r>
            <a:r>
              <a:rPr lang="en-GB" sz="1400" u="sng">
                <a:solidFill>
                  <a:schemeClr val="hlink"/>
                </a:solidFill>
                <a:latin typeface="Arial"/>
                <a:ea typeface="Arial"/>
                <a:cs typeface="Arial"/>
                <a:sym typeface="Arial"/>
                <a:hlinkClick r:id="rId6"/>
              </a:rPr>
              <a:t>https://europa.eu/!Qq64ny</a:t>
            </a:r>
            <a:br>
              <a:rPr lang="en-GB" sz="1400">
                <a:latin typeface="Arial"/>
                <a:ea typeface="Arial"/>
                <a:cs typeface="Arial"/>
                <a:sym typeface="Arial"/>
              </a:rPr>
            </a:br>
            <a:r>
              <a:rPr lang="en-GB" sz="1400">
                <a:latin typeface="Arial"/>
                <a:ea typeface="Arial"/>
                <a:cs typeface="Arial"/>
                <a:sym typeface="Arial"/>
              </a:rPr>
              <a:t>European Commission (2019) </a:t>
            </a:r>
            <a:r>
              <a:rPr i="1" lang="en-GB" sz="1400">
                <a:latin typeface="Arial"/>
                <a:ea typeface="Arial"/>
                <a:cs typeface="Arial"/>
                <a:sym typeface="Arial"/>
              </a:rPr>
              <a:t>Social enterprises and their ecosystems in Europe. Updated country report: Greece</a:t>
            </a:r>
            <a:r>
              <a:rPr lang="en-GB" sz="1400">
                <a:latin typeface="Arial"/>
                <a:ea typeface="Arial"/>
                <a:cs typeface="Arial"/>
                <a:sym typeface="Arial"/>
              </a:rPr>
              <a:t>. Authors: Angelos Varvarousis and Georgios Tsitsirigkos. Luxembourg: Publications Office of the European Union. Available at </a:t>
            </a:r>
            <a:r>
              <a:rPr lang="en-GB" sz="1400" u="sng">
                <a:solidFill>
                  <a:schemeClr val="hlink"/>
                </a:solidFill>
                <a:latin typeface="Arial"/>
                <a:ea typeface="Arial"/>
                <a:cs typeface="Arial"/>
                <a:sym typeface="Arial"/>
                <a:hlinkClick r:id="rId7"/>
              </a:rPr>
              <a:t>https://europa.eu/!Qq64ny</a:t>
            </a:r>
            <a:br>
              <a:rPr lang="en-GB" sz="1400">
                <a:latin typeface="Arial"/>
                <a:ea typeface="Arial"/>
                <a:cs typeface="Arial"/>
                <a:sym typeface="Arial"/>
              </a:rPr>
            </a:br>
            <a:r>
              <a:rPr lang="en-GB" sz="1400">
                <a:latin typeface="Arial"/>
                <a:ea typeface="Arial"/>
                <a:cs typeface="Arial"/>
                <a:sym typeface="Arial"/>
              </a:rPr>
              <a:t>European Commission (2020) </a:t>
            </a:r>
            <a:r>
              <a:rPr i="1" lang="en-GB" sz="1400">
                <a:latin typeface="Arial"/>
                <a:ea typeface="Arial"/>
                <a:cs typeface="Arial"/>
                <a:sym typeface="Arial"/>
              </a:rPr>
              <a:t>Social enterprises and their ecosystems in Europe. Updated country report: Slovakia</a:t>
            </a:r>
            <a:r>
              <a:rPr lang="en-GB" sz="1400">
                <a:latin typeface="Arial"/>
                <a:ea typeface="Arial"/>
                <a:cs typeface="Arial"/>
                <a:sym typeface="Arial"/>
              </a:rPr>
              <a:t>. Author: Zuzana Polačková. Luxembourg: Publications Office of the European Union. Available at </a:t>
            </a:r>
            <a:r>
              <a:rPr lang="en-GB" sz="1400" u="sng">
                <a:solidFill>
                  <a:schemeClr val="hlink"/>
                </a:solidFill>
                <a:latin typeface="Arial"/>
                <a:ea typeface="Arial"/>
                <a:cs typeface="Arial"/>
                <a:sym typeface="Arial"/>
                <a:hlinkClick r:id="rId8"/>
              </a:rPr>
              <a:t>https://europa.eu/!Qq64ny</a:t>
            </a:r>
            <a:br>
              <a:rPr lang="en-GB" sz="1400">
                <a:latin typeface="Arial"/>
                <a:ea typeface="Arial"/>
                <a:cs typeface="Arial"/>
                <a:sym typeface="Arial"/>
              </a:rPr>
            </a:br>
            <a:br>
              <a:rPr lang="en-GB" sz="2000"/>
            </a:br>
            <a:br>
              <a:rPr lang="en-GB" sz="1200"/>
            </a:br>
            <a:r>
              <a:rPr lang="en-GB" sz="1200"/>
              <a:t>	</a:t>
            </a:r>
            <a:endParaRPr/>
          </a:p>
        </p:txBody>
      </p:sp>
      <p:sp>
        <p:nvSpPr>
          <p:cNvPr id="268" name="Google Shape;268;p44"/>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269" name="Google Shape;269;p44"/>
          <p:cNvPicPr preferRelativeResize="0"/>
          <p:nvPr/>
        </p:nvPicPr>
        <p:blipFill rotWithShape="1">
          <a:blip r:embed="rId9">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7"/>
          <p:cNvSpPr txBox="1"/>
          <p:nvPr>
            <p:ph type="ctrTitle"/>
          </p:nvPr>
        </p:nvSpPr>
        <p:spPr>
          <a:xfrm>
            <a:off x="387058" y="1644162"/>
            <a:ext cx="8072400" cy="4695092"/>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 </a:t>
            </a:r>
            <a:br>
              <a:rPr lang="en-GB" sz="2000">
                <a:latin typeface="Arial"/>
                <a:ea typeface="Arial"/>
                <a:cs typeface="Arial"/>
                <a:sym typeface="Arial"/>
              </a:rPr>
            </a:br>
            <a:br>
              <a:rPr lang="en-GB" sz="2000">
                <a:latin typeface="Arial"/>
                <a:ea typeface="Arial"/>
                <a:cs typeface="Arial"/>
                <a:sym typeface="Arial"/>
              </a:rPr>
            </a:br>
            <a:r>
              <a:rPr b="1" lang="en-GB" sz="2000">
                <a:latin typeface="Arial"/>
                <a:ea typeface="Arial"/>
                <a:cs typeface="Arial"/>
                <a:sym typeface="Arial"/>
              </a:rPr>
              <a:t>A clear distinction between social enterprises and social insertion enterprises is made</a:t>
            </a:r>
            <a:r>
              <a:rPr lang="en-GB" sz="2000">
                <a:latin typeface="Arial"/>
                <a:ea typeface="Arial"/>
                <a:cs typeface="Arial"/>
                <a:sym typeface="Arial"/>
              </a:rPr>
              <a:t> by Law 219/2015. (article 11). Cooperative societies (Law 1/2005); credit cooperatives (Order 99/2006); associations and foundations (GO 26/2000); mutual aid associations (Laws 122/1996 and 540/2002); agricultural companies (Law 36/1991) and their associations and federations; and other types of legal entities (limited liability companies or shareholder companies) that are g (Rusandu 2016, EESC 2017). Law 219/2015, which regulates a new type of WISE known as "social insertion enterprises," places a high focus on the use of social enterprise as a tool for social inclusion.</a:t>
            </a:r>
            <a:br>
              <a:rPr lang="en-GB" sz="2000">
                <a:latin typeface="Arial"/>
                <a:ea typeface="Arial"/>
                <a:cs typeface="Arial"/>
                <a:sym typeface="Arial"/>
              </a:rPr>
            </a:br>
            <a:r>
              <a:rPr lang="en-GB" sz="2000">
                <a:latin typeface="Arial"/>
                <a:ea typeface="Arial"/>
                <a:cs typeface="Arial"/>
                <a:sym typeface="Arial"/>
              </a:rPr>
              <a:t>Work Integration Social Enterprise – defined in the European Commission (2020) </a:t>
            </a:r>
            <a:r>
              <a:rPr i="1" lang="en-GB" sz="2000">
                <a:latin typeface="Arial"/>
                <a:ea typeface="Arial"/>
                <a:cs typeface="Arial"/>
                <a:sym typeface="Arial"/>
              </a:rPr>
              <a:t>Social enterprises and their ecosystems in Europe. Updated country report: Italy</a:t>
            </a:r>
            <a:r>
              <a:rPr lang="en-GB" sz="2000">
                <a:latin typeface="Arial"/>
                <a:ea typeface="Arial"/>
                <a:cs typeface="Arial"/>
                <a:sym typeface="Arial"/>
              </a:rPr>
              <a:t>. Author: Carlo Borzaga.</a:t>
            </a:r>
            <a:br>
              <a:rPr lang="en-GB" sz="2000"/>
            </a:br>
            <a:br>
              <a:rPr lang="en-GB" sz="2000"/>
            </a:br>
            <a:br>
              <a:rPr lang="en-GB" sz="2000"/>
            </a:br>
            <a:endParaRPr sz="2000">
              <a:latin typeface="Arial"/>
              <a:ea typeface="Arial"/>
              <a:cs typeface="Arial"/>
              <a:sym typeface="Arial"/>
            </a:endParaRPr>
          </a:p>
        </p:txBody>
      </p:sp>
      <p:sp>
        <p:nvSpPr>
          <p:cNvPr id="57" name="Google Shape;57;p17"/>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58" name="Google Shape;58;p17"/>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8"/>
          <p:cNvSpPr txBox="1"/>
          <p:nvPr>
            <p:ph type="ctrTitle"/>
          </p:nvPr>
        </p:nvSpPr>
        <p:spPr>
          <a:xfrm>
            <a:off x="387058" y="1477109"/>
            <a:ext cx="8072400" cy="5530362"/>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The organizations named in the statute must apply for a social enterprise certificate from the National Agency for Employment in order to be recognized as social enterprises. According to the law, a certain certification known as the "social mark" is required for the new WISEs (social insertion enterprises). This distinguishing accreditation has a three-year expiration date. </a:t>
            </a:r>
            <a:br>
              <a:rPr lang="en-GB" sz="2000"/>
            </a:br>
            <a:br>
              <a:rPr lang="en-GB" sz="2000"/>
            </a:br>
            <a:br>
              <a:rPr lang="en-GB" sz="2000"/>
            </a:br>
            <a:br>
              <a:rPr lang="en-GB" sz="2000"/>
            </a:br>
            <a:endParaRPr sz="2000">
              <a:latin typeface="Arial"/>
              <a:ea typeface="Arial"/>
              <a:cs typeface="Arial"/>
              <a:sym typeface="Arial"/>
            </a:endParaRPr>
          </a:p>
        </p:txBody>
      </p:sp>
      <p:pic>
        <p:nvPicPr>
          <p:cNvPr id="65" name="Google Shape;65;p18"/>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9"/>
          <p:cNvSpPr txBox="1"/>
          <p:nvPr>
            <p:ph type="ctrTitle"/>
          </p:nvPr>
        </p:nvSpPr>
        <p:spPr>
          <a:xfrm>
            <a:off x="405502" y="2092570"/>
            <a:ext cx="8072400" cy="43846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The nomenclature of the "social economy" and "social entrepreneurship"</a:t>
            </a:r>
            <a:r>
              <a:rPr lang="en-GB" sz="2000">
                <a:latin typeface="Arial"/>
                <a:ea typeface="Arial"/>
                <a:cs typeface="Arial"/>
                <a:sym typeface="Arial"/>
              </a:rPr>
              <a:t> has caused conceptual ambiguities and lack of clarity that have characterized public discussions during the past ten years. De facto social enterprises were operational and organized in Romania at the time the Ministry of Labour and Social Protection launched the first move to regulate the social economy sector (early 2011), but they were doing so illegally. The specific legislation governing the establishment and operation of each category of social economy</a:t>
            </a:r>
            <a:r>
              <a:rPr lang="en-GB" sz="2000"/>
              <a:t> </a:t>
            </a:r>
            <a:r>
              <a:rPr lang="en-GB" sz="2000">
                <a:latin typeface="Arial"/>
                <a:ea typeface="Arial"/>
                <a:cs typeface="Arial"/>
                <a:sym typeface="Arial"/>
              </a:rPr>
              <a:t>organization (cooperatives, entrepreneurial associations and foundations, mutual aid associations), as well as the legislation governing enterprise activity in general (Fiscal Code, public procurement law, etc.), or specific fields of activity like social and employment services, had established the regulatory and public policy framework for these de facto social enterprises.</a:t>
            </a:r>
            <a:br>
              <a:rPr lang="en-GB" sz="2000"/>
            </a:br>
            <a:br>
              <a:rPr lang="en-GB" sz="2000"/>
            </a:br>
            <a:br>
              <a:rPr lang="en-GB" sz="2000"/>
            </a:br>
            <a:endParaRPr sz="2000">
              <a:latin typeface="Arial"/>
              <a:ea typeface="Arial"/>
              <a:cs typeface="Arial"/>
              <a:sym typeface="Arial"/>
            </a:endParaRPr>
          </a:p>
        </p:txBody>
      </p:sp>
      <p:pic>
        <p:nvPicPr>
          <p:cNvPr id="72" name="Google Shape;72;p19"/>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20"/>
          <p:cNvSpPr txBox="1"/>
          <p:nvPr>
            <p:ph type="ctrTitle"/>
          </p:nvPr>
        </p:nvSpPr>
        <p:spPr>
          <a:xfrm>
            <a:off x="633242" y="3013725"/>
            <a:ext cx="8072400" cy="336949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The Law on Social Assistance (Law 292/2012) also refers to the social economy as a new strategy for social inclusion that focuses on integrating vulnerable individuals into the workforce (article 53).</a:t>
            </a:r>
            <a:br>
              <a:rPr lang="en-GB" sz="2000">
                <a:latin typeface="Arial"/>
                <a:ea typeface="Arial"/>
                <a:cs typeface="Arial"/>
                <a:sym typeface="Arial"/>
              </a:rPr>
            </a:br>
            <a:r>
              <a:rPr lang="en-GB" sz="2000">
                <a:latin typeface="Arial"/>
                <a:ea typeface="Arial"/>
                <a:cs typeface="Arial"/>
                <a:sym typeface="Arial"/>
              </a:rPr>
              <a:t>The proposed legislation underwent a number of changes and sparked lively debates in the Parliament and during public consultation meetings organized by the Ministry of Labor, Family, and Social Protection. The social economy sector was governed by Law 219/2015 on the Social Economy, which was passed and established “by establishing measures to promote and foster it and establishing the competences of central and local governments in this matter” (article 1). The social economy is defined by law as all privately organized activities that seek to serve the public interest, the interests of the community, and/or private non-financial interests. These activities may involve hiring members of vulnerable groups or producing and supplying goods, services, and/or employment.</a:t>
            </a:r>
            <a:br>
              <a:rPr lang="en-GB" sz="2000"/>
            </a:br>
            <a:br>
              <a:rPr lang="en-GB" sz="2000"/>
            </a:br>
            <a:br>
              <a:rPr lang="en-GB" sz="2000">
                <a:latin typeface="Arial"/>
                <a:ea typeface="Arial"/>
                <a:cs typeface="Arial"/>
                <a:sym typeface="Arial"/>
              </a:rPr>
            </a:br>
            <a:br>
              <a:rPr lang="en-GB" sz="2000"/>
            </a:br>
            <a:br>
              <a:rPr lang="en-GB" sz="2000"/>
            </a:br>
            <a:endParaRPr sz="2000">
              <a:latin typeface="Arial"/>
              <a:ea typeface="Arial"/>
              <a:cs typeface="Arial"/>
              <a:sym typeface="Arial"/>
            </a:endParaRPr>
          </a:p>
        </p:txBody>
      </p:sp>
      <p:pic>
        <p:nvPicPr>
          <p:cNvPr id="79" name="Google Shape;79;p20"/>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txBox="1"/>
          <p:nvPr>
            <p:ph type="ctrTitle"/>
          </p:nvPr>
        </p:nvSpPr>
        <p:spPr>
          <a:xfrm>
            <a:off x="369474" y="1948260"/>
            <a:ext cx="8072400" cy="4505294"/>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Any of the aforementioned organizations may be recognized as a social enterprise, regardless of its legal status, if it satisfies the following specific requirements:</a:t>
            </a:r>
            <a:br>
              <a:rPr lang="en-GB" sz="2000">
                <a:latin typeface="Arial"/>
                <a:ea typeface="Arial"/>
                <a:cs typeface="Arial"/>
                <a:sym typeface="Arial"/>
              </a:rPr>
            </a:br>
            <a:r>
              <a:rPr lang="en-GB" sz="2000">
                <a:latin typeface="Arial"/>
                <a:ea typeface="Arial"/>
                <a:cs typeface="Arial"/>
                <a:sym typeface="Arial"/>
              </a:rPr>
              <a:t>- is a private legal body (unaffected by governmental authority): </a:t>
            </a:r>
            <a:br>
              <a:rPr lang="en-GB" sz="2000">
                <a:latin typeface="Arial"/>
                <a:ea typeface="Arial"/>
                <a:cs typeface="Arial"/>
                <a:sym typeface="Arial"/>
              </a:rPr>
            </a:br>
            <a:r>
              <a:rPr lang="en-GB" sz="2000">
                <a:latin typeface="Arial"/>
                <a:ea typeface="Arial"/>
                <a:cs typeface="Arial"/>
                <a:sym typeface="Arial"/>
              </a:rPr>
              <a:t>&gt; it prioritizes social and personal goals over financial maximization;</a:t>
            </a:r>
            <a:br>
              <a:rPr lang="en-GB" sz="2000">
                <a:latin typeface="Arial"/>
                <a:ea typeface="Arial"/>
                <a:cs typeface="Arial"/>
                <a:sym typeface="Arial"/>
              </a:rPr>
            </a:br>
            <a:r>
              <a:rPr lang="en-GB" sz="2000">
                <a:latin typeface="Arial"/>
                <a:ea typeface="Arial"/>
                <a:cs typeface="Arial"/>
                <a:sym typeface="Arial"/>
              </a:rPr>
              <a:t>&gt; it exhibits comradery and shared accountability;</a:t>
            </a:r>
            <a:br>
              <a:rPr lang="en-GB" sz="2000">
                <a:latin typeface="Arial"/>
                <a:ea typeface="Arial"/>
                <a:cs typeface="Arial"/>
                <a:sym typeface="Arial"/>
              </a:rPr>
            </a:br>
            <a:r>
              <a:rPr lang="en-GB" sz="2000">
                <a:latin typeface="Arial"/>
                <a:ea typeface="Arial"/>
                <a:cs typeface="Arial"/>
                <a:sym typeface="Arial"/>
              </a:rPr>
              <a:t>&gt; the community's interest, the public interest, and/or the members' interests coincide;it has a democratic governance;</a:t>
            </a:r>
            <a:br>
              <a:rPr lang="en-GB" sz="2000">
                <a:latin typeface="Arial"/>
                <a:ea typeface="Arial"/>
                <a:cs typeface="Arial"/>
                <a:sym typeface="Arial"/>
              </a:rPr>
            </a:br>
            <a:r>
              <a:rPr lang="en-GB" sz="2000">
                <a:latin typeface="Arial"/>
                <a:ea typeface="Arial"/>
                <a:cs typeface="Arial"/>
                <a:sym typeface="Arial"/>
              </a:rPr>
              <a:t>- it is a voluntary and free association;</a:t>
            </a:r>
            <a:br>
              <a:rPr lang="en-GB" sz="2000">
                <a:latin typeface="Arial"/>
                <a:ea typeface="Arial"/>
                <a:cs typeface="Arial"/>
                <a:sym typeface="Arial"/>
              </a:rPr>
            </a:br>
            <a:r>
              <a:rPr lang="en-GB" sz="2000">
                <a:latin typeface="Arial"/>
                <a:ea typeface="Arial"/>
                <a:cs typeface="Arial"/>
                <a:sym typeface="Arial"/>
              </a:rPr>
              <a:t> &gt; The majority of its revenues are devoted to maintaining the social objective and the statutory reserve (90 percent of the income should be directed to maintaining the social aim and asset lock; only 10 percent may be paid to the members);</a:t>
            </a:r>
            <a:br>
              <a:rPr lang="en-GB" sz="2000">
                <a:latin typeface="Arial"/>
                <a:ea typeface="Arial"/>
                <a:cs typeface="Arial"/>
                <a:sym typeface="Arial"/>
              </a:rPr>
            </a:br>
            <a:r>
              <a:rPr lang="en-GB" sz="2000">
                <a:latin typeface="Arial"/>
                <a:ea typeface="Arial"/>
                <a:cs typeface="Arial"/>
                <a:sym typeface="Arial"/>
              </a:rPr>
              <a:t>if the company stops operating, its assets must be given to other, comparable social companies;</a:t>
            </a:r>
            <a:br>
              <a:rPr lang="en-GB" sz="2000">
                <a:latin typeface="Arial"/>
                <a:ea typeface="Arial"/>
                <a:cs typeface="Arial"/>
                <a:sym typeface="Arial"/>
              </a:rPr>
            </a:br>
            <a:r>
              <a:rPr lang="en-GB" sz="2000">
                <a:latin typeface="Arial"/>
                <a:ea typeface="Arial"/>
                <a:cs typeface="Arial"/>
                <a:sym typeface="Arial"/>
              </a:rPr>
              <a:t>it treats employees fairly by upholding the idea of social justice. The lowest salary to highest compensation ratio cannot be greater than 1 to 8.</a:t>
            </a:r>
            <a:br>
              <a:rPr lang="en-GB" sz="2000"/>
            </a:br>
            <a:br>
              <a:rPr lang="en-GB" sz="2000"/>
            </a:br>
            <a:br>
              <a:rPr lang="en-GB" sz="2000"/>
            </a:br>
            <a:endParaRPr sz="2000">
              <a:latin typeface="Arial"/>
              <a:ea typeface="Arial"/>
              <a:cs typeface="Arial"/>
              <a:sym typeface="Arial"/>
            </a:endParaRPr>
          </a:p>
        </p:txBody>
      </p:sp>
      <p:sp>
        <p:nvSpPr>
          <p:cNvPr id="86" name="Google Shape;86;p2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87" name="Google Shape;87;p21"/>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2"/>
          <p:cNvSpPr txBox="1"/>
          <p:nvPr>
            <p:ph type="ctrTitle"/>
          </p:nvPr>
        </p:nvSpPr>
        <p:spPr>
          <a:xfrm>
            <a:off x="387058" y="2127738"/>
            <a:ext cx="8072400" cy="3516924"/>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398F98"/>
              </a:buClr>
              <a:buSzPts val="6000"/>
              <a:buFont typeface="Arial Black"/>
              <a:buNone/>
            </a:pPr>
            <a:r>
              <a:rPr b="1" lang="en-GB" sz="2000">
                <a:latin typeface="Arial"/>
                <a:ea typeface="Arial"/>
                <a:cs typeface="Arial"/>
                <a:sym typeface="Arial"/>
              </a:rPr>
              <a:t>A social label certifies the social insertion business.</a:t>
            </a:r>
            <a:r>
              <a:rPr lang="en-GB" sz="2000">
                <a:latin typeface="Arial"/>
                <a:ea typeface="Arial"/>
                <a:cs typeface="Arial"/>
                <a:sym typeface="Arial"/>
              </a:rPr>
              <a:t> The social insertion enterprise must adhere to the extra requirements/criteria listed below, as stated by Law 219/2015:</a:t>
            </a:r>
            <a:br>
              <a:rPr lang="en-GB" sz="2000">
                <a:latin typeface="Arial"/>
                <a:ea typeface="Arial"/>
                <a:cs typeface="Arial"/>
                <a:sym typeface="Arial"/>
              </a:rPr>
            </a:br>
            <a:r>
              <a:rPr lang="en-GB" sz="2000">
                <a:latin typeface="Arial"/>
                <a:ea typeface="Arial"/>
                <a:cs typeface="Arial"/>
                <a:sym typeface="Arial"/>
              </a:rPr>
              <a:t>at least 30% of the employees belong to vulnerable groups;</a:t>
            </a:r>
            <a:br>
              <a:rPr lang="en-GB" sz="2000">
                <a:latin typeface="Arial"/>
                <a:ea typeface="Arial"/>
                <a:cs typeface="Arial"/>
                <a:sym typeface="Arial"/>
              </a:rPr>
            </a:br>
            <a:r>
              <a:rPr lang="en-GB" sz="2000">
                <a:latin typeface="Arial"/>
                <a:ea typeface="Arial"/>
                <a:cs typeface="Arial"/>
                <a:sym typeface="Arial"/>
              </a:rPr>
              <a:t>The social insertion enterprise seeks to combat exclusion, discrimination, and unemployment through the socio-professional integration of disadvantaged individuals. </a:t>
            </a:r>
            <a:br>
              <a:rPr lang="en-GB" sz="2000">
                <a:latin typeface="Arial"/>
                <a:ea typeface="Arial"/>
                <a:cs typeface="Arial"/>
                <a:sym typeface="Arial"/>
              </a:rPr>
            </a:br>
            <a:r>
              <a:rPr lang="en-GB" sz="2000">
                <a:latin typeface="Arial"/>
                <a:ea typeface="Arial"/>
                <a:cs typeface="Arial"/>
                <a:sym typeface="Arial"/>
              </a:rPr>
              <a:t>&gt; The above 30% employees' cumulative work time equals at least 30% of the total employees' work time.</a:t>
            </a:r>
            <a:endParaRPr sz="2000">
              <a:latin typeface="Arial"/>
              <a:ea typeface="Arial"/>
              <a:cs typeface="Arial"/>
              <a:sym typeface="Arial"/>
            </a:endParaRPr>
          </a:p>
        </p:txBody>
      </p:sp>
      <p:sp>
        <p:nvSpPr>
          <p:cNvPr id="94" name="Google Shape;94;p22"/>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95" name="Google Shape;95;p22"/>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ákladné">
  <a:themeElements>
    <a:clrScheme name="Couture">
      <a:dk1>
        <a:srgbClr val="000000"/>
      </a:dk1>
      <a:lt1>
        <a:srgbClr val="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