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329" r:id="rId2"/>
    <p:sldId id="330" r:id="rId3"/>
    <p:sldId id="331" r:id="rId4"/>
    <p:sldId id="366" r:id="rId5"/>
    <p:sldId id="332" r:id="rId6"/>
    <p:sldId id="367" r:id="rId7"/>
    <p:sldId id="333" r:id="rId8"/>
    <p:sldId id="334" r:id="rId9"/>
    <p:sldId id="349" r:id="rId10"/>
    <p:sldId id="350" r:id="rId11"/>
    <p:sldId id="336" r:id="rId12"/>
    <p:sldId id="376" r:id="rId13"/>
    <p:sldId id="377" r:id="rId14"/>
    <p:sldId id="378" r:id="rId15"/>
    <p:sldId id="372" r:id="rId16"/>
    <p:sldId id="373" r:id="rId17"/>
    <p:sldId id="374" r:id="rId18"/>
    <p:sldId id="375" r:id="rId19"/>
    <p:sldId id="368" r:id="rId20"/>
    <p:sldId id="369" r:id="rId21"/>
    <p:sldId id="320" r:id="rId22"/>
    <p:sldId id="365" r:id="rId23"/>
    <p:sldId id="379" r:id="rId24"/>
  </p:sldIdLst>
  <p:sldSz cx="9144000" cy="6858000" type="screen4x3"/>
  <p:notesSz cx="7315200" cy="9601200"/>
  <p:embeddedFontLst>
    <p:embeddedFont>
      <p:font typeface="Arial Black" panose="020B0A04020102020204" pitchFamily="34" charset="0"/>
      <p:bold r:id="rId26"/>
    </p:embeddedFont>
    <p:embeddedFont>
      <p:font typeface="Cambria" panose="02040503050406030204" pitchFamily="18"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Základy podnikateľského plánu" id="{1FBC83C5-0559-499F-B637-49A5C58255D8}">
          <p14:sldIdLst>
            <p14:sldId id="329"/>
          </p14:sldIdLst>
        </p14:section>
        <p14:section name="ÚVOD" id="{D0402A96-151B-4466-943B-01897F22D695}">
          <p14:sldIdLst>
            <p14:sldId id="330"/>
          </p14:sldIdLst>
        </p14:section>
        <p14:section name="1. PODNIKATEĽSKÝ PLÁN" id="{6DB0DEEC-461D-4B70-A3ED-54AA366A204E}">
          <p14:sldIdLst>
            <p14:sldId id="331"/>
            <p14:sldId id="366"/>
            <p14:sldId id="332"/>
            <p14:sldId id="367"/>
            <p14:sldId id="333"/>
            <p14:sldId id="334"/>
            <p14:sldId id="349"/>
          </p14:sldIdLst>
        </p14:section>
        <p14:section name="2. AKO NAPÍSAŤ OBCHODNÝ PLÁN" id="{F33BBD18-57A5-46CB-AFC7-12535C8CE0FB}">
          <p14:sldIdLst>
            <p14:sldId id="350"/>
            <p14:sldId id="336"/>
          </p14:sldIdLst>
        </p14:section>
        <p14:section name="3. SWOT ANALÝZA" id="{302C848B-83E5-4D0E-B6D6-E4DF7E757E69}">
          <p14:sldIdLst>
            <p14:sldId id="376"/>
            <p14:sldId id="377"/>
            <p14:sldId id="378"/>
          </p14:sldIdLst>
        </p14:section>
        <p14:section name="4. STRATÉGIE MYSLENIA" id="{69812183-4860-4B6A-A176-79738A74E473}">
          <p14:sldIdLst>
            <p14:sldId id="372"/>
            <p14:sldId id="373"/>
            <p14:sldId id="374"/>
            <p14:sldId id="375"/>
          </p14:sldIdLst>
        </p14:section>
        <p14:section name="5. ZÁVEREČNÁ MYŠLIENKA O PLÁNOVANÍ" id="{1C8CAF0E-7A79-47DF-8A61-4A432B216B40}">
          <p14:sldIdLst>
            <p14:sldId id="368"/>
            <p14:sldId id="369"/>
            <p14:sldId id="320"/>
            <p14:sldId id="365"/>
            <p14:sldId id="3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67"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59" autoAdjust="0"/>
  </p:normalViewPr>
  <p:slideViewPr>
    <p:cSldViewPr snapToGrid="0">
      <p:cViewPr varScale="1">
        <p:scale>
          <a:sx n="104" d="100"/>
          <a:sy n="104" d="100"/>
        </p:scale>
        <p:origin x="1824" y="114"/>
      </p:cViewPr>
      <p:guideLst>
        <p:guide orient="horz" pos="2160"/>
        <p:guide pos="2880"/>
      </p:guideLst>
    </p:cSldViewPr>
  </p:slideViewPr>
  <p:outlineViewPr>
    <p:cViewPr>
      <p:scale>
        <a:sx n="33" d="100"/>
        <a:sy n="33" d="100"/>
      </p:scale>
      <p:origin x="0" y="-3546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68"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67" Type="http://customschemas.google.com/relationships/presentationmetadata" Target="metadata"/><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69"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550451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extLst>
      <p:ext uri="{BB962C8B-B14F-4D97-AF65-F5344CB8AC3E}">
        <p14:creationId xmlns:p14="http://schemas.microsoft.com/office/powerpoint/2010/main" val="3714472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5926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58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4178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8352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88779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533898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adpis a obsah" type="obj">
  <p:cSld name="Nadpis a obsah">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66C0C4"/>
              </a:buClr>
              <a:buSzPts val="3600"/>
              <a:buFont typeface="Arial"/>
              <a:buNone/>
              <a:defRPr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7"/>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Clr>
                <a:schemeClr val="dk1"/>
              </a:buClr>
              <a:buSzPts val="1800"/>
              <a:buNone/>
              <a:defRPr/>
            </a:lvl1pPr>
            <a:lvl2pPr marL="914400" lvl="1" indent="-342900" algn="l">
              <a:spcBef>
                <a:spcPts val="600"/>
              </a:spcBef>
              <a:spcAft>
                <a:spcPts val="0"/>
              </a:spcAft>
              <a:buSzPts val="1800"/>
              <a:buChar char="•"/>
              <a:defRPr/>
            </a:lvl2pPr>
            <a:lvl3pPr marL="1371600" lvl="2" indent="-342900" algn="l">
              <a:spcBef>
                <a:spcPts val="360"/>
              </a:spcBef>
              <a:spcAft>
                <a:spcPts val="0"/>
              </a:spcAft>
              <a:buSzPts val="180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7" name="Google Shape;37;p7"/>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62660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0">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4" r:id="rId3"/>
    <p:sldLayoutId id="2147483656" r:id="rId4"/>
    <p:sldLayoutId id="2147483657" r:id="rId5"/>
    <p:sldLayoutId id="2147483658" r:id="rId6"/>
    <p:sldLayoutId id="2147483659" r:id="rId7"/>
    <p:sldLayoutId id="214748366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nvestopedia.com/terms/b/business-plan.asp"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emerald.com/insight/content/doi/10.1108/00251740210437725/full/html?casa_token=8hwIL8Ab4noAAAAA:cREJOyFnBMfj7d1MgG-SYIvltmShOU5Qo9vQuuyuNJRdvPNEtpsZEi5bBVI0IH2Ad89-Nh5C-5XWztIamLmBCAiEZ6bI7x2vNilkdZLZ_-3JBOOsaZViaQ" TargetMode="External"/><Relationship Id="rId4" Type="http://schemas.openxmlformats.org/officeDocument/2006/relationships/hyperlink" Target="http://www.untag-smd.ac.id/files/Perpustakaan_Digital_1/BUSINESS%20PLAN%20Anatomy%20of%20a%20Business%20Plan%20The%20Step-by-Step%20Guide.PD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investopedia.com/terms/b/business-plan.asp" TargetMode="External"/><Relationship Id="rId3" Type="http://schemas.openxmlformats.org/officeDocument/2006/relationships/hyperlink" Target="https://www.cii.co.uk/media/6158020/a-useful-guide-to-swot-analysis.pdf" TargetMode="External"/><Relationship Id="rId7" Type="http://schemas.openxmlformats.org/officeDocument/2006/relationships/hyperlink" Target="https://www.forbes.com/sites/forbescoachescouncil/2017/09/01/stop-doing-what-you-should-do-and-turn-your-thoughts-into-action/"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www.betterup.com/blog/big-picture-thinking" TargetMode="External"/><Relationship Id="rId5" Type="http://schemas.openxmlformats.org/officeDocument/2006/relationships/hyperlink" Target="https://www.masterclass.com/articles/strategic-thinking-guide" TargetMode="External"/><Relationship Id="rId4" Type="http://schemas.openxmlformats.org/officeDocument/2006/relationships/hyperlink" Target="https://pestleanalysis.com/benefits-of-swot-analysi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0" y="2968427"/>
            <a:ext cx="8072400" cy="1297200"/>
          </a:xfrm>
          <a:prstGeom prst="rect">
            <a:avLst/>
          </a:prstGeom>
          <a:noFill/>
          <a:ln>
            <a:noFill/>
          </a:ln>
        </p:spPr>
        <p:txBody>
          <a:bodyPr spcFirstLastPara="1" wrap="square" lIns="91425" tIns="45700" rIns="91425" bIns="45700" anchor="ctr" anchorCtr="0">
            <a:noAutofit/>
          </a:bodyPr>
          <a:lstStyle/>
          <a:p>
            <a:pPr algn="ctr">
              <a:buSzPts val="4000"/>
            </a:pPr>
            <a:r>
              <a:rPr lang="sk-SK" sz="4000" dirty="0">
                <a:latin typeface="Calibri"/>
                <a:cs typeface="Calibri"/>
              </a:rPr>
              <a:t>Základy podnikateľského plánu</a:t>
            </a:r>
            <a:endParaRPr sz="4000" dirty="0">
              <a:latin typeface="Calibri"/>
              <a:cs typeface="Calibri"/>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a:t>
            </a:r>
          </a:p>
          <a:p>
            <a:pPr marL="0" marR="0" lvl="0" indent="0" algn="ctr" rtl="0">
              <a:lnSpc>
                <a:spcPct val="100000"/>
              </a:lnSpc>
              <a:spcBef>
                <a:spcPts val="0"/>
              </a:spcBef>
              <a:spcAft>
                <a:spcPts val="0"/>
              </a:spcAft>
              <a:buClr>
                <a:srgbClr val="000000"/>
              </a:buClr>
              <a:buSzPts val="1400"/>
              <a:buFont typeface="Arial"/>
              <a:buNone/>
            </a:pPr>
            <a:r>
              <a:rPr lang="en-IE" sz="1200" b="1" dirty="0">
                <a:solidFill>
                  <a:schemeClr val="accent6">
                    <a:lumMod val="75000"/>
                  </a:schemeClr>
                </a:solidFill>
                <a:latin typeface="Calibri"/>
                <a:cs typeface="Calibri"/>
              </a:rPr>
              <a:t>ERASMUS+2021-1-RO01-KA220-YOU-000029869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dirty="0" err="1">
                <a:solidFill>
                  <a:srgbClr val="ABD7C9"/>
                </a:solidFill>
              </a:rPr>
              <a:t>Univerzita</a:t>
            </a:r>
            <a:r>
              <a:rPr lang="en-US" sz="1800" dirty="0">
                <a:solidFill>
                  <a:srgbClr val="ABD7C9"/>
                </a:solidFill>
              </a:rPr>
              <a:t> v </a:t>
            </a:r>
            <a:r>
              <a:rPr lang="en-US" sz="1800" dirty="0" err="1">
                <a:solidFill>
                  <a:srgbClr val="ABD7C9"/>
                </a:solidFill>
              </a:rPr>
              <a:t>Patrase-Katedra</a:t>
            </a:r>
            <a:r>
              <a:rPr lang="en-US" sz="1800" dirty="0">
                <a:solidFill>
                  <a:srgbClr val="ABD7C9"/>
                </a:solidFill>
              </a:rPr>
              <a:t> </a:t>
            </a:r>
            <a:r>
              <a:rPr lang="en-US" sz="1800" dirty="0" err="1">
                <a:solidFill>
                  <a:srgbClr val="ABD7C9"/>
                </a:solidFill>
              </a:rPr>
              <a:t>počítačového</a:t>
            </a:r>
            <a:r>
              <a:rPr lang="en-US" sz="1800" dirty="0">
                <a:solidFill>
                  <a:srgbClr val="ABD7C9"/>
                </a:solidFill>
              </a:rPr>
              <a:t> </a:t>
            </a:r>
            <a:r>
              <a:rPr lang="en-US" sz="1800" dirty="0" err="1">
                <a:solidFill>
                  <a:srgbClr val="ABD7C9"/>
                </a:solidFill>
              </a:rPr>
              <a:t>inžinierstva</a:t>
            </a:r>
            <a:r>
              <a:rPr lang="en-US" sz="1800" dirty="0">
                <a:solidFill>
                  <a:srgbClr val="ABD7C9"/>
                </a:solidFill>
              </a:rPr>
              <a:t> a </a:t>
            </a:r>
            <a:r>
              <a:rPr lang="en-US" sz="1800" dirty="0" err="1">
                <a:solidFill>
                  <a:srgbClr val="ABD7C9"/>
                </a:solidFill>
              </a:rPr>
              <a:t>informatiky</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2650410"/>
            <a:ext cx="8405446" cy="4078635"/>
          </a:xfrm>
        </p:spPr>
        <p:txBody>
          <a:bodyPr numCol="2">
            <a:noAutofit/>
          </a:bodyPr>
          <a:lstStyle/>
          <a:p>
            <a:pPr marL="514350" lvl="0" indent="-514350">
              <a:buFont typeface="+mj-lt"/>
              <a:buAutoNum type="arabicPeriod"/>
            </a:pPr>
            <a:r>
              <a:rPr lang="en-US" sz="2600" b="0" dirty="0" err="1"/>
              <a:t>Titulná</a:t>
            </a:r>
            <a:r>
              <a:rPr lang="en-US" sz="2600" b="0" dirty="0"/>
              <a:t> </a:t>
            </a:r>
            <a:r>
              <a:rPr lang="en-US" sz="2600" b="0" dirty="0" err="1"/>
              <a:t>strana</a:t>
            </a:r>
            <a:r>
              <a:rPr lang="en-US" sz="2600" b="0" dirty="0"/>
              <a:t>,</a:t>
            </a:r>
          </a:p>
          <a:p>
            <a:pPr marL="514350" lvl="0" indent="-514350">
              <a:buFont typeface="+mj-lt"/>
              <a:buAutoNum type="arabicPeriod"/>
            </a:pPr>
            <a:r>
              <a:rPr lang="en-US" sz="2600" b="0" dirty="0"/>
              <a:t> </a:t>
            </a:r>
            <a:r>
              <a:rPr lang="en-US" sz="2600" b="0" dirty="0" err="1"/>
              <a:t>zhrnutie</a:t>
            </a:r>
            <a:r>
              <a:rPr lang="en-US" sz="2600" b="0" dirty="0"/>
              <a:t>,</a:t>
            </a:r>
          </a:p>
          <a:p>
            <a:pPr marL="514350" lvl="0" indent="-514350">
              <a:buFont typeface="+mj-lt"/>
              <a:buAutoNum type="arabicPeriod"/>
            </a:pPr>
            <a:r>
              <a:rPr lang="en-US" sz="2600" b="0" dirty="0"/>
              <a:t> </a:t>
            </a:r>
            <a:r>
              <a:rPr lang="en-US" sz="2600" b="0" dirty="0" err="1"/>
              <a:t>Obsah</a:t>
            </a:r>
            <a:r>
              <a:rPr lang="en-US" sz="2600" b="0" dirty="0"/>
              <a:t>,</a:t>
            </a:r>
          </a:p>
          <a:p>
            <a:pPr marL="514350" lvl="0" indent="-514350">
              <a:buFont typeface="+mj-lt"/>
              <a:buAutoNum type="arabicPeriod"/>
            </a:pPr>
            <a:r>
              <a:rPr lang="en-US" sz="2600" b="0" dirty="0"/>
              <a:t> </a:t>
            </a:r>
            <a:r>
              <a:rPr lang="en-US" sz="2600" b="0" dirty="0" err="1"/>
              <a:t>Popis</a:t>
            </a:r>
            <a:r>
              <a:rPr lang="en-US" sz="2600" b="0" dirty="0"/>
              <a:t> </a:t>
            </a:r>
            <a:r>
              <a:rPr lang="en-US" sz="2600" b="0" dirty="0" err="1"/>
              <a:t>činnosti</a:t>
            </a:r>
            <a:r>
              <a:rPr lang="en-US" sz="2600" b="0" dirty="0"/>
              <a:t> a </a:t>
            </a:r>
            <a:r>
              <a:rPr lang="en-US" sz="2600" b="0" dirty="0" err="1"/>
              <a:t>história</a:t>
            </a:r>
            <a:r>
              <a:rPr lang="en-US" sz="2600" b="0" dirty="0"/>
              <a:t>,</a:t>
            </a:r>
          </a:p>
          <a:p>
            <a:pPr marL="514350" lvl="0" indent="-514350">
              <a:buFont typeface="+mj-lt"/>
              <a:buAutoNum type="arabicPeriod"/>
            </a:pPr>
            <a:r>
              <a:rPr lang="en-US" sz="2600" b="0" dirty="0"/>
              <a:t> </a:t>
            </a:r>
            <a:r>
              <a:rPr lang="en-US" sz="2600" b="0" dirty="0" err="1"/>
              <a:t>Zvládanie</a:t>
            </a:r>
            <a:endParaRPr lang="en-US" sz="2600" b="0" dirty="0"/>
          </a:p>
          <a:p>
            <a:pPr marL="514350" lvl="0" indent="-514350">
              <a:buFont typeface="+mj-lt"/>
              <a:buAutoNum type="arabicPeriod"/>
            </a:pPr>
            <a:r>
              <a:rPr lang="en-US" sz="2600" b="0" dirty="0"/>
              <a:t> </a:t>
            </a:r>
            <a:r>
              <a:rPr lang="en-US" sz="2600" b="0" dirty="0" err="1"/>
              <a:t>Analýza</a:t>
            </a:r>
            <a:r>
              <a:rPr lang="en-US" sz="2600" b="0" dirty="0"/>
              <a:t> </a:t>
            </a:r>
            <a:r>
              <a:rPr lang="en-US" sz="2600" b="0" dirty="0" err="1"/>
              <a:t>trhu</a:t>
            </a:r>
            <a:r>
              <a:rPr lang="en-US" sz="2600" b="0" dirty="0"/>
              <a:t> a </a:t>
            </a:r>
            <a:r>
              <a:rPr lang="en-US" sz="2600" b="0" dirty="0" err="1"/>
              <a:t>podnikania</a:t>
            </a:r>
            <a:r>
              <a:rPr lang="en-US" sz="2600" b="0" dirty="0"/>
              <a:t>,</a:t>
            </a:r>
          </a:p>
          <a:p>
            <a:pPr marL="514350" lvl="0" indent="-514350">
              <a:buFont typeface="+mj-lt"/>
              <a:buAutoNum type="arabicPeriod"/>
            </a:pPr>
            <a:r>
              <a:rPr lang="en-US" sz="2600" b="0" dirty="0" err="1"/>
              <a:t>Obchod</a:t>
            </a:r>
            <a:r>
              <a:rPr lang="en-US" sz="2600" b="0" dirty="0"/>
              <a:t> a </a:t>
            </a:r>
            <a:r>
              <a:rPr lang="en-US" sz="2600" b="0" dirty="0" err="1"/>
              <a:t>rozvoj</a:t>
            </a:r>
            <a:r>
              <a:rPr lang="en-US" sz="2600" b="0" dirty="0"/>
              <a:t> </a:t>
            </a:r>
            <a:r>
              <a:rPr lang="en-US" sz="2600" b="0" dirty="0" err="1"/>
              <a:t>trhu</a:t>
            </a:r>
            <a:r>
              <a:rPr lang="en-US" sz="2600" b="0" dirty="0"/>
              <a:t>,</a:t>
            </a:r>
          </a:p>
          <a:p>
            <a:pPr marL="514350" lvl="0" indent="-514350">
              <a:buFont typeface="+mj-lt"/>
              <a:buAutoNum type="arabicPeriod"/>
            </a:pPr>
            <a:r>
              <a:rPr lang="en-US" sz="2600" b="0" dirty="0"/>
              <a:t> marketing a </a:t>
            </a:r>
            <a:r>
              <a:rPr lang="en-US" sz="2600" b="0" dirty="0" err="1"/>
              <a:t>predaj</a:t>
            </a:r>
            <a:r>
              <a:rPr lang="en-US" sz="2600" b="0" dirty="0"/>
              <a:t>,</a:t>
            </a:r>
          </a:p>
          <a:p>
            <a:pPr marL="514350" lvl="0" indent="-514350">
              <a:buFont typeface="+mj-lt"/>
              <a:buAutoNum type="arabicPeriod"/>
            </a:pPr>
            <a:r>
              <a:rPr lang="en-US" sz="2600" b="0" dirty="0"/>
              <a:t> </a:t>
            </a:r>
            <a:r>
              <a:rPr lang="en-US" sz="2600" b="0" dirty="0" err="1"/>
              <a:t>finančné</a:t>
            </a:r>
            <a:r>
              <a:rPr lang="en-US" sz="2600" b="0" dirty="0"/>
              <a:t> </a:t>
            </a:r>
            <a:r>
              <a:rPr lang="en-US" sz="2600" b="0" dirty="0" err="1"/>
              <a:t>údaje</a:t>
            </a:r>
            <a:r>
              <a:rPr lang="en-US" sz="2600" b="0" dirty="0"/>
              <a:t>,</a:t>
            </a:r>
          </a:p>
          <a:p>
            <a:pPr marL="514350" lvl="0" indent="-514350">
              <a:buFont typeface="+mj-lt"/>
              <a:buAutoNum type="arabicPeriod"/>
            </a:pPr>
            <a:r>
              <a:rPr lang="en-US" sz="2600" b="0" dirty="0"/>
              <a:t> </a:t>
            </a:r>
            <a:r>
              <a:rPr lang="en-US" sz="2600" b="0" dirty="0" err="1"/>
              <a:t>Aplikácia</a:t>
            </a:r>
            <a:r>
              <a:rPr lang="en-US" sz="2600" b="0" dirty="0"/>
              <a:t> </a:t>
            </a:r>
            <a:r>
              <a:rPr lang="en-US" sz="2600" b="0" dirty="0" err="1"/>
              <a:t>kapitálu</a:t>
            </a:r>
            <a:r>
              <a:rPr lang="en-US" sz="2600" b="0" dirty="0"/>
              <a:t>,</a:t>
            </a:r>
          </a:p>
          <a:p>
            <a:pPr marL="514350" lvl="0" indent="-514350">
              <a:buFont typeface="+mj-lt"/>
              <a:buAutoNum type="arabicPeriod"/>
            </a:pPr>
            <a:r>
              <a:rPr lang="en-US" sz="2600" b="0" dirty="0"/>
              <a:t> </a:t>
            </a:r>
            <a:r>
              <a:rPr lang="en-US" sz="2600" b="0" dirty="0" err="1"/>
              <a:t>Dodatok</a:t>
            </a:r>
            <a:r>
              <a:rPr lang="en-US" sz="2600" b="0" dirty="0"/>
              <a:t>.</a:t>
            </a:r>
          </a:p>
          <a:p>
            <a:pPr marL="0" lvl="0" indent="0"/>
            <a:endParaRPr lang="en-US" sz="2600" b="0" dirty="0"/>
          </a:p>
          <a:p>
            <a:pPr marL="0" lvl="0" indent="0" algn="just">
              <a:spcBef>
                <a:spcPts val="0"/>
              </a:spcBef>
            </a:pPr>
            <a:endParaRPr lang="en-US"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156421" cy="1371600"/>
          </a:xfrm>
        </p:spPr>
        <p:txBody>
          <a:bodyPr/>
          <a:lstStyle/>
          <a:p>
            <a:pPr lvl="0"/>
            <a:r>
              <a:rPr lang="en-IE" b="1" cap="all" dirty="0"/>
              <a:t>2.1 </a:t>
            </a:r>
            <a:r>
              <a:rPr lang="en-IE" b="1" cap="all" dirty="0" err="1"/>
              <a:t>Ako</a:t>
            </a:r>
            <a:r>
              <a:rPr lang="en-IE" b="1" cap="all" dirty="0"/>
              <a:t> </a:t>
            </a:r>
            <a:r>
              <a:rPr lang="en-IE" b="1" cap="all" dirty="0" err="1"/>
              <a:t>napísať</a:t>
            </a:r>
            <a:r>
              <a:rPr lang="en-IE" b="1" cap="all" dirty="0"/>
              <a:t> </a:t>
            </a:r>
            <a:r>
              <a:rPr lang="en-IE" b="1" cap="all" dirty="0" err="1"/>
              <a:t>podnikateľský</a:t>
            </a:r>
            <a:r>
              <a:rPr lang="en-IE" b="1" cap="all" dirty="0"/>
              <a:t> </a:t>
            </a:r>
            <a:r>
              <a:rPr lang="en-IE" b="1" cap="all" dirty="0" err="1"/>
              <a:t>plán</a:t>
            </a:r>
            <a:endParaRPr lang="en-US" b="1" cap="all" dirty="0"/>
          </a:p>
        </p:txBody>
      </p:sp>
      <p:sp>
        <p:nvSpPr>
          <p:cNvPr id="5" name="Rectangle 4"/>
          <p:cNvSpPr/>
          <p:nvPr/>
        </p:nvSpPr>
        <p:spPr>
          <a:xfrm>
            <a:off x="257908" y="1696303"/>
            <a:ext cx="8346830" cy="954107"/>
          </a:xfrm>
          <a:prstGeom prst="rect">
            <a:avLst/>
          </a:prstGeom>
        </p:spPr>
        <p:txBody>
          <a:bodyPr wrap="square">
            <a:spAutoFit/>
          </a:bodyPr>
          <a:lstStyle/>
          <a:p>
            <a:pPr marL="228600" algn="just"/>
            <a:r>
              <a:rPr lang="en-US" sz="2800" dirty="0" err="1"/>
              <a:t>Podnikateľský</a:t>
            </a:r>
            <a:r>
              <a:rPr lang="en-US" sz="2800" dirty="0"/>
              <a:t> </a:t>
            </a:r>
            <a:r>
              <a:rPr lang="en-US" sz="2800" dirty="0" err="1"/>
              <a:t>plán</a:t>
            </a:r>
            <a:r>
              <a:rPr lang="en-US" sz="2800" dirty="0"/>
              <a:t> by mal </a:t>
            </a:r>
            <a:r>
              <a:rPr lang="en-US" sz="2800" dirty="0" err="1"/>
              <a:t>obsahovať</a:t>
            </a:r>
            <a:r>
              <a:rPr lang="en-US" sz="2800" dirty="0"/>
              <a:t> </a:t>
            </a:r>
            <a:r>
              <a:rPr lang="en-US" sz="2800" dirty="0" err="1"/>
              <a:t>nasledujúce</a:t>
            </a:r>
            <a:r>
              <a:rPr lang="en-US" sz="2800" dirty="0"/>
              <a:t> </a:t>
            </a:r>
            <a:r>
              <a:rPr lang="en-US" sz="2800" dirty="0" err="1"/>
              <a:t>časti</a:t>
            </a:r>
            <a:r>
              <a:rPr lang="en-US" sz="2800" dirty="0"/>
              <a:t>:</a:t>
            </a:r>
          </a:p>
        </p:txBody>
      </p:sp>
    </p:spTree>
    <p:extLst>
      <p:ext uri="{BB962C8B-B14F-4D97-AF65-F5344CB8AC3E}">
        <p14:creationId xmlns:p14="http://schemas.microsoft.com/office/powerpoint/2010/main" val="199783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746738"/>
            <a:ext cx="8229600" cy="5111262"/>
          </a:xfrm>
        </p:spPr>
        <p:txBody>
          <a:bodyPr>
            <a:normAutofit fontScale="92500" lnSpcReduction="10000"/>
          </a:bodyPr>
          <a:lstStyle/>
          <a:p>
            <a:pPr marL="685800" indent="-457200">
              <a:buFont typeface="Wingdings" panose="05000000000000000000" pitchFamily="2" charset="2"/>
              <a:buChar char="Ø"/>
            </a:pPr>
            <a:r>
              <a:rPr lang="en-US" sz="3000" b="0" dirty="0" err="1"/>
              <a:t>Odborníci</a:t>
            </a:r>
            <a:r>
              <a:rPr lang="en-US" sz="3000" b="0" dirty="0"/>
              <a:t> </a:t>
            </a:r>
            <a:r>
              <a:rPr lang="en-US" sz="3000" b="0" dirty="0" err="1"/>
              <a:t>navrhujú</a:t>
            </a:r>
            <a:r>
              <a:rPr lang="en-US" sz="3000" b="0" dirty="0"/>
              <a:t>, aby </a:t>
            </a:r>
            <a:r>
              <a:rPr lang="en-US" sz="3000" b="0" dirty="0" err="1"/>
              <a:t>podnikateľský</a:t>
            </a:r>
            <a:r>
              <a:rPr lang="en-US" sz="3000" b="0" dirty="0"/>
              <a:t> </a:t>
            </a:r>
            <a:r>
              <a:rPr lang="en-US" sz="3000" b="0" dirty="0" err="1"/>
              <a:t>plán</a:t>
            </a:r>
            <a:r>
              <a:rPr lang="en-US" sz="3000" b="0" dirty="0"/>
              <a:t> </a:t>
            </a:r>
            <a:r>
              <a:rPr lang="en-US" sz="3000" b="0" dirty="0" err="1"/>
              <a:t>nemal</a:t>
            </a:r>
            <a:r>
              <a:rPr lang="en-US" sz="3000" b="0" dirty="0"/>
              <a:t> </a:t>
            </a:r>
            <a:r>
              <a:rPr lang="en-US" sz="3000" b="0" dirty="0" err="1"/>
              <a:t>presiahnuť</a:t>
            </a:r>
            <a:r>
              <a:rPr lang="en-US" sz="3000" b="0" dirty="0"/>
              <a:t> 15 - 35 </a:t>
            </a:r>
            <a:r>
              <a:rPr lang="en-US" sz="3000" b="0" dirty="0" err="1"/>
              <a:t>strán</a:t>
            </a:r>
            <a:r>
              <a:rPr lang="en-US" sz="3000" b="0" dirty="0"/>
              <a:t>, bez </a:t>
            </a:r>
            <a:r>
              <a:rPr lang="en-US" sz="3000" b="0" dirty="0" err="1"/>
              <a:t>započítania</a:t>
            </a:r>
            <a:r>
              <a:rPr lang="en-US" sz="3000" b="0" dirty="0"/>
              <a:t> </a:t>
            </a:r>
            <a:r>
              <a:rPr lang="en-US" sz="3000" b="0" dirty="0" err="1"/>
              <a:t>financií</a:t>
            </a:r>
            <a:r>
              <a:rPr lang="en-US" sz="3000" b="0" dirty="0"/>
              <a:t> a </a:t>
            </a:r>
            <a:r>
              <a:rPr lang="en-US" sz="3000" b="0" dirty="0" err="1"/>
              <a:t>príloh</a:t>
            </a:r>
            <a:r>
              <a:rPr lang="en-US" sz="3000" b="0" dirty="0"/>
              <a:t>.</a:t>
            </a:r>
          </a:p>
          <a:p>
            <a:pPr marL="685800" indent="-457200">
              <a:buFont typeface="Wingdings" panose="05000000000000000000" pitchFamily="2" charset="2"/>
              <a:buChar char="Ø"/>
            </a:pPr>
            <a:r>
              <a:rPr lang="en-US" sz="3000" b="0" dirty="0"/>
              <a:t>20 </a:t>
            </a:r>
            <a:r>
              <a:rPr lang="en-US" sz="3000" b="0" dirty="0" err="1"/>
              <a:t>strán</a:t>
            </a:r>
            <a:r>
              <a:rPr lang="en-US" sz="3000" b="0" dirty="0"/>
              <a:t> je </a:t>
            </a:r>
            <a:r>
              <a:rPr lang="en-US" sz="3000" b="0" dirty="0" err="1"/>
              <a:t>dosť</a:t>
            </a:r>
            <a:r>
              <a:rPr lang="en-US" sz="3000" b="0" dirty="0"/>
              <a:t> pre </a:t>
            </a:r>
            <a:r>
              <a:rPr lang="en-US" sz="3000" b="0" dirty="0" err="1"/>
              <a:t>takmer</a:t>
            </a:r>
            <a:r>
              <a:rPr lang="en-US" sz="3000" b="0" dirty="0"/>
              <a:t> </a:t>
            </a:r>
            <a:r>
              <a:rPr lang="en-US" sz="3000" b="0" dirty="0" err="1"/>
              <a:t>každý</a:t>
            </a:r>
            <a:r>
              <a:rPr lang="en-US" sz="3000" b="0" dirty="0"/>
              <a:t> </a:t>
            </a:r>
            <a:r>
              <a:rPr lang="en-US" sz="3000" b="0" dirty="0" err="1"/>
              <a:t>biznis</a:t>
            </a:r>
            <a:r>
              <a:rPr lang="en-US" sz="3000" b="0" dirty="0"/>
              <a:t>. </a:t>
            </a:r>
            <a:r>
              <a:rPr lang="en-US" sz="3000" b="0" dirty="0" err="1"/>
              <a:t>Čokoľvek</a:t>
            </a:r>
            <a:r>
              <a:rPr lang="en-US" sz="3000" b="0" dirty="0"/>
              <a:t>, </a:t>
            </a:r>
            <a:r>
              <a:rPr lang="en-US" sz="3000" b="0" dirty="0" err="1"/>
              <a:t>čo</a:t>
            </a:r>
            <a:r>
              <a:rPr lang="en-US" sz="3000" b="0" dirty="0"/>
              <a:t> </a:t>
            </a:r>
            <a:r>
              <a:rPr lang="en-US" sz="3000" b="0" dirty="0" err="1"/>
              <a:t>má</a:t>
            </a:r>
            <a:r>
              <a:rPr lang="en-US" sz="3000" b="0" dirty="0"/>
              <a:t> </a:t>
            </a:r>
            <a:r>
              <a:rPr lang="en-US" sz="3000" b="0" dirty="0" err="1"/>
              <a:t>menej</a:t>
            </a:r>
            <a:r>
              <a:rPr lang="en-US" sz="3000" b="0" dirty="0"/>
              <a:t> </a:t>
            </a:r>
            <a:r>
              <a:rPr lang="en-US" sz="3000" b="0" dirty="0" err="1"/>
              <a:t>ako</a:t>
            </a:r>
            <a:r>
              <a:rPr lang="en-US" sz="3000" b="0" dirty="0"/>
              <a:t> 10 </a:t>
            </a:r>
            <a:r>
              <a:rPr lang="en-US" sz="3000" b="0" dirty="0" err="1"/>
              <a:t>strán</a:t>
            </a:r>
            <a:r>
              <a:rPr lang="en-US" sz="3000" b="0" dirty="0"/>
              <a:t>, </a:t>
            </a:r>
            <a:r>
              <a:rPr lang="en-US" sz="3000" b="0" dirty="0" err="1"/>
              <a:t>môže</a:t>
            </a:r>
            <a:r>
              <a:rPr lang="en-US" sz="3000" b="0" dirty="0"/>
              <a:t> </a:t>
            </a:r>
            <a:r>
              <a:rPr lang="en-US" sz="3000" b="0" dirty="0" err="1"/>
              <a:t>byť</a:t>
            </a:r>
            <a:r>
              <a:rPr lang="en-US" sz="3000" b="0" dirty="0"/>
              <a:t> </a:t>
            </a:r>
            <a:r>
              <a:rPr lang="en-US" sz="3000" b="0" dirty="0" err="1"/>
              <a:t>považované</a:t>
            </a:r>
            <a:r>
              <a:rPr lang="en-US" sz="3000" b="0" dirty="0"/>
              <a:t> za </a:t>
            </a:r>
            <a:r>
              <a:rPr lang="en-US" sz="3000" b="0" dirty="0" err="1"/>
              <a:t>neopodstatnené</a:t>
            </a:r>
            <a:r>
              <a:rPr lang="en-US" sz="3000" b="0" dirty="0"/>
              <a:t>.</a:t>
            </a:r>
          </a:p>
          <a:p>
            <a:pPr marL="685800" indent="-457200">
              <a:buFont typeface="Wingdings" panose="05000000000000000000" pitchFamily="2" charset="2"/>
              <a:buChar char="Ø"/>
            </a:pPr>
            <a:r>
              <a:rPr lang="en-US" sz="3000" b="0" dirty="0" err="1"/>
              <a:t>Väčšina</a:t>
            </a:r>
            <a:r>
              <a:rPr lang="en-US" sz="3000" b="0" dirty="0"/>
              <a:t> </a:t>
            </a:r>
            <a:r>
              <a:rPr lang="en-US" sz="3000" b="0" dirty="0" err="1"/>
              <a:t>plánov</a:t>
            </a:r>
            <a:r>
              <a:rPr lang="en-US" sz="3000" b="0" dirty="0"/>
              <a:t> by </a:t>
            </a:r>
            <a:r>
              <a:rPr lang="en-US" sz="3000" b="0" dirty="0" err="1"/>
              <a:t>sa</a:t>
            </a:r>
            <a:r>
              <a:rPr lang="en-US" sz="3000" b="0" dirty="0"/>
              <a:t> mala </a:t>
            </a:r>
            <a:r>
              <a:rPr lang="en-US" sz="3000" b="0" dirty="0" err="1"/>
              <a:t>naplánovať</a:t>
            </a:r>
            <a:r>
              <a:rPr lang="en-US" sz="3000" b="0" dirty="0"/>
              <a:t> </a:t>
            </a:r>
            <a:r>
              <a:rPr lang="en-US" sz="3000" b="0" dirty="0" err="1"/>
              <a:t>na</a:t>
            </a:r>
            <a:r>
              <a:rPr lang="en-US" sz="3000" b="0" dirty="0"/>
              <a:t> 3 </a:t>
            </a:r>
            <a:r>
              <a:rPr lang="en-US" sz="3000" b="0" dirty="0" err="1"/>
              <a:t>až</a:t>
            </a:r>
            <a:r>
              <a:rPr lang="en-US" sz="3000" b="0" dirty="0"/>
              <a:t> 5 </a:t>
            </a:r>
            <a:r>
              <a:rPr lang="en-US" sz="3000" b="0" dirty="0" err="1"/>
              <a:t>rokov</a:t>
            </a:r>
            <a:r>
              <a:rPr lang="en-US" sz="3000" b="0" dirty="0"/>
              <a:t> do </a:t>
            </a:r>
            <a:r>
              <a:rPr lang="en-US" sz="3000" b="0" dirty="0" err="1"/>
              <a:t>budúcnosti</a:t>
            </a:r>
            <a:r>
              <a:rPr lang="en-US" sz="3000" b="0" dirty="0"/>
              <a:t> </a:t>
            </a:r>
            <a:r>
              <a:rPr lang="en-US" sz="3000" b="0" dirty="0" err="1"/>
              <a:t>alebo</a:t>
            </a:r>
            <a:r>
              <a:rPr lang="en-US" sz="3000" b="0" dirty="0"/>
              <a:t> </a:t>
            </a:r>
            <a:r>
              <a:rPr lang="en-US" sz="3000" b="0" dirty="0" err="1"/>
              <a:t>dovtedy</a:t>
            </a:r>
            <a:r>
              <a:rPr lang="en-US" sz="3000" b="0" dirty="0"/>
              <a:t>, </a:t>
            </a:r>
            <a:r>
              <a:rPr lang="en-US" sz="3000" b="0" dirty="0" err="1"/>
              <a:t>kým</a:t>
            </a:r>
            <a:r>
              <a:rPr lang="en-US" sz="3000" b="0" dirty="0"/>
              <a:t> </a:t>
            </a:r>
            <a:r>
              <a:rPr lang="en-US" sz="3000" b="0" dirty="0" err="1"/>
              <a:t>vlastník</a:t>
            </a:r>
            <a:r>
              <a:rPr lang="en-US" sz="3000" b="0" dirty="0"/>
              <a:t> </a:t>
            </a:r>
            <a:r>
              <a:rPr lang="en-US" sz="3000" b="0" dirty="0" err="1"/>
              <a:t>nedosiahne</a:t>
            </a:r>
            <a:r>
              <a:rPr lang="en-US" sz="3000" b="0" dirty="0"/>
              <a:t> </a:t>
            </a:r>
            <a:r>
              <a:rPr lang="en-US" sz="3000" b="0" dirty="0" err="1"/>
              <a:t>navrhovanú</a:t>
            </a:r>
            <a:r>
              <a:rPr lang="en-US" sz="3000" b="0" dirty="0"/>
              <a:t> </a:t>
            </a:r>
            <a:r>
              <a:rPr lang="en-US" sz="3000" b="0" dirty="0" err="1"/>
              <a:t>stratégiu</a:t>
            </a:r>
            <a:r>
              <a:rPr lang="en-US" sz="3000" b="0" dirty="0"/>
              <a:t> </a:t>
            </a:r>
            <a:r>
              <a:rPr lang="en-US" sz="3000" b="0" dirty="0" err="1"/>
              <a:t>odchodu</a:t>
            </a:r>
            <a:r>
              <a:rPr lang="en-US" sz="3000" b="0" dirty="0"/>
              <a:t>.</a:t>
            </a:r>
          </a:p>
          <a:p>
            <a:pPr marL="685800" indent="-457200">
              <a:buFont typeface="Wingdings" panose="05000000000000000000" pitchFamily="2" charset="2"/>
              <a:buChar char="Ø"/>
            </a:pPr>
            <a:r>
              <a:rPr lang="en-US" sz="3000" b="0" dirty="0"/>
              <a:t>Ak </a:t>
            </a:r>
            <a:r>
              <a:rPr lang="en-US" sz="3000" b="0" dirty="0" err="1"/>
              <a:t>budú</a:t>
            </a:r>
            <a:r>
              <a:rPr lang="en-US" sz="3000" b="0" dirty="0"/>
              <a:t> </a:t>
            </a:r>
            <a:r>
              <a:rPr lang="en-US" sz="3000" b="0" dirty="0" err="1"/>
              <a:t>mať</a:t>
            </a:r>
            <a:r>
              <a:rPr lang="en-US" sz="3000" b="0" dirty="0"/>
              <a:t> </a:t>
            </a:r>
            <a:r>
              <a:rPr lang="en-US" sz="3000" b="0" dirty="0" err="1"/>
              <a:t>investori</a:t>
            </a:r>
            <a:r>
              <a:rPr lang="en-US" sz="3000" b="0" dirty="0"/>
              <a:t> </a:t>
            </a:r>
            <a:r>
              <a:rPr lang="en-US" sz="3000" b="0" dirty="0" err="1"/>
              <a:t>záujem</a:t>
            </a:r>
            <a:r>
              <a:rPr lang="en-US" sz="3000" b="0" dirty="0"/>
              <a:t>, </a:t>
            </a:r>
            <a:r>
              <a:rPr lang="en-US" sz="3000" b="0" dirty="0" err="1"/>
              <a:t>požiadajú</a:t>
            </a:r>
            <a:r>
              <a:rPr lang="en-US" sz="3000" b="0" dirty="0"/>
              <a:t> o </a:t>
            </a:r>
            <a:r>
              <a:rPr lang="en-US" sz="3000" b="0" dirty="0" err="1"/>
              <a:t>ďalšie</a:t>
            </a:r>
            <a:r>
              <a:rPr lang="en-US" sz="3000" b="0" dirty="0"/>
              <a:t> </a:t>
            </a:r>
            <a:r>
              <a:rPr lang="en-US" sz="3000" b="0" dirty="0" err="1"/>
              <a:t>informácie</a:t>
            </a:r>
            <a:r>
              <a:rPr lang="en-US" sz="3000" b="0" dirty="0"/>
              <a:t>. </a:t>
            </a:r>
          </a:p>
          <a:p>
            <a:pPr marL="685800" indent="-457200">
              <a:buFont typeface="Wingdings" panose="05000000000000000000" pitchFamily="2" charset="2"/>
              <a:buChar char="Ø"/>
            </a:pPr>
            <a:endParaRPr lang="sk-SK" sz="3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en-US" dirty="0"/>
              <a:t>2.1 </a:t>
            </a:r>
            <a:r>
              <a:rPr lang="en-IE" b="1" dirty="0"/>
              <a:t>KOMPONENTY PODNIKATEĽSKÉHO PLÁNU</a:t>
            </a:r>
            <a:endParaRPr lang="sk-SK" dirty="0"/>
          </a:p>
        </p:txBody>
      </p:sp>
    </p:spTree>
    <p:extLst>
      <p:ext uri="{BB962C8B-B14F-4D97-AF65-F5344CB8AC3E}">
        <p14:creationId xmlns:p14="http://schemas.microsoft.com/office/powerpoint/2010/main" val="2718407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805354"/>
            <a:ext cx="8229600" cy="4275406"/>
          </a:xfrm>
        </p:spPr>
        <p:txBody>
          <a:bodyPr>
            <a:normAutofit lnSpcReduction="10000"/>
          </a:bodyPr>
          <a:lstStyle/>
          <a:p>
            <a:pPr marL="685800" indent="-457200">
              <a:buFont typeface="Wingdings" panose="05000000000000000000" pitchFamily="2" charset="2"/>
              <a:buChar char="Ø"/>
            </a:pPr>
            <a:r>
              <a:rPr lang="en-IE" sz="3000" b="0" dirty="0"/>
              <a:t>SWOT </a:t>
            </a:r>
            <a:r>
              <a:rPr lang="en-IE" sz="3000" b="0" dirty="0" err="1"/>
              <a:t>analýza</a:t>
            </a:r>
            <a:r>
              <a:rPr lang="en-IE" sz="3000" b="0" dirty="0"/>
              <a:t> (</a:t>
            </a:r>
            <a:r>
              <a:rPr lang="en-IE" sz="3000" b="0" dirty="0" err="1"/>
              <a:t>skratka</a:t>
            </a:r>
            <a:r>
              <a:rPr lang="en-IE" sz="3000" b="0" dirty="0"/>
              <a:t> pre </a:t>
            </a:r>
            <a:r>
              <a:rPr lang="en-IE" sz="3000" b="0" dirty="0" err="1"/>
              <a:t>silné</a:t>
            </a:r>
            <a:r>
              <a:rPr lang="en-IE" sz="3000" b="0" dirty="0"/>
              <a:t> </a:t>
            </a:r>
            <a:r>
              <a:rPr lang="en-IE" sz="3000" b="0" dirty="0" err="1"/>
              <a:t>stránky</a:t>
            </a:r>
            <a:r>
              <a:rPr lang="en-IE" sz="3000" b="0" dirty="0"/>
              <a:t>, </a:t>
            </a:r>
            <a:r>
              <a:rPr lang="en-IE" sz="3000" b="0" dirty="0" err="1"/>
              <a:t>slabé</a:t>
            </a:r>
            <a:r>
              <a:rPr lang="en-IE" sz="3000" b="0" dirty="0"/>
              <a:t> </a:t>
            </a:r>
            <a:r>
              <a:rPr lang="en-IE" sz="3000" b="0" dirty="0" err="1"/>
              <a:t>stránky</a:t>
            </a:r>
            <a:r>
              <a:rPr lang="en-IE" sz="3000" b="0" dirty="0"/>
              <a:t>, </a:t>
            </a:r>
            <a:r>
              <a:rPr lang="en-IE" sz="3000" b="0" dirty="0" err="1"/>
              <a:t>príležitosti</a:t>
            </a:r>
            <a:r>
              <a:rPr lang="en-IE" sz="3000" b="0" dirty="0"/>
              <a:t>, </a:t>
            </a:r>
            <a:r>
              <a:rPr lang="en-IE" sz="3000" b="0" dirty="0" err="1"/>
              <a:t>hrozby</a:t>
            </a:r>
            <a:r>
              <a:rPr lang="en-IE" sz="3000" b="0" dirty="0"/>
              <a:t>) je </a:t>
            </a:r>
            <a:r>
              <a:rPr lang="en-IE" sz="3000" b="0" dirty="0" err="1"/>
              <a:t>nástroj</a:t>
            </a:r>
            <a:r>
              <a:rPr lang="en-IE" sz="3000" b="0" dirty="0"/>
              <a:t> </a:t>
            </a:r>
            <a:r>
              <a:rPr lang="en-IE" sz="3000" b="0" dirty="0" err="1"/>
              <a:t>obchodnej</a:t>
            </a:r>
            <a:r>
              <a:rPr lang="en-IE" sz="3000" b="0" dirty="0"/>
              <a:t> </a:t>
            </a:r>
            <a:r>
              <a:rPr lang="en-IE" sz="3000" b="0" dirty="0" err="1"/>
              <a:t>stratégie</a:t>
            </a:r>
            <a:r>
              <a:rPr lang="en-IE" sz="3000" b="0" dirty="0"/>
              <a:t> </a:t>
            </a:r>
            <a:r>
              <a:rPr lang="en-IE" sz="3000" b="0" dirty="0" err="1"/>
              <a:t>na</a:t>
            </a:r>
            <a:r>
              <a:rPr lang="en-IE" sz="3000" b="0" dirty="0"/>
              <a:t> </a:t>
            </a:r>
            <a:r>
              <a:rPr lang="en-IE" sz="3000" b="0" dirty="0" err="1"/>
              <a:t>posúdenie</a:t>
            </a:r>
            <a:r>
              <a:rPr lang="en-IE" sz="3000" b="0" dirty="0"/>
              <a:t> toho, </a:t>
            </a:r>
            <a:r>
              <a:rPr lang="en-IE" sz="3000" b="0" dirty="0" err="1"/>
              <a:t>ako</a:t>
            </a:r>
            <a:r>
              <a:rPr lang="en-IE" sz="3000" b="0" dirty="0"/>
              <a:t> </a:t>
            </a:r>
            <a:r>
              <a:rPr lang="en-IE" sz="3000" b="0" dirty="0" err="1"/>
              <a:t>sa</a:t>
            </a:r>
            <a:r>
              <a:rPr lang="en-IE" sz="3000" b="0" dirty="0"/>
              <a:t> </a:t>
            </a:r>
            <a:r>
              <a:rPr lang="en-IE" sz="3000" b="0" dirty="0" err="1"/>
              <a:t>organizácia</a:t>
            </a:r>
            <a:r>
              <a:rPr lang="en-IE" sz="3000" b="0" dirty="0"/>
              <a:t> </a:t>
            </a:r>
            <a:r>
              <a:rPr lang="en-IE" sz="3000" b="0" dirty="0" err="1"/>
              <a:t>porovnáva</a:t>
            </a:r>
            <a:r>
              <a:rPr lang="en-IE" sz="3000" b="0" dirty="0"/>
              <a:t> s </a:t>
            </a:r>
            <a:r>
              <a:rPr lang="en-IE" sz="3000" b="0" dirty="0" err="1"/>
              <a:t>konkurenciou</a:t>
            </a:r>
            <a:r>
              <a:rPr lang="en-IE" sz="3000" b="0" dirty="0"/>
              <a:t>.</a:t>
            </a:r>
          </a:p>
          <a:p>
            <a:pPr marL="685800" indent="-457200">
              <a:buFont typeface="Wingdings" panose="05000000000000000000" pitchFamily="2" charset="2"/>
              <a:buChar char="Ø"/>
            </a:pPr>
            <a:r>
              <a:rPr lang="en-IE" sz="3000" b="0" dirty="0"/>
              <a:t> SWOT </a:t>
            </a:r>
            <a:r>
              <a:rPr lang="en-IE" sz="3000" b="0" dirty="0" err="1"/>
              <a:t>analýza</a:t>
            </a:r>
            <a:r>
              <a:rPr lang="en-IE" sz="3000" b="0" dirty="0"/>
              <a:t> je </a:t>
            </a:r>
            <a:r>
              <a:rPr lang="en-IE" sz="3000" b="0" dirty="0" err="1"/>
              <a:t>hĺbkové</a:t>
            </a:r>
            <a:r>
              <a:rPr lang="en-IE" sz="3000" b="0" dirty="0"/>
              <a:t> </a:t>
            </a:r>
            <a:r>
              <a:rPr lang="en-IE" sz="3000" b="0" dirty="0" err="1"/>
              <a:t>skúmanie</a:t>
            </a:r>
            <a:r>
              <a:rPr lang="en-IE" sz="3000" b="0" dirty="0"/>
              <a:t> </a:t>
            </a:r>
            <a:r>
              <a:rPr lang="en-IE" sz="3000" b="0" dirty="0" err="1"/>
              <a:t>kľúčových</a:t>
            </a:r>
            <a:r>
              <a:rPr lang="en-IE" sz="3000" b="0" dirty="0"/>
              <a:t> </a:t>
            </a:r>
            <a:r>
              <a:rPr lang="en-IE" sz="3000" b="0" dirty="0" err="1"/>
              <a:t>faktorov</a:t>
            </a:r>
            <a:r>
              <a:rPr lang="en-IE" sz="3000" b="0" dirty="0"/>
              <a:t>, </a:t>
            </a:r>
            <a:r>
              <a:rPr lang="en-IE" sz="3000" b="0" dirty="0" err="1"/>
              <a:t>ktoré</a:t>
            </a:r>
            <a:r>
              <a:rPr lang="en-IE" sz="3000" b="0" dirty="0"/>
              <a:t> </a:t>
            </a:r>
            <a:r>
              <a:rPr lang="en-IE" sz="3000" b="0" dirty="0" err="1"/>
              <a:t>sú</a:t>
            </a:r>
            <a:r>
              <a:rPr lang="en-IE" sz="3000" b="0" dirty="0"/>
              <a:t> </a:t>
            </a:r>
            <a:r>
              <a:rPr lang="en-IE" sz="3000" b="0" dirty="0" err="1"/>
              <a:t>interné</a:t>
            </a:r>
            <a:r>
              <a:rPr lang="en-IE" sz="3000" b="0" dirty="0"/>
              <a:t> (</a:t>
            </a:r>
            <a:r>
              <a:rPr lang="en-IE" sz="3000" b="0" dirty="0" err="1"/>
              <a:t>silné</a:t>
            </a:r>
            <a:r>
              <a:rPr lang="en-IE" sz="3000" b="0" dirty="0"/>
              <a:t> a </a:t>
            </a:r>
            <a:r>
              <a:rPr lang="en-IE" sz="3000" b="0" dirty="0" err="1"/>
              <a:t>slabé</a:t>
            </a:r>
            <a:r>
              <a:rPr lang="en-IE" sz="3000" b="0" dirty="0"/>
              <a:t> </a:t>
            </a:r>
            <a:r>
              <a:rPr lang="en-IE" sz="3000" b="0" dirty="0" err="1"/>
              <a:t>stránky</a:t>
            </a:r>
            <a:r>
              <a:rPr lang="en-IE" sz="3000" b="0" dirty="0"/>
              <a:t>) a </a:t>
            </a:r>
            <a:r>
              <a:rPr lang="en-IE" sz="3000" b="0" dirty="0" err="1"/>
              <a:t>externé</a:t>
            </a:r>
            <a:r>
              <a:rPr lang="en-IE" sz="3000" b="0" dirty="0"/>
              <a:t> (</a:t>
            </a:r>
            <a:r>
              <a:rPr lang="en-IE" sz="3000" b="0" dirty="0" err="1"/>
              <a:t>príležitosti</a:t>
            </a:r>
            <a:r>
              <a:rPr lang="en-IE" sz="3000" b="0" dirty="0"/>
              <a:t> a </a:t>
            </a:r>
            <a:r>
              <a:rPr lang="en-IE" sz="3000" b="0" dirty="0" err="1"/>
              <a:t>hrozby</a:t>
            </a:r>
            <a:r>
              <a:rPr lang="en-IE" sz="3000" b="0" dirty="0"/>
              <a:t>) pre </a:t>
            </a:r>
            <a:r>
              <a:rPr lang="en-IE" sz="3000" b="0" dirty="0" err="1"/>
              <a:t>podnikanie</a:t>
            </a:r>
            <a:r>
              <a:rPr lang="en-US" sz="3000" b="0" dirty="0"/>
              <a:t>.</a:t>
            </a:r>
            <a:endParaRPr lang="sk-SK" sz="3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en-US" dirty="0"/>
              <a:t>3.1 </a:t>
            </a:r>
            <a:r>
              <a:rPr lang="en-IE" b="1" dirty="0" err="1"/>
              <a:t>Čo</a:t>
            </a:r>
            <a:r>
              <a:rPr lang="en-IE" b="1" dirty="0"/>
              <a:t> je SWOT </a:t>
            </a:r>
            <a:r>
              <a:rPr lang="en-IE" b="1" dirty="0" err="1"/>
              <a:t>analýza</a:t>
            </a:r>
            <a:r>
              <a:rPr lang="en-IE" b="1" dirty="0"/>
              <a:t>?</a:t>
            </a:r>
            <a:endParaRPr lang="sk-SK" dirty="0"/>
          </a:p>
        </p:txBody>
      </p:sp>
    </p:spTree>
    <p:extLst>
      <p:ext uri="{BB962C8B-B14F-4D97-AF65-F5344CB8AC3E}">
        <p14:creationId xmlns:p14="http://schemas.microsoft.com/office/powerpoint/2010/main" val="1864382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3.2 </a:t>
            </a:r>
            <a:r>
              <a:rPr lang="en-US" dirty="0" err="1"/>
              <a:t>Ilustračný</a:t>
            </a:r>
            <a:r>
              <a:rPr lang="en-US" dirty="0"/>
              <a:t> SWOT</a:t>
            </a:r>
          </a:p>
        </p:txBody>
      </p:sp>
      <p:sp>
        <p:nvSpPr>
          <p:cNvPr id="5" name="Rectangle 4"/>
          <p:cNvSpPr/>
          <p:nvPr/>
        </p:nvSpPr>
        <p:spPr>
          <a:xfrm>
            <a:off x="457200" y="2022548"/>
            <a:ext cx="2520462" cy="3785652"/>
          </a:xfrm>
          <a:prstGeom prst="rect">
            <a:avLst/>
          </a:prstGeom>
        </p:spPr>
        <p:txBody>
          <a:bodyPr wrap="square">
            <a:spAutoFit/>
          </a:bodyPr>
          <a:lstStyle/>
          <a:p>
            <a:pPr algn="just"/>
            <a:r>
              <a:rPr lang="en-US" sz="2000" dirty="0"/>
              <a:t>SWOT by </a:t>
            </a:r>
            <a:r>
              <a:rPr lang="en-US" sz="2000" dirty="0" err="1"/>
              <a:t>sa</a:t>
            </a:r>
            <a:r>
              <a:rPr lang="en-US" sz="2000" dirty="0"/>
              <a:t> mal </a:t>
            </a:r>
            <a:r>
              <a:rPr lang="en-US" sz="2000" dirty="0" err="1"/>
              <a:t>nakresliť</a:t>
            </a:r>
            <a:r>
              <a:rPr lang="en-US" sz="2000" dirty="0"/>
              <a:t> </a:t>
            </a:r>
            <a:r>
              <a:rPr lang="en-US" sz="2000" dirty="0" err="1"/>
              <a:t>tak</a:t>
            </a:r>
            <a:r>
              <a:rPr lang="en-US" sz="2000" dirty="0"/>
              <a:t>, </a:t>
            </a:r>
            <a:r>
              <a:rPr lang="en-US" sz="2000" dirty="0" err="1"/>
              <a:t>ako</a:t>
            </a:r>
            <a:r>
              <a:rPr lang="en-US" sz="2000" dirty="0"/>
              <a:t> je </a:t>
            </a:r>
            <a:r>
              <a:rPr lang="en-US" sz="2000" dirty="0" err="1"/>
              <a:t>znázornené</a:t>
            </a:r>
            <a:r>
              <a:rPr lang="en-US" sz="2000" dirty="0"/>
              <a:t> </a:t>
            </a:r>
            <a:r>
              <a:rPr lang="en-US" sz="2000" dirty="0" err="1"/>
              <a:t>na</a:t>
            </a:r>
            <a:r>
              <a:rPr lang="en-US" sz="2000" dirty="0"/>
              <a:t> </a:t>
            </a:r>
            <a:r>
              <a:rPr lang="en-US" sz="2000" dirty="0" err="1"/>
              <a:t>obrázku</a:t>
            </a:r>
            <a:r>
              <a:rPr lang="en-US" sz="2000" dirty="0"/>
              <a:t> </a:t>
            </a:r>
            <a:r>
              <a:rPr lang="en-US" sz="2000" dirty="0" err="1"/>
              <a:t>nižšie</a:t>
            </a:r>
            <a:r>
              <a:rPr lang="en-US" sz="2000" dirty="0"/>
              <a:t>.</a:t>
            </a:r>
          </a:p>
          <a:p>
            <a:pPr algn="just"/>
            <a:r>
              <a:rPr lang="en-US" sz="2000" dirty="0" err="1"/>
              <a:t>Sú</a:t>
            </a:r>
            <a:r>
              <a:rPr lang="en-US" sz="2000" dirty="0"/>
              <a:t> tam </a:t>
            </a:r>
            <a:r>
              <a:rPr lang="en-US" sz="2000" dirty="0" err="1"/>
              <a:t>štyri</a:t>
            </a:r>
            <a:r>
              <a:rPr lang="en-US" sz="2000" dirty="0"/>
              <a:t> boxy, Sila (S), </a:t>
            </a:r>
            <a:r>
              <a:rPr lang="en-US" sz="2000" dirty="0" err="1"/>
              <a:t>Príležitosti</a:t>
            </a:r>
            <a:r>
              <a:rPr lang="en-US" sz="2000" dirty="0"/>
              <a:t> (O), </a:t>
            </a:r>
            <a:r>
              <a:rPr lang="en-US" sz="2000" dirty="0" err="1"/>
              <a:t>Slabé</a:t>
            </a:r>
            <a:r>
              <a:rPr lang="en-US" sz="2000" dirty="0"/>
              <a:t> </a:t>
            </a:r>
            <a:r>
              <a:rPr lang="en-US" sz="2000" dirty="0" err="1"/>
              <a:t>stránky</a:t>
            </a:r>
            <a:r>
              <a:rPr lang="en-US" sz="2000" dirty="0"/>
              <a:t> (W) a </a:t>
            </a:r>
            <a:r>
              <a:rPr lang="en-US" sz="2000" dirty="0" err="1"/>
              <a:t>Hrozby</a:t>
            </a:r>
            <a:r>
              <a:rPr lang="en-US" sz="2000" dirty="0"/>
              <a:t> (T).</a:t>
            </a:r>
          </a:p>
          <a:p>
            <a:pPr algn="just"/>
            <a:r>
              <a:rPr lang="en-US" sz="2000" dirty="0" err="1"/>
              <a:t>Osy</a:t>
            </a:r>
            <a:r>
              <a:rPr lang="en-US" sz="2000" dirty="0"/>
              <a:t> </a:t>
            </a:r>
            <a:r>
              <a:rPr lang="en-US" sz="2000" dirty="0" err="1"/>
              <a:t>sú</a:t>
            </a:r>
            <a:r>
              <a:rPr lang="en-US" sz="2000" dirty="0"/>
              <a:t> v SWOT </a:t>
            </a:r>
            <a:r>
              <a:rPr lang="en-US" sz="2000" dirty="0" err="1"/>
              <a:t>dôležité</a:t>
            </a:r>
            <a:r>
              <a:rPr lang="en-US" sz="2000" dirty="0"/>
              <a:t>, </a:t>
            </a:r>
            <a:r>
              <a:rPr lang="en-US" sz="2000" dirty="0" err="1"/>
              <a:t>pretože</a:t>
            </a:r>
            <a:r>
              <a:rPr lang="en-US" sz="2000" dirty="0"/>
              <a:t> </a:t>
            </a:r>
            <a:r>
              <a:rPr lang="en-US" sz="2000" dirty="0" err="1"/>
              <a:t>definujú</a:t>
            </a:r>
            <a:r>
              <a:rPr lang="en-US" sz="2000" dirty="0"/>
              <a:t> </a:t>
            </a:r>
            <a:r>
              <a:rPr lang="en-US" sz="2000" dirty="0" err="1"/>
              <a:t>obsah</a:t>
            </a:r>
            <a:r>
              <a:rPr lang="en-US" sz="2000" dirty="0"/>
              <a:t> </a:t>
            </a:r>
            <a:r>
              <a:rPr lang="en-US" sz="2000" dirty="0" err="1"/>
              <a:t>štyroch</a:t>
            </a:r>
            <a:r>
              <a:rPr lang="en-US" sz="2000" dirty="0"/>
              <a:t> </a:t>
            </a:r>
            <a:r>
              <a:rPr lang="en-US" sz="2000" dirty="0" err="1"/>
              <a:t>políčok</a:t>
            </a:r>
            <a:r>
              <a:rPr lang="en-US" sz="2000" dirty="0"/>
              <a:t>. </a:t>
            </a:r>
          </a:p>
        </p:txBody>
      </p:sp>
      <p:pic>
        <p:nvPicPr>
          <p:cNvPr id="6" name="Picture 5"/>
          <p:cNvPicPr/>
          <p:nvPr/>
        </p:nvPicPr>
        <p:blipFill>
          <a:blip r:embed="rId2"/>
          <a:stretch>
            <a:fillRect/>
          </a:stretch>
        </p:blipFill>
        <p:spPr>
          <a:xfrm>
            <a:off x="3329354" y="1947347"/>
            <a:ext cx="5427784" cy="4418284"/>
          </a:xfrm>
          <a:prstGeom prst="rect">
            <a:avLst/>
          </a:prstGeom>
        </p:spPr>
      </p:pic>
    </p:spTree>
    <p:extLst>
      <p:ext uri="{BB962C8B-B14F-4D97-AF65-F5344CB8AC3E}">
        <p14:creationId xmlns:p14="http://schemas.microsoft.com/office/powerpoint/2010/main" val="436885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b="1" dirty="0"/>
              <a:t>3.3 </a:t>
            </a:r>
            <a:r>
              <a:rPr lang="en-IE" b="1" dirty="0" err="1"/>
              <a:t>Výhody</a:t>
            </a:r>
            <a:r>
              <a:rPr lang="en-IE" b="1" dirty="0"/>
              <a:t> SWOT </a:t>
            </a:r>
            <a:r>
              <a:rPr lang="en-IE" b="1" dirty="0" err="1"/>
              <a:t>analýzy</a:t>
            </a:r>
            <a:endParaRPr lang="en-US" dirty="0"/>
          </a:p>
        </p:txBody>
      </p:sp>
      <p:sp>
        <p:nvSpPr>
          <p:cNvPr id="5" name="Rectangle 4"/>
          <p:cNvSpPr/>
          <p:nvPr/>
        </p:nvSpPr>
        <p:spPr>
          <a:xfrm>
            <a:off x="457200" y="4206525"/>
            <a:ext cx="8006862" cy="2354491"/>
          </a:xfrm>
          <a:prstGeom prst="rect">
            <a:avLst/>
          </a:prstGeom>
        </p:spPr>
        <p:txBody>
          <a:bodyPr wrap="square" numCol="2">
            <a:spAutoFit/>
          </a:bodyPr>
          <a:lstStyle/>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Nákladovo</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efektívne</a:t>
            </a:r>
            <a:endParaRPr lang="en-IE" sz="22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Široká</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škála</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aplikácií</a:t>
            </a:r>
            <a:endParaRPr lang="en-IE" sz="22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Podporuje</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diskusiu</a:t>
            </a:r>
            <a:endParaRPr lang="en-IE" sz="22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Poskytuje</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vizuálny</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prehľad</a:t>
            </a:r>
            <a:endParaRPr lang="en-IE" sz="22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Ponúka</a:t>
            </a:r>
            <a:r>
              <a:rPr lang="en-IE" sz="2200" dirty="0">
                <a:latin typeface="+mj-lt"/>
                <a:ea typeface="Cambria" panose="02040503050406030204" pitchFamily="18" charset="0"/>
                <a:cs typeface="Cambria" panose="02040503050406030204" pitchFamily="18" charset="0"/>
              </a:rPr>
              <a:t> Insight</a:t>
            </a: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Integrácia</a:t>
            </a:r>
            <a:r>
              <a:rPr lang="en-IE" sz="2200" dirty="0">
                <a:latin typeface="+mj-lt"/>
                <a:ea typeface="Cambria" panose="02040503050406030204" pitchFamily="18" charset="0"/>
                <a:cs typeface="Cambria" panose="02040503050406030204" pitchFamily="18" charset="0"/>
              </a:rPr>
              <a:t> a </a:t>
            </a:r>
            <a:r>
              <a:rPr lang="en-IE" sz="2200" dirty="0" err="1">
                <a:latin typeface="+mj-lt"/>
                <a:ea typeface="Cambria" panose="02040503050406030204" pitchFamily="18" charset="0"/>
                <a:cs typeface="Cambria" panose="02040503050406030204" pitchFamily="18" charset="0"/>
              </a:rPr>
              <a:t>syntéza</a:t>
            </a:r>
            <a:endParaRPr lang="en-IE" sz="22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err="1">
                <a:latin typeface="+mj-lt"/>
                <a:ea typeface="Cambria" panose="02040503050406030204" pitchFamily="18" charset="0"/>
                <a:cs typeface="Cambria" panose="02040503050406030204" pitchFamily="18" charset="0"/>
              </a:rPr>
              <a:t>Podporuje</a:t>
            </a:r>
            <a:r>
              <a:rPr lang="en-IE" sz="2200" dirty="0">
                <a:latin typeface="+mj-lt"/>
                <a:ea typeface="Cambria" panose="02040503050406030204" pitchFamily="18" charset="0"/>
                <a:cs typeface="Cambria" panose="02040503050406030204" pitchFamily="18" charset="0"/>
              </a:rPr>
              <a:t> </a:t>
            </a:r>
            <a:r>
              <a:rPr lang="en-IE" sz="2200" dirty="0" err="1">
                <a:latin typeface="+mj-lt"/>
                <a:ea typeface="Cambria" panose="02040503050406030204" pitchFamily="18" charset="0"/>
                <a:cs typeface="Cambria" panose="02040503050406030204" pitchFamily="18" charset="0"/>
              </a:rPr>
              <a:t>spoluprácu</a:t>
            </a:r>
            <a:endParaRPr lang="en-US" sz="2200" dirty="0">
              <a:effectLst/>
              <a:latin typeface="+mj-lt"/>
              <a:ea typeface="Cambria" panose="02040503050406030204" pitchFamily="18" charset="0"/>
              <a:cs typeface="Cambria" panose="02040503050406030204" pitchFamily="18" charset="0"/>
            </a:endParaRPr>
          </a:p>
        </p:txBody>
      </p:sp>
      <p:sp>
        <p:nvSpPr>
          <p:cNvPr id="6" name="Rectangle 5"/>
          <p:cNvSpPr/>
          <p:nvPr/>
        </p:nvSpPr>
        <p:spPr>
          <a:xfrm>
            <a:off x="457200" y="1883575"/>
            <a:ext cx="8006862" cy="2123658"/>
          </a:xfrm>
          <a:prstGeom prst="rect">
            <a:avLst/>
          </a:prstGeom>
        </p:spPr>
        <p:txBody>
          <a:bodyPr wrap="square">
            <a:spAutoFit/>
          </a:bodyPr>
          <a:lstStyle/>
          <a:p>
            <a:pPr algn="just">
              <a:lnSpc>
                <a:spcPct val="150000"/>
              </a:lnSpc>
              <a:spcBef>
                <a:spcPts val="600"/>
              </a:spcBef>
            </a:pPr>
            <a:r>
              <a:rPr lang="en-US" sz="2200" dirty="0" err="1">
                <a:latin typeface="+mj-lt"/>
                <a:ea typeface="Cambria" panose="02040503050406030204" pitchFamily="18" charset="0"/>
                <a:cs typeface="Cambria" panose="02040503050406030204" pitchFamily="18" charset="0"/>
              </a:rPr>
              <a:t>Vykonanie</a:t>
            </a:r>
            <a:r>
              <a:rPr lang="en-US" sz="2200" dirty="0">
                <a:latin typeface="+mj-lt"/>
                <a:ea typeface="Cambria" panose="02040503050406030204" pitchFamily="18" charset="0"/>
                <a:cs typeface="Cambria" panose="02040503050406030204" pitchFamily="18" charset="0"/>
              </a:rPr>
              <a:t> SWOT </a:t>
            </a:r>
            <a:r>
              <a:rPr lang="en-US" sz="2200" dirty="0" err="1">
                <a:latin typeface="+mj-lt"/>
                <a:ea typeface="Cambria" panose="02040503050406030204" pitchFamily="18" charset="0"/>
                <a:cs typeface="Cambria" panose="02040503050406030204" pitchFamily="18" charset="0"/>
              </a:rPr>
              <a:t>analýzy</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umožňuje</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podniku</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zamerať</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sa</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na</a:t>
            </a:r>
            <a:r>
              <a:rPr lang="en-US" sz="2200" dirty="0">
                <a:latin typeface="+mj-lt"/>
                <a:ea typeface="Cambria" panose="02040503050406030204" pitchFamily="18" charset="0"/>
                <a:cs typeface="Cambria" panose="02040503050406030204" pitchFamily="18" charset="0"/>
              </a:rPr>
              <a:t> tie </a:t>
            </a:r>
            <a:r>
              <a:rPr lang="en-US" sz="2200" dirty="0" err="1">
                <a:latin typeface="+mj-lt"/>
                <a:ea typeface="Cambria" panose="02040503050406030204" pitchFamily="18" charset="0"/>
                <a:cs typeface="Cambria" panose="02040503050406030204" pitchFamily="18" charset="0"/>
              </a:rPr>
              <a:t>oblasti</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ktoré</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predstavujú</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najväčšie</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príležitosti</a:t>
            </a:r>
            <a:r>
              <a:rPr lang="en-US" sz="2200" dirty="0">
                <a:latin typeface="+mj-lt"/>
                <a:ea typeface="Cambria" panose="02040503050406030204" pitchFamily="18" charset="0"/>
                <a:cs typeface="Cambria" panose="02040503050406030204" pitchFamily="18" charset="0"/>
              </a:rPr>
              <a:t> a tie </a:t>
            </a:r>
            <a:r>
              <a:rPr lang="en-US" sz="2200" dirty="0" err="1">
                <a:latin typeface="+mj-lt"/>
                <a:ea typeface="Cambria" panose="02040503050406030204" pitchFamily="18" charset="0"/>
                <a:cs typeface="Cambria" panose="02040503050406030204" pitchFamily="18" charset="0"/>
              </a:rPr>
              <a:t>kompetencie</a:t>
            </a:r>
            <a:r>
              <a:rPr lang="en-US" sz="2200" dirty="0">
                <a:latin typeface="+mj-lt"/>
                <a:ea typeface="Cambria" panose="02040503050406030204" pitchFamily="18" charset="0"/>
                <a:cs typeface="Cambria" panose="02040503050406030204" pitchFamily="18" charset="0"/>
              </a:rPr>
              <a:t>, v </a:t>
            </a:r>
            <a:r>
              <a:rPr lang="en-US" sz="2200" dirty="0" err="1">
                <a:latin typeface="+mj-lt"/>
                <a:ea typeface="Cambria" panose="02040503050406030204" pitchFamily="18" charset="0"/>
                <a:cs typeface="Cambria" panose="02040503050406030204" pitchFamily="18" charset="0"/>
              </a:rPr>
              <a:t>ktorých</a:t>
            </a:r>
            <a:r>
              <a:rPr lang="en-US" sz="2200" dirty="0">
                <a:latin typeface="+mj-lt"/>
                <a:ea typeface="Cambria" panose="02040503050406030204" pitchFamily="18" charset="0"/>
                <a:cs typeface="Cambria" panose="02040503050406030204" pitchFamily="18" charset="0"/>
              </a:rPr>
              <a:t> je </a:t>
            </a:r>
            <a:r>
              <a:rPr lang="en-US" sz="2200" dirty="0" err="1">
                <a:latin typeface="+mj-lt"/>
                <a:ea typeface="Cambria" panose="02040503050406030204" pitchFamily="18" charset="0"/>
                <a:cs typeface="Cambria" panose="02040503050406030204" pitchFamily="18" charset="0"/>
              </a:rPr>
              <a:t>najsilnejší</a:t>
            </a:r>
            <a:r>
              <a:rPr lang="en-US" sz="2200" dirty="0">
                <a:latin typeface="+mj-lt"/>
                <a:ea typeface="Cambria" panose="02040503050406030204" pitchFamily="18" charset="0"/>
                <a:cs typeface="Cambria" panose="02040503050406030204" pitchFamily="18" charset="0"/>
              </a:rPr>
              <a:t>.</a:t>
            </a:r>
          </a:p>
          <a:p>
            <a:pPr algn="just">
              <a:lnSpc>
                <a:spcPct val="150000"/>
              </a:lnSpc>
              <a:spcBef>
                <a:spcPts val="600"/>
              </a:spcBef>
            </a:pPr>
            <a:r>
              <a:rPr lang="en-US" sz="2200" dirty="0" err="1">
                <a:latin typeface="+mj-lt"/>
                <a:ea typeface="Cambria" panose="02040503050406030204" pitchFamily="18" charset="0"/>
                <a:cs typeface="Cambria" panose="02040503050406030204" pitchFamily="18" charset="0"/>
              </a:rPr>
              <a:t>Niektoré</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výhody</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vykonávania</a:t>
            </a:r>
            <a:r>
              <a:rPr lang="en-US" sz="2200" dirty="0">
                <a:latin typeface="+mj-lt"/>
                <a:ea typeface="Cambria" panose="02040503050406030204" pitchFamily="18" charset="0"/>
                <a:cs typeface="Cambria" panose="02040503050406030204" pitchFamily="18" charset="0"/>
              </a:rPr>
              <a:t> SWOT </a:t>
            </a:r>
            <a:r>
              <a:rPr lang="en-US" sz="2200" dirty="0" err="1">
                <a:latin typeface="+mj-lt"/>
                <a:ea typeface="Cambria" panose="02040503050406030204" pitchFamily="18" charset="0"/>
                <a:cs typeface="Cambria" panose="02040503050406030204" pitchFamily="18" charset="0"/>
              </a:rPr>
              <a:t>analýzy</a:t>
            </a:r>
            <a:r>
              <a:rPr lang="en-US" sz="2200" dirty="0">
                <a:latin typeface="+mj-lt"/>
                <a:ea typeface="Cambria" panose="02040503050406030204" pitchFamily="18" charset="0"/>
                <a:cs typeface="Cambria" panose="02040503050406030204" pitchFamily="18" charset="0"/>
              </a:rPr>
              <a:t> </a:t>
            </a:r>
            <a:r>
              <a:rPr lang="en-US" sz="2200" dirty="0" err="1">
                <a:latin typeface="+mj-lt"/>
                <a:ea typeface="Cambria" panose="02040503050406030204" pitchFamily="18" charset="0"/>
                <a:cs typeface="Cambria" panose="02040503050406030204" pitchFamily="18" charset="0"/>
              </a:rPr>
              <a:t>zahŕňajú</a:t>
            </a:r>
            <a:r>
              <a:rPr lang="en-IE" sz="2200" dirty="0">
                <a:latin typeface="Cambria" panose="02040503050406030204" pitchFamily="18" charset="0"/>
                <a:ea typeface="Cambria" panose="02040503050406030204" pitchFamily="18" charset="0"/>
                <a:cs typeface="Cambria" panose="02040503050406030204" pitchFamily="18" charset="0"/>
              </a:rPr>
              <a:t>:</a:t>
            </a:r>
            <a:endParaRPr lang="en-US" sz="22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903242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err="1"/>
              <a:t>Stratégie</a:t>
            </a:r>
            <a:r>
              <a:rPr lang="en-GB" dirty="0"/>
              <a:t> </a:t>
            </a:r>
            <a:r>
              <a:rPr lang="en-GB" dirty="0" err="1"/>
              <a:t>myslenia</a:t>
            </a:r>
            <a:endParaRPr dirty="0"/>
          </a:p>
        </p:txBody>
      </p:sp>
      <p:sp>
        <p:nvSpPr>
          <p:cNvPr id="115" name="Google Shape;115;p3"/>
          <p:cNvSpPr txBox="1">
            <a:spLocks noGrp="1"/>
          </p:cNvSpPr>
          <p:nvPr>
            <p:ph type="body" idx="1"/>
          </p:nvPr>
        </p:nvSpPr>
        <p:spPr>
          <a:xfrm>
            <a:off x="457200" y="1752600"/>
            <a:ext cx="7620000" cy="4671646"/>
          </a:xfrm>
          <a:prstGeom prst="rect">
            <a:avLst/>
          </a:prstGeom>
          <a:noFill/>
          <a:ln>
            <a:noFill/>
          </a:ln>
        </p:spPr>
        <p:txBody>
          <a:bodyPr spcFirstLastPara="1" wrap="square" lIns="91425" tIns="45700" rIns="91425" bIns="45700" anchor="t" anchorCtr="0">
            <a:normAutofit lnSpcReduction="10000"/>
          </a:bodyPr>
          <a:lstStyle/>
          <a:p>
            <a:pPr marL="0" lvl="0" indent="0">
              <a:spcBef>
                <a:spcPts val="970"/>
              </a:spcBef>
              <a:buSzPct val="100000"/>
            </a:pPr>
            <a:r>
              <a:rPr lang="en-US" sz="3000" b="0" dirty="0"/>
              <a:t>Aby </a:t>
            </a:r>
            <a:r>
              <a:rPr lang="en-US" sz="3000" b="0" dirty="0" err="1"/>
              <a:t>ste</a:t>
            </a:r>
            <a:r>
              <a:rPr lang="en-US" sz="3000" b="0" dirty="0"/>
              <a:t> </a:t>
            </a:r>
            <a:r>
              <a:rPr lang="en-US" sz="3000" b="0" dirty="0" err="1"/>
              <a:t>sa</a:t>
            </a:r>
            <a:r>
              <a:rPr lang="en-US" sz="3000" b="0" dirty="0"/>
              <a:t> </a:t>
            </a:r>
            <a:r>
              <a:rPr lang="en-US" sz="3000" b="0" dirty="0" err="1"/>
              <a:t>vyhli</a:t>
            </a:r>
            <a:r>
              <a:rPr lang="en-US" sz="3000" b="0" dirty="0"/>
              <a:t> </a:t>
            </a:r>
            <a:r>
              <a:rPr lang="en-US" sz="3000" b="0" dirty="0" err="1"/>
              <a:t>problémom</a:t>
            </a:r>
            <a:r>
              <a:rPr lang="en-US" sz="3000" b="0" dirty="0"/>
              <a:t>, </a:t>
            </a:r>
            <a:r>
              <a:rPr lang="en-US" sz="3000" b="0" dirty="0" err="1"/>
              <a:t>oneskoreniam</a:t>
            </a:r>
            <a:r>
              <a:rPr lang="en-US" sz="3000" b="0" dirty="0"/>
              <a:t> </a:t>
            </a:r>
            <a:r>
              <a:rPr lang="en-US" sz="3000" b="0" dirty="0" err="1"/>
              <a:t>alebo</a:t>
            </a:r>
            <a:r>
              <a:rPr lang="en-US" sz="3000" b="0" dirty="0"/>
              <a:t> </a:t>
            </a:r>
            <a:r>
              <a:rPr lang="en-US" sz="3000" b="0" dirty="0" err="1"/>
              <a:t>odmietnutiu</a:t>
            </a:r>
            <a:r>
              <a:rPr lang="en-US" sz="3000" b="0" dirty="0"/>
              <a:t> </a:t>
            </a:r>
            <a:r>
              <a:rPr lang="en-US" sz="3000" b="0" dirty="0" err="1"/>
              <a:t>investormi</a:t>
            </a:r>
            <a:r>
              <a:rPr lang="en-US" sz="3000" b="0" dirty="0"/>
              <a:t>, je </a:t>
            </a:r>
            <a:r>
              <a:rPr lang="en-US" sz="3000" b="0" dirty="0" err="1"/>
              <a:t>lepšie</a:t>
            </a:r>
            <a:r>
              <a:rPr lang="en-US" sz="3000" b="0" dirty="0"/>
              <a:t> </a:t>
            </a:r>
            <a:r>
              <a:rPr lang="en-US" sz="3000" b="0" dirty="0" err="1"/>
              <a:t>dodržiavať</a:t>
            </a:r>
            <a:r>
              <a:rPr lang="en-US" sz="3000" b="0" dirty="0"/>
              <a:t> </a:t>
            </a:r>
            <a:r>
              <a:rPr lang="en-US" sz="3000" b="0" dirty="0" err="1"/>
              <a:t>stratégie</a:t>
            </a:r>
            <a:r>
              <a:rPr lang="en-US" sz="3000" b="0" dirty="0"/>
              <a:t> </a:t>
            </a:r>
            <a:r>
              <a:rPr lang="en-US" sz="3000" b="0" dirty="0" err="1"/>
              <a:t>myslenia</a:t>
            </a:r>
            <a:r>
              <a:rPr lang="en-US" sz="3000" b="0" dirty="0"/>
              <a:t>. Na </a:t>
            </a:r>
            <a:r>
              <a:rPr lang="en-US" sz="3000" b="0" dirty="0" err="1"/>
              <a:t>získanie</a:t>
            </a:r>
            <a:r>
              <a:rPr lang="en-US" sz="3000" b="0" dirty="0"/>
              <a:t> </a:t>
            </a:r>
            <a:r>
              <a:rPr lang="en-US" sz="3000" b="0" dirty="0" err="1"/>
              <a:t>konkurenčnej</a:t>
            </a:r>
            <a:r>
              <a:rPr lang="en-US" sz="3000" b="0" dirty="0"/>
              <a:t> </a:t>
            </a:r>
            <a:r>
              <a:rPr lang="en-US" sz="3000" b="0" dirty="0" err="1"/>
              <a:t>výhody</a:t>
            </a:r>
            <a:r>
              <a:rPr lang="en-US" sz="3000" b="0" dirty="0"/>
              <a:t> je </a:t>
            </a:r>
            <a:r>
              <a:rPr lang="en-US" sz="3000" b="0" dirty="0" err="1"/>
              <a:t>dôležité</a:t>
            </a:r>
            <a:r>
              <a:rPr lang="en-US" sz="3000" b="0" dirty="0"/>
              <a:t> v </a:t>
            </a:r>
            <a:r>
              <a:rPr lang="en-US" sz="3000" b="0" dirty="0" err="1"/>
              <a:t>podnikaní</a:t>
            </a:r>
            <a:r>
              <a:rPr lang="en-US" sz="3000" b="0" dirty="0"/>
              <a:t> </a:t>
            </a:r>
            <a:r>
              <a:rPr lang="en-US" sz="3000" dirty="0" err="1"/>
              <a:t>myslieť</a:t>
            </a:r>
            <a:r>
              <a:rPr lang="en-US" sz="3000" dirty="0"/>
              <a:t> </a:t>
            </a:r>
            <a:r>
              <a:rPr lang="en-US" sz="3000" dirty="0" err="1"/>
              <a:t>strategicky</a:t>
            </a:r>
            <a:r>
              <a:rPr lang="en-US" sz="3000" b="0" dirty="0"/>
              <a:t>.</a:t>
            </a:r>
          </a:p>
          <a:p>
            <a:pPr marL="0" lvl="0" indent="0">
              <a:spcBef>
                <a:spcPts val="970"/>
              </a:spcBef>
              <a:buSzPct val="100000"/>
            </a:pPr>
            <a:r>
              <a:rPr lang="en-US" sz="3000" b="0" dirty="0" err="1"/>
              <a:t>Tento</a:t>
            </a:r>
            <a:r>
              <a:rPr lang="en-US" sz="3000" b="0" dirty="0"/>
              <a:t> </a:t>
            </a:r>
            <a:r>
              <a:rPr lang="en-US" sz="3000" b="0" dirty="0" err="1"/>
              <a:t>postup</a:t>
            </a:r>
            <a:r>
              <a:rPr lang="en-US" sz="3000" b="0" dirty="0"/>
              <a:t> </a:t>
            </a:r>
            <a:r>
              <a:rPr lang="en-US" sz="3000" b="0" dirty="0" err="1"/>
              <a:t>zvyčajne</a:t>
            </a:r>
            <a:r>
              <a:rPr lang="en-US" sz="3000" b="0" dirty="0"/>
              <a:t> </a:t>
            </a:r>
            <a:r>
              <a:rPr lang="en-US" sz="3000" b="0" dirty="0" err="1"/>
              <a:t>zahŕňa</a:t>
            </a:r>
            <a:r>
              <a:rPr lang="en-US" sz="3000" b="0" dirty="0"/>
              <a:t>:</a:t>
            </a:r>
          </a:p>
          <a:p>
            <a:pPr lvl="0" indent="-457200">
              <a:spcBef>
                <a:spcPts val="970"/>
              </a:spcBef>
              <a:buSzPct val="100000"/>
              <a:buFont typeface="Arial" panose="020B0604020202020204" pitchFamily="34" charset="0"/>
              <a:buChar char="•"/>
            </a:pPr>
            <a:r>
              <a:rPr lang="en-US" sz="3000" b="0" dirty="0" err="1"/>
              <a:t>Vidieť</a:t>
            </a:r>
            <a:r>
              <a:rPr lang="en-US" sz="3000" b="0" dirty="0"/>
              <a:t> </a:t>
            </a:r>
            <a:r>
              <a:rPr lang="en-US" sz="3000" b="0" dirty="0" err="1"/>
              <a:t>veľký</a:t>
            </a:r>
            <a:r>
              <a:rPr lang="en-US" sz="3000" b="0" dirty="0"/>
              <a:t> </a:t>
            </a:r>
            <a:r>
              <a:rPr lang="en-US" sz="3000" b="0" dirty="0" err="1"/>
              <a:t>obraz</a:t>
            </a:r>
            <a:endParaRPr lang="en-US" sz="3000" b="0" dirty="0"/>
          </a:p>
          <a:p>
            <a:pPr lvl="0" indent="-457200">
              <a:spcBef>
                <a:spcPts val="970"/>
              </a:spcBef>
              <a:buSzPct val="100000"/>
              <a:buFont typeface="Arial" panose="020B0604020202020204" pitchFamily="34" charset="0"/>
              <a:buChar char="•"/>
            </a:pPr>
            <a:r>
              <a:rPr lang="en-US" sz="3000" b="0" dirty="0" err="1"/>
              <a:t>Plánovanie</a:t>
            </a:r>
            <a:r>
              <a:rPr lang="en-US" sz="3000" b="0" dirty="0"/>
              <a:t> </a:t>
            </a:r>
            <a:r>
              <a:rPr lang="en-US" sz="3000" b="0" dirty="0" err="1"/>
              <a:t>dopredu</a:t>
            </a:r>
            <a:endParaRPr lang="en-US" sz="3000" b="0" dirty="0"/>
          </a:p>
          <a:p>
            <a:pPr lvl="0" indent="-457200">
              <a:spcBef>
                <a:spcPts val="970"/>
              </a:spcBef>
              <a:buSzPct val="100000"/>
              <a:buFont typeface="Arial" panose="020B0604020202020204" pitchFamily="34" charset="0"/>
              <a:buChar char="•"/>
            </a:pPr>
            <a:r>
              <a:rPr lang="en-US" sz="3000" b="0" dirty="0" err="1"/>
              <a:t>Premena</a:t>
            </a:r>
            <a:r>
              <a:rPr lang="en-US" sz="3000" b="0" dirty="0"/>
              <a:t> </a:t>
            </a:r>
            <a:r>
              <a:rPr lang="en-US" sz="3000" b="0" dirty="0" err="1"/>
              <a:t>myšlienky</a:t>
            </a:r>
            <a:r>
              <a:rPr lang="en-US" sz="3000" b="0" dirty="0"/>
              <a:t> </a:t>
            </a:r>
            <a:r>
              <a:rPr lang="en-US" sz="3000" b="0" dirty="0" err="1"/>
              <a:t>na</a:t>
            </a:r>
            <a:r>
              <a:rPr lang="en-US" sz="3000" b="0" dirty="0"/>
              <a:t> </a:t>
            </a:r>
            <a:r>
              <a:rPr lang="en-US" sz="3000" b="0" dirty="0" err="1"/>
              <a:t>činy</a:t>
            </a:r>
            <a:endParaRPr dirty="0"/>
          </a:p>
          <a:p>
            <a:pPr marL="0" lvl="0" indent="0" algn="l" rtl="0">
              <a:spcBef>
                <a:spcPts val="970"/>
              </a:spcBef>
              <a:spcAft>
                <a:spcPts val="0"/>
              </a:spcAft>
              <a:buClr>
                <a:schemeClr val="dk1"/>
              </a:buClr>
              <a:buSzPct val="100000"/>
              <a:buNone/>
            </a:pPr>
            <a:endParaRPr dirty="0"/>
          </a:p>
        </p:txBody>
      </p:sp>
    </p:spTree>
    <p:extLst>
      <p:ext uri="{BB962C8B-B14F-4D97-AF65-F5344CB8AC3E}">
        <p14:creationId xmlns:p14="http://schemas.microsoft.com/office/powerpoint/2010/main" val="3792562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err="1"/>
              <a:t>Vidieť</a:t>
            </a:r>
            <a:r>
              <a:rPr lang="en-GB" dirty="0"/>
              <a:t> </a:t>
            </a:r>
            <a:r>
              <a:rPr lang="en-GB" dirty="0" err="1"/>
              <a:t>veľký</a:t>
            </a:r>
            <a:r>
              <a:rPr lang="en-GB" dirty="0"/>
              <a:t> </a:t>
            </a:r>
            <a:r>
              <a:rPr lang="en-GB" dirty="0" err="1"/>
              <a:t>obraz</a:t>
            </a:r>
            <a:endParaRPr dirty="0"/>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b="0" dirty="0" err="1"/>
              <a:t>Veľkolepé</a:t>
            </a:r>
            <a:r>
              <a:rPr lang="en-US" sz="3000" b="0" dirty="0"/>
              <a:t> </a:t>
            </a:r>
            <a:r>
              <a:rPr lang="en-US" sz="3000" b="0" dirty="0" err="1"/>
              <a:t>myslenie</a:t>
            </a:r>
            <a:r>
              <a:rPr lang="en-US" sz="3000" b="0" dirty="0"/>
              <a:t> </a:t>
            </a:r>
            <a:r>
              <a:rPr lang="en-US" sz="3000" b="0" dirty="0" err="1"/>
              <a:t>presahuje</a:t>
            </a:r>
            <a:r>
              <a:rPr lang="en-US" sz="3000" b="0" dirty="0"/>
              <a:t> </a:t>
            </a:r>
            <a:r>
              <a:rPr lang="en-US" sz="3000" b="0" dirty="0" err="1"/>
              <a:t>krátkodobý</a:t>
            </a:r>
            <a:r>
              <a:rPr lang="en-US" sz="3000" b="0" dirty="0"/>
              <a:t> </a:t>
            </a:r>
            <a:r>
              <a:rPr lang="en-US" sz="3000" b="0" dirty="0" err="1"/>
              <a:t>horizont</a:t>
            </a:r>
            <a:r>
              <a:rPr lang="en-US" sz="3000" b="0" dirty="0"/>
              <a:t> a </a:t>
            </a:r>
            <a:r>
              <a:rPr lang="en-US" sz="3000" b="0" dirty="0" err="1"/>
              <a:t>zvažuje</a:t>
            </a:r>
            <a:r>
              <a:rPr lang="en-US" sz="3000" b="0" dirty="0"/>
              <a:t>, </a:t>
            </a:r>
            <a:r>
              <a:rPr lang="en-US" sz="3000" b="0" dirty="0" err="1"/>
              <a:t>ako</a:t>
            </a:r>
            <a:r>
              <a:rPr lang="en-US" sz="3000" b="0" dirty="0"/>
              <a:t> </a:t>
            </a:r>
            <a:r>
              <a:rPr lang="en-US" sz="3000" b="0" dirty="0" err="1"/>
              <a:t>môže</a:t>
            </a:r>
            <a:r>
              <a:rPr lang="en-US" sz="3000" b="0" dirty="0"/>
              <a:t> </a:t>
            </a:r>
            <a:r>
              <a:rPr lang="en-US" sz="3000" b="0" dirty="0" err="1"/>
              <a:t>podnikanie</a:t>
            </a:r>
            <a:r>
              <a:rPr lang="en-US" sz="3000" b="0" dirty="0"/>
              <a:t> </a:t>
            </a:r>
            <a:r>
              <a:rPr lang="en-US" sz="3000" b="0" dirty="0" err="1"/>
              <a:t>uspieť</a:t>
            </a:r>
            <a:r>
              <a:rPr lang="en-US" sz="3000" b="0" dirty="0"/>
              <a:t> z </a:t>
            </a:r>
            <a:r>
              <a:rPr lang="en-US" sz="3000" b="0" dirty="0" err="1"/>
              <a:t>dlhodobého</a:t>
            </a:r>
            <a:r>
              <a:rPr lang="en-US" sz="3000" b="0" dirty="0"/>
              <a:t> </a:t>
            </a:r>
            <a:r>
              <a:rPr lang="en-US" sz="3000" b="0" dirty="0" err="1"/>
              <a:t>hľadiska</a:t>
            </a:r>
            <a:r>
              <a:rPr lang="en-US" sz="3000" b="0" dirty="0"/>
              <a:t>.</a:t>
            </a:r>
          </a:p>
          <a:p>
            <a:pPr marL="0" lvl="0" indent="0" algn="l" rtl="0">
              <a:spcBef>
                <a:spcPts val="970"/>
              </a:spcBef>
              <a:spcAft>
                <a:spcPts val="0"/>
              </a:spcAft>
              <a:buClr>
                <a:schemeClr val="dk1"/>
              </a:buClr>
              <a:buSzPct val="100000"/>
              <a:buNone/>
            </a:pPr>
            <a:r>
              <a:rPr lang="en-US" sz="3000" b="0" dirty="0" err="1"/>
              <a:t>Pomáha</a:t>
            </a:r>
            <a:r>
              <a:rPr lang="en-US" sz="3000" b="0" dirty="0"/>
              <a:t> </a:t>
            </a:r>
            <a:r>
              <a:rPr lang="en-US" sz="3000" b="0" dirty="0" err="1"/>
              <a:t>vám</a:t>
            </a:r>
            <a:r>
              <a:rPr lang="en-US" sz="3000" b="0" dirty="0"/>
              <a:t> </a:t>
            </a:r>
            <a:r>
              <a:rPr lang="en-US" sz="3000" b="0" dirty="0" err="1"/>
              <a:t>vytvoriť</a:t>
            </a:r>
            <a:r>
              <a:rPr lang="en-US" sz="3000" b="0" dirty="0"/>
              <a:t> </a:t>
            </a:r>
            <a:r>
              <a:rPr lang="en-US" sz="3000" b="0" dirty="0" err="1"/>
              <a:t>víziu</a:t>
            </a:r>
            <a:r>
              <a:rPr lang="en-US" sz="3000" b="0" dirty="0"/>
              <a:t> </a:t>
            </a:r>
            <a:r>
              <a:rPr lang="en-US" sz="3000" b="0" dirty="0" err="1"/>
              <a:t>príležitostí</a:t>
            </a:r>
            <a:r>
              <a:rPr lang="en-US" sz="3000" b="0" dirty="0"/>
              <a:t>, </a:t>
            </a:r>
            <a:r>
              <a:rPr lang="en-US" sz="3000" b="0" dirty="0" err="1"/>
              <a:t>ktoré</a:t>
            </a:r>
            <a:r>
              <a:rPr lang="en-US" sz="3000" b="0" dirty="0"/>
              <a:t> </a:t>
            </a:r>
            <a:r>
              <a:rPr lang="en-US" sz="3000" b="0" dirty="0" err="1"/>
              <a:t>vás</a:t>
            </a:r>
            <a:r>
              <a:rPr lang="en-US" sz="3000" b="0" dirty="0"/>
              <a:t> </a:t>
            </a:r>
            <a:r>
              <a:rPr lang="en-US" sz="3000" b="0" dirty="0" err="1"/>
              <a:t>čakajú</a:t>
            </a:r>
            <a:r>
              <a:rPr lang="en-US" sz="3000" b="0" dirty="0"/>
              <a:t>.</a:t>
            </a:r>
            <a:endParaRPr sz="3000" b="0" dirty="0"/>
          </a:p>
        </p:txBody>
      </p:sp>
    </p:spTree>
    <p:extLst>
      <p:ext uri="{BB962C8B-B14F-4D97-AF65-F5344CB8AC3E}">
        <p14:creationId xmlns:p14="http://schemas.microsoft.com/office/powerpoint/2010/main" val="2320612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err="1"/>
              <a:t>Plánovanie</a:t>
            </a:r>
            <a:r>
              <a:rPr lang="en-GB" dirty="0"/>
              <a:t> </a:t>
            </a:r>
            <a:r>
              <a:rPr lang="en-GB" dirty="0" err="1"/>
              <a:t>dopredu</a:t>
            </a:r>
            <a:endParaRPr lang="en-GB" dirty="0"/>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b="0" dirty="0" err="1"/>
              <a:t>Strategickí</a:t>
            </a:r>
            <a:r>
              <a:rPr lang="en-US" sz="3000" b="0" dirty="0"/>
              <a:t> </a:t>
            </a:r>
            <a:r>
              <a:rPr lang="en-US" sz="3000" b="0" dirty="0" err="1"/>
              <a:t>myslitelia</a:t>
            </a:r>
            <a:r>
              <a:rPr lang="en-US" sz="3000" b="0" dirty="0"/>
              <a:t> </a:t>
            </a:r>
            <a:r>
              <a:rPr lang="en-US" sz="3000" b="0" dirty="0" err="1"/>
              <a:t>môžu</a:t>
            </a:r>
            <a:r>
              <a:rPr lang="en-US" sz="3000" b="0" dirty="0"/>
              <a:t> </a:t>
            </a:r>
            <a:r>
              <a:rPr lang="en-US" sz="3000" b="0" dirty="0" err="1"/>
              <a:t>plánovať</a:t>
            </a:r>
            <a:r>
              <a:rPr lang="en-US" sz="3000" b="0" dirty="0"/>
              <a:t> </a:t>
            </a:r>
            <a:r>
              <a:rPr lang="en-US" sz="3000" b="0" dirty="0" err="1"/>
              <a:t>dopredu</a:t>
            </a:r>
            <a:r>
              <a:rPr lang="en-US" sz="3000" b="0" dirty="0"/>
              <a:t> a </a:t>
            </a:r>
            <a:r>
              <a:rPr lang="en-US" sz="3000" b="0" dirty="0" err="1"/>
              <a:t>predvídať</a:t>
            </a:r>
            <a:r>
              <a:rPr lang="en-US" sz="3000" b="0" dirty="0"/>
              <a:t> </a:t>
            </a:r>
            <a:r>
              <a:rPr lang="en-US" sz="3000" b="0" dirty="0" err="1"/>
              <a:t>potenciálne</a:t>
            </a:r>
            <a:r>
              <a:rPr lang="en-US" sz="3000" b="0" dirty="0"/>
              <a:t> </a:t>
            </a:r>
            <a:r>
              <a:rPr lang="en-US" sz="3000" b="0" dirty="0" err="1"/>
              <a:t>problémy</a:t>
            </a:r>
            <a:r>
              <a:rPr lang="en-US" sz="3000" b="0" dirty="0"/>
              <a:t>.</a:t>
            </a:r>
          </a:p>
          <a:p>
            <a:pPr marL="0" lvl="0" indent="0" algn="l" rtl="0">
              <a:spcBef>
                <a:spcPts val="970"/>
              </a:spcBef>
              <a:spcAft>
                <a:spcPts val="0"/>
              </a:spcAft>
              <a:buClr>
                <a:schemeClr val="dk1"/>
              </a:buClr>
              <a:buSzPct val="100000"/>
              <a:buNone/>
            </a:pPr>
            <a:r>
              <a:rPr lang="en-US" sz="3000" b="0" dirty="0" err="1"/>
              <a:t>Mať</a:t>
            </a:r>
            <a:r>
              <a:rPr lang="en-US" sz="3000" b="0" dirty="0"/>
              <a:t> </a:t>
            </a:r>
            <a:r>
              <a:rPr lang="en-US" sz="3000" b="0" dirty="0" err="1"/>
              <a:t>záložný</a:t>
            </a:r>
            <a:r>
              <a:rPr lang="en-US" sz="3000" b="0" dirty="0"/>
              <a:t> </a:t>
            </a:r>
            <a:r>
              <a:rPr lang="en-US" sz="3000" b="0" dirty="0" err="1"/>
              <a:t>plán</a:t>
            </a:r>
            <a:r>
              <a:rPr lang="en-US" sz="3000" b="0" dirty="0"/>
              <a:t> </a:t>
            </a:r>
            <a:r>
              <a:rPr lang="en-US" sz="3000" b="0" dirty="0" err="1"/>
              <a:t>vám</a:t>
            </a:r>
            <a:r>
              <a:rPr lang="en-US" sz="3000" b="0" dirty="0"/>
              <a:t> </a:t>
            </a:r>
            <a:r>
              <a:rPr lang="en-US" sz="3000" b="0" dirty="0" err="1"/>
              <a:t>vždy</a:t>
            </a:r>
            <a:r>
              <a:rPr lang="en-US" sz="3000" b="0" dirty="0"/>
              <a:t> </a:t>
            </a:r>
            <a:r>
              <a:rPr lang="en-US" sz="3000" b="0" dirty="0" err="1"/>
              <a:t>pomôže</a:t>
            </a:r>
            <a:r>
              <a:rPr lang="en-US" sz="3000" b="0" dirty="0"/>
              <a:t>, </a:t>
            </a:r>
            <a:r>
              <a:rPr lang="en-US" sz="3000" b="0" dirty="0" err="1"/>
              <a:t>keď</a:t>
            </a:r>
            <a:r>
              <a:rPr lang="en-US" sz="3000" b="0" dirty="0"/>
              <a:t> </a:t>
            </a:r>
            <a:r>
              <a:rPr lang="en-US" sz="3000" b="0" dirty="0" err="1"/>
              <a:t>veci</a:t>
            </a:r>
            <a:r>
              <a:rPr lang="en-US" sz="3000" b="0" dirty="0"/>
              <a:t> </a:t>
            </a:r>
            <a:r>
              <a:rPr lang="en-US" sz="3000" b="0" dirty="0" err="1"/>
              <a:t>nejdú</a:t>
            </a:r>
            <a:r>
              <a:rPr lang="en-US" sz="3000" b="0" dirty="0"/>
              <a:t> </a:t>
            </a:r>
            <a:r>
              <a:rPr lang="en-US" sz="3000" b="0" dirty="0" err="1"/>
              <a:t>podľa</a:t>
            </a:r>
            <a:r>
              <a:rPr lang="en-US" sz="3000" b="0" dirty="0"/>
              <a:t> </a:t>
            </a:r>
            <a:r>
              <a:rPr lang="en-US" sz="3000" b="0" dirty="0" err="1"/>
              <a:t>plánu</a:t>
            </a:r>
            <a:r>
              <a:rPr lang="en-US" sz="3000" b="0" dirty="0"/>
              <a:t>. </a:t>
            </a:r>
            <a:endParaRPr sz="3000" b="0" dirty="0"/>
          </a:p>
        </p:txBody>
      </p:sp>
    </p:spTree>
    <p:extLst>
      <p:ext uri="{BB962C8B-B14F-4D97-AF65-F5344CB8AC3E}">
        <p14:creationId xmlns:p14="http://schemas.microsoft.com/office/powerpoint/2010/main" val="3110946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err="1"/>
              <a:t>Plánovanie</a:t>
            </a:r>
            <a:r>
              <a:rPr lang="en-GB" dirty="0"/>
              <a:t> </a:t>
            </a:r>
            <a:r>
              <a:rPr lang="en-GB" dirty="0" err="1"/>
              <a:t>dopredu</a:t>
            </a:r>
            <a:endParaRPr lang="en-GB" dirty="0"/>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b="0" dirty="0" err="1"/>
              <a:t>Strategickí</a:t>
            </a:r>
            <a:r>
              <a:rPr lang="en-US" sz="3000" b="0" dirty="0"/>
              <a:t> </a:t>
            </a:r>
            <a:r>
              <a:rPr lang="en-US" sz="3000" b="0" dirty="0" err="1"/>
              <a:t>myslitelia</a:t>
            </a:r>
            <a:r>
              <a:rPr lang="en-US" sz="3000" b="0" dirty="0"/>
              <a:t> </a:t>
            </a:r>
            <a:r>
              <a:rPr lang="en-US" sz="3000" b="0" dirty="0" err="1"/>
              <a:t>môžu</a:t>
            </a:r>
            <a:r>
              <a:rPr lang="en-US" sz="3000" b="0" dirty="0"/>
              <a:t> </a:t>
            </a:r>
            <a:r>
              <a:rPr lang="en-US" sz="3000" b="0" dirty="0" err="1"/>
              <a:t>plánovať</a:t>
            </a:r>
            <a:r>
              <a:rPr lang="en-US" sz="3000" b="0" dirty="0"/>
              <a:t> </a:t>
            </a:r>
            <a:r>
              <a:rPr lang="en-US" sz="3000" b="0" dirty="0" err="1"/>
              <a:t>dopredu</a:t>
            </a:r>
            <a:r>
              <a:rPr lang="en-US" sz="3000" b="0" dirty="0"/>
              <a:t> a </a:t>
            </a:r>
            <a:r>
              <a:rPr lang="en-US" sz="3000" b="0" dirty="0" err="1"/>
              <a:t>predvídať</a:t>
            </a:r>
            <a:r>
              <a:rPr lang="en-US" sz="3000" b="0" dirty="0"/>
              <a:t> </a:t>
            </a:r>
            <a:r>
              <a:rPr lang="en-US" sz="3000" b="0" dirty="0" err="1"/>
              <a:t>potenciálne</a:t>
            </a:r>
            <a:r>
              <a:rPr lang="en-US" sz="3000" b="0" dirty="0"/>
              <a:t> </a:t>
            </a:r>
            <a:r>
              <a:rPr lang="en-US" sz="3000" b="0" dirty="0" err="1"/>
              <a:t>problémy</a:t>
            </a:r>
            <a:r>
              <a:rPr lang="en-US" sz="3000" b="0" dirty="0"/>
              <a:t>.</a:t>
            </a:r>
          </a:p>
          <a:p>
            <a:pPr marL="0" lvl="0" indent="0" algn="l" rtl="0">
              <a:spcBef>
                <a:spcPts val="970"/>
              </a:spcBef>
              <a:spcAft>
                <a:spcPts val="0"/>
              </a:spcAft>
              <a:buClr>
                <a:schemeClr val="dk1"/>
              </a:buClr>
              <a:buSzPct val="100000"/>
              <a:buNone/>
            </a:pPr>
            <a:r>
              <a:rPr lang="en-US" sz="3000" b="0" dirty="0" err="1"/>
              <a:t>Mať</a:t>
            </a:r>
            <a:r>
              <a:rPr lang="en-US" sz="3000" b="0" dirty="0"/>
              <a:t> </a:t>
            </a:r>
            <a:r>
              <a:rPr lang="en-US" sz="3000" b="0" dirty="0" err="1"/>
              <a:t>záložný</a:t>
            </a:r>
            <a:r>
              <a:rPr lang="en-US" sz="3000" b="0" dirty="0"/>
              <a:t> </a:t>
            </a:r>
            <a:r>
              <a:rPr lang="en-US" sz="3000" b="0" dirty="0" err="1"/>
              <a:t>plán</a:t>
            </a:r>
            <a:r>
              <a:rPr lang="en-US" sz="3000" b="0" dirty="0"/>
              <a:t> </a:t>
            </a:r>
            <a:r>
              <a:rPr lang="en-US" sz="3000" b="0" dirty="0" err="1"/>
              <a:t>vám</a:t>
            </a:r>
            <a:r>
              <a:rPr lang="en-US" sz="3000" b="0" dirty="0"/>
              <a:t> </a:t>
            </a:r>
            <a:r>
              <a:rPr lang="en-US" sz="3000" b="0" dirty="0" err="1"/>
              <a:t>vždy</a:t>
            </a:r>
            <a:r>
              <a:rPr lang="en-US" sz="3000" b="0" dirty="0"/>
              <a:t> </a:t>
            </a:r>
            <a:r>
              <a:rPr lang="en-US" sz="3000" b="0" dirty="0" err="1"/>
              <a:t>pomôže</a:t>
            </a:r>
            <a:r>
              <a:rPr lang="en-US" sz="3000" b="0" dirty="0"/>
              <a:t>, </a:t>
            </a:r>
            <a:r>
              <a:rPr lang="en-US" sz="3000" b="0" dirty="0" err="1"/>
              <a:t>keď</a:t>
            </a:r>
            <a:r>
              <a:rPr lang="en-US" sz="3000" b="0" dirty="0"/>
              <a:t> </a:t>
            </a:r>
            <a:r>
              <a:rPr lang="en-US" sz="3000" b="0" dirty="0" err="1"/>
              <a:t>veci</a:t>
            </a:r>
            <a:r>
              <a:rPr lang="en-US" sz="3000" b="0" dirty="0"/>
              <a:t> </a:t>
            </a:r>
            <a:r>
              <a:rPr lang="en-US" sz="3000" b="0" dirty="0" err="1"/>
              <a:t>nejdú</a:t>
            </a:r>
            <a:r>
              <a:rPr lang="en-US" sz="3000" b="0" dirty="0"/>
              <a:t> </a:t>
            </a:r>
            <a:r>
              <a:rPr lang="en-US" sz="3000" b="0" dirty="0" err="1"/>
              <a:t>podľa</a:t>
            </a:r>
            <a:r>
              <a:rPr lang="en-US" sz="3000" b="0" dirty="0"/>
              <a:t> </a:t>
            </a:r>
            <a:r>
              <a:rPr lang="en-US" sz="3000" b="0" dirty="0" err="1"/>
              <a:t>plánu</a:t>
            </a:r>
            <a:r>
              <a:rPr lang="en-US" sz="3000" b="0" dirty="0"/>
              <a:t>. </a:t>
            </a:r>
            <a:endParaRPr sz="3000" b="0" dirty="0"/>
          </a:p>
        </p:txBody>
      </p:sp>
    </p:spTree>
    <p:extLst>
      <p:ext uri="{BB962C8B-B14F-4D97-AF65-F5344CB8AC3E}">
        <p14:creationId xmlns:p14="http://schemas.microsoft.com/office/powerpoint/2010/main" val="3496701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5.1	</a:t>
            </a:r>
            <a:r>
              <a:rPr lang="en-US" dirty="0" err="1"/>
              <a:t>Prečo</a:t>
            </a:r>
            <a:r>
              <a:rPr lang="en-US" dirty="0"/>
              <a:t> </a:t>
            </a:r>
            <a:r>
              <a:rPr lang="en-US" dirty="0" err="1"/>
              <a:t>podnikateľské</a:t>
            </a:r>
            <a:r>
              <a:rPr lang="en-US" dirty="0"/>
              <a:t> </a:t>
            </a:r>
            <a:r>
              <a:rPr lang="en-US" dirty="0" err="1"/>
              <a:t>plány</a:t>
            </a:r>
            <a:r>
              <a:rPr lang="en-US" dirty="0"/>
              <a:t> </a:t>
            </a:r>
            <a:r>
              <a:rPr lang="en-US" dirty="0" err="1"/>
              <a:t>zlyhávajú</a:t>
            </a:r>
            <a:r>
              <a:rPr lang="en-US" dirty="0"/>
              <a:t>?</a:t>
            </a:r>
          </a:p>
        </p:txBody>
      </p:sp>
      <p:sp>
        <p:nvSpPr>
          <p:cNvPr id="5" name="Rectangle 4"/>
          <p:cNvSpPr/>
          <p:nvPr/>
        </p:nvSpPr>
        <p:spPr>
          <a:xfrm>
            <a:off x="457200" y="1600200"/>
            <a:ext cx="8229600" cy="5170646"/>
          </a:xfrm>
          <a:prstGeom prst="rect">
            <a:avLst/>
          </a:prstGeom>
        </p:spPr>
        <p:txBody>
          <a:bodyPr wrap="square">
            <a:spAutoFit/>
          </a:bodyPr>
          <a:lstStyle/>
          <a:p>
            <a:pPr marL="457200" indent="-457200">
              <a:buFont typeface="Arial" panose="020B0604020202020204" pitchFamily="34" charset="0"/>
              <a:buChar char="•"/>
            </a:pPr>
            <a:r>
              <a:rPr lang="en-US" sz="3000" dirty="0" err="1">
                <a:latin typeface="+mj-lt"/>
                <a:ea typeface="Cambria" panose="02040503050406030204" pitchFamily="18" charset="0"/>
                <a:cs typeface="Cambria" panose="02040503050406030204" pitchFamily="18" charset="0"/>
              </a:rPr>
              <a:t>Aj</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keď</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existuje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dobrý</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podnikateľský</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plán</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môže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zlyhať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najmä</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ak</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plán</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nedodržiava</a:t>
            </a:r>
            <a:r>
              <a:rPr lang="en-US" sz="3000" dirty="0">
                <a:latin typeface="+mj-lt"/>
                <a:ea typeface="Cambria" panose="02040503050406030204" pitchFamily="18" charset="0"/>
                <a:cs typeface="Cambria" panose="02040503050406030204" pitchFamily="18" charset="0"/>
              </a:rPr>
              <a:t>!</a:t>
            </a:r>
          </a:p>
          <a:p>
            <a:pPr marL="457200" indent="-457200">
              <a:buFont typeface="Arial" panose="020B0604020202020204" pitchFamily="34" charset="0"/>
              <a:buChar char="•"/>
            </a:pPr>
            <a:r>
              <a:rPr lang="en-US" sz="3000" dirty="0" err="1">
                <a:latin typeface="+mj-lt"/>
                <a:ea typeface="Cambria" panose="02040503050406030204" pitchFamily="18" charset="0"/>
                <a:cs typeface="Cambria" panose="02040503050406030204" pitchFamily="18" charset="0"/>
              </a:rPr>
              <a:t>Aj</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keď</a:t>
            </a:r>
            <a:r>
              <a:rPr lang="en-US" sz="3000" dirty="0">
                <a:latin typeface="+mj-lt"/>
                <a:ea typeface="Cambria" panose="02040503050406030204" pitchFamily="18" charset="0"/>
                <a:cs typeface="Cambria" panose="02040503050406030204" pitchFamily="18" charset="0"/>
              </a:rPr>
              <a:t> je </a:t>
            </a:r>
            <a:r>
              <a:rPr lang="en-US" sz="3000" dirty="0" err="1">
                <a:latin typeface="+mj-lt"/>
                <a:ea typeface="Cambria" panose="02040503050406030204" pitchFamily="18" charset="0"/>
                <a:cs typeface="Cambria" panose="02040503050406030204" pitchFamily="18" charset="0"/>
              </a:rPr>
              <a:t>plán</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dodržaný</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ak</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existujú</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zlé</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predpoklady</a:t>
            </a:r>
            <a:r>
              <a:rPr lang="en-US" sz="3000" dirty="0">
                <a:latin typeface="+mj-lt"/>
                <a:ea typeface="Cambria" panose="02040503050406030204" pitchFamily="18" charset="0"/>
                <a:cs typeface="Cambria" panose="02040503050406030204" pitchFamily="18" charset="0"/>
              </a:rPr>
              <a:t> o </a:t>
            </a:r>
            <a:r>
              <a:rPr lang="en-US" sz="3000" dirty="0" err="1">
                <a:latin typeface="+mj-lt"/>
                <a:ea typeface="Cambria" panose="02040503050406030204" pitchFamily="18" charset="0"/>
                <a:cs typeface="Cambria" panose="02040503050406030204" pitchFamily="18" charset="0"/>
              </a:rPr>
              <a:t>vašich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prognózach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môžete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dostať</a:t>
            </a:r>
            <a:r>
              <a:rPr lang="en-US" sz="3000" dirty="0">
                <a:latin typeface="+mj-lt"/>
                <a:ea typeface="Cambria" panose="02040503050406030204" pitchFamily="18" charset="0"/>
                <a:cs typeface="Cambria" panose="02040503050406030204" pitchFamily="18" charset="0"/>
              </a:rPr>
              <a:t> do </a:t>
            </a:r>
            <a:r>
              <a:rPr lang="en-US" sz="3000" dirty="0" err="1">
                <a:latin typeface="+mj-lt"/>
                <a:ea typeface="Cambria" panose="02040503050406030204" pitchFamily="18" charset="0"/>
                <a:cs typeface="Cambria" panose="02040503050406030204" pitchFamily="18" charset="0"/>
              </a:rPr>
              <a:t>nedostatku</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peňažných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tokov</a:t>
            </a:r>
            <a:r>
              <a:rPr lang="en-US" sz="3000" dirty="0">
                <a:latin typeface="+mj-lt"/>
                <a:ea typeface="Cambria" panose="02040503050406030204" pitchFamily="18" charset="0"/>
                <a:cs typeface="Cambria" panose="02040503050406030204" pitchFamily="18" charset="0"/>
              </a:rPr>
              <a:t> a </a:t>
            </a:r>
            <a:r>
              <a:rPr lang="en-US" sz="3000" dirty="0" err="1">
                <a:latin typeface="+mj-lt"/>
                <a:ea typeface="Cambria" panose="02040503050406030204" pitchFamily="18" charset="0"/>
                <a:cs typeface="Cambria" panose="02040503050406030204" pitchFamily="18" charset="0"/>
              </a:rPr>
              <a:t>nekontrolovateľných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rozpočtov</a:t>
            </a:r>
            <a:r>
              <a:rPr lang="en-US" sz="3000" dirty="0">
                <a:latin typeface="+mj-lt"/>
                <a:ea typeface="Cambria" panose="02040503050406030204" pitchFamily="18" charset="0"/>
                <a:cs typeface="Cambria" panose="02040503050406030204" pitchFamily="18" charset="0"/>
              </a:rPr>
              <a:t>.</a:t>
            </a:r>
          </a:p>
          <a:p>
            <a:pPr marL="457200" indent="-457200">
              <a:buFont typeface="Arial" panose="020B0604020202020204" pitchFamily="34" charset="0"/>
              <a:buChar char="•"/>
            </a:pPr>
            <a:r>
              <a:rPr lang="en-US" sz="3000" dirty="0" err="1">
                <a:latin typeface="+mj-lt"/>
                <a:ea typeface="Cambria" panose="02040503050406030204" pitchFamily="18" charset="0"/>
                <a:cs typeface="Cambria" panose="02040503050406030204" pitchFamily="18" charset="0"/>
              </a:rPr>
              <a:t>Zmeniť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môžu</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aj</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trhy</a:t>
            </a:r>
            <a:r>
              <a:rPr lang="en-US" sz="3000" dirty="0">
                <a:latin typeface="+mj-lt"/>
                <a:ea typeface="Cambria" panose="02040503050406030204" pitchFamily="18" charset="0"/>
                <a:cs typeface="Cambria" panose="02040503050406030204" pitchFamily="18" charset="0"/>
              </a:rPr>
              <a:t> a </a:t>
            </a:r>
            <a:r>
              <a:rPr lang="en-US" sz="3000" dirty="0" err="1">
                <a:latin typeface="+mj-lt"/>
                <a:ea typeface="Cambria" panose="02040503050406030204" pitchFamily="18" charset="0"/>
                <a:cs typeface="Cambria" panose="02040503050406030204" pitchFamily="18" charset="0"/>
              </a:rPr>
              <a:t>ekonomika</a:t>
            </a:r>
            <a:r>
              <a:rPr lang="en-US" sz="3000" dirty="0">
                <a:latin typeface="+mj-lt"/>
                <a:ea typeface="Cambria" panose="02040503050406030204" pitchFamily="18" charset="0"/>
                <a:cs typeface="Cambria" panose="02040503050406030204" pitchFamily="18" charset="0"/>
              </a:rPr>
              <a:t>.</a:t>
            </a:r>
          </a:p>
          <a:p>
            <a:pPr marL="457200" indent="-457200">
              <a:buFont typeface="Arial" panose="020B0604020202020204" pitchFamily="34" charset="0"/>
              <a:buChar char="•"/>
            </a:pPr>
            <a:r>
              <a:rPr lang="en-US" sz="3000" dirty="0">
                <a:latin typeface="+mj-lt"/>
                <a:ea typeface="Cambria" panose="02040503050406030204" pitchFamily="18" charset="0"/>
                <a:cs typeface="Cambria" panose="02040503050406030204" pitchFamily="18" charset="0"/>
              </a:rPr>
              <a:t>Bez flexibility </a:t>
            </a:r>
            <a:r>
              <a:rPr lang="en-US" sz="3000" dirty="0" err="1">
                <a:latin typeface="+mj-lt"/>
                <a:ea typeface="Cambria" panose="02040503050406030204" pitchFamily="18" charset="0"/>
                <a:cs typeface="Cambria" panose="02040503050406030204" pitchFamily="18" charset="0"/>
              </a:rPr>
              <a:t>zabudovanej</a:t>
            </a:r>
            <a:r>
              <a:rPr lang="en-US" sz="3000" dirty="0">
                <a:latin typeface="+mj-lt"/>
                <a:ea typeface="Cambria" panose="02040503050406030204" pitchFamily="18" charset="0"/>
                <a:cs typeface="Cambria" panose="02040503050406030204" pitchFamily="18" charset="0"/>
              </a:rPr>
              <a:t> do </a:t>
            </a:r>
            <a:r>
              <a:rPr lang="en-US" sz="3000" dirty="0" err="1">
                <a:latin typeface="+mj-lt"/>
                <a:ea typeface="Cambria" panose="02040503050406030204" pitchFamily="18" charset="0"/>
                <a:cs typeface="Cambria" panose="02040503050406030204" pitchFamily="18" charset="0"/>
              </a:rPr>
              <a:t>vášho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podnikateľského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plánu</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možno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nebudete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môcť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podľa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potreby</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preorientovať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nový</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kurz</a:t>
            </a:r>
            <a:endParaRPr lang="en-US" sz="3000" dirty="0">
              <a:latin typeface="+mj-lt"/>
            </a:endParaRPr>
          </a:p>
        </p:txBody>
      </p:sp>
    </p:spTree>
    <p:extLst>
      <p:ext uri="{BB962C8B-B14F-4D97-AF65-F5344CB8AC3E}">
        <p14:creationId xmlns:p14="http://schemas.microsoft.com/office/powerpoint/2010/main" val="770221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52954"/>
            <a:ext cx="8229600" cy="4427806"/>
          </a:xfrm>
        </p:spPr>
        <p:txBody>
          <a:bodyPr>
            <a:normAutofit/>
          </a:bodyPr>
          <a:lstStyle/>
          <a:p>
            <a:pPr lvl="0" algn="just">
              <a:spcBef>
                <a:spcPts val="320"/>
              </a:spcBef>
              <a:buSzPts val="1600"/>
            </a:pPr>
            <a:r>
              <a:rPr lang="el-GR" sz="3000" b="0" dirty="0">
                <a:latin typeface="+mj-lt"/>
                <a:ea typeface="Montserrat"/>
                <a:cs typeface="Calibri" panose="020F0502020204030204" pitchFamily="34" charset="0"/>
                <a:sym typeface="Montserrat"/>
              </a:rPr>
              <a:t>  </a:t>
            </a:r>
            <a:r>
              <a:rPr lang="en-US" sz="3000" b="0" dirty="0">
                <a:latin typeface="+mj-lt"/>
                <a:ea typeface="Montserrat"/>
                <a:cs typeface="Calibri" panose="020F0502020204030204" pitchFamily="34" charset="0"/>
                <a:sym typeface="Montserrat"/>
              </a:rPr>
              <a:t>V </a:t>
            </a:r>
            <a:r>
              <a:rPr lang="en-US" sz="3000" b="0" dirty="0" err="1">
                <a:latin typeface="+mj-lt"/>
                <a:ea typeface="Montserrat"/>
                <a:cs typeface="Calibri" panose="020F0502020204030204" pitchFamily="34" charset="0"/>
                <a:sym typeface="Montserrat"/>
              </a:rPr>
              <a:t>tejto</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časti</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sa</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naučíte</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pripraviť</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písomný</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popis</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budúcnosti</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vášho</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podnikania</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Dozviete</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sa</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čo</a:t>
            </a:r>
            <a:r>
              <a:rPr lang="en-US" sz="3000" b="0" dirty="0">
                <a:latin typeface="+mj-lt"/>
                <a:ea typeface="Montserrat"/>
                <a:cs typeface="Calibri" panose="020F0502020204030204" pitchFamily="34" charset="0"/>
                <a:sym typeface="Montserrat"/>
              </a:rPr>
              <a:t> je to </a:t>
            </a:r>
            <a:r>
              <a:rPr lang="en-US" sz="3000" b="0" dirty="0" err="1">
                <a:latin typeface="+mj-lt"/>
                <a:ea typeface="Montserrat"/>
                <a:cs typeface="Calibri" panose="020F0502020204030204" pitchFamily="34" charset="0"/>
                <a:sym typeface="Montserrat"/>
              </a:rPr>
              <a:t>podnikateľský</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plán</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užitočnosť</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takéhoto</a:t>
            </a:r>
            <a:r>
              <a:rPr lang="en-US" sz="3000" b="0" dirty="0">
                <a:latin typeface="+mj-lt"/>
                <a:ea typeface="Montserrat"/>
                <a:cs typeface="Calibri" panose="020F0502020204030204" pitchFamily="34" charset="0"/>
                <a:sym typeface="Montserrat"/>
              </a:rPr>
              <a:t> </a:t>
            </a:r>
            <a:r>
              <a:rPr lang="en-US" sz="3000" b="0" dirty="0" err="1">
                <a:latin typeface="+mj-lt"/>
                <a:ea typeface="Montserrat"/>
                <a:cs typeface="Calibri" panose="020F0502020204030204" pitchFamily="34" charset="0"/>
                <a:sym typeface="Montserrat"/>
              </a:rPr>
              <a:t>plánu</a:t>
            </a:r>
            <a:r>
              <a:rPr lang="en-US" sz="3000" b="0" dirty="0">
                <a:latin typeface="+mj-lt"/>
                <a:ea typeface="Montserrat"/>
                <a:cs typeface="Calibri" panose="020F0502020204030204" pitchFamily="34" charset="0"/>
                <a:sym typeface="Montserrat"/>
              </a:rPr>
              <a:t> a </a:t>
            </a:r>
            <a:r>
              <a:rPr lang="en-US" sz="3000" b="0" dirty="0" err="1">
                <a:latin typeface="+mj-lt"/>
                <a:ea typeface="Montserrat"/>
                <a:cs typeface="Calibri" panose="020F0502020204030204" pitchFamily="34" charset="0"/>
                <a:sym typeface="Montserrat"/>
              </a:rPr>
              <a:t>ako</a:t>
            </a:r>
            <a:r>
              <a:rPr lang="en-US" sz="3000" b="0" dirty="0">
                <a:latin typeface="+mj-lt"/>
                <a:ea typeface="Montserrat"/>
                <a:cs typeface="Calibri" panose="020F0502020204030204" pitchFamily="34" charset="0"/>
                <a:sym typeface="Montserrat"/>
              </a:rPr>
              <a:t> ho </a:t>
            </a:r>
            <a:r>
              <a:rPr lang="en-US" sz="3000" b="0" dirty="0" err="1">
                <a:latin typeface="+mj-lt"/>
                <a:ea typeface="Montserrat"/>
                <a:cs typeface="Calibri" panose="020F0502020204030204" pitchFamily="34" charset="0"/>
                <a:sym typeface="Montserrat"/>
              </a:rPr>
              <a:t>napísať</a:t>
            </a:r>
            <a:r>
              <a:rPr lang="en-US" sz="3000" b="0" dirty="0">
                <a:latin typeface="+mj-lt"/>
                <a:cs typeface="Calibri" panose="020F0502020204030204" pitchFamily="34" charset="0"/>
              </a:rPr>
              <a:t>.</a:t>
            </a:r>
            <a:endParaRPr lang="en-US" sz="3000" b="0" dirty="0">
              <a:latin typeface="+mj-lt"/>
              <a:ea typeface="Montserrat"/>
              <a:cs typeface="Calibri" panose="020F0502020204030204" pitchFamily="34" charset="0"/>
              <a:sym typeface="Montserrat"/>
            </a:endParaRPr>
          </a:p>
          <a:p>
            <a:pPr marL="685800" lvl="1" indent="0">
              <a:buNone/>
            </a:pPr>
            <a:endParaRPr lang="sk-SK"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sk-SK" dirty="0"/>
              <a:t>ÚVOD</a:t>
            </a:r>
          </a:p>
        </p:txBody>
      </p:sp>
    </p:spTree>
    <p:extLst>
      <p:ext uri="{BB962C8B-B14F-4D97-AF65-F5344CB8AC3E}">
        <p14:creationId xmlns:p14="http://schemas.microsoft.com/office/powerpoint/2010/main" val="629701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199"/>
            <a:ext cx="8229600" cy="5046785"/>
          </a:xfrm>
        </p:spPr>
        <p:txBody>
          <a:bodyPr>
            <a:normAutofit fontScale="92500" lnSpcReduction="20000"/>
          </a:bodyPr>
          <a:lstStyle/>
          <a:p>
            <a:pPr marL="685800" indent="-457200">
              <a:buFont typeface="Arial" panose="020B0604020202020204" pitchFamily="34" charset="0"/>
              <a:buChar char="•"/>
            </a:pPr>
            <a:r>
              <a:rPr lang="en-US" sz="3000" b="0" dirty="0" err="1"/>
              <a:t>Hlavným</a:t>
            </a:r>
            <a:r>
              <a:rPr lang="en-US" sz="3000" b="0" dirty="0"/>
              <a:t> </a:t>
            </a:r>
            <a:r>
              <a:rPr lang="en-US" sz="3000" b="0" dirty="0" err="1"/>
              <a:t>dôvodom</a:t>
            </a:r>
            <a:r>
              <a:rPr lang="en-US" sz="3000" b="0" dirty="0"/>
              <a:t> pre </a:t>
            </a:r>
            <a:r>
              <a:rPr lang="en-US" sz="3000" b="0" dirty="0" err="1"/>
              <a:t>podnikateľský</a:t>
            </a:r>
            <a:r>
              <a:rPr lang="en-US" sz="3000" b="0" dirty="0"/>
              <a:t> </a:t>
            </a:r>
            <a:r>
              <a:rPr lang="en-US" sz="3000" b="0" dirty="0" err="1"/>
              <a:t>plán</a:t>
            </a:r>
            <a:r>
              <a:rPr lang="en-US" sz="3000" b="0" dirty="0"/>
              <a:t> je </a:t>
            </a:r>
            <a:r>
              <a:rPr lang="en-US" sz="3000" b="0" dirty="0" err="1"/>
              <a:t>poskytnúť</a:t>
            </a:r>
            <a:r>
              <a:rPr lang="en-US" sz="3000" b="0" dirty="0"/>
              <a:t> </a:t>
            </a:r>
            <a:r>
              <a:rPr lang="en-US" sz="3000" b="0" dirty="0" err="1"/>
              <a:t>vlastníkom</a:t>
            </a:r>
            <a:r>
              <a:rPr lang="en-US" sz="3000" b="0" dirty="0"/>
              <a:t> </a:t>
            </a:r>
            <a:r>
              <a:rPr lang="en-US" sz="3000" b="0" dirty="0" err="1"/>
              <a:t>jasný</a:t>
            </a:r>
            <a:r>
              <a:rPr lang="en-US" sz="3000" b="0" dirty="0"/>
              <a:t> </a:t>
            </a:r>
            <a:r>
              <a:rPr lang="en-US" sz="3000" b="0" dirty="0" err="1"/>
              <a:t>obraz</a:t>
            </a:r>
            <a:r>
              <a:rPr lang="en-US" sz="3000" b="0" dirty="0"/>
              <a:t> o </a:t>
            </a:r>
            <a:r>
              <a:rPr lang="en-US" sz="3000" b="0" dirty="0" err="1"/>
              <a:t>cieľoch</a:t>
            </a:r>
            <a:r>
              <a:rPr lang="en-US" sz="3000" b="0" dirty="0"/>
              <a:t>, </a:t>
            </a:r>
            <a:r>
              <a:rPr lang="en-US" sz="3000" b="0" dirty="0" err="1"/>
              <a:t>cieľoch</a:t>
            </a:r>
            <a:r>
              <a:rPr lang="en-US" sz="3000" b="0" dirty="0"/>
              <a:t>, </a:t>
            </a:r>
            <a:r>
              <a:rPr lang="en-US" sz="3000" b="0" dirty="0" err="1"/>
              <a:t>zdrojoch</a:t>
            </a:r>
            <a:r>
              <a:rPr lang="en-US" sz="3000" b="0" dirty="0"/>
              <a:t>, </a:t>
            </a:r>
            <a:r>
              <a:rPr lang="en-US" sz="3000" b="0" dirty="0" err="1"/>
              <a:t>potenciálnych</a:t>
            </a:r>
            <a:r>
              <a:rPr lang="en-US" sz="3000" b="0" dirty="0"/>
              <a:t> </a:t>
            </a:r>
            <a:r>
              <a:rPr lang="en-US" sz="3000" b="0" dirty="0" err="1"/>
              <a:t>nákladoch</a:t>
            </a:r>
            <a:r>
              <a:rPr lang="en-US" sz="3000" b="0" dirty="0"/>
              <a:t> a </a:t>
            </a:r>
            <a:r>
              <a:rPr lang="en-US" sz="3000" b="0" dirty="0" err="1"/>
              <a:t>nevýhodách</a:t>
            </a:r>
            <a:r>
              <a:rPr lang="en-US" sz="3000" b="0" dirty="0"/>
              <a:t> </a:t>
            </a:r>
            <a:r>
              <a:rPr lang="en-US" sz="3000" b="0" dirty="0" err="1"/>
              <a:t>určitých</a:t>
            </a:r>
            <a:r>
              <a:rPr lang="en-US" sz="3000" b="0" dirty="0"/>
              <a:t> </a:t>
            </a:r>
            <a:r>
              <a:rPr lang="en-US" sz="3000" b="0" dirty="0" err="1"/>
              <a:t>obchodných</a:t>
            </a:r>
            <a:r>
              <a:rPr lang="en-US" sz="3000" b="0" dirty="0"/>
              <a:t> </a:t>
            </a:r>
            <a:r>
              <a:rPr lang="en-US" sz="3000" b="0" dirty="0" err="1"/>
              <a:t>rozhodnutí</a:t>
            </a:r>
            <a:r>
              <a:rPr lang="en-US" sz="3000" b="0" dirty="0"/>
              <a:t>.</a:t>
            </a:r>
          </a:p>
          <a:p>
            <a:pPr marL="685800" indent="-457200">
              <a:buFont typeface="Arial" panose="020B0604020202020204" pitchFamily="34" charset="0"/>
              <a:buChar char="•"/>
            </a:pPr>
            <a:r>
              <a:rPr lang="en-US" sz="3000" b="0" dirty="0" err="1"/>
              <a:t>Dobre</a:t>
            </a:r>
            <a:r>
              <a:rPr lang="en-US" sz="3000" b="0" dirty="0"/>
              <a:t> </a:t>
            </a:r>
            <a:r>
              <a:rPr lang="en-US" sz="3000" b="0" dirty="0" err="1"/>
              <a:t>pripravený</a:t>
            </a:r>
            <a:r>
              <a:rPr lang="en-US" sz="3000" b="0" dirty="0"/>
              <a:t> a </a:t>
            </a:r>
            <a:r>
              <a:rPr lang="en-US" sz="3000" b="0" dirty="0" err="1"/>
              <a:t>vykonaný</a:t>
            </a:r>
            <a:r>
              <a:rPr lang="en-US" sz="3000" b="0" dirty="0"/>
              <a:t> </a:t>
            </a:r>
            <a:r>
              <a:rPr lang="en-US" sz="3000" b="0" dirty="0" err="1"/>
              <a:t>podnikateľský</a:t>
            </a:r>
            <a:r>
              <a:rPr lang="en-US" sz="3000" b="0" dirty="0"/>
              <a:t> </a:t>
            </a:r>
            <a:r>
              <a:rPr lang="en-US" sz="3000" b="0" dirty="0" err="1"/>
              <a:t>plán</a:t>
            </a:r>
            <a:r>
              <a:rPr lang="en-US" sz="3000" b="0" dirty="0"/>
              <a:t> je </a:t>
            </a:r>
            <a:r>
              <a:rPr lang="en-US" sz="3000" b="0" dirty="0" err="1"/>
              <a:t>najdôležitejším</a:t>
            </a:r>
            <a:r>
              <a:rPr lang="en-US" sz="3000" b="0" dirty="0"/>
              <a:t> </a:t>
            </a:r>
            <a:r>
              <a:rPr lang="en-US" sz="3000" b="0" dirty="0" err="1"/>
              <a:t>obchodným</a:t>
            </a:r>
            <a:r>
              <a:rPr lang="en-US" sz="3000" b="0" dirty="0"/>
              <a:t> </a:t>
            </a:r>
            <a:r>
              <a:rPr lang="en-US" sz="3000" b="0" dirty="0" err="1"/>
              <a:t>dokumentom</a:t>
            </a:r>
            <a:r>
              <a:rPr lang="en-US" sz="3000" b="0" dirty="0"/>
              <a:t> </a:t>
            </a:r>
            <a:r>
              <a:rPr lang="en-US" sz="3000" b="0" dirty="0" err="1"/>
              <a:t>podnikateľa</a:t>
            </a:r>
            <a:r>
              <a:rPr lang="en-US" sz="3000" b="0" dirty="0"/>
              <a:t>.</a:t>
            </a:r>
          </a:p>
          <a:p>
            <a:pPr marL="685800" indent="-457200">
              <a:buFont typeface="Arial" panose="020B0604020202020204" pitchFamily="34" charset="0"/>
              <a:buChar char="•"/>
            </a:pPr>
            <a:r>
              <a:rPr lang="en-US" sz="3000" b="0" dirty="0" err="1"/>
              <a:t>Keďže</a:t>
            </a:r>
            <a:r>
              <a:rPr lang="en-US" sz="3000" b="0" dirty="0"/>
              <a:t> </a:t>
            </a:r>
            <a:r>
              <a:rPr lang="en-US" sz="3000" b="0" dirty="0" err="1"/>
              <a:t>počet</a:t>
            </a:r>
            <a:r>
              <a:rPr lang="en-US" sz="3000" b="0" dirty="0"/>
              <a:t> </a:t>
            </a:r>
            <a:r>
              <a:rPr lang="en-US" sz="3000" b="0" dirty="0" err="1"/>
              <a:t>nových</a:t>
            </a:r>
            <a:r>
              <a:rPr lang="en-US" sz="3000" b="0" dirty="0"/>
              <a:t> </a:t>
            </a:r>
            <a:r>
              <a:rPr lang="en-US" sz="3000" b="0" dirty="0" err="1"/>
              <a:t>podnikov</a:t>
            </a:r>
            <a:r>
              <a:rPr lang="en-US" sz="3000" b="0" dirty="0"/>
              <a:t> </a:t>
            </a:r>
            <a:r>
              <a:rPr lang="en-US" sz="3000" b="0" dirty="0" err="1"/>
              <a:t>každým</a:t>
            </a:r>
            <a:r>
              <a:rPr lang="en-US" sz="3000" b="0" dirty="0"/>
              <a:t> </a:t>
            </a:r>
            <a:r>
              <a:rPr lang="en-US" sz="3000" b="0" dirty="0" err="1"/>
              <a:t>rokom</a:t>
            </a:r>
            <a:r>
              <a:rPr lang="en-US" sz="3000" b="0" dirty="0"/>
              <a:t> </a:t>
            </a:r>
            <a:r>
              <a:rPr lang="en-US" sz="3000" b="0" dirty="0" err="1"/>
              <a:t>rastie</a:t>
            </a:r>
            <a:r>
              <a:rPr lang="en-US" sz="3000" b="0" dirty="0"/>
              <a:t>, </a:t>
            </a:r>
            <a:r>
              <a:rPr lang="en-US" sz="3000" b="0" dirty="0" err="1"/>
              <a:t>súťaž</a:t>
            </a:r>
            <a:r>
              <a:rPr lang="en-US" sz="3000" b="0" dirty="0"/>
              <a:t> o </a:t>
            </a:r>
            <a:r>
              <a:rPr lang="en-US" sz="3000" b="0" dirty="0" err="1"/>
              <a:t>financovanie</a:t>
            </a:r>
            <a:r>
              <a:rPr lang="en-US" sz="3000" b="0" dirty="0"/>
              <a:t> je </a:t>
            </a:r>
            <a:r>
              <a:rPr lang="en-US" sz="3000" b="0" dirty="0" err="1"/>
              <a:t>väčšia</a:t>
            </a:r>
            <a:r>
              <a:rPr lang="en-US" sz="3000" b="0" dirty="0"/>
              <a:t> </a:t>
            </a:r>
            <a:r>
              <a:rPr lang="en-US" sz="3000" b="0" dirty="0" err="1"/>
              <a:t>ako</a:t>
            </a:r>
            <a:r>
              <a:rPr lang="en-US" sz="3000" b="0" dirty="0"/>
              <a:t> </a:t>
            </a:r>
            <a:r>
              <a:rPr lang="en-US" sz="3000" b="0" dirty="0" err="1"/>
              <a:t>kedykoľvek</a:t>
            </a:r>
            <a:r>
              <a:rPr lang="en-US" sz="3000" b="0" dirty="0"/>
              <a:t> </a:t>
            </a:r>
            <a:r>
              <a:rPr lang="en-US" sz="3000" b="0" dirty="0" err="1"/>
              <a:t>predtým</a:t>
            </a:r>
            <a:r>
              <a:rPr lang="en-US" sz="3000" b="0" dirty="0"/>
              <a:t>. </a:t>
            </a:r>
            <a:r>
              <a:rPr lang="en-US" sz="3000" b="0" dirty="0" err="1"/>
              <a:t>Dobre</a:t>
            </a:r>
            <a:r>
              <a:rPr lang="en-US" sz="3000" b="0" dirty="0"/>
              <a:t> </a:t>
            </a:r>
            <a:r>
              <a:rPr lang="en-US" sz="3000" b="0" dirty="0" err="1"/>
              <a:t>koncipovaný</a:t>
            </a:r>
            <a:r>
              <a:rPr lang="en-US" sz="3000" b="0" dirty="0"/>
              <a:t> </a:t>
            </a:r>
            <a:r>
              <a:rPr lang="en-US" sz="3000" b="0" dirty="0" err="1"/>
              <a:t>podnikateľský</a:t>
            </a:r>
            <a:r>
              <a:rPr lang="en-US" sz="3000" b="0" dirty="0"/>
              <a:t> </a:t>
            </a:r>
            <a:r>
              <a:rPr lang="en-US" sz="3000" b="0" dirty="0" err="1"/>
              <a:t>plán</a:t>
            </a:r>
            <a:r>
              <a:rPr lang="en-US" sz="3000" b="0" dirty="0"/>
              <a:t> je </a:t>
            </a:r>
            <a:r>
              <a:rPr lang="en-US" sz="3000" b="0" dirty="0" err="1"/>
              <a:t>stále</a:t>
            </a:r>
            <a:r>
              <a:rPr lang="en-US" sz="3000" b="0" dirty="0"/>
              <a:t> </a:t>
            </a:r>
            <a:r>
              <a:rPr lang="en-US" sz="3000" b="0" dirty="0" err="1"/>
              <a:t>najúčinnejším</a:t>
            </a:r>
            <a:r>
              <a:rPr lang="en-US" sz="3000" b="0" dirty="0"/>
              <a:t> </a:t>
            </a:r>
            <a:r>
              <a:rPr lang="en-US" sz="3000" b="0" dirty="0" err="1"/>
              <a:t>nástrojom</a:t>
            </a:r>
            <a:r>
              <a:rPr lang="en-US" sz="3000" b="0" dirty="0"/>
              <a:t> </a:t>
            </a:r>
            <a:r>
              <a:rPr lang="en-US" sz="3000" b="0" dirty="0" err="1"/>
              <a:t>na</a:t>
            </a:r>
            <a:r>
              <a:rPr lang="en-US" sz="3000" b="0" dirty="0"/>
              <a:t> </a:t>
            </a:r>
            <a:r>
              <a:rPr lang="en-US" sz="3000" b="0" dirty="0" err="1"/>
              <a:t>dosahovanie</a:t>
            </a:r>
            <a:r>
              <a:rPr lang="en-US" sz="3000" b="0" dirty="0"/>
              <a:t> </a:t>
            </a:r>
            <a:r>
              <a:rPr lang="en-US" sz="3000" b="0" dirty="0" err="1"/>
              <a:t>dlhodobých</a:t>
            </a:r>
            <a:r>
              <a:rPr lang="en-US" sz="3000" b="0" dirty="0"/>
              <a:t> </a:t>
            </a:r>
            <a:r>
              <a:rPr lang="en-US" sz="3000" b="0" dirty="0" err="1"/>
              <a:t>cieľov</a:t>
            </a:r>
            <a:r>
              <a:rPr lang="en-US" sz="3000" b="0" dirty="0"/>
              <a:t> a </a:t>
            </a:r>
            <a:r>
              <a:rPr lang="en-US" sz="3000" b="0" dirty="0" err="1"/>
              <a:t>dosahovanie</a:t>
            </a:r>
            <a:r>
              <a:rPr lang="en-US" sz="3000" b="0" dirty="0"/>
              <a:t> </a:t>
            </a:r>
            <a:r>
              <a:rPr lang="en-US" sz="3000" b="0" dirty="0" err="1"/>
              <a:t>úspechu</a:t>
            </a:r>
            <a:r>
              <a:rPr lang="en-US" sz="3000" b="0" dirty="0"/>
              <a:t>.</a:t>
            </a:r>
          </a:p>
        </p:txBody>
      </p:sp>
      <p:sp>
        <p:nvSpPr>
          <p:cNvPr id="4" name="Title 3"/>
          <p:cNvSpPr>
            <a:spLocks noGrp="1"/>
          </p:cNvSpPr>
          <p:nvPr>
            <p:ph type="title"/>
          </p:nvPr>
        </p:nvSpPr>
        <p:spPr/>
        <p:txBody>
          <a:bodyPr/>
          <a:lstStyle/>
          <a:p>
            <a:r>
              <a:rPr lang="en-US" dirty="0"/>
              <a:t>5.2	</a:t>
            </a:r>
            <a:r>
              <a:rPr lang="en-US" dirty="0" err="1"/>
              <a:t>Úvahy</a:t>
            </a:r>
            <a:r>
              <a:rPr lang="en-US" dirty="0"/>
              <a:t> o </a:t>
            </a:r>
            <a:r>
              <a:rPr lang="en-US" dirty="0" err="1"/>
              <a:t>podnikateľskom</a:t>
            </a:r>
            <a:r>
              <a:rPr lang="en-US" dirty="0"/>
              <a:t> </a:t>
            </a:r>
            <a:r>
              <a:rPr lang="en-US" dirty="0" err="1"/>
              <a:t>pláne</a:t>
            </a:r>
            <a:endParaRPr lang="en-US" dirty="0"/>
          </a:p>
        </p:txBody>
      </p:sp>
    </p:spTree>
    <p:extLst>
      <p:ext uri="{BB962C8B-B14F-4D97-AF65-F5344CB8AC3E}">
        <p14:creationId xmlns:p14="http://schemas.microsoft.com/office/powerpoint/2010/main" val="1395663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1323439"/>
          </a:xfrm>
          <a:prstGeom prst="rect">
            <a:avLst/>
          </a:prstGeom>
          <a:noFill/>
        </p:spPr>
        <p:txBody>
          <a:bodyPr wrap="square" rtlCol="0">
            <a:spAutoFit/>
          </a:bodyPr>
          <a:lstStyle/>
          <a:p>
            <a:r>
              <a:rPr lang="en-US" sz="4000" dirty="0" err="1">
                <a:solidFill>
                  <a:srgbClr val="398F98"/>
                </a:solidFill>
                <a:latin typeface="Calibri"/>
                <a:cs typeface="Calibri"/>
              </a:rPr>
              <a:t>Upozornenie</a:t>
            </a:r>
            <a:r>
              <a:rPr lang="en-US" sz="4000" dirty="0">
                <a:solidFill>
                  <a:srgbClr val="398F98"/>
                </a:solidFill>
                <a:latin typeface="Calibri"/>
                <a:cs typeface="Calibri"/>
              </a:rPr>
              <a:t> o </a:t>
            </a:r>
            <a:r>
              <a:rPr lang="en-US" sz="4000" dirty="0" err="1">
                <a:solidFill>
                  <a:srgbClr val="398F98"/>
                </a:solidFill>
                <a:latin typeface="Calibri"/>
                <a:cs typeface="Calibri"/>
              </a:rPr>
              <a:t>autorských</a:t>
            </a:r>
            <a:r>
              <a:rPr lang="en-US" sz="4000" dirty="0">
                <a:solidFill>
                  <a:srgbClr val="398F98"/>
                </a:solidFill>
                <a:latin typeface="Calibri"/>
                <a:cs typeface="Calibri"/>
              </a:rPr>
              <a:t> </a:t>
            </a:r>
            <a:r>
              <a:rPr lang="en-US" sz="4000" dirty="0" err="1">
                <a:solidFill>
                  <a:srgbClr val="398F98"/>
                </a:solidFill>
                <a:latin typeface="Calibri"/>
                <a:cs typeface="Calibri"/>
              </a:rPr>
              <a:t>právach</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 </a:t>
            </a:r>
            <a:r>
              <a:rPr lang="en-US" dirty="0"/>
              <a:t>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 </a:t>
            </a:r>
            <a:r>
              <a:rPr lang="en-US" dirty="0"/>
              <a:t>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err="1">
                <a:solidFill>
                  <a:srgbClr val="398F98"/>
                </a:solidFill>
                <a:latin typeface="Calibri"/>
                <a:cs typeface="Calibri"/>
              </a:rPr>
              <a:t>Bibliografia</a:t>
            </a:r>
            <a:endParaRPr lang="en-US" sz="4000" dirty="0">
              <a:solidFill>
                <a:srgbClr val="398F98"/>
              </a:solidFill>
              <a:latin typeface="Calibri"/>
              <a:cs typeface="Calibri"/>
            </a:endParaRPr>
          </a:p>
        </p:txBody>
      </p:sp>
      <p:sp>
        <p:nvSpPr>
          <p:cNvPr id="9" name="Rectangle 3">
            <a:extLst>
              <a:ext uri="{FF2B5EF4-FFF2-40B4-BE49-F238E27FC236}">
                <a16:creationId xmlns:a16="http://schemas.microsoft.com/office/drawing/2014/main" id="{02683808-C029-BF62-78F6-DC7A0559CFE4}"/>
              </a:ext>
            </a:extLst>
          </p:cNvPr>
          <p:cNvSpPr>
            <a:spLocks noGrp="1" noChangeArrowheads="1"/>
          </p:cNvSpPr>
          <p:nvPr>
            <p:ph type="body" idx="2"/>
          </p:nvPr>
        </p:nvSpPr>
        <p:spPr bwMode="auto">
          <a:xfrm>
            <a:off x="389931" y="1469945"/>
            <a:ext cx="841102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a:p>
          <a:p>
            <a:pPr>
              <a:spcBef>
                <a:spcPts val="0"/>
              </a:spcBef>
              <a:buClr>
                <a:srgbClr val="000000"/>
              </a:buClr>
            </a:pPr>
            <a:r>
              <a:rPr lang="en-US" sz="1400" b="0" dirty="0">
                <a:solidFill>
                  <a:srgbClr val="000000"/>
                </a:solidFill>
              </a:rPr>
              <a:t>[1] Nunn, Leslie. (2010). The Importance Of A Good Business Plan. Journal of Business &amp; Economics Research (JBER). 8. 10.19030/jber.v8i2.677.</a:t>
            </a:r>
          </a:p>
          <a:p>
            <a:pPr>
              <a:spcBef>
                <a:spcPts val="0"/>
              </a:spcBef>
              <a:buClr>
                <a:srgbClr val="000000"/>
              </a:buClr>
            </a:pPr>
            <a:r>
              <a:rPr lang="en-US" sz="1400" b="0" dirty="0">
                <a:solidFill>
                  <a:srgbClr val="000000"/>
                </a:solidFill>
              </a:rPr>
              <a:t>[2] </a:t>
            </a:r>
            <a:r>
              <a:rPr lang="en-US" sz="1400" b="0" dirty="0">
                <a:solidFill>
                  <a:srgbClr val="000000"/>
                </a:solidFill>
                <a:hlinkClick r:id="rId3"/>
              </a:rPr>
              <a:t>https://www.investopedia.com/terms/b/business-plan.asp</a:t>
            </a:r>
            <a:r>
              <a:rPr lang="en-US" sz="1400" b="0" dirty="0">
                <a:solidFill>
                  <a:srgbClr val="000000"/>
                </a:solidFill>
              </a:rPr>
              <a:t> </a:t>
            </a:r>
          </a:p>
          <a:p>
            <a:pPr>
              <a:spcBef>
                <a:spcPts val="0"/>
              </a:spcBef>
              <a:buClr>
                <a:srgbClr val="000000"/>
              </a:buClr>
            </a:pPr>
            <a:r>
              <a:rPr lang="en-US" sz="1400" b="0" dirty="0">
                <a:solidFill>
                  <a:srgbClr val="000000"/>
                </a:solidFill>
              </a:rPr>
              <a:t>[3] </a:t>
            </a:r>
            <a:r>
              <a:rPr lang="en-US" sz="1400" b="0" dirty="0">
                <a:solidFill>
                  <a:srgbClr val="000000"/>
                </a:solidFill>
                <a:hlinkClick r:id="rId4"/>
              </a:rPr>
              <a:t>http://www.untag-smd.ac.id/files/Perpustakaan_Digital_1/BUSINESS%20PLAN%20Anatomy%20of%20a%20Business%20Plan%20The%20Step-by-Step%20Guide.PDF</a:t>
            </a:r>
            <a:r>
              <a:rPr lang="en-US" sz="1400" b="0" dirty="0">
                <a:solidFill>
                  <a:srgbClr val="000000"/>
                </a:solidFill>
              </a:rPr>
              <a:t>  </a:t>
            </a:r>
          </a:p>
          <a:p>
            <a:pPr>
              <a:spcBef>
                <a:spcPts val="0"/>
              </a:spcBef>
              <a:buClr>
                <a:srgbClr val="000000"/>
              </a:buClr>
            </a:pPr>
            <a:r>
              <a:rPr lang="en-US" sz="1400" b="0" dirty="0">
                <a:solidFill>
                  <a:srgbClr val="000000"/>
                </a:solidFill>
              </a:rPr>
              <a:t>[4]</a:t>
            </a:r>
            <a:r>
              <a:rPr lang="en-US" sz="1400" b="0" dirty="0">
                <a:solidFill>
                  <a:srgbClr val="000000"/>
                </a:solidFill>
                <a:hlinkClick r:id="rId5"/>
              </a:rPr>
              <a:t>https://www.emerald.com/insight/content/doi/10.1108/00251740210437725/full/html?casa_token=8hwIL8Ab4noAAAAA:cREJOyFnBMfj7d1MgG-SYIvltmShOU5Qo9vQuuyuNJRdvPNEtpsZEi5bBVI0IH2Ad89-Nh5C-5XWztIamLmBCAiEZ6bI7x2vNilkdZLZ_-3JBOOsaZViaQ</a:t>
            </a:r>
            <a:r>
              <a:rPr lang="en-US" sz="1400" b="0" dirty="0">
                <a:solidFill>
                  <a:srgbClr val="000000"/>
                </a:solidFill>
              </a:rPr>
              <a:t>    </a:t>
            </a:r>
          </a:p>
          <a:p>
            <a:pPr>
              <a:spcBef>
                <a:spcPts val="0"/>
              </a:spcBef>
              <a:buClr>
                <a:srgbClr val="000000"/>
              </a:buClr>
            </a:pPr>
            <a:r>
              <a:rPr lang="en-US" sz="1400" b="0" dirty="0">
                <a:solidFill>
                  <a:srgbClr val="000000"/>
                </a:solidFill>
              </a:rPr>
              <a:t>[5]https://www.thinklions.com/blog/ask-the-experts-how-long-should-a-business-plan-be/</a:t>
            </a:r>
          </a:p>
          <a:p>
            <a:pPr>
              <a:spcBef>
                <a:spcPts val="0"/>
              </a:spcBef>
              <a:buClr>
                <a:srgbClr val="000000"/>
              </a:buClr>
            </a:pPr>
            <a:r>
              <a:rPr lang="en-US" sz="1400" b="0" dirty="0">
                <a:solidFill>
                  <a:srgbClr val="000000"/>
                </a:solidFill>
              </a:rPr>
              <a:t>[6] Burns, P. (1996). The business plan. In: Burns, P., Dewhurst, J. (</a:t>
            </a:r>
            <a:r>
              <a:rPr lang="en-US" sz="1400" b="0" dirty="0" err="1">
                <a:solidFill>
                  <a:srgbClr val="000000"/>
                </a:solidFill>
              </a:rPr>
              <a:t>eds</a:t>
            </a:r>
            <a:r>
              <a:rPr lang="en-US" sz="1400" b="0" dirty="0">
                <a:solidFill>
                  <a:srgbClr val="000000"/>
                </a:solidFill>
              </a:rPr>
              <a:t>) Small Business and Entrepreneurship. Macmillan Small Business Series. Palgrave, London. https://doi.org/10.1007/978-1-349-24911-4_9  </a:t>
            </a:r>
          </a:p>
          <a:p>
            <a:pPr>
              <a:spcBef>
                <a:spcPts val="0"/>
              </a:spcBef>
              <a:buClr>
                <a:srgbClr val="000000"/>
              </a:buClr>
            </a:pPr>
            <a:r>
              <a:rPr lang="en-US" sz="1400" b="0" dirty="0">
                <a:solidFill>
                  <a:srgbClr val="000000"/>
                </a:solidFill>
              </a:rPr>
              <a:t>[7] Haag, Annette. (2013). Writing a Successful Business Plan: An Overview. Workplace health &amp; safety. 61. 19-29. 10.3928/21650799-20121221-53.</a:t>
            </a:r>
          </a:p>
          <a:p>
            <a:pPr>
              <a:spcBef>
                <a:spcPts val="0"/>
              </a:spcBef>
              <a:buClr>
                <a:srgbClr val="000000"/>
              </a:buClr>
            </a:pPr>
            <a:r>
              <a:rPr lang="en-US" sz="1400" b="0" dirty="0">
                <a:solidFill>
                  <a:srgbClr val="000000"/>
                </a:solidFill>
              </a:rPr>
              <a:t>[8] Abrams, R. M. (2010). The successful business plan: Secrets &amp; </a:t>
            </a:r>
            <a:r>
              <a:rPr lang="en-US" sz="1400" b="0" dirty="0" err="1">
                <a:solidFill>
                  <a:srgbClr val="000000"/>
                </a:solidFill>
              </a:rPr>
              <a:t>strate-gies</a:t>
            </a:r>
            <a:r>
              <a:rPr lang="en-US" sz="1400" b="0" dirty="0">
                <a:solidFill>
                  <a:srgbClr val="000000"/>
                </a:solidFill>
              </a:rPr>
              <a:t> (5th ed.). Palo Alto, CA: The Planning Shop</a:t>
            </a:r>
          </a:p>
          <a:p>
            <a:pPr>
              <a:spcBef>
                <a:spcPts val="0"/>
              </a:spcBef>
              <a:buClr>
                <a:srgbClr val="000000"/>
              </a:buClr>
            </a:pPr>
            <a:r>
              <a:rPr lang="en-US" sz="1400" b="0" dirty="0">
                <a:solidFill>
                  <a:srgbClr val="000000"/>
                </a:solidFill>
              </a:rPr>
              <a:t>[9] Bangs, D. H., Jr. (1995). The business planning guide: Creating a plan for success in your own business. Chicago, IL: Upstart Publishing.</a:t>
            </a:r>
          </a:p>
          <a:p>
            <a:pPr>
              <a:spcBef>
                <a:spcPts val="0"/>
              </a:spcBef>
              <a:buClr>
                <a:srgbClr val="000000"/>
              </a:buClr>
            </a:pPr>
            <a:r>
              <a:rPr lang="en-US" sz="1400" b="0" dirty="0">
                <a:solidFill>
                  <a:srgbClr val="000000"/>
                </a:solidFill>
              </a:rPr>
              <a:t>[10] </a:t>
            </a:r>
            <a:r>
              <a:rPr lang="en-US" sz="1400" b="0" dirty="0" err="1">
                <a:solidFill>
                  <a:srgbClr val="000000"/>
                </a:solidFill>
              </a:rPr>
              <a:t>Teoli</a:t>
            </a:r>
            <a:r>
              <a:rPr lang="en-US" sz="1400" b="0" dirty="0">
                <a:solidFill>
                  <a:srgbClr val="000000"/>
                </a:solidFill>
              </a:rPr>
              <a:t> D, </a:t>
            </a:r>
            <a:r>
              <a:rPr lang="en-US" sz="1400" b="0" dirty="0" err="1">
                <a:solidFill>
                  <a:srgbClr val="000000"/>
                </a:solidFill>
              </a:rPr>
              <a:t>Sanvictores</a:t>
            </a:r>
            <a:r>
              <a:rPr lang="en-US" sz="1400" b="0" dirty="0">
                <a:solidFill>
                  <a:srgbClr val="000000"/>
                </a:solidFill>
              </a:rPr>
              <a:t> T, An J. SWOT Analysis. In: </a:t>
            </a:r>
            <a:r>
              <a:rPr lang="en-US" sz="1400" b="0" dirty="0" err="1">
                <a:solidFill>
                  <a:srgbClr val="000000"/>
                </a:solidFill>
              </a:rPr>
              <a:t>StatPearls</a:t>
            </a:r>
            <a:r>
              <a:rPr lang="en-US" sz="1400" b="0" dirty="0">
                <a:solidFill>
                  <a:srgbClr val="000000"/>
                </a:solidFill>
              </a:rPr>
              <a:t>. </a:t>
            </a:r>
            <a:r>
              <a:rPr lang="en-US" sz="1400" b="0" dirty="0" err="1">
                <a:solidFill>
                  <a:srgbClr val="000000"/>
                </a:solidFill>
              </a:rPr>
              <a:t>StatPearls</a:t>
            </a:r>
            <a:r>
              <a:rPr lang="en-US" sz="1400" b="0" dirty="0">
                <a:solidFill>
                  <a:srgbClr val="000000"/>
                </a:solidFill>
              </a:rPr>
              <a:t> Publishing, Treasure Island (FL); 2022. PMID: 30725987.</a:t>
            </a:r>
          </a:p>
        </p:txBody>
      </p:sp>
    </p:spTree>
    <p:extLst>
      <p:ext uri="{BB962C8B-B14F-4D97-AF65-F5344CB8AC3E}">
        <p14:creationId xmlns:p14="http://schemas.microsoft.com/office/powerpoint/2010/main" val="440340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err="1">
                <a:solidFill>
                  <a:srgbClr val="398F98"/>
                </a:solidFill>
                <a:latin typeface="Calibri"/>
                <a:cs typeface="Calibri"/>
              </a:rPr>
              <a:t>Bibliografia</a:t>
            </a:r>
            <a:endParaRPr lang="en-US" sz="4000" dirty="0">
              <a:solidFill>
                <a:srgbClr val="398F98"/>
              </a:solidFill>
              <a:latin typeface="Calibri"/>
              <a:cs typeface="Calibri"/>
            </a:endParaRPr>
          </a:p>
        </p:txBody>
      </p:sp>
      <p:sp>
        <p:nvSpPr>
          <p:cNvPr id="9" name="Rectangle 3">
            <a:extLst>
              <a:ext uri="{FF2B5EF4-FFF2-40B4-BE49-F238E27FC236}">
                <a16:creationId xmlns:a16="http://schemas.microsoft.com/office/drawing/2014/main" id="{02683808-C029-BF62-78F6-DC7A0559CFE4}"/>
              </a:ext>
            </a:extLst>
          </p:cNvPr>
          <p:cNvSpPr>
            <a:spLocks noGrp="1" noChangeArrowheads="1"/>
          </p:cNvSpPr>
          <p:nvPr>
            <p:ph type="body" idx="2"/>
          </p:nvPr>
        </p:nvSpPr>
        <p:spPr bwMode="auto">
          <a:xfrm>
            <a:off x="325385" y="1741066"/>
            <a:ext cx="841102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a:p>
          <a:p>
            <a:pPr>
              <a:spcBef>
                <a:spcPts val="0"/>
              </a:spcBef>
              <a:buClr>
                <a:srgbClr val="000000"/>
              </a:buClr>
            </a:pPr>
            <a:r>
              <a:rPr lang="en-US" sz="1400" b="0" dirty="0">
                <a:solidFill>
                  <a:srgbClr val="000000"/>
                </a:solidFill>
              </a:rPr>
              <a:t>[11] </a:t>
            </a:r>
            <a:r>
              <a:rPr lang="en-US" sz="1400" b="0" dirty="0">
                <a:solidFill>
                  <a:srgbClr val="000000"/>
                </a:solidFill>
                <a:hlinkClick r:id="rId3"/>
              </a:rPr>
              <a:t>https://www.cii.co.uk/media/6158020/a-useful-guide-to-swot-analysis.pdf</a:t>
            </a:r>
            <a:r>
              <a:rPr lang="en-US" sz="1400" b="0" dirty="0">
                <a:solidFill>
                  <a:srgbClr val="000000"/>
                </a:solidFill>
              </a:rPr>
              <a:t> </a:t>
            </a:r>
          </a:p>
          <a:p>
            <a:pPr>
              <a:spcBef>
                <a:spcPts val="0"/>
              </a:spcBef>
              <a:buClr>
                <a:srgbClr val="000000"/>
              </a:buClr>
            </a:pPr>
            <a:r>
              <a:rPr lang="en-US" sz="1400" b="0" dirty="0">
                <a:solidFill>
                  <a:srgbClr val="000000"/>
                </a:solidFill>
              </a:rPr>
              <a:t>[12] </a:t>
            </a:r>
            <a:r>
              <a:rPr lang="en-US" sz="1400" b="0" dirty="0">
                <a:solidFill>
                  <a:srgbClr val="000000"/>
                </a:solidFill>
                <a:hlinkClick r:id="rId4"/>
              </a:rPr>
              <a:t>https://pestleanalysis.com/benefits-of-swot-analysis/</a:t>
            </a:r>
            <a:r>
              <a:rPr lang="en-US" sz="1400" b="0" dirty="0">
                <a:solidFill>
                  <a:srgbClr val="000000"/>
                </a:solidFill>
              </a:rPr>
              <a:t> </a:t>
            </a:r>
          </a:p>
          <a:p>
            <a:pPr>
              <a:spcBef>
                <a:spcPts val="0"/>
              </a:spcBef>
              <a:buClr>
                <a:srgbClr val="000000"/>
              </a:buClr>
            </a:pPr>
            <a:r>
              <a:rPr lang="en-US" sz="1400" b="0" dirty="0">
                <a:solidFill>
                  <a:srgbClr val="000000"/>
                </a:solidFill>
              </a:rPr>
              <a:t>[13] </a:t>
            </a:r>
            <a:r>
              <a:rPr lang="en-US" sz="1400" b="0" dirty="0">
                <a:solidFill>
                  <a:srgbClr val="000000"/>
                </a:solidFill>
                <a:hlinkClick r:id="rId5"/>
              </a:rPr>
              <a:t>https://www.masterclass.com/articles/strategic-thinking-guide</a:t>
            </a:r>
            <a:r>
              <a:rPr lang="en-US" sz="1400" b="0" dirty="0">
                <a:solidFill>
                  <a:srgbClr val="000000"/>
                </a:solidFill>
              </a:rPr>
              <a:t> </a:t>
            </a:r>
          </a:p>
          <a:p>
            <a:pPr>
              <a:spcBef>
                <a:spcPts val="0"/>
              </a:spcBef>
              <a:buClr>
                <a:srgbClr val="000000"/>
              </a:buClr>
            </a:pPr>
            <a:r>
              <a:rPr lang="en-US" sz="1400" b="0" dirty="0">
                <a:solidFill>
                  <a:srgbClr val="000000"/>
                </a:solidFill>
              </a:rPr>
              <a:t>[14] </a:t>
            </a:r>
            <a:r>
              <a:rPr lang="en-US" sz="1400" b="0" dirty="0">
                <a:solidFill>
                  <a:srgbClr val="000000"/>
                </a:solidFill>
                <a:hlinkClick r:id="rId6"/>
              </a:rPr>
              <a:t>https://www.betterup.com/blog/big-picture-thinking</a:t>
            </a:r>
            <a:r>
              <a:rPr lang="en-US" sz="1400" b="0" dirty="0">
                <a:solidFill>
                  <a:srgbClr val="000000"/>
                </a:solidFill>
              </a:rPr>
              <a:t> </a:t>
            </a:r>
          </a:p>
          <a:p>
            <a:pPr>
              <a:spcBef>
                <a:spcPts val="0"/>
              </a:spcBef>
              <a:buClr>
                <a:srgbClr val="000000"/>
              </a:buClr>
            </a:pPr>
            <a:r>
              <a:rPr lang="en-US" sz="1400" b="0" dirty="0">
                <a:solidFill>
                  <a:srgbClr val="000000"/>
                </a:solidFill>
              </a:rPr>
              <a:t>[15] </a:t>
            </a:r>
            <a:r>
              <a:rPr lang="en-US" sz="1400" b="0" dirty="0">
                <a:solidFill>
                  <a:srgbClr val="000000"/>
                </a:solidFill>
                <a:hlinkClick r:id="rId7"/>
              </a:rPr>
              <a:t>https://www.forbes.com/sites/forbescoachescouncil/2017/09/01/stop-doing-what-you-should-do-and-turn-your-thoughts-into-action/</a:t>
            </a:r>
            <a:r>
              <a:rPr lang="en-US" sz="1400" b="0" dirty="0">
                <a:solidFill>
                  <a:srgbClr val="000000"/>
                </a:solidFill>
              </a:rPr>
              <a:t> </a:t>
            </a:r>
          </a:p>
          <a:p>
            <a:pPr>
              <a:spcBef>
                <a:spcPts val="0"/>
              </a:spcBef>
              <a:buClr>
                <a:srgbClr val="000000"/>
              </a:buClr>
            </a:pPr>
            <a:r>
              <a:rPr lang="en-US" sz="1400" b="0" dirty="0">
                <a:solidFill>
                  <a:srgbClr val="000000"/>
                </a:solidFill>
              </a:rPr>
              <a:t>[16] </a:t>
            </a:r>
            <a:r>
              <a:rPr lang="en-US" sz="1400" b="0" dirty="0">
                <a:solidFill>
                  <a:srgbClr val="000000"/>
                </a:solidFill>
                <a:hlinkClick r:id="rId8"/>
              </a:rPr>
              <a:t>https://www.investopedia.com/terms/b/business-plan.asp</a:t>
            </a:r>
            <a:r>
              <a:rPr lang="en-US" sz="1400" b="0" dirty="0">
                <a:solidFill>
                  <a:srgbClr val="000000"/>
                </a:solidFill>
              </a:rPr>
              <a:t> </a:t>
            </a:r>
          </a:p>
        </p:txBody>
      </p:sp>
    </p:spTree>
    <p:extLst>
      <p:ext uri="{BB962C8B-B14F-4D97-AF65-F5344CB8AC3E}">
        <p14:creationId xmlns:p14="http://schemas.microsoft.com/office/powerpoint/2010/main" val="3640930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00201"/>
            <a:ext cx="8229600" cy="2828554"/>
          </a:xfrm>
        </p:spPr>
        <p:txBody>
          <a:bodyPr>
            <a:normAutofit fontScale="92500" lnSpcReduction="20000"/>
          </a:bodyPr>
          <a:lstStyle/>
          <a:p>
            <a:pPr marL="228600" indent="0"/>
            <a:r>
              <a:rPr lang="en-US" sz="3000" b="0" dirty="0" err="1">
                <a:effectLst/>
                <a:latin typeface="Arial" panose="020B0604020202020204" pitchFamily="34" charset="0"/>
                <a:ea typeface="Cambria" panose="02040503050406030204" pitchFamily="18" charset="0"/>
                <a:cs typeface="Arial" panose="020B0604020202020204" pitchFamily="34" charset="0"/>
              </a:rPr>
              <a:t>Podnikateľský</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plán</a:t>
            </a:r>
            <a:r>
              <a:rPr lang="en-US" sz="3000" b="0" dirty="0">
                <a:effectLst/>
                <a:latin typeface="Arial" panose="020B0604020202020204" pitchFamily="34" charset="0"/>
                <a:ea typeface="Cambria" panose="02040503050406030204" pitchFamily="18" charset="0"/>
                <a:cs typeface="Arial" panose="020B0604020202020204" pitchFamily="34" charset="0"/>
              </a:rPr>
              <a:t> je </a:t>
            </a:r>
            <a:r>
              <a:rPr lang="en-US" sz="3000" b="0" dirty="0" err="1">
                <a:effectLst/>
                <a:latin typeface="Arial" panose="020B0604020202020204" pitchFamily="34" charset="0"/>
                <a:ea typeface="Cambria" panose="02040503050406030204" pitchFamily="18" charset="0"/>
                <a:cs typeface="Arial" panose="020B0604020202020204" pitchFamily="34" charset="0"/>
              </a:rPr>
              <a:t>dokument</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ktorý</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podrobne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definuje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ciele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spoločnosti</a:t>
            </a:r>
            <a:r>
              <a:rPr lang="en-US" sz="3000" b="0" dirty="0">
                <a:effectLst/>
                <a:latin typeface="Arial" panose="020B0604020202020204" pitchFamily="34" charset="0"/>
                <a:ea typeface="Cambria" panose="02040503050406030204" pitchFamily="18" charset="0"/>
                <a:cs typeface="Arial" panose="020B0604020202020204" pitchFamily="34" charset="0"/>
              </a:rPr>
              <a:t> a </a:t>
            </a:r>
            <a:r>
              <a:rPr lang="en-US" sz="3000" b="0" dirty="0" err="1">
                <a:effectLst/>
                <a:latin typeface="Arial" panose="020B0604020202020204" pitchFamily="34" charset="0"/>
                <a:ea typeface="Cambria" panose="02040503050406030204" pitchFamily="18" charset="0"/>
                <a:cs typeface="Arial" panose="020B0604020202020204" pitchFamily="34" charset="0"/>
              </a:rPr>
              <a:t>spôsob</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akým</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plánuje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dosiahnuť</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svoje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ciele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Tento</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plán</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popisuje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vašu</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firmu</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jej</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ciele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stratégie</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cieľový</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trh</a:t>
            </a:r>
            <a:r>
              <a:rPr lang="en-US" sz="3000" b="0" dirty="0">
                <a:effectLst/>
                <a:latin typeface="Arial" panose="020B0604020202020204" pitchFamily="34" charset="0"/>
                <a:ea typeface="Cambria" panose="02040503050406030204" pitchFamily="18" charset="0"/>
                <a:cs typeface="Arial" panose="020B0604020202020204" pitchFamily="34" charset="0"/>
              </a:rPr>
              <a:t> a </a:t>
            </a:r>
            <a:r>
              <a:rPr lang="en-US" sz="3000" b="0" dirty="0" err="1">
                <a:effectLst/>
                <a:latin typeface="Arial" panose="020B0604020202020204" pitchFamily="34" charset="0"/>
                <a:ea typeface="Cambria" panose="02040503050406030204" pitchFamily="18" charset="0"/>
                <a:cs typeface="Arial" panose="020B0604020202020204" pitchFamily="34" charset="0"/>
              </a:rPr>
              <a:t>finančné</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prognózy</a:t>
            </a:r>
            <a:r>
              <a:rPr lang="en-US" sz="3000" b="0" dirty="0">
                <a:effectLst/>
                <a:latin typeface="Arial" panose="020B0604020202020204" pitchFamily="34" charset="0"/>
                <a:ea typeface="Cambria" panose="02040503050406030204" pitchFamily="18" charset="0"/>
                <a:cs typeface="Arial" panose="020B0604020202020204" pitchFamily="34" charset="0"/>
              </a:rPr>
              <a:t>.</a:t>
            </a:r>
          </a:p>
          <a:p>
            <a:pPr marL="228600" indent="0"/>
            <a:r>
              <a:rPr lang="en-US" sz="3000" b="0" dirty="0" err="1">
                <a:effectLst/>
                <a:latin typeface="Arial" panose="020B0604020202020204" pitchFamily="34" charset="0"/>
                <a:ea typeface="Cambria" panose="02040503050406030204" pitchFamily="18" charset="0"/>
                <a:cs typeface="Arial" panose="020B0604020202020204" pitchFamily="34" charset="0"/>
              </a:rPr>
              <a:t>Podnikateľský</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plán</a:t>
            </a:r>
            <a:r>
              <a:rPr lang="en-US" sz="3000" b="0" dirty="0">
                <a:effectLst/>
                <a:latin typeface="Arial" panose="020B0604020202020204" pitchFamily="34" charset="0"/>
                <a:ea typeface="Cambria" panose="02040503050406030204" pitchFamily="18" charset="0"/>
                <a:cs typeface="Arial" panose="020B0604020202020204" pitchFamily="34" charset="0"/>
              </a:rPr>
              <a:t> je </a:t>
            </a:r>
            <a:r>
              <a:rPr lang="en-US" sz="3000" b="0" dirty="0" err="1">
                <a:effectLst/>
                <a:latin typeface="Arial" panose="020B0604020202020204" pitchFamily="34" charset="0"/>
                <a:ea typeface="Cambria" panose="02040503050406030204" pitchFamily="18" charset="0"/>
                <a:cs typeface="Arial" panose="020B0604020202020204" pitchFamily="34" charset="0"/>
              </a:rPr>
              <a:t>produktom</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strategického</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myslenia</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alebo</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procesu</a:t>
            </a:r>
            <a:r>
              <a:rPr lang="en-US" sz="3000" b="0" dirty="0">
                <a:effectLst/>
                <a:latin typeface="Arial" panose="020B0604020202020204" pitchFamily="34" charset="0"/>
                <a:ea typeface="Cambria" panose="02040503050406030204" pitchFamily="18" charset="0"/>
                <a:cs typeface="Arial" panose="020B0604020202020204" pitchFamily="34" charset="0"/>
              </a:rPr>
              <a:t> </a:t>
            </a:r>
            <a:r>
              <a:rPr lang="en-US" sz="3000" b="0" dirty="0" err="1">
                <a:effectLst/>
                <a:latin typeface="Arial" panose="020B0604020202020204" pitchFamily="34" charset="0"/>
                <a:ea typeface="Cambria" panose="02040503050406030204" pitchFamily="18" charset="0"/>
                <a:cs typeface="Arial" panose="020B0604020202020204" pitchFamily="34" charset="0"/>
              </a:rPr>
              <a:t>plánovania</a:t>
            </a:r>
            <a:r>
              <a:rPr lang="en-IE" sz="3000" b="0" dirty="0">
                <a:effectLst/>
                <a:latin typeface="Arial" panose="020B0604020202020204" pitchFamily="34" charset="0"/>
                <a:ea typeface="Cambria" panose="02040503050406030204" pitchFamily="18" charset="0"/>
                <a:cs typeface="Arial" panose="020B0604020202020204" pitchFamily="34" charset="0"/>
              </a:rPr>
              <a:t>. </a:t>
            </a:r>
          </a:p>
          <a:p>
            <a:pPr marL="228600" indent="0"/>
            <a:endParaRPr lang="sk-SK"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en-US" dirty="0"/>
              <a:t>1.1 ÚVOD DO PODNIKATEĽSKÉHO PLÁNU</a:t>
            </a:r>
            <a:endParaRPr lang="sk-SK" dirty="0"/>
          </a:p>
        </p:txBody>
      </p:sp>
      <p:sp>
        <p:nvSpPr>
          <p:cNvPr id="3" name="TextBox 2">
            <a:extLst>
              <a:ext uri="{FF2B5EF4-FFF2-40B4-BE49-F238E27FC236}">
                <a16:creationId xmlns:a16="http://schemas.microsoft.com/office/drawing/2014/main" id="{A525ED0C-E37D-C0FC-4764-59A8FCB9DF16}"/>
              </a:ext>
            </a:extLst>
          </p:cNvPr>
          <p:cNvSpPr txBox="1"/>
          <p:nvPr/>
        </p:nvSpPr>
        <p:spPr>
          <a:xfrm>
            <a:off x="2564561" y="4428755"/>
            <a:ext cx="6298641" cy="1692771"/>
          </a:xfrm>
          <a:prstGeom prst="rect">
            <a:avLst/>
          </a:prstGeom>
          <a:noFill/>
        </p:spPr>
        <p:txBody>
          <a:bodyPr wrap="square">
            <a:spAutoFit/>
          </a:bodyPr>
          <a:lstStyle/>
          <a:p>
            <a:r>
              <a:rPr lang="en-GB" sz="2600" dirty="0" err="1">
                <a:latin typeface="Arial" panose="020B0604020202020204" pitchFamily="34" charset="0"/>
                <a:cs typeface="Arial" panose="020B0604020202020204" pitchFamily="34" charset="0"/>
              </a:rPr>
              <a:t>Podnikateľský</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plán</a:t>
            </a:r>
            <a:r>
              <a:rPr lang="en-GB" sz="2600" dirty="0">
                <a:latin typeface="Arial" panose="020B0604020202020204" pitchFamily="34" charset="0"/>
                <a:cs typeface="Arial" panose="020B0604020202020204" pitchFamily="34" charset="0"/>
              </a:rPr>
              <a:t> je </a:t>
            </a:r>
            <a:r>
              <a:rPr lang="en-GB" sz="2600" dirty="0" err="1">
                <a:latin typeface="Arial" panose="020B0604020202020204" pitchFamily="34" charset="0"/>
                <a:cs typeface="Arial" panose="020B0604020202020204" pitchFamily="34" charset="0"/>
              </a:rPr>
              <a:t>sprievodca</a:t>
            </a:r>
            <a:r>
              <a:rPr lang="en-GB" sz="2600" dirty="0">
                <a:latin typeface="Arial" panose="020B0604020202020204" pitchFamily="34" charset="0"/>
                <a:cs typeface="Arial" panose="020B0604020202020204" pitchFamily="34" charset="0"/>
              </a:rPr>
              <a:t> – </a:t>
            </a:r>
            <a:r>
              <a:rPr lang="en-GB" sz="2600" dirty="0" err="1">
                <a:latin typeface="Arial" panose="020B0604020202020204" pitchFamily="34" charset="0"/>
                <a:cs typeface="Arial" panose="020B0604020202020204" pitchFamily="34" charset="0"/>
              </a:rPr>
              <a:t>plán</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vášho</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podnikania</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ktorý</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načrtáva</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ciele</a:t>
            </a:r>
            <a:r>
              <a:rPr lang="en-GB" sz="2600" dirty="0">
                <a:latin typeface="Arial" panose="020B0604020202020204" pitchFamily="34" charset="0"/>
                <a:cs typeface="Arial" panose="020B0604020202020204" pitchFamily="34" charset="0"/>
              </a:rPr>
              <a:t> a </a:t>
            </a:r>
            <a:r>
              <a:rPr lang="en-GB" sz="2600" dirty="0" err="1">
                <a:latin typeface="Arial" panose="020B0604020202020204" pitchFamily="34" charset="0"/>
                <a:cs typeface="Arial" panose="020B0604020202020204" pitchFamily="34" charset="0"/>
              </a:rPr>
              <a:t>podrobne</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popisuje</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ako</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plánujete</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tieto</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ciele</a:t>
            </a:r>
            <a:r>
              <a:rPr lang="en-GB" sz="2600" dirty="0">
                <a:latin typeface="Arial" panose="020B0604020202020204" pitchFamily="34" charset="0"/>
                <a:cs typeface="Arial" panose="020B0604020202020204" pitchFamily="34" charset="0"/>
              </a:rPr>
              <a:t> </a:t>
            </a:r>
            <a:r>
              <a:rPr lang="en-GB" sz="2600" dirty="0" err="1">
                <a:latin typeface="Arial" panose="020B0604020202020204" pitchFamily="34" charset="0"/>
                <a:cs typeface="Arial" panose="020B0604020202020204" pitchFamily="34" charset="0"/>
              </a:rPr>
              <a:t>dosiahnuť</a:t>
            </a:r>
            <a:r>
              <a:rPr lang="en-US" sz="2600" dirty="0">
                <a:latin typeface="Arial" panose="020B0604020202020204" pitchFamily="34" charset="0"/>
                <a:cs typeface="Arial" panose="020B0604020202020204" pitchFamily="34" charset="0"/>
              </a:rPr>
              <a:t>.</a:t>
            </a:r>
            <a:endParaRPr lang="it-IT" sz="2600" dirty="0">
              <a:latin typeface="Arial" panose="020B0604020202020204" pitchFamily="34" charset="0"/>
              <a:cs typeface="Arial" panose="020B0604020202020204" pitchFamily="34" charset="0"/>
            </a:endParaRPr>
          </a:p>
        </p:txBody>
      </p:sp>
      <p:pic>
        <p:nvPicPr>
          <p:cNvPr id="5" name="Εικόνα 4" descr="Εικόνα που περιέχει είδη γραφείου, υπολογιστής, σκίτσο/σχέδιο, στυλό&#10;&#10;Περιγραφή που δημιουργήθηκε αυτόματα">
            <a:extLst>
              <a:ext uri="{FF2B5EF4-FFF2-40B4-BE49-F238E27FC236}">
                <a16:creationId xmlns:a16="http://schemas.microsoft.com/office/drawing/2014/main" id="{41FAACEF-DA9B-FE68-339E-44E4F9111497}"/>
              </a:ext>
            </a:extLst>
          </p:cNvPr>
          <p:cNvPicPr>
            <a:picLocks noChangeAspect="1"/>
          </p:cNvPicPr>
          <p:nvPr/>
        </p:nvPicPr>
        <p:blipFill>
          <a:blip r:embed="rId2"/>
          <a:stretch>
            <a:fillRect/>
          </a:stretch>
        </p:blipFill>
        <p:spPr>
          <a:xfrm>
            <a:off x="778042" y="4428755"/>
            <a:ext cx="1610117" cy="1619119"/>
          </a:xfrm>
          <a:prstGeom prst="rect">
            <a:avLst/>
          </a:prstGeom>
        </p:spPr>
      </p:pic>
      <p:sp>
        <p:nvSpPr>
          <p:cNvPr id="2" name="Rectangle 1"/>
          <p:cNvSpPr/>
          <p:nvPr/>
        </p:nvSpPr>
        <p:spPr>
          <a:xfrm>
            <a:off x="3265133" y="6106947"/>
            <a:ext cx="4897495" cy="496931"/>
          </a:xfrm>
          <a:prstGeom prst="rect">
            <a:avLst/>
          </a:prstGeom>
        </p:spPr>
        <p:txBody>
          <a:bodyPr wrap="none">
            <a:spAutoFit/>
          </a:bodyPr>
          <a:lstStyle/>
          <a:p>
            <a:pPr algn="ctr">
              <a:lnSpc>
                <a:spcPct val="150000"/>
              </a:lnSpc>
              <a:spcBef>
                <a:spcPts val="600"/>
              </a:spcBef>
            </a:pPr>
            <a:r>
              <a:rPr lang="en-US" sz="2000" b="1" i="1" dirty="0">
                <a:latin typeface="Cambria" panose="02040503050406030204" pitchFamily="18" charset="0"/>
                <a:ea typeface="Cambria" panose="02040503050406030204" pitchFamily="18" charset="0"/>
                <a:cs typeface="Cambria" panose="02040503050406030204" pitchFamily="18" charset="0"/>
              </a:rPr>
              <a:t>"</a:t>
            </a:r>
            <a:r>
              <a:rPr lang="pl-PL" sz="2000" b="1" i="1" dirty="0">
                <a:latin typeface="Cambria" panose="02040503050406030204" pitchFamily="18" charset="0"/>
                <a:ea typeface="Cambria" panose="02040503050406030204" pitchFamily="18" charset="0"/>
                <a:cs typeface="Cambria" panose="02040503050406030204" pitchFamily="18" charset="0"/>
              </a:rPr>
              <a:t>Podnik, ktorý neplánuje, plánuje krach</a:t>
            </a:r>
            <a:r>
              <a:rPr lang="en-US" sz="2000" b="1" i="1" dirty="0">
                <a:latin typeface="Cambria" panose="02040503050406030204" pitchFamily="18" charset="0"/>
                <a:ea typeface="Cambria" panose="02040503050406030204" pitchFamily="18" charset="0"/>
                <a:cs typeface="Cambria" panose="02040503050406030204" pitchFamily="18" charset="0"/>
              </a:rPr>
              <a:t>."</a:t>
            </a:r>
            <a:endParaRPr lang="en-US" sz="20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871135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1.2	</a:t>
            </a:r>
            <a:r>
              <a:rPr lang="en-US" dirty="0" err="1"/>
              <a:t>Prečo</a:t>
            </a:r>
            <a:r>
              <a:rPr lang="en-US" dirty="0"/>
              <a:t> </a:t>
            </a:r>
            <a:r>
              <a:rPr lang="en-US" dirty="0" err="1"/>
              <a:t>potrebujete</a:t>
            </a:r>
            <a:r>
              <a:rPr lang="en-US" dirty="0"/>
              <a:t> </a:t>
            </a:r>
            <a:r>
              <a:rPr lang="en-US" dirty="0" err="1"/>
              <a:t>podnikateľský</a:t>
            </a:r>
            <a:r>
              <a:rPr lang="en-US" dirty="0"/>
              <a:t> </a:t>
            </a:r>
            <a:r>
              <a:rPr lang="en-US" dirty="0" err="1"/>
              <a:t>plán</a:t>
            </a:r>
            <a:r>
              <a:rPr lang="en-US" dirty="0"/>
              <a:t>?</a:t>
            </a:r>
          </a:p>
        </p:txBody>
      </p:sp>
      <p:sp>
        <p:nvSpPr>
          <p:cNvPr id="6" name="Rectangle 5"/>
          <p:cNvSpPr/>
          <p:nvPr/>
        </p:nvSpPr>
        <p:spPr>
          <a:xfrm>
            <a:off x="457200" y="1682684"/>
            <a:ext cx="8189495" cy="5309146"/>
          </a:xfrm>
          <a:prstGeom prst="rect">
            <a:avLst/>
          </a:prstGeom>
        </p:spPr>
        <p:txBody>
          <a:bodyPr wrap="square">
            <a:spAutoFit/>
          </a:bodyPr>
          <a:lstStyle/>
          <a:p>
            <a:pPr algn="just"/>
            <a:r>
              <a:rPr lang="en-US" sz="3000" dirty="0" err="1">
                <a:latin typeface="+mj-lt"/>
                <a:ea typeface="Cambria" panose="02040503050406030204" pitchFamily="18" charset="0"/>
                <a:cs typeface="Cambria" panose="02040503050406030204" pitchFamily="18" charset="0"/>
              </a:rPr>
              <a:t>Každý</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bude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mať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prospech</a:t>
            </a:r>
            <a:r>
              <a:rPr lang="en-US" sz="3000" dirty="0">
                <a:latin typeface="+mj-lt"/>
                <a:ea typeface="Cambria" panose="02040503050406030204" pitchFamily="18" charset="0"/>
                <a:cs typeface="Cambria" panose="02040503050406030204" pitchFamily="18" charset="0"/>
              </a:rPr>
              <a:t> z </a:t>
            </a:r>
            <a:r>
              <a:rPr lang="en-US" sz="3000" dirty="0" err="1">
                <a:latin typeface="+mj-lt"/>
                <a:ea typeface="Cambria" panose="02040503050406030204" pitchFamily="18" charset="0"/>
                <a:cs typeface="Cambria" panose="02040503050406030204" pitchFamily="18" charset="0"/>
              </a:rPr>
              <a:t>prípravy</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starostlivo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napísaného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podnikateľského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plánu</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Nájdite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si</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čas</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napísanie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jasného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stručného</a:t>
            </a:r>
            <a:r>
              <a:rPr lang="en-US" sz="3000" dirty="0">
                <a:latin typeface="+mj-lt"/>
                <a:ea typeface="Cambria" panose="02040503050406030204" pitchFamily="18" charset="0"/>
                <a:cs typeface="Cambria" panose="02040503050406030204" pitchFamily="18" charset="0"/>
              </a:rPr>
              <a:t> a </a:t>
            </a:r>
            <a:r>
              <a:rPr lang="en-US" sz="3000" dirty="0" err="1">
                <a:latin typeface="+mj-lt"/>
                <a:ea typeface="Cambria" panose="02040503050406030204" pitchFamily="18" charset="0"/>
                <a:cs typeface="Cambria" panose="02040503050406030204" pitchFamily="18" charset="0"/>
              </a:rPr>
              <a:t>víťazného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podnikateľského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plánu</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Úspech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vášho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podnikania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závisí</a:t>
            </a:r>
            <a:r>
              <a:rPr lang="en-US" sz="3000" dirty="0">
                <a:latin typeface="+mj-lt"/>
                <a:ea typeface="Cambria" panose="02040503050406030204" pitchFamily="18" charset="0"/>
                <a:cs typeface="Cambria" panose="02040503050406030204" pitchFamily="18" charset="0"/>
              </a:rPr>
              <a:t> od toho.</a:t>
            </a:r>
          </a:p>
          <a:p>
            <a:pPr algn="just"/>
            <a:endParaRPr lang="en-US" sz="3000" dirty="0">
              <a:latin typeface="+mj-lt"/>
              <a:ea typeface="Cambria" panose="02040503050406030204" pitchFamily="18" charset="0"/>
              <a:cs typeface="Cambria" panose="02040503050406030204" pitchFamily="18" charset="0"/>
            </a:endParaRPr>
          </a:p>
          <a:p>
            <a:pPr algn="just"/>
            <a:r>
              <a:rPr lang="en-US" sz="3000" dirty="0" err="1">
                <a:latin typeface="+mj-lt"/>
                <a:ea typeface="Cambria" panose="02040503050406030204" pitchFamily="18" charset="0"/>
                <a:cs typeface="Cambria" panose="02040503050406030204" pitchFamily="18" charset="0"/>
              </a:rPr>
              <a:t>Medzinárodné</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podnikanie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má</a:t>
            </a:r>
            <a:r>
              <a:rPr lang="en-US" sz="3000" dirty="0">
                <a:latin typeface="+mj-lt"/>
                <a:ea typeface="Cambria" panose="02040503050406030204" pitchFamily="18" charset="0"/>
                <a:cs typeface="Cambria" panose="02040503050406030204" pitchFamily="18" charset="0"/>
              </a:rPr>
              <a:t> tri </a:t>
            </a:r>
            <a:r>
              <a:rPr lang="en-US" sz="3000" dirty="0" err="1">
                <a:latin typeface="+mj-lt"/>
                <a:ea typeface="Cambria" panose="02040503050406030204" pitchFamily="18" charset="0"/>
                <a:cs typeface="Cambria" panose="02040503050406030204" pitchFamily="18" charset="0"/>
              </a:rPr>
              <a:t>hlavné</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výhody</a:t>
            </a:r>
            <a:r>
              <a:rPr lang="en-US" sz="3000" dirty="0">
                <a:latin typeface="+mj-lt"/>
                <a:ea typeface="Cambria" panose="02040503050406030204" pitchFamily="18" charset="0"/>
                <a:cs typeface="Cambria" panose="02040503050406030204" pitchFamily="18" charset="0"/>
              </a:rPr>
              <a:t>:</a:t>
            </a:r>
          </a:p>
          <a:p>
            <a:pPr algn="just"/>
            <a:r>
              <a:rPr lang="en-US" sz="3000" dirty="0">
                <a:latin typeface="+mj-lt"/>
                <a:ea typeface="Cambria" panose="02040503050406030204" pitchFamily="18" charset="0"/>
                <a:cs typeface="Cambria" panose="02040503050406030204" pitchFamily="18" charset="0"/>
              </a:rPr>
              <a:t>1. </a:t>
            </a:r>
            <a:r>
              <a:rPr lang="en-US" sz="3000" dirty="0" err="1">
                <a:latin typeface="+mj-lt"/>
                <a:ea typeface="Cambria" panose="02040503050406030204" pitchFamily="18" charset="0"/>
                <a:cs typeface="Cambria" panose="02040503050406030204" pitchFamily="18" charset="0"/>
              </a:rPr>
              <a:t>Slúžiť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ako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sprievodca</a:t>
            </a:r>
            <a:r>
              <a:rPr lang="en-US" sz="3000" dirty="0">
                <a:latin typeface="+mj-lt"/>
                <a:ea typeface="Cambria" panose="02040503050406030204" pitchFamily="18" charset="0"/>
                <a:cs typeface="Cambria" panose="02040503050406030204" pitchFamily="18" charset="0"/>
              </a:rPr>
              <a:t> pre </a:t>
            </a:r>
            <a:r>
              <a:rPr lang="en-US" sz="3000" dirty="0" err="1">
                <a:latin typeface="+mj-lt"/>
                <a:ea typeface="Cambria" panose="02040503050406030204" pitchFamily="18" charset="0"/>
                <a:cs typeface="Cambria" panose="02040503050406030204" pitchFamily="18" charset="0"/>
              </a:rPr>
              <a:t>vaše</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podnikanie</a:t>
            </a:r>
            <a:endParaRPr lang="en-US" sz="3000" dirty="0">
              <a:latin typeface="+mj-lt"/>
              <a:ea typeface="Cambria" panose="02040503050406030204" pitchFamily="18" charset="0"/>
              <a:cs typeface="Cambria" panose="02040503050406030204" pitchFamily="18" charset="0"/>
            </a:endParaRPr>
          </a:p>
          <a:p>
            <a:pPr algn="just"/>
            <a:r>
              <a:rPr lang="en-US" sz="3000" dirty="0">
                <a:latin typeface="+mj-lt"/>
                <a:ea typeface="Cambria" panose="02040503050406030204" pitchFamily="18" charset="0"/>
                <a:cs typeface="Cambria" panose="02040503050406030204" pitchFamily="18" charset="0"/>
              </a:rPr>
              <a:t>2. </a:t>
            </a:r>
            <a:r>
              <a:rPr lang="en-US" sz="3000" dirty="0" err="1">
                <a:latin typeface="+mj-lt"/>
                <a:ea typeface="Cambria" panose="02040503050406030204" pitchFamily="18" charset="0"/>
                <a:cs typeface="Cambria" panose="02040503050406030204" pitchFamily="18" charset="0"/>
              </a:rPr>
              <a:t>Ako</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dokumentáciu</a:t>
            </a:r>
            <a:r>
              <a:rPr lang="en-US" sz="3000" dirty="0">
                <a:latin typeface="+mj-lt"/>
                <a:ea typeface="Cambria" panose="02040503050406030204" pitchFamily="18" charset="0"/>
                <a:cs typeface="Cambria" panose="02040503050406030204" pitchFamily="18" charset="0"/>
              </a:rPr>
              <a:t> pre </a:t>
            </a:r>
            <a:r>
              <a:rPr lang="en-US" sz="3000" dirty="0" err="1">
                <a:latin typeface="+mj-lt"/>
                <a:ea typeface="Cambria" panose="02040503050406030204" pitchFamily="18" charset="0"/>
                <a:cs typeface="Cambria" panose="02040503050406030204" pitchFamily="18" charset="0"/>
              </a:rPr>
              <a:t>financovanie</a:t>
            </a:r>
            <a:endParaRPr lang="en-US" sz="3000" dirty="0">
              <a:latin typeface="+mj-lt"/>
              <a:ea typeface="Cambria" panose="02040503050406030204" pitchFamily="18" charset="0"/>
              <a:cs typeface="Cambria" panose="02040503050406030204" pitchFamily="18" charset="0"/>
            </a:endParaRPr>
          </a:p>
          <a:p>
            <a:pPr algn="just"/>
            <a:r>
              <a:rPr lang="en-US" sz="3000" dirty="0">
                <a:latin typeface="+mj-lt"/>
                <a:ea typeface="Cambria" panose="02040503050406030204" pitchFamily="18" charset="0"/>
                <a:cs typeface="Cambria" panose="02040503050406030204" pitchFamily="18" charset="0"/>
              </a:rPr>
              <a:t>3. </a:t>
            </a:r>
            <a:r>
              <a:rPr lang="en-US" sz="3000" dirty="0" err="1">
                <a:latin typeface="+mj-lt"/>
                <a:ea typeface="Cambria" panose="02040503050406030204" pitchFamily="18" charset="0"/>
                <a:cs typeface="Cambria" panose="02040503050406030204" pitchFamily="18" charset="0"/>
              </a:rPr>
              <a:t>Pracovať</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na</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zahraničných</a:t>
            </a:r>
            <a:r>
              <a:rPr lang="en-US" sz="3000" dirty="0">
                <a:latin typeface="+mj-lt"/>
                <a:ea typeface="Cambria" panose="02040503050406030204" pitchFamily="18" charset="0"/>
                <a:cs typeface="Cambria" panose="02040503050406030204" pitchFamily="18" charset="0"/>
              </a:rPr>
              <a:t> </a:t>
            </a:r>
            <a:r>
              <a:rPr lang="en-US" sz="3000" dirty="0" err="1">
                <a:latin typeface="+mj-lt"/>
                <a:ea typeface="Cambria" panose="02040503050406030204" pitchFamily="18" charset="0"/>
                <a:cs typeface="Cambria" panose="02040503050406030204" pitchFamily="18" charset="0"/>
              </a:rPr>
              <a:t>trhoch</a:t>
            </a:r>
            <a:endParaRPr lang="en-US" sz="2400" b="1" dirty="0">
              <a:latin typeface="+mj-lt"/>
              <a:ea typeface="Cambria" panose="02040503050406030204" pitchFamily="18" charset="0"/>
            </a:endParaRPr>
          </a:p>
        </p:txBody>
      </p:sp>
    </p:spTree>
    <p:extLst>
      <p:ext uri="{BB962C8B-B14F-4D97-AF65-F5344CB8AC3E}">
        <p14:creationId xmlns:p14="http://schemas.microsoft.com/office/powerpoint/2010/main" val="1779908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791200" cy="1182958"/>
          </a:xfrm>
        </p:spPr>
        <p:txBody>
          <a:bodyPr/>
          <a:lstStyle/>
          <a:p>
            <a:r>
              <a:rPr lang="en-US" dirty="0"/>
              <a:t>1.3 </a:t>
            </a:r>
            <a:r>
              <a:rPr lang="en-US" dirty="0" err="1"/>
              <a:t>Typy</a:t>
            </a:r>
            <a:r>
              <a:rPr lang="en-US" dirty="0"/>
              <a:t> </a:t>
            </a:r>
            <a:r>
              <a:rPr lang="en-US" dirty="0" err="1"/>
              <a:t>podnikateľských</a:t>
            </a:r>
            <a:r>
              <a:rPr lang="en-US" dirty="0"/>
              <a:t> </a:t>
            </a:r>
            <a:r>
              <a:rPr lang="en-US" dirty="0" err="1"/>
              <a:t>plánov</a:t>
            </a:r>
            <a:endParaRPr lang="sk-SK" dirty="0"/>
          </a:p>
        </p:txBody>
      </p:sp>
      <p:pic>
        <p:nvPicPr>
          <p:cNvPr id="3" name="Εικόνα 2">
            <a:extLst>
              <a:ext uri="{FF2B5EF4-FFF2-40B4-BE49-F238E27FC236}">
                <a16:creationId xmlns:a16="http://schemas.microsoft.com/office/drawing/2014/main" id="{B3634FA7-CB83-2847-E134-06F27F3EC6A4}"/>
              </a:ext>
            </a:extLst>
          </p:cNvPr>
          <p:cNvPicPr>
            <a:picLocks noChangeAspect="1"/>
          </p:cNvPicPr>
          <p:nvPr/>
        </p:nvPicPr>
        <p:blipFill>
          <a:blip r:embed="rId2"/>
          <a:stretch>
            <a:fillRect/>
          </a:stretch>
        </p:blipFill>
        <p:spPr>
          <a:xfrm>
            <a:off x="716408" y="1894114"/>
            <a:ext cx="1549936" cy="1534886"/>
          </a:xfrm>
          <a:prstGeom prst="rect">
            <a:avLst/>
          </a:prstGeom>
        </p:spPr>
      </p:pic>
      <p:sp>
        <p:nvSpPr>
          <p:cNvPr id="5" name="TextBox 4">
            <a:extLst>
              <a:ext uri="{FF2B5EF4-FFF2-40B4-BE49-F238E27FC236}">
                <a16:creationId xmlns:a16="http://schemas.microsoft.com/office/drawing/2014/main" id="{B96E3036-8347-6D82-5314-10207A84952D}"/>
              </a:ext>
            </a:extLst>
          </p:cNvPr>
          <p:cNvSpPr txBox="1"/>
          <p:nvPr/>
        </p:nvSpPr>
        <p:spPr>
          <a:xfrm>
            <a:off x="192229" y="3429000"/>
            <a:ext cx="2982653" cy="2554545"/>
          </a:xfrm>
          <a:prstGeom prst="rect">
            <a:avLst/>
          </a:prstGeom>
          <a:noFill/>
        </p:spPr>
        <p:txBody>
          <a:bodyPr wrap="square">
            <a:spAutoFit/>
          </a:bodyPr>
          <a:lstStyle/>
          <a:p>
            <a:r>
              <a:rPr lang="en-US" b="1" dirty="0"/>
              <a:t> </a:t>
            </a:r>
            <a:r>
              <a:rPr lang="en-US" sz="1600" b="1" dirty="0" err="1"/>
              <a:t>Jednostranový</a:t>
            </a:r>
            <a:r>
              <a:rPr lang="en-US" sz="1600" b="1" dirty="0"/>
              <a:t> </a:t>
            </a:r>
            <a:r>
              <a:rPr lang="en-US" sz="1600" b="1" dirty="0" err="1"/>
              <a:t>podnikateľský</a:t>
            </a:r>
            <a:r>
              <a:rPr lang="en-US" sz="1600" b="1" dirty="0"/>
              <a:t> </a:t>
            </a:r>
            <a:r>
              <a:rPr lang="en-US" sz="1600" b="1" dirty="0" err="1"/>
              <a:t>plán</a:t>
            </a:r>
            <a:endParaRPr lang="en-US" sz="1600" b="1" dirty="0"/>
          </a:p>
          <a:p>
            <a:endParaRPr lang="en-US" sz="1600" b="1" dirty="0"/>
          </a:p>
          <a:p>
            <a:r>
              <a:rPr lang="en-US" sz="1600" dirty="0" err="1"/>
              <a:t>Zhŕňa</a:t>
            </a:r>
            <a:r>
              <a:rPr lang="en-US" sz="1600" dirty="0"/>
              <a:t> </a:t>
            </a:r>
            <a:r>
              <a:rPr lang="en-US" sz="1600" dirty="0" err="1"/>
              <a:t>dôležité</a:t>
            </a:r>
            <a:r>
              <a:rPr lang="en-US" sz="1600" dirty="0"/>
              <a:t> body </a:t>
            </a:r>
            <a:r>
              <a:rPr lang="en-US" sz="1600" dirty="0" err="1"/>
              <a:t>podnikania</a:t>
            </a:r>
            <a:r>
              <a:rPr lang="en-US" sz="1600" dirty="0"/>
              <a:t> </a:t>
            </a:r>
            <a:r>
              <a:rPr lang="en-US" sz="1600" dirty="0" err="1"/>
              <a:t>na</a:t>
            </a:r>
            <a:r>
              <a:rPr lang="en-US" sz="1600" dirty="0"/>
              <a:t> </a:t>
            </a:r>
            <a:r>
              <a:rPr lang="en-US" sz="1600" dirty="0" err="1"/>
              <a:t>jednej</a:t>
            </a:r>
            <a:r>
              <a:rPr lang="en-US" sz="1600" dirty="0"/>
              <a:t> </a:t>
            </a:r>
            <a:r>
              <a:rPr lang="en-US" sz="1600" dirty="0" err="1"/>
              <a:t>stránke</a:t>
            </a:r>
            <a:r>
              <a:rPr lang="en-US" sz="1600" dirty="0"/>
              <a:t>.</a:t>
            </a:r>
          </a:p>
          <a:p>
            <a:r>
              <a:rPr lang="en-US" sz="1600" dirty="0" err="1"/>
              <a:t>Najvhodnejší</a:t>
            </a:r>
            <a:r>
              <a:rPr lang="en-US" sz="1600" dirty="0"/>
              <a:t> </a:t>
            </a:r>
            <a:r>
              <a:rPr lang="en-US" sz="1600" dirty="0" err="1"/>
              <a:t>scenár</a:t>
            </a:r>
            <a:r>
              <a:rPr lang="en-US" sz="1600" dirty="0"/>
              <a:t> pre </a:t>
            </a:r>
            <a:r>
              <a:rPr lang="en-US" sz="1600" dirty="0" err="1"/>
              <a:t>jednostránkový</a:t>
            </a:r>
            <a:r>
              <a:rPr lang="en-US" sz="1600" dirty="0"/>
              <a:t> </a:t>
            </a:r>
            <a:r>
              <a:rPr lang="en-US" sz="1600" dirty="0" err="1"/>
              <a:t>podnikateľský</a:t>
            </a:r>
            <a:r>
              <a:rPr lang="en-US" sz="1600" dirty="0"/>
              <a:t> </a:t>
            </a:r>
            <a:r>
              <a:rPr lang="en-US" sz="1600" dirty="0" err="1"/>
              <a:t>plán</a:t>
            </a:r>
            <a:r>
              <a:rPr lang="en-US" sz="1600" dirty="0"/>
              <a:t> je </a:t>
            </a:r>
            <a:r>
              <a:rPr lang="en-US" sz="1600" dirty="0" err="1"/>
              <a:t>predstavenie</a:t>
            </a:r>
            <a:r>
              <a:rPr lang="en-US" sz="1600" dirty="0"/>
              <a:t> </a:t>
            </a:r>
            <a:r>
              <a:rPr lang="en-US" sz="1600" dirty="0" err="1"/>
              <a:t>investora</a:t>
            </a:r>
            <a:r>
              <a:rPr lang="en-US" sz="1600" dirty="0"/>
              <a:t> (</a:t>
            </a:r>
            <a:r>
              <a:rPr lang="en-US" sz="1600" dirty="0" err="1"/>
              <a:t>alebo</a:t>
            </a:r>
            <a:r>
              <a:rPr lang="en-US" sz="1600" dirty="0"/>
              <a:t> </a:t>
            </a:r>
            <a:r>
              <a:rPr lang="en-US" sz="1600" dirty="0" err="1"/>
              <a:t>inej</a:t>
            </a:r>
            <a:r>
              <a:rPr lang="en-US" sz="1600" dirty="0"/>
              <a:t> </a:t>
            </a:r>
            <a:r>
              <a:rPr lang="en-US" sz="1600" dirty="0" err="1"/>
              <a:t>strany</a:t>
            </a:r>
            <a:r>
              <a:rPr lang="en-US" sz="1600" dirty="0"/>
              <a:t>) do </a:t>
            </a:r>
            <a:r>
              <a:rPr lang="en-US" sz="1600" dirty="0" err="1"/>
              <a:t>podnikania</a:t>
            </a:r>
            <a:r>
              <a:rPr lang="en-US" sz="1600" dirty="0"/>
              <a:t>, </a:t>
            </a:r>
            <a:r>
              <a:rPr lang="en-US" sz="1600" dirty="0" err="1"/>
              <a:t>ktoré</a:t>
            </a:r>
            <a:r>
              <a:rPr lang="en-US" sz="1600" dirty="0"/>
              <a:t> </a:t>
            </a:r>
            <a:r>
              <a:rPr lang="en-US" sz="1600" dirty="0" err="1"/>
              <a:t>nepozná</a:t>
            </a:r>
            <a:r>
              <a:rPr lang="en-US" sz="1600" dirty="0"/>
              <a:t>.</a:t>
            </a:r>
            <a:endParaRPr lang="el-GR" sz="1600" dirty="0"/>
          </a:p>
        </p:txBody>
      </p:sp>
      <p:sp>
        <p:nvSpPr>
          <p:cNvPr id="7" name="TextBox 6">
            <a:extLst>
              <a:ext uri="{FF2B5EF4-FFF2-40B4-BE49-F238E27FC236}">
                <a16:creationId xmlns:a16="http://schemas.microsoft.com/office/drawing/2014/main" id="{9A811D0A-465B-B366-E52B-4B29788DCA67}"/>
              </a:ext>
            </a:extLst>
          </p:cNvPr>
          <p:cNvSpPr txBox="1"/>
          <p:nvPr/>
        </p:nvSpPr>
        <p:spPr>
          <a:xfrm>
            <a:off x="3174882" y="3429000"/>
            <a:ext cx="2710543" cy="2554545"/>
          </a:xfrm>
          <a:prstGeom prst="rect">
            <a:avLst/>
          </a:prstGeom>
          <a:noFill/>
        </p:spPr>
        <p:txBody>
          <a:bodyPr wrap="square">
            <a:spAutoFit/>
          </a:bodyPr>
          <a:lstStyle/>
          <a:p>
            <a:r>
              <a:rPr lang="it-IT" sz="1600" b="1" i="1" dirty="0">
                <a:latin typeface="Arial" panose="020B0604020202020204" pitchFamily="34" charset="0"/>
                <a:cs typeface="Arial" panose="020B0604020202020204" pitchFamily="34" charset="0"/>
              </a:rPr>
              <a:t> Mini podnikateľský plán</a:t>
            </a:r>
          </a:p>
          <a:p>
            <a:endParaRPr lang="it-IT" sz="1600" b="1" i="1" dirty="0">
              <a:latin typeface="Arial" panose="020B0604020202020204" pitchFamily="34" charset="0"/>
              <a:cs typeface="Arial" panose="020B0604020202020204" pitchFamily="34" charset="0"/>
            </a:endParaRPr>
          </a:p>
          <a:p>
            <a:r>
              <a:rPr lang="it-IT" sz="1600" i="1" dirty="0">
                <a:latin typeface="Arial" panose="020B0604020202020204" pitchFamily="34" charset="0"/>
                <a:cs typeface="Arial" panose="020B0604020202020204" pitchFamily="34" charset="0"/>
              </a:rPr>
              <a:t>Ide o 1-10-stranový dokument a poskytuje veľa rovnakých informácií ako komplexný podnikateľský plán. Informácie sú zhustené a minimalizujú všetky jemné detaily a vysvetlenia</a:t>
            </a:r>
            <a:r>
              <a:rPr lang="en-US" sz="1600" dirty="0">
                <a:latin typeface="Arial" panose="020B0604020202020204" pitchFamily="34" charset="0"/>
                <a:cs typeface="Arial" panose="020B0604020202020204" pitchFamily="34" charset="0"/>
              </a:rPr>
              <a:t>.</a:t>
            </a:r>
            <a:endParaRPr lang="el-GR" sz="1600" dirty="0">
              <a:latin typeface="Arial" panose="020B0604020202020204" pitchFamily="34" charset="0"/>
              <a:cs typeface="Arial" panose="020B0604020202020204" pitchFamily="34" charset="0"/>
            </a:endParaRPr>
          </a:p>
        </p:txBody>
      </p:sp>
      <p:pic>
        <p:nvPicPr>
          <p:cNvPr id="10" name="Immagine 6">
            <a:extLst>
              <a:ext uri="{FF2B5EF4-FFF2-40B4-BE49-F238E27FC236}">
                <a16:creationId xmlns:a16="http://schemas.microsoft.com/office/drawing/2014/main" id="{FB771476-F45B-33C6-4515-6DCC076E4C84}"/>
              </a:ext>
            </a:extLst>
          </p:cNvPr>
          <p:cNvPicPr>
            <a:picLocks noChangeAspect="1"/>
          </p:cNvPicPr>
          <p:nvPr/>
        </p:nvPicPr>
        <p:blipFill>
          <a:blip r:embed="rId3"/>
          <a:stretch>
            <a:fillRect/>
          </a:stretch>
        </p:blipFill>
        <p:spPr>
          <a:xfrm>
            <a:off x="3709987" y="1828119"/>
            <a:ext cx="1724025" cy="1666875"/>
          </a:xfrm>
          <a:prstGeom prst="rect">
            <a:avLst/>
          </a:prstGeom>
        </p:spPr>
      </p:pic>
      <p:sp>
        <p:nvSpPr>
          <p:cNvPr id="12" name="TextBox 11">
            <a:extLst>
              <a:ext uri="{FF2B5EF4-FFF2-40B4-BE49-F238E27FC236}">
                <a16:creationId xmlns:a16="http://schemas.microsoft.com/office/drawing/2014/main" id="{514EF0B0-FDBE-C2A0-297F-720E6CA86E62}"/>
              </a:ext>
            </a:extLst>
          </p:cNvPr>
          <p:cNvSpPr txBox="1"/>
          <p:nvPr/>
        </p:nvSpPr>
        <p:spPr>
          <a:xfrm>
            <a:off x="5821413" y="3429000"/>
            <a:ext cx="3015309" cy="3046988"/>
          </a:xfrm>
          <a:prstGeom prst="rect">
            <a:avLst/>
          </a:prstGeom>
          <a:noFill/>
        </p:spPr>
        <p:txBody>
          <a:bodyPr wrap="square">
            <a:spAutoFit/>
          </a:bodyPr>
          <a:lstStyle/>
          <a:p>
            <a:r>
              <a:rPr lang="it-IT" sz="1600" b="1" i="1" dirty="0">
                <a:latin typeface="Arial" panose="020B0604020202020204" pitchFamily="34" charset="0"/>
                <a:cs typeface="Arial" panose="020B0604020202020204" pitchFamily="34" charset="0"/>
              </a:rPr>
              <a:t>Komplexný podnikateľský plán</a:t>
            </a:r>
          </a:p>
          <a:p>
            <a:endParaRPr lang="it-IT" sz="1600" b="1" i="1" dirty="0">
              <a:latin typeface="Arial" panose="020B0604020202020204" pitchFamily="34" charset="0"/>
              <a:cs typeface="Arial" panose="020B0604020202020204" pitchFamily="34" charset="0"/>
            </a:endParaRPr>
          </a:p>
          <a:p>
            <a:r>
              <a:rPr lang="it-IT" sz="1600" i="1" dirty="0">
                <a:latin typeface="Arial" panose="020B0604020202020204" pitchFamily="34" charset="0"/>
                <a:cs typeface="Arial" panose="020B0604020202020204" pitchFamily="34" charset="0"/>
              </a:rPr>
              <a:t>Komplexný plán začína zhrnutím (podobne ako jednostranový podnikateľský plán). Poskytuje čitateľom úplný pohľad na podnikanie vrátane problému trhu, riešenia, poslania spoločnosti, cieľov a cieľov, marketingovej stratégie.</a:t>
            </a:r>
          </a:p>
        </p:txBody>
      </p:sp>
      <p:pic>
        <p:nvPicPr>
          <p:cNvPr id="13" name="Segnaposto contenuto 7">
            <a:extLst>
              <a:ext uri="{FF2B5EF4-FFF2-40B4-BE49-F238E27FC236}">
                <a16:creationId xmlns:a16="http://schemas.microsoft.com/office/drawing/2014/main" id="{6867A25E-3099-63F1-E54D-91D9B3D79E29}"/>
              </a:ext>
            </a:extLst>
          </p:cNvPr>
          <p:cNvPicPr>
            <a:picLocks noChangeAspect="1"/>
          </p:cNvPicPr>
          <p:nvPr/>
        </p:nvPicPr>
        <p:blipFill>
          <a:blip r:embed="rId4"/>
          <a:stretch>
            <a:fillRect/>
          </a:stretch>
        </p:blipFill>
        <p:spPr>
          <a:xfrm>
            <a:off x="6563841" y="1666194"/>
            <a:ext cx="1676400" cy="1828800"/>
          </a:xfrm>
          <a:prstGeom prst="rect">
            <a:avLst/>
          </a:prstGeom>
          <a:noFill/>
          <a:ln>
            <a:noFill/>
          </a:ln>
        </p:spPr>
      </p:pic>
    </p:spTree>
    <p:extLst>
      <p:ext uri="{BB962C8B-B14F-4D97-AF65-F5344CB8AC3E}">
        <p14:creationId xmlns:p14="http://schemas.microsoft.com/office/powerpoint/2010/main" val="1885764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881554"/>
            <a:ext cx="7924800" cy="4480560"/>
          </a:xfrm>
        </p:spPr>
        <p:txBody>
          <a:bodyPr>
            <a:normAutofit fontScale="92500" lnSpcReduction="20000"/>
          </a:bodyPr>
          <a:lstStyle/>
          <a:p>
            <a:pPr algn="just"/>
            <a:r>
              <a:rPr lang="en-US" sz="3000" b="0" dirty="0" err="1">
                <a:latin typeface="+mj-lt"/>
                <a:cs typeface="Calibri" panose="020F0502020204030204" pitchFamily="34" charset="0"/>
              </a:rPr>
              <a:t>Závisí</a:t>
            </a:r>
            <a:r>
              <a:rPr lang="en-US" sz="3000" b="0" dirty="0">
                <a:latin typeface="+mj-lt"/>
                <a:cs typeface="Calibri" panose="020F0502020204030204" pitchFamily="34" charset="0"/>
              </a:rPr>
              <a:t> to od </a:t>
            </a:r>
            <a:r>
              <a:rPr lang="en-US" sz="3000" b="0" dirty="0" err="1">
                <a:latin typeface="+mj-lt"/>
                <a:cs typeface="Calibri" panose="020F0502020204030204" pitchFamily="34" charset="0"/>
              </a:rPr>
              <a:t>charakteru</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vášho</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podnikania</a:t>
            </a:r>
            <a:r>
              <a:rPr lang="en-US" sz="3000" b="0" dirty="0">
                <a:latin typeface="+mj-lt"/>
                <a:cs typeface="Calibri" panose="020F0502020204030204" pitchFamily="34" charset="0"/>
              </a:rPr>
              <a:t>. Ak </a:t>
            </a:r>
            <a:r>
              <a:rPr lang="en-US" sz="3000" b="0" dirty="0" err="1">
                <a:latin typeface="+mj-lt"/>
                <a:cs typeface="Calibri" panose="020F0502020204030204" pitchFamily="34" charset="0"/>
              </a:rPr>
              <a:t>máte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jednoduchý</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koncept</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možno</a:t>
            </a:r>
            <a:r>
              <a:rPr lang="en-US" sz="3000" b="0" dirty="0">
                <a:latin typeface="+mj-lt"/>
                <a:cs typeface="Calibri" panose="020F0502020204030204" pitchFamily="34" charset="0"/>
              </a:rPr>
              <a:t> ho </a:t>
            </a:r>
            <a:r>
              <a:rPr lang="en-US" sz="3000" b="0" dirty="0" err="1">
                <a:latin typeface="+mj-lt"/>
                <a:cs typeface="Calibri" panose="020F0502020204030204" pitchFamily="34" charset="0"/>
              </a:rPr>
              <a:t>dokážete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vyjadriť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niekoľkými</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slovami</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Účel</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vášho</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plánu</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určuje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aj</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jeho</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dĺžku</a:t>
            </a:r>
            <a:r>
              <a:rPr lang="en-US" sz="3000" b="0" dirty="0">
                <a:latin typeface="+mj-lt"/>
                <a:cs typeface="Calibri" panose="020F0502020204030204" pitchFamily="34" charset="0"/>
              </a:rPr>
              <a:t>.</a:t>
            </a:r>
          </a:p>
          <a:p>
            <a:pPr algn="just"/>
            <a:r>
              <a:rPr lang="en-US" sz="3000" b="0" dirty="0" err="1">
                <a:latin typeface="+mj-lt"/>
                <a:cs typeface="Calibri" panose="020F0502020204030204" pitchFamily="34" charset="0"/>
              </a:rPr>
              <a:t>Nemali</a:t>
            </a:r>
            <a:r>
              <a:rPr lang="en-US" sz="3000" b="0" dirty="0">
                <a:latin typeface="+mj-lt"/>
                <a:cs typeface="Calibri" panose="020F0502020204030204" pitchFamily="34" charset="0"/>
              </a:rPr>
              <a:t> by </a:t>
            </a:r>
            <a:r>
              <a:rPr lang="en-US" sz="3000" b="0" dirty="0" err="1">
                <a:latin typeface="+mj-lt"/>
                <a:cs typeface="Calibri" panose="020F0502020204030204" pitchFamily="34" charset="0"/>
              </a:rPr>
              <a:t>ste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však</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dokončiť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jeden</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podnikateľský</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plán</a:t>
            </a:r>
            <a:r>
              <a:rPr lang="en-US" sz="3000" b="0" dirty="0">
                <a:latin typeface="+mj-lt"/>
                <a:cs typeface="Calibri" panose="020F0502020204030204" pitchFamily="34" charset="0"/>
              </a:rPr>
              <a:t> a </a:t>
            </a:r>
            <a:r>
              <a:rPr lang="en-US" sz="3000" b="0" dirty="0" err="1">
                <a:latin typeface="+mj-lt"/>
                <a:cs typeface="Calibri" panose="020F0502020204030204" pitchFamily="34" charset="0"/>
              </a:rPr>
              <a:t>poslať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tento</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podnikateľský</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plán</a:t>
            </a:r>
            <a:r>
              <a:rPr lang="en-US" sz="3000" b="0" dirty="0">
                <a:latin typeface="+mj-lt"/>
                <a:cs typeface="Calibri" panose="020F0502020204030204" pitchFamily="34" charset="0"/>
              </a:rPr>
              <a:t> pre </a:t>
            </a:r>
            <a:r>
              <a:rPr lang="en-US" sz="3000" b="0" dirty="0" err="1">
                <a:latin typeface="+mj-lt"/>
                <a:cs typeface="Calibri" panose="020F0502020204030204" pitchFamily="34" charset="0"/>
              </a:rPr>
              <a:t>každú</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situáciu</a:t>
            </a:r>
            <a:r>
              <a:rPr lang="en-US" sz="3000" b="0" dirty="0">
                <a:latin typeface="+mj-lt"/>
                <a:cs typeface="Calibri" panose="020F0502020204030204" pitchFamily="34" charset="0"/>
              </a:rPr>
              <a:t>.</a:t>
            </a:r>
          </a:p>
          <a:p>
            <a:pPr algn="just"/>
            <a:r>
              <a:rPr lang="en-US" sz="3000" b="0" dirty="0">
                <a:latin typeface="+mj-lt"/>
                <a:cs typeface="Calibri" panose="020F0502020204030204" pitchFamily="34" charset="0"/>
              </a:rPr>
              <a:t>Mali by </a:t>
            </a:r>
            <a:r>
              <a:rPr lang="en-US" sz="3000" b="0" dirty="0" err="1">
                <a:latin typeface="+mj-lt"/>
                <a:cs typeface="Calibri" panose="020F0502020204030204" pitchFamily="34" charset="0"/>
              </a:rPr>
              <a:t>ste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mať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vo</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svojom</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arzenáli</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všetky</a:t>
            </a:r>
            <a:r>
              <a:rPr lang="en-US" sz="3000" b="0" dirty="0">
                <a:latin typeface="+mj-lt"/>
                <a:cs typeface="Calibri" panose="020F0502020204030204" pitchFamily="34" charset="0"/>
              </a:rPr>
              <a:t> tri </a:t>
            </a:r>
            <a:r>
              <a:rPr lang="en-US" sz="3000" b="0" dirty="0" err="1">
                <a:latin typeface="+mj-lt"/>
                <a:cs typeface="Calibri" panose="020F0502020204030204" pitchFamily="34" charset="0"/>
              </a:rPr>
              <a:t>typy</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podnikateľských</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plánov</a:t>
            </a:r>
            <a:r>
              <a:rPr lang="en-US" sz="3000" b="0" dirty="0">
                <a:latin typeface="+mj-lt"/>
                <a:cs typeface="Calibri" panose="020F0502020204030204" pitchFamily="34" charset="0"/>
              </a:rPr>
              <a:t> a v </a:t>
            </a:r>
            <a:r>
              <a:rPr lang="en-US" sz="3000" b="0" dirty="0" err="1">
                <a:latin typeface="+mj-lt"/>
                <a:cs typeface="Calibri" panose="020F0502020204030204" pitchFamily="34" charset="0"/>
              </a:rPr>
              <a:t>prípade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potreby</a:t>
            </a:r>
            <a:r>
              <a:rPr lang="en-US" sz="3000" b="0" dirty="0">
                <a:latin typeface="+mj-lt"/>
                <a:cs typeface="Calibri" panose="020F0502020204030204" pitchFamily="34" charset="0"/>
              </a:rPr>
              <a:t> by </a:t>
            </a:r>
            <a:r>
              <a:rPr lang="en-US" sz="3000" b="0" dirty="0" err="1">
                <a:latin typeface="+mj-lt"/>
                <a:cs typeface="Calibri" panose="020F0502020204030204" pitchFamily="34" charset="0"/>
              </a:rPr>
              <a:t>ste</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mali</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byť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schopní</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dodať</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správny</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podnikateľský</a:t>
            </a:r>
            <a:r>
              <a:rPr lang="en-US" sz="3000" b="0" dirty="0">
                <a:latin typeface="+mj-lt"/>
                <a:cs typeface="Calibri" panose="020F0502020204030204" pitchFamily="34" charset="0"/>
              </a:rPr>
              <a:t> </a:t>
            </a:r>
            <a:r>
              <a:rPr lang="en-US" sz="3000" b="0" dirty="0" err="1">
                <a:latin typeface="+mj-lt"/>
                <a:cs typeface="Calibri" panose="020F0502020204030204" pitchFamily="34" charset="0"/>
              </a:rPr>
              <a:t>plán</a:t>
            </a:r>
            <a:r>
              <a:rPr lang="en-US" sz="3000" b="0" dirty="0">
                <a:latin typeface="+mj-lt"/>
                <a:cs typeface="Calibri" panose="020F0502020204030204" pitchFamily="34" charset="0"/>
              </a:rPr>
              <a:t>. </a:t>
            </a:r>
          </a:p>
          <a:p>
            <a:endParaRPr lang="en-US" dirty="0"/>
          </a:p>
        </p:txBody>
      </p:sp>
      <p:sp>
        <p:nvSpPr>
          <p:cNvPr id="4" name="Title 3"/>
          <p:cNvSpPr>
            <a:spLocks noGrp="1"/>
          </p:cNvSpPr>
          <p:nvPr>
            <p:ph type="title"/>
          </p:nvPr>
        </p:nvSpPr>
        <p:spPr/>
        <p:txBody>
          <a:bodyPr/>
          <a:lstStyle/>
          <a:p>
            <a:r>
              <a:rPr lang="en-US" dirty="0"/>
              <a:t>1.4 AKÉ TYPY PLÁNOV POTREBUJEM?</a:t>
            </a:r>
          </a:p>
        </p:txBody>
      </p:sp>
    </p:spTree>
    <p:extLst>
      <p:ext uri="{BB962C8B-B14F-4D97-AF65-F5344CB8AC3E}">
        <p14:creationId xmlns:p14="http://schemas.microsoft.com/office/powerpoint/2010/main" val="304643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328246" y="1676400"/>
            <a:ext cx="8335108" cy="5181600"/>
          </a:xfrm>
        </p:spPr>
        <p:txBody>
          <a:bodyPr>
            <a:noAutofit/>
          </a:bodyPr>
          <a:lstStyle/>
          <a:p>
            <a:pPr marL="228600" indent="0" algn="just"/>
            <a:r>
              <a:rPr lang="en-US" sz="2000" b="0" dirty="0" err="1"/>
              <a:t>Dobrý</a:t>
            </a:r>
            <a:r>
              <a:rPr lang="en-US" sz="2000" b="0" dirty="0"/>
              <a:t> </a:t>
            </a:r>
            <a:r>
              <a:rPr lang="en-US" sz="2000" b="0" dirty="0" err="1"/>
              <a:t>podnikateľský</a:t>
            </a:r>
            <a:r>
              <a:rPr lang="en-US" sz="2000" b="0" dirty="0"/>
              <a:t> </a:t>
            </a:r>
            <a:r>
              <a:rPr lang="en-US" sz="2000" b="0" dirty="0" err="1"/>
              <a:t>plán</a:t>
            </a:r>
            <a:r>
              <a:rPr lang="en-US" sz="2000" b="0" dirty="0"/>
              <a:t>:</a:t>
            </a:r>
          </a:p>
          <a:p>
            <a:pPr marL="571500" indent="-342900" algn="just">
              <a:buFont typeface="Arial" panose="020B0604020202020204" pitchFamily="34" charset="0"/>
              <a:buChar char="•"/>
            </a:pPr>
            <a:r>
              <a:rPr lang="en-US" sz="2000" b="0" dirty="0"/>
              <a:t>by mal </a:t>
            </a:r>
            <a:r>
              <a:rPr lang="en-US" sz="2000" b="0" dirty="0" err="1"/>
              <a:t>načrtnúť</a:t>
            </a:r>
            <a:r>
              <a:rPr lang="en-US" sz="2000" b="0" dirty="0"/>
              <a:t> </a:t>
            </a:r>
            <a:r>
              <a:rPr lang="en-US" sz="2000" b="0" dirty="0" err="1"/>
              <a:t>všetky</a:t>
            </a:r>
            <a:r>
              <a:rPr lang="en-US" sz="2000" b="0" dirty="0"/>
              <a:t> </a:t>
            </a:r>
            <a:r>
              <a:rPr lang="en-US" sz="2000" b="0" dirty="0" err="1"/>
              <a:t>predpokladané</a:t>
            </a:r>
            <a:r>
              <a:rPr lang="en-US" sz="2000" b="0" dirty="0"/>
              <a:t> </a:t>
            </a:r>
            <a:r>
              <a:rPr lang="en-US" sz="2000" b="0" dirty="0" err="1"/>
              <a:t>náklady</a:t>
            </a:r>
            <a:r>
              <a:rPr lang="en-US" sz="2000" b="0" dirty="0"/>
              <a:t> a </a:t>
            </a:r>
            <a:r>
              <a:rPr lang="en-US" sz="2000" b="0" dirty="0" err="1"/>
              <a:t>potenciálne</a:t>
            </a:r>
            <a:r>
              <a:rPr lang="en-US" sz="2000" b="0" dirty="0"/>
              <a:t> </a:t>
            </a:r>
            <a:r>
              <a:rPr lang="en-US" sz="2000" b="0" dirty="0" err="1"/>
              <a:t>úskalia</a:t>
            </a:r>
            <a:r>
              <a:rPr lang="en-US" sz="2000" b="0" dirty="0"/>
              <a:t> </a:t>
            </a:r>
            <a:r>
              <a:rPr lang="en-US" sz="2000" b="0" dirty="0" err="1"/>
              <a:t>každého</a:t>
            </a:r>
            <a:r>
              <a:rPr lang="en-US" sz="2000" b="0" dirty="0"/>
              <a:t> </a:t>
            </a:r>
            <a:r>
              <a:rPr lang="en-US" sz="2000" b="0" dirty="0" err="1"/>
              <a:t>rozhodnutia</a:t>
            </a:r>
            <a:r>
              <a:rPr lang="en-US" sz="2000" b="0" dirty="0"/>
              <a:t>, </a:t>
            </a:r>
            <a:r>
              <a:rPr lang="en-US" sz="2000" b="0" dirty="0" err="1"/>
              <a:t>ktoré</a:t>
            </a:r>
            <a:r>
              <a:rPr lang="en-US" sz="2000" b="0" dirty="0"/>
              <a:t> </a:t>
            </a:r>
            <a:r>
              <a:rPr lang="en-US" sz="2000" b="0" dirty="0" err="1"/>
              <a:t>spoločnosť</a:t>
            </a:r>
            <a:r>
              <a:rPr lang="en-US" sz="2000" b="0" dirty="0"/>
              <a:t> </a:t>
            </a:r>
            <a:r>
              <a:rPr lang="en-US" sz="2000" b="0" dirty="0" err="1"/>
              <a:t>urobí</a:t>
            </a:r>
            <a:r>
              <a:rPr lang="en-US" sz="2000" b="0" dirty="0"/>
              <a:t>. V </a:t>
            </a:r>
            <a:r>
              <a:rPr lang="en-US" sz="2000" b="0" dirty="0" err="1"/>
              <a:t>skutočnosti</a:t>
            </a:r>
            <a:r>
              <a:rPr lang="en-US" sz="2000" b="0" dirty="0"/>
              <a:t> </a:t>
            </a:r>
            <a:r>
              <a:rPr lang="en-US" sz="2000" b="0" dirty="0" err="1"/>
              <a:t>len</a:t>
            </a:r>
            <a:r>
              <a:rPr lang="en-US" sz="2000" b="0" dirty="0"/>
              <a:t> </a:t>
            </a:r>
            <a:r>
              <a:rPr lang="en-US" sz="2000" b="0" dirty="0" err="1"/>
              <a:t>veľmi</a:t>
            </a:r>
            <a:r>
              <a:rPr lang="en-US" sz="2000" b="0" dirty="0"/>
              <a:t> </a:t>
            </a:r>
            <a:r>
              <a:rPr lang="en-US" sz="2000" b="0" dirty="0" err="1"/>
              <a:t>málo</a:t>
            </a:r>
            <a:r>
              <a:rPr lang="en-US" sz="2000" b="0" dirty="0"/>
              <a:t> </a:t>
            </a:r>
            <a:r>
              <a:rPr lang="en-US" sz="2000" b="0" dirty="0" err="1"/>
              <a:t>spoločností</a:t>
            </a:r>
            <a:r>
              <a:rPr lang="en-US" sz="2000" b="0" dirty="0"/>
              <a:t> </a:t>
            </a:r>
            <a:r>
              <a:rPr lang="en-US" sz="2000" b="0" dirty="0" err="1"/>
              <a:t>dokáže</a:t>
            </a:r>
            <a:r>
              <a:rPr lang="en-US" sz="2000" b="0" dirty="0"/>
              <a:t> </a:t>
            </a:r>
            <a:r>
              <a:rPr lang="en-US" sz="2000" b="0" dirty="0" err="1"/>
              <a:t>vydržať</a:t>
            </a:r>
            <a:r>
              <a:rPr lang="en-US" sz="2000" b="0" dirty="0"/>
              <a:t> </a:t>
            </a:r>
            <a:r>
              <a:rPr lang="en-US" sz="2000" b="0" dirty="0" err="1"/>
              <a:t>veľmi</a:t>
            </a:r>
            <a:r>
              <a:rPr lang="en-US" sz="2000" b="0" dirty="0"/>
              <a:t> </a:t>
            </a:r>
            <a:r>
              <a:rPr lang="en-US" sz="2000" b="0" dirty="0" err="1"/>
              <a:t>dlho</a:t>
            </a:r>
            <a:r>
              <a:rPr lang="en-US" sz="2000" b="0" dirty="0"/>
              <a:t> bez </a:t>
            </a:r>
            <a:r>
              <a:rPr lang="en-US" sz="2000" b="0" dirty="0" err="1"/>
              <a:t>nej</a:t>
            </a:r>
            <a:r>
              <a:rPr lang="en-US" sz="2000" b="0" dirty="0"/>
              <a:t>.</a:t>
            </a:r>
          </a:p>
          <a:p>
            <a:pPr marL="571500" indent="-342900" algn="just">
              <a:buFont typeface="Arial" panose="020B0604020202020204" pitchFamily="34" charset="0"/>
              <a:buChar char="•"/>
            </a:pPr>
            <a:r>
              <a:rPr lang="en-US" sz="2000" b="0" dirty="0" err="1"/>
              <a:t>uvádza</a:t>
            </a:r>
            <a:r>
              <a:rPr lang="en-US" sz="2000" b="0" dirty="0"/>
              <a:t>, </a:t>
            </a:r>
            <a:r>
              <a:rPr lang="en-US" sz="2000" b="0" dirty="0" err="1"/>
              <a:t>ako</a:t>
            </a:r>
            <a:r>
              <a:rPr lang="en-US" sz="2000" b="0" dirty="0"/>
              <a:t> </a:t>
            </a:r>
            <a:r>
              <a:rPr lang="en-US" sz="2000" b="0" dirty="0" err="1"/>
              <a:t>chce</a:t>
            </a:r>
            <a:r>
              <a:rPr lang="en-US" sz="2000" b="0" dirty="0"/>
              <a:t> </a:t>
            </a:r>
            <a:r>
              <a:rPr lang="en-US" sz="2000" b="0" dirty="0" err="1"/>
              <a:t>podnik</a:t>
            </a:r>
            <a:r>
              <a:rPr lang="en-US" sz="2000" b="0" dirty="0"/>
              <a:t> </a:t>
            </a:r>
            <a:r>
              <a:rPr lang="en-US" sz="2000" b="0" dirty="0" err="1"/>
              <a:t>dosiahnuť</a:t>
            </a:r>
            <a:r>
              <a:rPr lang="en-US" sz="2000" b="0" dirty="0"/>
              <a:t> </a:t>
            </a:r>
            <a:r>
              <a:rPr lang="en-US" sz="2000" b="0" dirty="0" err="1"/>
              <a:t>svoje</a:t>
            </a:r>
            <a:r>
              <a:rPr lang="en-US" sz="2000" b="0" dirty="0"/>
              <a:t> </a:t>
            </a:r>
            <a:r>
              <a:rPr lang="en-US" sz="2000" b="0" dirty="0" err="1"/>
              <a:t>ciele</a:t>
            </a:r>
            <a:r>
              <a:rPr lang="en-US" sz="2000" b="0" dirty="0"/>
              <a:t>.</a:t>
            </a:r>
          </a:p>
          <a:p>
            <a:pPr marL="571500" indent="-342900" algn="just">
              <a:buFont typeface="Arial" panose="020B0604020202020204" pitchFamily="34" charset="0"/>
              <a:buChar char="•"/>
            </a:pPr>
            <a:r>
              <a:rPr lang="en-US" sz="2000" b="0" dirty="0" err="1"/>
              <a:t>môže</a:t>
            </a:r>
            <a:r>
              <a:rPr lang="en-US" sz="2000" b="0" dirty="0"/>
              <a:t> </a:t>
            </a:r>
            <a:r>
              <a:rPr lang="en-US" sz="2000" b="0" dirty="0" err="1"/>
              <a:t>pomôcť</a:t>
            </a:r>
            <a:r>
              <a:rPr lang="en-US" sz="2000" b="0" dirty="0"/>
              <a:t> </a:t>
            </a:r>
            <a:r>
              <a:rPr lang="en-US" sz="2000" b="0" dirty="0" err="1"/>
              <a:t>vlastníkovi-manažérovi</a:t>
            </a:r>
            <a:r>
              <a:rPr lang="en-US" sz="2000" b="0" dirty="0"/>
              <a:t> </a:t>
            </a:r>
            <a:r>
              <a:rPr lang="en-US" sz="2000" b="0" dirty="0" err="1"/>
              <a:t>vykryštalizovať</a:t>
            </a:r>
            <a:r>
              <a:rPr lang="en-US" sz="2000" b="0" dirty="0"/>
              <a:t> a </a:t>
            </a:r>
            <a:r>
              <a:rPr lang="en-US" sz="2000" b="0" dirty="0" err="1"/>
              <a:t>zamerať</a:t>
            </a:r>
            <a:r>
              <a:rPr lang="en-US" sz="2000" b="0" dirty="0"/>
              <a:t> </a:t>
            </a:r>
            <a:r>
              <a:rPr lang="en-US" sz="2000" b="0" dirty="0" err="1"/>
              <a:t>jeho</a:t>
            </a:r>
            <a:r>
              <a:rPr lang="en-US" sz="2000" b="0" dirty="0"/>
              <a:t> </a:t>
            </a:r>
            <a:r>
              <a:rPr lang="en-US" sz="2000" b="0" dirty="0" err="1"/>
              <a:t>nápady</a:t>
            </a:r>
            <a:r>
              <a:rPr lang="en-US" sz="2000" b="0" dirty="0"/>
              <a:t>. </a:t>
            </a:r>
            <a:r>
              <a:rPr lang="en-US" sz="2000" b="0" dirty="0" err="1"/>
              <a:t>Môže</a:t>
            </a:r>
            <a:r>
              <a:rPr lang="en-US" sz="2000" b="0" dirty="0"/>
              <a:t> mu </a:t>
            </a:r>
            <a:r>
              <a:rPr lang="en-US" sz="2000" b="0" dirty="0" err="1"/>
              <a:t>tiež</a:t>
            </a:r>
            <a:r>
              <a:rPr lang="en-US" sz="2000" b="0" dirty="0"/>
              <a:t> </a:t>
            </a:r>
            <a:r>
              <a:rPr lang="en-US" sz="2000" b="0" dirty="0" err="1"/>
              <a:t>pomôcť</a:t>
            </a:r>
            <a:r>
              <a:rPr lang="en-US" sz="2000" b="0" dirty="0"/>
              <a:t> </a:t>
            </a:r>
            <a:r>
              <a:rPr lang="en-US" sz="2000" b="0" dirty="0" err="1"/>
              <a:t>stanoviť</a:t>
            </a:r>
            <a:r>
              <a:rPr lang="en-US" sz="2000" b="0" dirty="0"/>
              <a:t> </a:t>
            </a:r>
            <a:r>
              <a:rPr lang="en-US" sz="2000" b="0" dirty="0" err="1"/>
              <a:t>ciele</a:t>
            </a:r>
            <a:r>
              <a:rPr lang="en-US" sz="2000" b="0" dirty="0"/>
              <a:t> a </a:t>
            </a:r>
            <a:r>
              <a:rPr lang="en-US" sz="2000" b="0" dirty="0" err="1"/>
              <a:t>poskytnúť</a:t>
            </a:r>
            <a:r>
              <a:rPr lang="en-US" sz="2000" b="0" dirty="0"/>
              <a:t> mu </a:t>
            </a:r>
            <a:r>
              <a:rPr lang="en-US" sz="2000" b="0" dirty="0" err="1"/>
              <a:t>meradlo</a:t>
            </a:r>
            <a:r>
              <a:rPr lang="en-US" sz="2000" b="0" dirty="0"/>
              <a:t>, </a:t>
            </a:r>
            <a:r>
              <a:rPr lang="en-US" sz="2000" b="0" dirty="0" err="1"/>
              <a:t>podľa</a:t>
            </a:r>
            <a:r>
              <a:rPr lang="en-US" sz="2000" b="0" dirty="0"/>
              <a:t> </a:t>
            </a:r>
            <a:r>
              <a:rPr lang="en-US" sz="2000" b="0" dirty="0" err="1"/>
              <a:t>ktorého</a:t>
            </a:r>
            <a:r>
              <a:rPr lang="en-US" sz="2000" b="0" dirty="0"/>
              <a:t> </a:t>
            </a:r>
            <a:r>
              <a:rPr lang="en-US" sz="2000" b="0" dirty="0" err="1"/>
              <a:t>môže</a:t>
            </a:r>
            <a:r>
              <a:rPr lang="en-US" sz="2000" b="0" dirty="0"/>
              <a:t> </a:t>
            </a:r>
            <a:r>
              <a:rPr lang="en-US" sz="2000" b="0" dirty="0" err="1"/>
              <a:t>sledovať</a:t>
            </a:r>
            <a:r>
              <a:rPr lang="en-US" sz="2000" b="0" dirty="0"/>
              <a:t> </a:t>
            </a:r>
            <a:r>
              <a:rPr lang="en-US" sz="2000" b="0" dirty="0" err="1"/>
              <a:t>výkon</a:t>
            </a:r>
            <a:r>
              <a:rPr lang="en-US" sz="2000" b="0" dirty="0"/>
              <a:t>.</a:t>
            </a:r>
          </a:p>
          <a:p>
            <a:pPr marL="571500" indent="-342900" algn="just">
              <a:buFont typeface="Arial" panose="020B0604020202020204" pitchFamily="34" charset="0"/>
              <a:buChar char="•"/>
            </a:pPr>
            <a:r>
              <a:rPr lang="en-US" sz="2000" b="0" dirty="0" err="1"/>
              <a:t>pôsobí</a:t>
            </a:r>
            <a:r>
              <a:rPr lang="en-US" sz="2000" b="0" dirty="0"/>
              <a:t> </a:t>
            </a:r>
            <a:r>
              <a:rPr lang="en-US" sz="2000" b="0" dirty="0" err="1"/>
              <a:t>ako</a:t>
            </a:r>
            <a:r>
              <a:rPr lang="en-US" sz="2000" b="0" dirty="0"/>
              <a:t> </a:t>
            </a:r>
            <a:r>
              <a:rPr lang="en-US" sz="2000" b="0" dirty="0" err="1"/>
              <a:t>prostriedok</a:t>
            </a:r>
            <a:r>
              <a:rPr lang="en-US" sz="2000" b="0" dirty="0"/>
              <a:t> </a:t>
            </a:r>
            <a:r>
              <a:rPr lang="en-US" sz="2000" b="0" dirty="0" err="1"/>
              <a:t>na</a:t>
            </a:r>
            <a:r>
              <a:rPr lang="en-US" sz="2000" b="0" dirty="0"/>
              <a:t> </a:t>
            </a:r>
            <a:r>
              <a:rPr lang="en-US" sz="2000" b="0" dirty="0" err="1"/>
              <a:t>prilákanie</a:t>
            </a:r>
            <a:r>
              <a:rPr lang="en-US" sz="2000" b="0" dirty="0"/>
              <a:t> </a:t>
            </a:r>
            <a:r>
              <a:rPr lang="en-US" sz="2000" b="0" dirty="0" err="1"/>
              <a:t>akéhokoľvek</a:t>
            </a:r>
            <a:r>
              <a:rPr lang="en-US" sz="2000" b="0" dirty="0"/>
              <a:t> </a:t>
            </a:r>
            <a:r>
              <a:rPr lang="en-US" sz="2000" b="0" dirty="0" err="1"/>
              <a:t>externého</a:t>
            </a:r>
            <a:r>
              <a:rPr lang="en-US" sz="2000" b="0" dirty="0"/>
              <a:t> </a:t>
            </a:r>
            <a:r>
              <a:rPr lang="en-US" sz="2000" b="0" dirty="0" err="1"/>
              <a:t>financovania</a:t>
            </a:r>
            <a:r>
              <a:rPr lang="en-US" sz="2000" b="0" dirty="0"/>
              <a:t> </a:t>
            </a:r>
            <a:r>
              <a:rPr lang="en-US" sz="2000" b="0" dirty="0" err="1"/>
              <a:t>obchodných</a:t>
            </a:r>
            <a:r>
              <a:rPr lang="en-US" sz="2000" b="0" dirty="0"/>
              <a:t> </a:t>
            </a:r>
            <a:r>
              <a:rPr lang="en-US" sz="2000" b="0" dirty="0" err="1"/>
              <a:t>potrieb</a:t>
            </a:r>
            <a:r>
              <a:rPr lang="en-US" sz="2000" b="0" dirty="0"/>
              <a:t>, </a:t>
            </a:r>
            <a:r>
              <a:rPr lang="en-US" sz="2000" b="0" dirty="0" err="1"/>
              <a:t>môže</a:t>
            </a:r>
            <a:r>
              <a:rPr lang="en-US" sz="2000" b="0" dirty="0"/>
              <a:t> </a:t>
            </a:r>
            <a:r>
              <a:rPr lang="en-US" sz="2000" b="0" dirty="0" err="1"/>
              <a:t>presvedčiť</a:t>
            </a:r>
            <a:r>
              <a:rPr lang="en-US" sz="2000" b="0" dirty="0"/>
              <a:t> </a:t>
            </a:r>
            <a:r>
              <a:rPr lang="en-US" sz="2000" b="0" dirty="0" err="1"/>
              <a:t>investorov</a:t>
            </a:r>
            <a:r>
              <a:rPr lang="en-US" sz="2000" b="0" dirty="0"/>
              <a:t>, </a:t>
            </a:r>
            <a:r>
              <a:rPr lang="en-US" sz="2000" b="0" dirty="0" err="1"/>
              <a:t>že</a:t>
            </a:r>
            <a:r>
              <a:rPr lang="en-US" sz="2000" b="0" dirty="0"/>
              <a:t> </a:t>
            </a:r>
            <a:r>
              <a:rPr lang="en-US" sz="2000" b="0" dirty="0" err="1"/>
              <a:t>vlastník-manažér</a:t>
            </a:r>
            <a:r>
              <a:rPr lang="en-US" sz="2000" b="0" dirty="0"/>
              <a:t> </a:t>
            </a:r>
            <a:r>
              <a:rPr lang="en-US" sz="2000" b="0" dirty="0" err="1"/>
              <a:t>identifikoval</a:t>
            </a:r>
            <a:r>
              <a:rPr lang="en-US" sz="2000" b="0" dirty="0"/>
              <a:t> </a:t>
            </a:r>
            <a:r>
              <a:rPr lang="en-US" sz="2000" b="0" dirty="0" err="1"/>
              <a:t>príležitosti</a:t>
            </a:r>
            <a:r>
              <a:rPr lang="en-US" sz="2000" b="0" dirty="0"/>
              <a:t> </a:t>
            </a:r>
            <a:r>
              <a:rPr lang="en-US" sz="2000" b="0" dirty="0" err="1"/>
              <a:t>na</a:t>
            </a:r>
            <a:r>
              <a:rPr lang="en-US" sz="2000" b="0" dirty="0"/>
              <a:t> </a:t>
            </a:r>
            <a:r>
              <a:rPr lang="en-US" sz="2000" b="0" dirty="0" err="1"/>
              <a:t>vysoký</a:t>
            </a:r>
            <a:r>
              <a:rPr lang="en-US" sz="2000" b="0" dirty="0"/>
              <a:t> </a:t>
            </a:r>
            <a:r>
              <a:rPr lang="en-US" sz="2000" b="0" dirty="0" err="1"/>
              <a:t>rast</a:t>
            </a:r>
            <a:r>
              <a:rPr lang="en-US" sz="2000" b="0" dirty="0"/>
              <a:t>.</a:t>
            </a:r>
          </a:p>
          <a:p>
            <a:pPr marL="571500" indent="-342900" algn="just">
              <a:buFont typeface="Arial" panose="020B0604020202020204" pitchFamily="34" charset="0"/>
              <a:buChar char="•"/>
            </a:pPr>
            <a:r>
              <a:rPr lang="en-US" sz="2000" b="0" dirty="0" err="1"/>
              <a:t>implikuje</a:t>
            </a:r>
            <a:r>
              <a:rPr lang="en-US" sz="2000" b="0" dirty="0"/>
              <a:t> </a:t>
            </a:r>
            <a:r>
              <a:rPr lang="en-US" sz="2000" b="0" dirty="0" err="1"/>
              <a:t>dlhodobý</a:t>
            </a:r>
            <a:r>
              <a:rPr lang="en-US" sz="2000" b="0" dirty="0"/>
              <a:t> </a:t>
            </a:r>
            <a:r>
              <a:rPr lang="en-US" sz="2000" b="0" dirty="0" err="1"/>
              <a:t>pohľad</a:t>
            </a:r>
            <a:r>
              <a:rPr lang="en-US" sz="2000" b="0" dirty="0"/>
              <a:t> </a:t>
            </a:r>
            <a:r>
              <a:rPr lang="en-US" sz="2000" b="0" dirty="0" err="1"/>
              <a:t>na</a:t>
            </a:r>
            <a:r>
              <a:rPr lang="en-US" sz="2000" b="0" dirty="0"/>
              <a:t> </a:t>
            </a:r>
            <a:r>
              <a:rPr lang="en-US" sz="2000" b="0" dirty="0" err="1"/>
              <a:t>podnik</a:t>
            </a:r>
            <a:r>
              <a:rPr lang="en-US" sz="2000" b="0" dirty="0"/>
              <a:t> a </a:t>
            </a:r>
            <a:r>
              <a:rPr lang="en-US" sz="2000" b="0" dirty="0" err="1"/>
              <a:t>jeho</a:t>
            </a:r>
            <a:r>
              <a:rPr lang="en-US" sz="2000" b="0" dirty="0"/>
              <a:t> </a:t>
            </a:r>
            <a:r>
              <a:rPr lang="en-US" sz="2000" b="0" dirty="0" err="1"/>
              <a:t>prostredie</a:t>
            </a:r>
            <a:r>
              <a:rPr lang="en-US" sz="2000" b="0" dirty="0"/>
              <a:t>. </a:t>
            </a:r>
            <a:r>
              <a:rPr lang="en-US" sz="2000" b="0" dirty="0" err="1"/>
              <a:t>Dobrý</a:t>
            </a:r>
            <a:r>
              <a:rPr lang="en-US" sz="2000" b="0" dirty="0"/>
              <a:t> </a:t>
            </a:r>
            <a:r>
              <a:rPr lang="en-US" sz="2000" b="0" dirty="0" err="1"/>
              <a:t>podnikateľský</a:t>
            </a:r>
            <a:r>
              <a:rPr lang="en-US" sz="2000" b="0" dirty="0"/>
              <a:t> </a:t>
            </a:r>
            <a:r>
              <a:rPr lang="en-US" sz="2000" b="0" dirty="0" err="1"/>
              <a:t>plán</a:t>
            </a:r>
            <a:r>
              <a:rPr lang="en-US" sz="2000" b="0" dirty="0"/>
              <a:t> by mal </a:t>
            </a:r>
            <a:r>
              <a:rPr lang="en-US" sz="2000" b="0" dirty="0" err="1"/>
              <a:t>vyjadrovať</a:t>
            </a:r>
            <a:r>
              <a:rPr lang="en-US" sz="2000" b="0" dirty="0"/>
              <a:t> </a:t>
            </a:r>
            <a:r>
              <a:rPr lang="en-US" sz="2000" b="0" dirty="0" err="1"/>
              <a:t>úprimnosť</a:t>
            </a:r>
            <a:r>
              <a:rPr lang="en-US" sz="2000" b="0" dirty="0"/>
              <a:t> </a:t>
            </a:r>
            <a:r>
              <a:rPr lang="en-US" sz="2000" b="0" dirty="0" err="1"/>
              <a:t>účelu</a:t>
            </a:r>
            <a:r>
              <a:rPr lang="en-US" sz="2000" b="0" dirty="0"/>
              <a:t> a </a:t>
            </a:r>
            <a:r>
              <a:rPr lang="en-US" sz="2000" b="0" dirty="0" err="1"/>
              <a:t>analýzy</a:t>
            </a:r>
            <a:r>
              <a:rPr lang="en-US" sz="2000" b="0" dirty="0"/>
              <a:t>, </a:t>
            </a:r>
            <a:r>
              <a:rPr lang="en-US" sz="2000" b="0" dirty="0" err="1"/>
              <a:t>ktoré</a:t>
            </a:r>
            <a:r>
              <a:rPr lang="en-US" sz="2000" b="0" dirty="0"/>
              <a:t> </a:t>
            </a:r>
            <a:r>
              <a:rPr lang="en-US" sz="2000" b="0" dirty="0" err="1"/>
              <a:t>prepožičiavajú</a:t>
            </a:r>
            <a:r>
              <a:rPr lang="en-US" sz="2000" b="0" dirty="0"/>
              <a:t> </a:t>
            </a:r>
            <a:r>
              <a:rPr lang="en-US" sz="2000" b="0" dirty="0" err="1"/>
              <a:t>dôveryhodnosť</a:t>
            </a:r>
            <a:r>
              <a:rPr lang="en-US" sz="2000" b="0" dirty="0"/>
              <a:t> </a:t>
            </a:r>
            <a:r>
              <a:rPr lang="en-US" sz="2000" b="0" dirty="0" err="1"/>
              <a:t>plánu</a:t>
            </a:r>
            <a:r>
              <a:rPr lang="en-US" sz="2000" b="0" dirty="0"/>
              <a:t> </a:t>
            </a:r>
            <a:r>
              <a:rPr lang="en-US" sz="2000" b="0" dirty="0" err="1"/>
              <a:t>aj</a:t>
            </a:r>
            <a:r>
              <a:rPr lang="en-US" sz="2000" b="0" dirty="0"/>
              <a:t> </a:t>
            </a:r>
            <a:r>
              <a:rPr lang="en-US" sz="2000" b="0" dirty="0" err="1"/>
              <a:t>podnikateľovi</a:t>
            </a:r>
            <a:r>
              <a:rPr lang="en-US" sz="2000" b="0" dirty="0"/>
              <a:t>, </a:t>
            </a:r>
            <a:r>
              <a:rPr lang="en-US" sz="2000" b="0" dirty="0" err="1"/>
              <a:t>ktorý</a:t>
            </a:r>
            <a:r>
              <a:rPr lang="en-US" sz="2000" b="0" dirty="0"/>
              <a:t> ho </a:t>
            </a:r>
            <a:r>
              <a:rPr lang="en-US" sz="2000" b="0" dirty="0" err="1"/>
              <a:t>predkladá</a:t>
            </a:r>
            <a:r>
              <a:rPr lang="en-US" sz="2000" b="0" dirty="0"/>
              <a:t>. </a:t>
            </a:r>
            <a:endParaRPr lang="sk-SK" sz="2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en-US" dirty="0"/>
              <a:t>1.5 </a:t>
            </a:r>
            <a:r>
              <a:rPr lang="en-US" dirty="0" err="1"/>
              <a:t>Dôležitosť</a:t>
            </a:r>
            <a:r>
              <a:rPr lang="en-US" dirty="0"/>
              <a:t> </a:t>
            </a:r>
            <a:r>
              <a:rPr lang="en-US" dirty="0" err="1"/>
              <a:t>dobrého</a:t>
            </a:r>
            <a:r>
              <a:rPr lang="en-US" dirty="0"/>
              <a:t> </a:t>
            </a:r>
            <a:r>
              <a:rPr lang="en-US" dirty="0" err="1"/>
              <a:t>podnikateľského</a:t>
            </a:r>
            <a:r>
              <a:rPr lang="en-US" dirty="0"/>
              <a:t> </a:t>
            </a:r>
            <a:r>
              <a:rPr lang="en-US" dirty="0" err="1"/>
              <a:t>plánu</a:t>
            </a:r>
            <a:endParaRPr lang="sk-SK" dirty="0"/>
          </a:p>
        </p:txBody>
      </p:sp>
    </p:spTree>
    <p:extLst>
      <p:ext uri="{BB962C8B-B14F-4D97-AF65-F5344CB8AC3E}">
        <p14:creationId xmlns:p14="http://schemas.microsoft.com/office/powerpoint/2010/main" val="277790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547446"/>
            <a:ext cx="8229600" cy="5108178"/>
          </a:xfrm>
        </p:spPr>
        <p:txBody>
          <a:bodyPr>
            <a:noAutofit/>
          </a:bodyPr>
          <a:lstStyle/>
          <a:p>
            <a:pPr marL="228600" indent="0" algn="just"/>
            <a:r>
              <a:rPr lang="en-US" sz="2200" b="0" dirty="0"/>
              <a:t>Pre </a:t>
            </a:r>
            <a:r>
              <a:rPr lang="en-US" sz="2200" b="0" dirty="0" err="1"/>
              <a:t>existujúci</a:t>
            </a:r>
            <a:r>
              <a:rPr lang="en-US" sz="2200" b="0" dirty="0"/>
              <a:t> </a:t>
            </a:r>
            <a:r>
              <a:rPr lang="en-US" sz="2200" b="0" dirty="0" err="1"/>
              <a:t>podnik</a:t>
            </a:r>
            <a:r>
              <a:rPr lang="en-US" sz="2200" b="0" dirty="0"/>
              <a:t> </a:t>
            </a:r>
            <a:r>
              <a:rPr lang="en-US" sz="2200" b="0" dirty="0" err="1"/>
              <a:t>tento</a:t>
            </a:r>
            <a:r>
              <a:rPr lang="en-US" sz="2200" b="0" dirty="0"/>
              <a:t> </a:t>
            </a:r>
            <a:r>
              <a:rPr lang="en-US" sz="2200" b="0" dirty="0" err="1"/>
              <a:t>proces</a:t>
            </a:r>
            <a:r>
              <a:rPr lang="en-US" sz="2200" b="0" dirty="0"/>
              <a:t> </a:t>
            </a:r>
            <a:r>
              <a:rPr lang="en-US" sz="2200" b="0" dirty="0" err="1"/>
              <a:t>najskôr</a:t>
            </a:r>
            <a:r>
              <a:rPr lang="en-US" sz="2200" b="0" dirty="0"/>
              <a:t> </a:t>
            </a:r>
            <a:r>
              <a:rPr lang="en-US" sz="2200" b="0" dirty="0" err="1"/>
              <a:t>zahŕňa</a:t>
            </a:r>
            <a:r>
              <a:rPr lang="en-US" sz="2200" b="0" dirty="0"/>
              <a:t> </a:t>
            </a:r>
            <a:r>
              <a:rPr lang="en-US" sz="2200" b="0" dirty="0" err="1"/>
              <a:t>zmierenie</a:t>
            </a:r>
            <a:r>
              <a:rPr lang="en-US" sz="2200" b="0" dirty="0"/>
              <a:t> </a:t>
            </a:r>
            <a:r>
              <a:rPr lang="en-US" sz="2200" b="0" dirty="0" err="1"/>
              <a:t>sa</a:t>
            </a:r>
            <a:r>
              <a:rPr lang="en-US" sz="2200" b="0" dirty="0"/>
              <a:t> s </a:t>
            </a:r>
            <a:r>
              <a:rPr lang="en-US" sz="2200" b="0" dirty="0" err="1"/>
              <a:t>osobnými</a:t>
            </a:r>
            <a:r>
              <a:rPr lang="en-US" sz="2200" b="0" dirty="0"/>
              <a:t> </a:t>
            </a:r>
            <a:r>
              <a:rPr lang="en-US" sz="2200" b="0" dirty="0" err="1"/>
              <a:t>cieľmi</a:t>
            </a:r>
            <a:r>
              <a:rPr lang="en-US" sz="2200" b="0" dirty="0"/>
              <a:t> </a:t>
            </a:r>
            <a:r>
              <a:rPr lang="en-US" sz="2200" b="0" dirty="0" err="1"/>
              <a:t>vlastníka-manažéra</a:t>
            </a:r>
            <a:r>
              <a:rPr lang="en-US" sz="2200" b="0" dirty="0"/>
              <a:t>.</a:t>
            </a:r>
          </a:p>
          <a:p>
            <a:pPr marL="571500" indent="-342900" algn="just">
              <a:buFont typeface="Arial" panose="020B0604020202020204" pitchFamily="34" charset="0"/>
              <a:buChar char="•"/>
            </a:pPr>
            <a:r>
              <a:rPr lang="en-US" sz="2200" b="0" dirty="0" err="1"/>
              <a:t>Chceme</a:t>
            </a:r>
            <a:r>
              <a:rPr lang="en-US" sz="2200" b="0" dirty="0"/>
              <a:t> </a:t>
            </a:r>
            <a:r>
              <a:rPr lang="en-US" sz="2200" b="0" dirty="0" err="1"/>
              <a:t>príjem</a:t>
            </a:r>
            <a:r>
              <a:rPr lang="en-US" sz="2200" b="0" dirty="0"/>
              <a:t> </a:t>
            </a:r>
            <a:r>
              <a:rPr lang="en-US" sz="2200" b="0" dirty="0" err="1"/>
              <a:t>alebo</a:t>
            </a:r>
            <a:r>
              <a:rPr lang="en-US" sz="2200" b="0" dirty="0"/>
              <a:t> </a:t>
            </a:r>
            <a:r>
              <a:rPr lang="en-US" sz="2200" b="0" dirty="0" err="1"/>
              <a:t>rast</a:t>
            </a:r>
            <a:r>
              <a:rPr lang="en-US" sz="2200" b="0" dirty="0"/>
              <a:t> </a:t>
            </a:r>
            <a:r>
              <a:rPr lang="en-US" sz="2200" b="0" dirty="0" err="1"/>
              <a:t>kapitálu</a:t>
            </a:r>
            <a:r>
              <a:rPr lang="en-US" sz="2200" b="0" dirty="0"/>
              <a:t>?</a:t>
            </a:r>
          </a:p>
          <a:p>
            <a:pPr marL="571500" indent="-342900" algn="just">
              <a:buFont typeface="Arial" panose="020B0604020202020204" pitchFamily="34" charset="0"/>
              <a:buChar char="•"/>
            </a:pPr>
            <a:r>
              <a:rPr lang="en-US" sz="2200" b="0" dirty="0" err="1"/>
              <a:t>Chceme</a:t>
            </a:r>
            <a:r>
              <a:rPr lang="en-US" sz="2200" b="0" dirty="0"/>
              <a:t> </a:t>
            </a:r>
            <a:r>
              <a:rPr lang="en-US" sz="2200" b="0" dirty="0" err="1"/>
              <a:t>podnik</a:t>
            </a:r>
            <a:r>
              <a:rPr lang="en-US" sz="2200" b="0" dirty="0"/>
              <a:t> </a:t>
            </a:r>
            <a:r>
              <a:rPr lang="en-US" sz="2200" b="0" dirty="0" err="1"/>
              <a:t>predať</a:t>
            </a:r>
            <a:r>
              <a:rPr lang="en-US" sz="2200" b="0" dirty="0"/>
              <a:t> </a:t>
            </a:r>
            <a:r>
              <a:rPr lang="en-US" sz="2200" b="0" dirty="0" err="1"/>
              <a:t>ako</a:t>
            </a:r>
            <a:r>
              <a:rPr lang="en-US" sz="2200" b="0" dirty="0"/>
              <a:t> </a:t>
            </a:r>
            <a:r>
              <a:rPr lang="en-US" sz="2200" b="0" dirty="0" err="1"/>
              <a:t>fungujúci</a:t>
            </a:r>
            <a:r>
              <a:rPr lang="en-US" sz="2200" b="0" dirty="0"/>
              <a:t> </a:t>
            </a:r>
            <a:r>
              <a:rPr lang="en-US" sz="2200" b="0" dirty="0" err="1"/>
              <a:t>podnik</a:t>
            </a:r>
            <a:r>
              <a:rPr lang="en-US" sz="2200" b="0" dirty="0"/>
              <a:t>, </a:t>
            </a:r>
            <a:r>
              <a:rPr lang="en-US" sz="2200" b="0" dirty="0" err="1"/>
              <a:t>keď</a:t>
            </a:r>
            <a:r>
              <a:rPr lang="en-US" sz="2200" b="0" dirty="0"/>
              <a:t> </a:t>
            </a:r>
            <a:r>
              <a:rPr lang="en-US" sz="2200" b="0" dirty="0" err="1"/>
              <a:t>dospeje</a:t>
            </a:r>
            <a:r>
              <a:rPr lang="en-US" sz="2200" b="0" dirty="0"/>
              <a:t>, </a:t>
            </a:r>
            <a:r>
              <a:rPr lang="en-US" sz="2200" b="0" dirty="0" err="1"/>
              <a:t>alebo</a:t>
            </a:r>
            <a:r>
              <a:rPr lang="en-US" sz="2200" b="0" dirty="0"/>
              <a:t> ho </a:t>
            </a:r>
            <a:r>
              <a:rPr lang="en-US" sz="2200" b="0" dirty="0" err="1"/>
              <a:t>chceme</a:t>
            </a:r>
            <a:r>
              <a:rPr lang="en-US" sz="2200" b="0" dirty="0"/>
              <a:t> </a:t>
            </a:r>
            <a:r>
              <a:rPr lang="en-US" sz="2200" b="0" dirty="0" err="1"/>
              <a:t>preniesť</a:t>
            </a:r>
            <a:r>
              <a:rPr lang="en-US" sz="2200" b="0" dirty="0"/>
              <a:t> </a:t>
            </a:r>
            <a:r>
              <a:rPr lang="en-US" sz="2200" b="0" dirty="0" err="1"/>
              <a:t>na</a:t>
            </a:r>
            <a:r>
              <a:rPr lang="en-US" sz="2200" b="0" dirty="0"/>
              <a:t> </a:t>
            </a:r>
            <a:r>
              <a:rPr lang="en-US" sz="2200" b="0" dirty="0" err="1"/>
              <a:t>naše</a:t>
            </a:r>
            <a:r>
              <a:rPr lang="en-US" sz="2200" b="0" dirty="0"/>
              <a:t> </a:t>
            </a:r>
            <a:r>
              <a:rPr lang="en-US" sz="2200" b="0" dirty="0" err="1"/>
              <a:t>deti</a:t>
            </a:r>
            <a:r>
              <a:rPr lang="en-US" sz="2200" b="0" dirty="0"/>
              <a:t>?</a:t>
            </a:r>
          </a:p>
          <a:p>
            <a:pPr marL="571500" indent="-342900" algn="just">
              <a:buFont typeface="Arial" panose="020B0604020202020204" pitchFamily="34" charset="0"/>
              <a:buChar char="•"/>
            </a:pPr>
            <a:r>
              <a:rPr lang="en-US" sz="2200" b="0" dirty="0" err="1"/>
              <a:t>Chceme</a:t>
            </a:r>
            <a:r>
              <a:rPr lang="en-US" sz="2200" b="0" dirty="0"/>
              <a:t> v </a:t>
            </a:r>
            <a:r>
              <a:rPr lang="en-US" sz="2200" b="0" dirty="0" err="1"/>
              <a:t>biznise</a:t>
            </a:r>
            <a:r>
              <a:rPr lang="en-US" sz="2200" b="0" dirty="0"/>
              <a:t> </a:t>
            </a:r>
            <a:r>
              <a:rPr lang="en-US" sz="2200" b="0" dirty="0" err="1"/>
              <a:t>riskovať</a:t>
            </a:r>
            <a:r>
              <a:rPr lang="en-US" sz="2200" b="0" dirty="0"/>
              <a:t> </a:t>
            </a:r>
            <a:r>
              <a:rPr lang="en-US" sz="2200" b="0" dirty="0" err="1"/>
              <a:t>alebo</a:t>
            </a:r>
            <a:r>
              <a:rPr lang="en-US" sz="2200" b="0" dirty="0"/>
              <a:t> </a:t>
            </a:r>
            <a:r>
              <a:rPr lang="en-US" sz="2200" b="0" dirty="0" err="1"/>
              <a:t>si</a:t>
            </a:r>
            <a:r>
              <a:rPr lang="en-US" sz="2200" b="0" dirty="0"/>
              <a:t> </a:t>
            </a:r>
            <a:r>
              <a:rPr lang="en-US" sz="2200" b="0" dirty="0" err="1"/>
              <a:t>viac</a:t>
            </a:r>
            <a:r>
              <a:rPr lang="en-US" sz="2200" b="0" dirty="0"/>
              <a:t> </a:t>
            </a:r>
            <a:r>
              <a:rPr lang="en-US" sz="2200" b="0" dirty="0" err="1"/>
              <a:t>ceníme</a:t>
            </a:r>
            <a:r>
              <a:rPr lang="en-US" sz="2200" b="0" dirty="0"/>
              <a:t> </a:t>
            </a:r>
            <a:r>
              <a:rPr lang="en-US" sz="2200" b="0" dirty="0" err="1"/>
              <a:t>bezpečnosť</a:t>
            </a:r>
            <a:r>
              <a:rPr lang="en-US" sz="2200" b="0" dirty="0"/>
              <a:t>?</a:t>
            </a:r>
          </a:p>
          <a:p>
            <a:pPr marL="228600" indent="0" algn="just"/>
            <a:r>
              <a:rPr lang="en-US" sz="2200" b="0" dirty="0"/>
              <a:t>Po </a:t>
            </a:r>
            <a:r>
              <a:rPr lang="en-US" sz="2200" b="0" dirty="0" err="1"/>
              <a:t>druhé</a:t>
            </a:r>
            <a:r>
              <a:rPr lang="en-US" sz="2200" b="0" dirty="0"/>
              <a:t>, ide o </a:t>
            </a:r>
            <a:r>
              <a:rPr lang="en-US" sz="2200" b="0" dirty="0" err="1"/>
              <a:t>vyrovnanie</a:t>
            </a:r>
            <a:r>
              <a:rPr lang="en-US" sz="2200" b="0" dirty="0"/>
              <a:t> </a:t>
            </a:r>
            <a:r>
              <a:rPr lang="en-US" sz="2200" b="0" dirty="0" err="1"/>
              <a:t>sa</a:t>
            </a:r>
            <a:r>
              <a:rPr lang="en-US" sz="2200" b="0" dirty="0"/>
              <a:t> so </a:t>
            </a:r>
            <a:r>
              <a:rPr lang="en-US" sz="2200" b="0" dirty="0" err="1"/>
              <a:t>silnými</a:t>
            </a:r>
            <a:r>
              <a:rPr lang="en-US" sz="2200" b="0" dirty="0"/>
              <a:t> a </a:t>
            </a:r>
            <a:r>
              <a:rPr lang="en-US" sz="2200" b="0" dirty="0" err="1"/>
              <a:t>slabými</a:t>
            </a:r>
            <a:r>
              <a:rPr lang="en-US" sz="2200" b="0" dirty="0"/>
              <a:t> </a:t>
            </a:r>
            <a:r>
              <a:rPr lang="en-US" sz="2200" b="0" dirty="0" err="1"/>
              <a:t>stránkami</a:t>
            </a:r>
            <a:r>
              <a:rPr lang="en-US" sz="2200" b="0" dirty="0"/>
              <a:t> </a:t>
            </a:r>
            <a:r>
              <a:rPr lang="en-US" sz="2200" b="0" dirty="0" err="1"/>
              <a:t>existujúceho</a:t>
            </a:r>
            <a:r>
              <a:rPr lang="en-US" sz="2200" b="0" dirty="0"/>
              <a:t> </a:t>
            </a:r>
            <a:r>
              <a:rPr lang="en-US" sz="2200" b="0" dirty="0" err="1"/>
              <a:t>podnikania</a:t>
            </a:r>
            <a:r>
              <a:rPr lang="en-US" sz="2200" b="0" dirty="0"/>
              <a:t>, s </a:t>
            </a:r>
            <a:r>
              <a:rPr lang="en-US" sz="2200" b="0" dirty="0" err="1"/>
              <a:t>príležitosťami</a:t>
            </a:r>
            <a:r>
              <a:rPr lang="en-US" sz="2200" b="0" dirty="0"/>
              <a:t> a </a:t>
            </a:r>
            <a:r>
              <a:rPr lang="en-US" sz="2200" b="0" dirty="0" err="1"/>
              <a:t>hrozbami</a:t>
            </a:r>
            <a:r>
              <a:rPr lang="en-US" sz="2200" b="0" dirty="0"/>
              <a:t>, </a:t>
            </a:r>
            <a:r>
              <a:rPr lang="en-US" sz="2200" b="0" dirty="0" err="1"/>
              <a:t>ktorým</a:t>
            </a:r>
            <a:r>
              <a:rPr lang="en-US" sz="2200" b="0" dirty="0"/>
              <a:t> </a:t>
            </a:r>
            <a:r>
              <a:rPr lang="en-US" sz="2200" b="0" dirty="0" err="1"/>
              <a:t>čelí</a:t>
            </a:r>
            <a:r>
              <a:rPr lang="en-US" sz="2200" b="0" dirty="0"/>
              <a:t>. </a:t>
            </a:r>
            <a:r>
              <a:rPr lang="en-US" sz="2200" b="0" dirty="0" err="1"/>
              <a:t>Často</a:t>
            </a:r>
            <a:r>
              <a:rPr lang="en-US" sz="2200" b="0" dirty="0"/>
              <a:t> </a:t>
            </a:r>
            <a:r>
              <a:rPr lang="en-US" sz="2200" b="0" dirty="0" err="1"/>
              <a:t>sa</a:t>
            </a:r>
            <a:r>
              <a:rPr lang="en-US" sz="2200" b="0" dirty="0"/>
              <a:t> to </a:t>
            </a:r>
            <a:r>
              <a:rPr lang="en-US" sz="2200" b="0" dirty="0" err="1"/>
              <a:t>nazýva</a:t>
            </a:r>
            <a:r>
              <a:rPr lang="en-US" sz="2200" b="0" dirty="0"/>
              <a:t> „audit </a:t>
            </a:r>
            <a:r>
              <a:rPr lang="en-US" sz="2200" b="0" dirty="0" err="1"/>
              <a:t>pozície</a:t>
            </a:r>
            <a:r>
              <a:rPr lang="en-US" sz="2200" b="0" dirty="0"/>
              <a:t>“ </a:t>
            </a:r>
            <a:r>
              <a:rPr lang="en-US" sz="2200" b="0" dirty="0" err="1"/>
              <a:t>alebo</a:t>
            </a:r>
            <a:r>
              <a:rPr lang="en-US" sz="2200" b="0" dirty="0"/>
              <a:t> </a:t>
            </a:r>
            <a:r>
              <a:rPr lang="en-US" sz="2200" b="0" dirty="0" err="1"/>
              <a:t>analýza</a:t>
            </a:r>
            <a:r>
              <a:rPr lang="en-US" sz="2200" b="0" dirty="0"/>
              <a:t> „SWOT“ (</a:t>
            </a:r>
            <a:r>
              <a:rPr lang="en-US" sz="2200" b="0" dirty="0" err="1"/>
              <a:t>silné</a:t>
            </a:r>
            <a:r>
              <a:rPr lang="en-US" sz="2200" b="0" dirty="0"/>
              <a:t> </a:t>
            </a:r>
            <a:r>
              <a:rPr lang="en-US" sz="2200" b="0" dirty="0" err="1"/>
              <a:t>stránky</a:t>
            </a:r>
            <a:r>
              <a:rPr lang="en-US" sz="2200" b="0" dirty="0"/>
              <a:t>, </a:t>
            </a:r>
            <a:r>
              <a:rPr lang="en-US" sz="2200" b="0" dirty="0" err="1"/>
              <a:t>slabé</a:t>
            </a:r>
            <a:r>
              <a:rPr lang="en-US" sz="2200" b="0" dirty="0"/>
              <a:t> </a:t>
            </a:r>
            <a:r>
              <a:rPr lang="en-US" sz="2200" b="0" dirty="0" err="1"/>
              <a:t>stránky</a:t>
            </a:r>
            <a:r>
              <a:rPr lang="en-US" sz="2200" b="0" dirty="0"/>
              <a:t>, </a:t>
            </a:r>
            <a:r>
              <a:rPr lang="en-US" sz="2200" b="0" dirty="0" err="1"/>
              <a:t>príležitosti</a:t>
            </a:r>
            <a:r>
              <a:rPr lang="en-US" sz="2200" b="0" dirty="0"/>
              <a:t>, </a:t>
            </a:r>
            <a:r>
              <a:rPr lang="en-US" sz="2200" b="0" dirty="0" err="1"/>
              <a:t>hrozby</a:t>
            </a:r>
            <a:r>
              <a:rPr lang="en-US" sz="2200" b="0" dirty="0"/>
              <a:t>).</a:t>
            </a:r>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6444532" cy="949251"/>
          </a:xfrm>
        </p:spPr>
        <p:txBody>
          <a:bodyPr/>
          <a:lstStyle/>
          <a:p>
            <a:r>
              <a:rPr lang="en-US" dirty="0"/>
              <a:t>1.6 </a:t>
            </a:r>
            <a:r>
              <a:rPr lang="sk-SK" dirty="0"/>
              <a:t>Proces plánovania</a:t>
            </a:r>
          </a:p>
        </p:txBody>
      </p:sp>
    </p:spTree>
    <p:extLst>
      <p:ext uri="{BB962C8B-B14F-4D97-AF65-F5344CB8AC3E}">
        <p14:creationId xmlns:p14="http://schemas.microsoft.com/office/powerpoint/2010/main" val="3994426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00200"/>
            <a:ext cx="8229600" cy="5031188"/>
          </a:xfrm>
        </p:spPr>
        <p:txBody>
          <a:bodyPr>
            <a:normAutofit/>
          </a:bodyPr>
          <a:lstStyle/>
          <a:p>
            <a:pPr marL="457200" lvl="1" indent="0" algn="ctr">
              <a:spcBef>
                <a:spcPts val="0"/>
              </a:spcBef>
              <a:buNone/>
            </a:pPr>
            <a:r>
              <a:rPr lang="en-US" sz="3000" dirty="0" err="1"/>
              <a:t>Celý</a:t>
            </a:r>
            <a:r>
              <a:rPr lang="en-US" sz="3000" dirty="0"/>
              <a:t> </a:t>
            </a:r>
            <a:r>
              <a:rPr lang="en-US" sz="3000" dirty="0" err="1"/>
              <a:t>proces</a:t>
            </a:r>
            <a:r>
              <a:rPr lang="en-US" sz="3000" dirty="0"/>
              <a:t> </a:t>
            </a:r>
            <a:r>
              <a:rPr lang="en-US" sz="3000" dirty="0" err="1"/>
              <a:t>plánovania</a:t>
            </a:r>
            <a:r>
              <a:rPr lang="en-US" sz="3000" dirty="0"/>
              <a:t> je </a:t>
            </a:r>
            <a:r>
              <a:rPr lang="en-US" sz="3000" dirty="0" err="1"/>
              <a:t>schematicky</a:t>
            </a:r>
            <a:r>
              <a:rPr lang="en-US" sz="3000" dirty="0"/>
              <a:t> </a:t>
            </a:r>
            <a:r>
              <a:rPr lang="en-US" sz="3000" dirty="0" err="1"/>
              <a:t>znázornený</a:t>
            </a:r>
            <a:r>
              <a:rPr lang="en-US" sz="3000" dirty="0"/>
              <a:t> </a:t>
            </a:r>
            <a:r>
              <a:rPr lang="en-US" sz="3000" dirty="0" err="1"/>
              <a:t>na</a:t>
            </a:r>
            <a:r>
              <a:rPr lang="en-US" sz="3000" dirty="0"/>
              <a:t> </a:t>
            </a:r>
            <a:r>
              <a:rPr lang="en-US" sz="3000" dirty="0" err="1"/>
              <a:t>obrázku</a:t>
            </a:r>
            <a:r>
              <a:rPr lang="en-US" sz="3000" dirty="0"/>
              <a:t> </a:t>
            </a:r>
            <a:r>
              <a:rPr lang="en-US" sz="3000" dirty="0" err="1"/>
              <a:t>nižšie</a:t>
            </a:r>
            <a:r>
              <a:rPr lang="en-US" sz="3000" dirty="0"/>
              <a:t>.</a:t>
            </a:r>
            <a:endParaRPr lang="sk-SK" sz="3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533292" cy="1371600"/>
          </a:xfrm>
        </p:spPr>
        <p:txBody>
          <a:bodyPr/>
          <a:lstStyle/>
          <a:p>
            <a:r>
              <a:rPr lang="en-US" dirty="0"/>
              <a:t>1.6. </a:t>
            </a:r>
            <a:r>
              <a:rPr lang="sk-SK" dirty="0"/>
              <a:t>Proces plánovania</a:t>
            </a:r>
          </a:p>
        </p:txBody>
      </p:sp>
      <p:pic>
        <p:nvPicPr>
          <p:cNvPr id="4" name="Picture 3"/>
          <p:cNvPicPr/>
          <p:nvPr/>
        </p:nvPicPr>
        <p:blipFill>
          <a:blip r:embed="rId2"/>
          <a:stretch>
            <a:fillRect/>
          </a:stretch>
        </p:blipFill>
        <p:spPr>
          <a:xfrm>
            <a:off x="1582615" y="2476483"/>
            <a:ext cx="6611816" cy="4381517"/>
          </a:xfrm>
          <a:prstGeom prst="rect">
            <a:avLst/>
          </a:prstGeom>
        </p:spPr>
      </p:pic>
    </p:spTree>
    <p:extLst>
      <p:ext uri="{BB962C8B-B14F-4D97-AF65-F5344CB8AC3E}">
        <p14:creationId xmlns:p14="http://schemas.microsoft.com/office/powerpoint/2010/main" val="6385900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3440</TotalTime>
  <Words>1743</Words>
  <Application>Microsoft Office PowerPoint</Application>
  <PresentationFormat>On-screen Show (4:3)</PresentationFormat>
  <Paragraphs>140</Paragraphs>
  <Slides>23</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Cambria</vt:lpstr>
      <vt:lpstr>Wingdings</vt:lpstr>
      <vt:lpstr>Calibri</vt:lpstr>
      <vt:lpstr>Arial Black</vt:lpstr>
      <vt:lpstr>Základné</vt:lpstr>
      <vt:lpstr>Základy podnikateľského plánu</vt:lpstr>
      <vt:lpstr>ÚVOD</vt:lpstr>
      <vt:lpstr>1.1 ÚVOD DO PODNIKATEĽSKÉHO PLÁNU</vt:lpstr>
      <vt:lpstr>1.2 Prečo potrebujete podnikateľský plán?</vt:lpstr>
      <vt:lpstr>1.3 Typy podnikateľských plánov</vt:lpstr>
      <vt:lpstr>1.4 AKÉ TYPY PLÁNOV POTREBUJEM?</vt:lpstr>
      <vt:lpstr>1.5 Dôležitosť dobrého podnikateľského plánu</vt:lpstr>
      <vt:lpstr>1.6 Proces plánovania</vt:lpstr>
      <vt:lpstr>1.6. Proces plánovania</vt:lpstr>
      <vt:lpstr>2.1 Ako napísať podnikateľský plán</vt:lpstr>
      <vt:lpstr>2.1 KOMPONENTY PODNIKATEĽSKÉHO PLÁNU</vt:lpstr>
      <vt:lpstr>3.1 Čo je SWOT analýza?</vt:lpstr>
      <vt:lpstr>3.2 Ilustračný SWOT</vt:lpstr>
      <vt:lpstr>3.3 Výhody SWOT analýzy</vt:lpstr>
      <vt:lpstr>Stratégie myslenia</vt:lpstr>
      <vt:lpstr>Vidieť veľký obraz</vt:lpstr>
      <vt:lpstr>Plánovanie dopredu</vt:lpstr>
      <vt:lpstr>Plánovanie dopredu</vt:lpstr>
      <vt:lpstr>5.1 Prečo podnikateľské plány zlyhávajú?</vt:lpstr>
      <vt:lpstr>5.2 Úvahy o podnikateľskom pláne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keywords>, docId:FEAE9D3EE14EEF56F3E87659DAC5975E</cp:keywords>
  <cp:lastModifiedBy>User</cp:lastModifiedBy>
  <cp:revision>98</cp:revision>
  <dcterms:created xsi:type="dcterms:W3CDTF">2019-02-10T21:49:04Z</dcterms:created>
  <dcterms:modified xsi:type="dcterms:W3CDTF">2024-01-29T12:32:45Z</dcterms:modified>
</cp:coreProperties>
</file>