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1"/>
  </p:sldMasterIdLst>
  <p:notesMasterIdLst>
    <p:notesMasterId r:id="rId25"/>
  </p:notesMasterIdLst>
  <p:sldIdLst>
    <p:sldId id="329" r:id="rId2"/>
    <p:sldId id="330" r:id="rId3"/>
    <p:sldId id="331" r:id="rId4"/>
    <p:sldId id="366" r:id="rId5"/>
    <p:sldId id="332" r:id="rId6"/>
    <p:sldId id="367" r:id="rId7"/>
    <p:sldId id="333" r:id="rId8"/>
    <p:sldId id="334" r:id="rId9"/>
    <p:sldId id="349" r:id="rId10"/>
    <p:sldId id="350" r:id="rId11"/>
    <p:sldId id="336" r:id="rId12"/>
    <p:sldId id="376" r:id="rId13"/>
    <p:sldId id="377" r:id="rId14"/>
    <p:sldId id="378" r:id="rId15"/>
    <p:sldId id="372" r:id="rId16"/>
    <p:sldId id="373" r:id="rId17"/>
    <p:sldId id="374" r:id="rId18"/>
    <p:sldId id="375" r:id="rId19"/>
    <p:sldId id="368" r:id="rId20"/>
    <p:sldId id="369" r:id="rId21"/>
    <p:sldId id="320" r:id="rId22"/>
    <p:sldId id="365" r:id="rId23"/>
    <p:sldId id="379" r:id="rId24"/>
  </p:sldIdLst>
  <p:sldSz cx="9144000" cy="6858000" type="screen4x3"/>
  <p:notesSz cx="7315200" cy="9601200"/>
  <p:embeddedFontLst>
    <p:embeddedFont>
      <p:font typeface="Arial Black" panose="020B0A04020102020204" pitchFamily="34" charset="0"/>
      <p:bold r:id="rId26"/>
    </p:embeddedFont>
    <p:embeddedFont>
      <p:font typeface="Cambria" panose="02040503050406030204" pitchFamily="18" charset="0"/>
      <p:regular r:id="rId27"/>
      <p:bold r:id="rId28"/>
      <p:italic r:id="rId29"/>
      <p:boldItalic r:id="rId30"/>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521415D9-36F7-43E2-AB2F-B90AF26B5E84}">
      <p14:sectionLst xmlns:p14="http://schemas.microsoft.com/office/powerpoint/2010/main">
        <p14:section name="Business Plan Fundamentals" id="{1FBC83C5-0559-499F-B637-49A5C58255D8}">
          <p14:sldIdLst>
            <p14:sldId id="329"/>
          </p14:sldIdLst>
        </p14:section>
        <p14:section name="INTRODUCTION" id="{D0402A96-151B-4466-943B-01897F22D695}">
          <p14:sldIdLst>
            <p14:sldId id="330"/>
          </p14:sldIdLst>
        </p14:section>
        <p14:section name="1. BUSINESS PLAN" id="{6DB0DEEC-461D-4B70-A3ED-54AA366A204E}">
          <p14:sldIdLst>
            <p14:sldId id="331"/>
            <p14:sldId id="366"/>
            <p14:sldId id="332"/>
            <p14:sldId id="367"/>
            <p14:sldId id="333"/>
            <p14:sldId id="334"/>
            <p14:sldId id="349"/>
          </p14:sldIdLst>
        </p14:section>
        <p14:section name="2. HOW TO WRITE A BUSINESS PLAN" id="{F33BBD18-57A5-46CB-AFC7-12535C8CE0FB}">
          <p14:sldIdLst>
            <p14:sldId id="350"/>
            <p14:sldId id="336"/>
          </p14:sldIdLst>
        </p14:section>
        <p14:section name="3. SWOT ANALYSIS" id="{302C848B-83E5-4D0E-B6D6-E4DF7E757E69}">
          <p14:sldIdLst>
            <p14:sldId id="376"/>
            <p14:sldId id="377"/>
            <p14:sldId id="378"/>
          </p14:sldIdLst>
        </p14:section>
        <p14:section name="4. THINKING STRATEGIES" id="{69812183-4860-4B6A-A176-79738A74E473}">
          <p14:sldIdLst>
            <p14:sldId id="372"/>
            <p14:sldId id="373"/>
            <p14:sldId id="374"/>
            <p14:sldId id="375"/>
          </p14:sldIdLst>
        </p14:section>
        <p14:section name="5. A FINAL THOUGHT ON PLANNING" id="{1C8CAF0E-7A79-47DF-8A61-4A432B216B40}">
          <p14:sldIdLst>
            <p14:sldId id="368"/>
            <p14:sldId id="369"/>
            <p14:sldId id="320"/>
            <p14:sldId id="365"/>
            <p14:sldId id="379"/>
          </p14:sldIdLst>
        </p14:section>
      </p14:sectionLst>
    </p:ext>
    <p:ext uri="{EFAFB233-063F-42B5-8137-9DF3F51BA10A}">
      <p15:sldGuideLst xmlns:p15="http://schemas.microsoft.com/office/powerpoint/2012/main">
        <p15:guide id="1" orient="horz" pos="2160">
          <p15:clr>
            <a:srgbClr val="A4A3A4"/>
          </p15:clr>
        </p15:guide>
        <p15:guide id="2" pos="2880">
          <p15:clr>
            <a:srgbClr val="A4A3A4"/>
          </p15:clr>
        </p15:guide>
      </p15:sldGuideLst>
    </p:ext>
    <p:ext uri="GoogleSlidesCustomDataVersion2">
      <go:slidesCustomData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xmlns="" r:id="rId67" roundtripDataSignature="AMtx7mizSp6IC6PHl5ypQOO6wkBDRJYrIA=="/>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3" autoAdjust="0"/>
    <p:restoredTop sz="94659" autoAdjust="0"/>
  </p:normalViewPr>
  <p:slideViewPr>
    <p:cSldViewPr snapToGrid="0">
      <p:cViewPr varScale="1">
        <p:scale>
          <a:sx n="108" d="100"/>
          <a:sy n="108" d="100"/>
        </p:scale>
        <p:origin x="1704" y="108"/>
      </p:cViewPr>
      <p:guideLst>
        <p:guide orient="horz" pos="2160"/>
        <p:guide pos="2880"/>
      </p:guideLst>
    </p:cSldViewPr>
  </p:slideViewPr>
  <p:outlineViewPr>
    <p:cViewPr>
      <p:scale>
        <a:sx n="33" d="100"/>
        <a:sy n="33" d="100"/>
      </p:scale>
      <p:origin x="0" y="-35469"/>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font" Target="fonts/font1.fntdata"/><Relationship Id="rId3" Type="http://schemas.openxmlformats.org/officeDocument/2006/relationships/slide" Target="slides/slide2.xml"/><Relationship Id="rId21" Type="http://schemas.openxmlformats.org/officeDocument/2006/relationships/slide" Target="slides/slide20.xml"/><Relationship Id="rId68"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67" Type="http://customschemas.google.com/relationships/presentationmetadata" Target="metadata"/><Relationship Id="rId71"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font" Target="fonts/font4.fntdata"/><Relationship Id="rId7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font" Target="fonts/font3.fntdata"/><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font" Target="fonts/font2.fntdata"/><Relationship Id="rId30" Type="http://schemas.openxmlformats.org/officeDocument/2006/relationships/font" Target="fonts/font5.fntdata"/><Relationship Id="rId69" Type="http://schemas.openxmlformats.org/officeDocument/2006/relationships/viewProps" Target="viewProps.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1"/>
            <a:ext cx="3169920" cy="480060"/>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4143587" y="1"/>
            <a:ext cx="3169920" cy="480060"/>
          </a:xfrm>
          <a:prstGeom prst="rect">
            <a:avLst/>
          </a:prstGeom>
          <a:noFill/>
          <a:ln>
            <a:noFill/>
          </a:ln>
        </p:spPr>
        <p:txBody>
          <a:bodyPr spcFirstLastPara="1" wrap="square" lIns="91425" tIns="45700" rIns="91425" bIns="45700" anchor="t" anchorCtr="0">
            <a:noAutofit/>
          </a:bodyPr>
          <a:lstStyle>
            <a:lvl1pPr marR="0" lvl="0" algn="r"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731521" y="4560570"/>
            <a:ext cx="5852160" cy="4320540"/>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L="914400" marR="0" lvl="1"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2pPr>
            <a:lvl3pPr marL="1371600" marR="0" lvl="2"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3pPr>
            <a:lvl4pPr marL="1828800" marR="0" lvl="3"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4pPr>
            <a:lvl5pPr marL="2286000" marR="0" lvl="4"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5pPr>
            <a:lvl6pPr marL="2743200" marR="0" lvl="5"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6pPr>
            <a:lvl7pPr marL="3200400" marR="0" lvl="6"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7pPr>
            <a:lvl8pPr marL="3657600" marR="0" lvl="7"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8pPr>
            <a:lvl9pPr marL="4114800" marR="0" lvl="8"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9119474"/>
            <a:ext cx="3169920" cy="480060"/>
          </a:xfrm>
          <a:prstGeom prst="rect">
            <a:avLst/>
          </a:prstGeom>
          <a:noFill/>
          <a:ln>
            <a:noFill/>
          </a:ln>
        </p:spPr>
        <p:txBody>
          <a:bodyPr spcFirstLastPara="1" wrap="square" lIns="91425" tIns="45700" rIns="91425" bIns="45700" anchor="b"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4143587" y="9119474"/>
            <a:ext cx="3169920" cy="480060"/>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GB" sz="1200" b="0" i="0" u="none" strike="noStrike" cap="none">
                <a:solidFill>
                  <a:schemeClr val="dk1"/>
                </a:solidFill>
                <a:latin typeface="Calibri"/>
                <a:ea typeface="Calibri"/>
                <a:cs typeface="Calibri"/>
                <a:sym typeface="Calibri"/>
              </a:rPr>
              <a:t>‹#›</a:t>
            </a:fld>
            <a:endParaRPr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2355504515"/>
      </p:ext>
    </p:extLst>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2"/>
        <p:cNvGrpSpPr/>
        <p:nvPr/>
      </p:nvGrpSpPr>
      <p:grpSpPr>
        <a:xfrm>
          <a:off x="0" y="0"/>
          <a:ext cx="0" cy="0"/>
          <a:chOff x="0" y="0"/>
          <a:chExt cx="0" cy="0"/>
        </a:xfrm>
      </p:grpSpPr>
      <p:sp>
        <p:nvSpPr>
          <p:cNvPr id="93" name="Google Shape;93;p1: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94" name="Google Shape;94;p1:notes"/>
          <p:cNvSpPr txBox="1">
            <a:spLocks noGrp="1"/>
          </p:cNvSpPr>
          <p:nvPr>
            <p:ph type="body" idx="1"/>
          </p:nvPr>
        </p:nvSpPr>
        <p:spPr>
          <a:xfrm>
            <a:off x="731521" y="4560570"/>
            <a:ext cx="5852160" cy="432054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95" name="Google Shape;95;p1:notes"/>
          <p:cNvSpPr txBox="1">
            <a:spLocks noGrp="1"/>
          </p:cNvSpPr>
          <p:nvPr>
            <p:ph type="sldNum" idx="12"/>
          </p:nvPr>
        </p:nvSpPr>
        <p:spPr>
          <a:xfrm>
            <a:off x="4143587" y="9119474"/>
            <a:ext cx="3169920" cy="48006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GB"/>
              <a:t>1</a:t>
            </a:fld>
            <a:endParaRPr/>
          </a:p>
        </p:txBody>
      </p:sp>
    </p:spTree>
    <p:extLst>
      <p:ext uri="{BB962C8B-B14F-4D97-AF65-F5344CB8AC3E}">
        <p14:creationId xmlns:p14="http://schemas.microsoft.com/office/powerpoint/2010/main" val="371447275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0"/>
        <p:cNvGrpSpPr/>
        <p:nvPr/>
      </p:nvGrpSpPr>
      <p:grpSpPr>
        <a:xfrm>
          <a:off x="0" y="0"/>
          <a:ext cx="0" cy="0"/>
          <a:chOff x="0" y="0"/>
          <a:chExt cx="0" cy="0"/>
        </a:xfrm>
      </p:grpSpPr>
      <p:sp>
        <p:nvSpPr>
          <p:cNvPr id="111" name="Google Shape;111;p3:notes"/>
          <p:cNvSpPr txBox="1">
            <a:spLocks noGrp="1"/>
          </p:cNvSpPr>
          <p:nvPr>
            <p:ph type="body" idx="1"/>
          </p:nvPr>
        </p:nvSpPr>
        <p:spPr>
          <a:xfrm>
            <a:off x="731521" y="4560570"/>
            <a:ext cx="5852160" cy="432054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12" name="Google Shape;112;p3: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49592662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0"/>
        <p:cNvGrpSpPr/>
        <p:nvPr/>
      </p:nvGrpSpPr>
      <p:grpSpPr>
        <a:xfrm>
          <a:off x="0" y="0"/>
          <a:ext cx="0" cy="0"/>
          <a:chOff x="0" y="0"/>
          <a:chExt cx="0" cy="0"/>
        </a:xfrm>
      </p:grpSpPr>
      <p:sp>
        <p:nvSpPr>
          <p:cNvPr id="111" name="Google Shape;111;p3:notes"/>
          <p:cNvSpPr txBox="1">
            <a:spLocks noGrp="1"/>
          </p:cNvSpPr>
          <p:nvPr>
            <p:ph type="body" idx="1"/>
          </p:nvPr>
        </p:nvSpPr>
        <p:spPr>
          <a:xfrm>
            <a:off x="731521" y="4560570"/>
            <a:ext cx="5852160" cy="432054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12" name="Google Shape;112;p3: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41158945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0"/>
        <p:cNvGrpSpPr/>
        <p:nvPr/>
      </p:nvGrpSpPr>
      <p:grpSpPr>
        <a:xfrm>
          <a:off x="0" y="0"/>
          <a:ext cx="0" cy="0"/>
          <a:chOff x="0" y="0"/>
          <a:chExt cx="0" cy="0"/>
        </a:xfrm>
      </p:grpSpPr>
      <p:sp>
        <p:nvSpPr>
          <p:cNvPr id="111" name="Google Shape;111;p3:notes"/>
          <p:cNvSpPr txBox="1">
            <a:spLocks noGrp="1"/>
          </p:cNvSpPr>
          <p:nvPr>
            <p:ph type="body" idx="1"/>
          </p:nvPr>
        </p:nvSpPr>
        <p:spPr>
          <a:xfrm>
            <a:off x="731521" y="4560570"/>
            <a:ext cx="5852160" cy="432054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12" name="Google Shape;112;p3: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45417869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0"/>
        <p:cNvGrpSpPr/>
        <p:nvPr/>
      </p:nvGrpSpPr>
      <p:grpSpPr>
        <a:xfrm>
          <a:off x="0" y="0"/>
          <a:ext cx="0" cy="0"/>
          <a:chOff x="0" y="0"/>
          <a:chExt cx="0" cy="0"/>
        </a:xfrm>
      </p:grpSpPr>
      <p:sp>
        <p:nvSpPr>
          <p:cNvPr id="111" name="Google Shape;111;p3:notes"/>
          <p:cNvSpPr txBox="1">
            <a:spLocks noGrp="1"/>
          </p:cNvSpPr>
          <p:nvPr>
            <p:ph type="body" idx="1"/>
          </p:nvPr>
        </p:nvSpPr>
        <p:spPr>
          <a:xfrm>
            <a:off x="731521" y="4560570"/>
            <a:ext cx="5852160" cy="432054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12" name="Google Shape;112;p3: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40835251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21</a:t>
            </a:fld>
            <a:endParaRPr/>
          </a:p>
        </p:txBody>
      </p:sp>
    </p:spTree>
    <p:extLst>
      <p:ext uri="{BB962C8B-B14F-4D97-AF65-F5344CB8AC3E}">
        <p14:creationId xmlns:p14="http://schemas.microsoft.com/office/powerpoint/2010/main" val="40566822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22</a:t>
            </a:fld>
            <a:endParaRPr/>
          </a:p>
        </p:txBody>
      </p:sp>
    </p:spTree>
    <p:extLst>
      <p:ext uri="{BB962C8B-B14F-4D97-AF65-F5344CB8AC3E}">
        <p14:creationId xmlns:p14="http://schemas.microsoft.com/office/powerpoint/2010/main" val="188779797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23</a:t>
            </a:fld>
            <a:endParaRPr/>
          </a:p>
        </p:txBody>
      </p:sp>
    </p:spTree>
    <p:extLst>
      <p:ext uri="{BB962C8B-B14F-4D97-AF65-F5344CB8AC3E}">
        <p14:creationId xmlns:p14="http://schemas.microsoft.com/office/powerpoint/2010/main" val="253389874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matchingName="Úvodná snímka" type="title">
  <p:cSld name="TITLE">
    <p:spTree>
      <p:nvGrpSpPr>
        <p:cNvPr id="1" name="Shape 18"/>
        <p:cNvGrpSpPr/>
        <p:nvPr/>
      </p:nvGrpSpPr>
      <p:grpSpPr>
        <a:xfrm>
          <a:off x="0" y="0"/>
          <a:ext cx="0" cy="0"/>
          <a:chOff x="0" y="0"/>
          <a:chExt cx="0" cy="0"/>
        </a:xfrm>
      </p:grpSpPr>
      <p:sp>
        <p:nvSpPr>
          <p:cNvPr id="19" name="Google Shape;19;p5"/>
          <p:cNvSpPr txBox="1">
            <a:spLocks noGrp="1"/>
          </p:cNvSpPr>
          <p:nvPr>
            <p:ph type="ctrTitle"/>
          </p:nvPr>
        </p:nvSpPr>
        <p:spPr>
          <a:xfrm>
            <a:off x="457200" y="1626915"/>
            <a:ext cx="7772400" cy="3173684"/>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Clr>
                <a:srgbClr val="398F98"/>
              </a:buClr>
              <a:buSzPts val="6000"/>
              <a:buFont typeface="Arial Black"/>
              <a:buNone/>
              <a:defRPr sz="6000" cap="none">
                <a:solidFill>
                  <a:srgbClr val="398F98"/>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0" name="Google Shape;20;p5"/>
          <p:cNvSpPr txBox="1">
            <a:spLocks noGrp="1"/>
          </p:cNvSpPr>
          <p:nvPr>
            <p:ph type="subTitle" idx="1"/>
          </p:nvPr>
        </p:nvSpPr>
        <p:spPr>
          <a:xfrm>
            <a:off x="457200" y="4800600"/>
            <a:ext cx="6858000" cy="914400"/>
          </a:xfrm>
          <a:prstGeom prst="rect">
            <a:avLst/>
          </a:prstGeom>
          <a:noFill/>
          <a:ln>
            <a:noFill/>
          </a:ln>
        </p:spPr>
        <p:txBody>
          <a:bodyPr spcFirstLastPara="1" wrap="square" lIns="91425" tIns="45700" rIns="91425" bIns="45700" anchor="t" anchorCtr="0">
            <a:normAutofit/>
          </a:bodyPr>
          <a:lstStyle>
            <a:lvl1pPr lvl="0" algn="l">
              <a:lnSpc>
                <a:spcPct val="100000"/>
              </a:lnSpc>
              <a:spcBef>
                <a:spcPts val="400"/>
              </a:spcBef>
              <a:spcAft>
                <a:spcPts val="0"/>
              </a:spcAft>
              <a:buClr>
                <a:schemeClr val="dk2"/>
              </a:buClr>
              <a:buSzPts val="2000"/>
              <a:buNone/>
              <a:defRPr b="0" cap="none">
                <a:solidFill>
                  <a:schemeClr val="dk2"/>
                </a:solidFill>
                <a:latin typeface="Arial Black"/>
                <a:ea typeface="Arial Black"/>
                <a:cs typeface="Arial Black"/>
                <a:sym typeface="Arial Black"/>
              </a:defRPr>
            </a:lvl1pPr>
            <a:lvl2pPr lvl="1" algn="ctr">
              <a:lnSpc>
                <a:spcPct val="100000"/>
              </a:lnSpc>
              <a:spcBef>
                <a:spcPts val="600"/>
              </a:spcBef>
              <a:spcAft>
                <a:spcPts val="0"/>
              </a:spcAft>
              <a:buSzPts val="2000"/>
              <a:buNone/>
              <a:defRPr>
                <a:solidFill>
                  <a:srgbClr val="888888"/>
                </a:solidFill>
              </a:defRPr>
            </a:lvl2pPr>
            <a:lvl3pPr lvl="2" algn="ctr">
              <a:lnSpc>
                <a:spcPct val="100000"/>
              </a:lnSpc>
              <a:spcBef>
                <a:spcPts val="360"/>
              </a:spcBef>
              <a:spcAft>
                <a:spcPts val="0"/>
              </a:spcAft>
              <a:buSzPts val="1800"/>
              <a:buNone/>
              <a:defRPr>
                <a:solidFill>
                  <a:srgbClr val="888888"/>
                </a:solidFill>
              </a:defRPr>
            </a:lvl3pPr>
            <a:lvl4pPr lvl="3" algn="ctr">
              <a:lnSpc>
                <a:spcPct val="100000"/>
              </a:lnSpc>
              <a:spcBef>
                <a:spcPts val="360"/>
              </a:spcBef>
              <a:spcAft>
                <a:spcPts val="0"/>
              </a:spcAft>
              <a:buSzPts val="1800"/>
              <a:buNone/>
              <a:defRPr>
                <a:solidFill>
                  <a:srgbClr val="888888"/>
                </a:solidFill>
              </a:defRPr>
            </a:lvl4pPr>
            <a:lvl5pPr lvl="4" algn="ctr">
              <a:lnSpc>
                <a:spcPct val="100000"/>
              </a:lnSpc>
              <a:spcBef>
                <a:spcPts val="360"/>
              </a:spcBef>
              <a:spcAft>
                <a:spcPts val="0"/>
              </a:spcAft>
              <a:buSzPts val="1800"/>
              <a:buNone/>
              <a:defRPr>
                <a:solidFill>
                  <a:srgbClr val="888888"/>
                </a:solidFill>
              </a:defRPr>
            </a:lvl5pPr>
            <a:lvl6pPr lvl="5" algn="ctr">
              <a:lnSpc>
                <a:spcPct val="100000"/>
              </a:lnSpc>
              <a:spcBef>
                <a:spcPts val="320"/>
              </a:spcBef>
              <a:spcAft>
                <a:spcPts val="0"/>
              </a:spcAft>
              <a:buSzPts val="1600"/>
              <a:buNone/>
              <a:defRPr>
                <a:solidFill>
                  <a:srgbClr val="888888"/>
                </a:solidFill>
              </a:defRPr>
            </a:lvl6pPr>
            <a:lvl7pPr lvl="6" algn="ctr">
              <a:lnSpc>
                <a:spcPct val="100000"/>
              </a:lnSpc>
              <a:spcBef>
                <a:spcPts val="320"/>
              </a:spcBef>
              <a:spcAft>
                <a:spcPts val="0"/>
              </a:spcAft>
              <a:buSzPts val="1600"/>
              <a:buNone/>
              <a:defRPr>
                <a:solidFill>
                  <a:srgbClr val="888888"/>
                </a:solidFill>
              </a:defRPr>
            </a:lvl7pPr>
            <a:lvl8pPr lvl="7" algn="ctr">
              <a:lnSpc>
                <a:spcPct val="100000"/>
              </a:lnSpc>
              <a:spcBef>
                <a:spcPts val="320"/>
              </a:spcBef>
              <a:spcAft>
                <a:spcPts val="0"/>
              </a:spcAft>
              <a:buSzPts val="1600"/>
              <a:buNone/>
              <a:defRPr>
                <a:solidFill>
                  <a:srgbClr val="888888"/>
                </a:solidFill>
              </a:defRPr>
            </a:lvl8pPr>
            <a:lvl9pPr lvl="8" algn="ctr">
              <a:lnSpc>
                <a:spcPct val="100000"/>
              </a:lnSpc>
              <a:spcBef>
                <a:spcPts val="320"/>
              </a:spcBef>
              <a:spcAft>
                <a:spcPts val="0"/>
              </a:spcAft>
              <a:buSzPts val="1600"/>
              <a:buNone/>
              <a:defRPr>
                <a:solidFill>
                  <a:srgbClr val="888888"/>
                </a:solidFill>
              </a:defRPr>
            </a:lvl9pPr>
          </a:lstStyle>
          <a:p>
            <a:endParaRPr/>
          </a:p>
        </p:txBody>
      </p:sp>
      <p:sp>
        <p:nvSpPr>
          <p:cNvPr id="21" name="Google Shape;21;p5"/>
          <p:cNvSpPr txBox="1">
            <a:spLocks noGrp="1"/>
          </p:cNvSpPr>
          <p:nvPr>
            <p:ph type="dt" idx="10"/>
          </p:nvPr>
        </p:nvSpPr>
        <p:spPr>
          <a:xfrm>
            <a:off x="457200" y="6172201"/>
            <a:ext cx="3429000" cy="304800"/>
          </a:xfrm>
          <a:prstGeom prst="rect">
            <a:avLst/>
          </a:prstGeom>
          <a:noFill/>
          <a:ln>
            <a:noFill/>
          </a:ln>
        </p:spPr>
        <p:txBody>
          <a:bodyPr spcFirstLastPara="1" wrap="square" lIns="91425" tIns="45700" rIns="91425" bIns="0" anchor="b"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2" name="Google Shape;22;p5"/>
          <p:cNvSpPr txBox="1">
            <a:spLocks noGrp="1"/>
          </p:cNvSpPr>
          <p:nvPr>
            <p:ph type="ftr" idx="11"/>
          </p:nvPr>
        </p:nvSpPr>
        <p:spPr>
          <a:xfrm>
            <a:off x="457200" y="6492875"/>
            <a:ext cx="3429000" cy="283845"/>
          </a:xfrm>
          <a:prstGeom prst="rect">
            <a:avLst/>
          </a:prstGeom>
          <a:noFill/>
          <a:ln>
            <a:noFill/>
          </a:ln>
        </p:spPr>
        <p:txBody>
          <a:bodyPr spcFirstLastPara="1" wrap="square" lIns="91425" tIns="45700" rIns="91425" bIns="45700" anchor="t"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3" name="Google Shape;23;p5"/>
          <p:cNvSpPr/>
          <p:nvPr/>
        </p:nvSpPr>
        <p:spPr>
          <a:xfrm>
            <a:off x="9001124" y="4846320"/>
            <a:ext cx="142876" cy="2011680"/>
          </a:xfrm>
          <a:prstGeom prst="rect">
            <a:avLst/>
          </a:prstGeom>
          <a:solidFill>
            <a:srgbClr val="4A9B8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24" name="Google Shape;24;p5"/>
          <p:cNvSpPr/>
          <p:nvPr/>
        </p:nvSpPr>
        <p:spPr>
          <a:xfrm>
            <a:off x="9001124" y="0"/>
            <a:ext cx="142876" cy="4846320"/>
          </a:xfrm>
          <a:prstGeom prst="rect">
            <a:avLst/>
          </a:prstGeom>
          <a:solidFill>
            <a:schemeClr val="accent3"/>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25" name="Google Shape;25;p5"/>
          <p:cNvSpPr txBox="1">
            <a:spLocks noGrp="1"/>
          </p:cNvSpPr>
          <p:nvPr>
            <p:ph type="sldNum" idx="12"/>
          </p:nvPr>
        </p:nvSpPr>
        <p:spPr>
          <a:xfrm rot="-5400000">
            <a:off x="8227377" y="5885497"/>
            <a:ext cx="1315721" cy="365125"/>
          </a:xfrm>
          <a:prstGeom prst="rect">
            <a:avLst/>
          </a:prstGeom>
          <a:noFill/>
          <a:ln>
            <a:noFill/>
          </a:ln>
        </p:spPr>
        <p:txBody>
          <a:bodyPr spcFirstLastPara="1" wrap="square" lIns="91425" tIns="45700" rIns="91425" bIns="45700" anchor="ctr" anchorCtr="0">
            <a:noAutofit/>
          </a:bodyPr>
          <a:lstStyle>
            <a:lvl1pPr marL="0" marR="0" lvl="0" indent="0" algn="l">
              <a:lnSpc>
                <a:spcPct val="100000"/>
              </a:lnSpc>
              <a:spcBef>
                <a:spcPts val="0"/>
              </a:spcBef>
              <a:spcAft>
                <a:spcPts val="0"/>
              </a:spcAft>
              <a:buClr>
                <a:srgbClr val="000000"/>
              </a:buClr>
              <a:buSzPts val="2400"/>
              <a:buFont typeface="Arial"/>
              <a:buNone/>
              <a:defRPr sz="2400" b="1" i="0" u="none" strike="noStrike" cap="none">
                <a:solidFill>
                  <a:schemeClr val="dk1"/>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2400"/>
              <a:buFont typeface="Arial"/>
              <a:buNone/>
              <a:defRPr sz="2400" b="1" i="0" u="none" strike="noStrike" cap="none">
                <a:solidFill>
                  <a:schemeClr val="dk1"/>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2400"/>
              <a:buFont typeface="Arial"/>
              <a:buNone/>
              <a:defRPr sz="2400" b="1" i="0" u="none" strike="noStrike" cap="none">
                <a:solidFill>
                  <a:schemeClr val="dk1"/>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2400"/>
              <a:buFont typeface="Arial"/>
              <a:buNone/>
              <a:defRPr sz="2400" b="1" i="0" u="none" strike="noStrike" cap="none">
                <a:solidFill>
                  <a:schemeClr val="dk1"/>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2400"/>
              <a:buFont typeface="Arial"/>
              <a:buNone/>
              <a:defRPr sz="2400" b="1" i="0" u="none" strike="noStrike" cap="none">
                <a:solidFill>
                  <a:schemeClr val="dk1"/>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2400"/>
              <a:buFont typeface="Arial"/>
              <a:buNone/>
              <a:defRPr sz="2400" b="1" i="0" u="none" strike="noStrike" cap="none">
                <a:solidFill>
                  <a:schemeClr val="dk1"/>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2400"/>
              <a:buFont typeface="Arial"/>
              <a:buNone/>
              <a:defRPr sz="2400" b="1" i="0" u="none" strike="noStrike" cap="none">
                <a:solidFill>
                  <a:schemeClr val="dk1"/>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2400"/>
              <a:buFont typeface="Arial"/>
              <a:buNone/>
              <a:defRPr sz="2400" b="1" i="0" u="none" strike="noStrike" cap="none">
                <a:solidFill>
                  <a:schemeClr val="dk1"/>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2400"/>
              <a:buFont typeface="Arial"/>
              <a:buNone/>
              <a:defRPr sz="2400" b="1" i="0" u="none" strike="noStrike" cap="none">
                <a:solidFill>
                  <a:schemeClr val="dk1"/>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GB"/>
              <a:t>‹#›</a:t>
            </a:fld>
            <a:endParaRPr/>
          </a:p>
        </p:txBody>
      </p:sp>
      <p:pic>
        <p:nvPicPr>
          <p:cNvPr id="26" name="Google Shape;26;p5" descr="Logo&#10;&#10;Description automatically generated"/>
          <p:cNvPicPr preferRelativeResize="0"/>
          <p:nvPr/>
        </p:nvPicPr>
        <p:blipFill rotWithShape="1">
          <a:blip r:embed="rId2">
            <a:alphaModFix/>
          </a:blip>
          <a:srcRect/>
          <a:stretch/>
        </p:blipFill>
        <p:spPr>
          <a:xfrm>
            <a:off x="7598575" y="107926"/>
            <a:ext cx="1286662" cy="1286662"/>
          </a:xfrm>
          <a:prstGeom prst="rect">
            <a:avLst/>
          </a:prstGeom>
          <a:noFill/>
          <a:ln>
            <a:noFill/>
          </a:ln>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Dva obsahy" type="twoObj">
  <p:cSld name="TWO_OBJECTS">
    <p:spTree>
      <p:nvGrpSpPr>
        <p:cNvPr id="1" name="Shape 27"/>
        <p:cNvGrpSpPr/>
        <p:nvPr/>
      </p:nvGrpSpPr>
      <p:grpSpPr>
        <a:xfrm>
          <a:off x="0" y="0"/>
          <a:ext cx="0" cy="0"/>
          <a:chOff x="0" y="0"/>
          <a:chExt cx="0" cy="0"/>
        </a:xfrm>
      </p:grpSpPr>
      <p:sp>
        <p:nvSpPr>
          <p:cNvPr id="28" name="Google Shape;28;p6"/>
          <p:cNvSpPr txBox="1">
            <a:spLocks noGrp="1"/>
          </p:cNvSpPr>
          <p:nvPr>
            <p:ph type="title"/>
          </p:nvPr>
        </p:nvSpPr>
        <p:spPr>
          <a:xfrm>
            <a:off x="457200" y="152718"/>
            <a:ext cx="5791200" cy="1371600"/>
          </a:xfrm>
          <a:prstGeom prst="rect">
            <a:avLst/>
          </a:prstGeom>
          <a:noFill/>
          <a:ln>
            <a:noFill/>
          </a:ln>
        </p:spPr>
        <p:txBody>
          <a:bodyPr spcFirstLastPara="1" wrap="square" lIns="91425" tIns="45700" rIns="91425" bIns="45700" anchor="b" anchorCtr="0">
            <a:noAutofit/>
          </a:bodyPr>
          <a:lstStyle>
            <a:lvl1pPr lvl="0" algn="l">
              <a:lnSpc>
                <a:spcPct val="100000"/>
              </a:lnSpc>
              <a:spcBef>
                <a:spcPts val="0"/>
              </a:spcBef>
              <a:spcAft>
                <a:spcPts val="0"/>
              </a:spcAft>
              <a:buClr>
                <a:srgbClr val="66C0C4"/>
              </a:buClr>
              <a:buSzPts val="2800"/>
              <a:buFont typeface="Arial Black"/>
              <a:buNone/>
              <a:defRPr sz="28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9" name="Google Shape;29;p6"/>
          <p:cNvSpPr txBox="1">
            <a:spLocks noGrp="1"/>
          </p:cNvSpPr>
          <p:nvPr>
            <p:ph type="body" idx="1"/>
          </p:nvPr>
        </p:nvSpPr>
        <p:spPr>
          <a:xfrm>
            <a:off x="1630680" y="1574800"/>
            <a:ext cx="3291840" cy="4525963"/>
          </a:xfrm>
          <a:prstGeom prst="rect">
            <a:avLst/>
          </a:prstGeom>
          <a:noFill/>
          <a:ln>
            <a:noFill/>
          </a:ln>
        </p:spPr>
        <p:txBody>
          <a:bodyPr spcFirstLastPara="1" wrap="square" lIns="91425" tIns="45700" rIns="91425" bIns="45700" anchor="t" anchorCtr="0">
            <a:normAutofit/>
          </a:bodyPr>
          <a:lstStyle>
            <a:lvl1pPr marL="457200" lvl="0" indent="-228600" algn="l">
              <a:lnSpc>
                <a:spcPct val="100000"/>
              </a:lnSpc>
              <a:spcBef>
                <a:spcPts val="560"/>
              </a:spcBef>
              <a:spcAft>
                <a:spcPts val="0"/>
              </a:spcAft>
              <a:buClr>
                <a:schemeClr val="dk1"/>
              </a:buClr>
              <a:buSzPts val="2800"/>
              <a:buNone/>
              <a:defRPr sz="2800"/>
            </a:lvl1pPr>
            <a:lvl2pPr marL="914400" lvl="1" indent="-381000" algn="l">
              <a:lnSpc>
                <a:spcPct val="100000"/>
              </a:lnSpc>
              <a:spcBef>
                <a:spcPts val="600"/>
              </a:spcBef>
              <a:spcAft>
                <a:spcPts val="0"/>
              </a:spcAft>
              <a:buSzPts val="2400"/>
              <a:buChar char="•"/>
              <a:defRPr sz="2400"/>
            </a:lvl2pPr>
            <a:lvl3pPr marL="1371600" lvl="2" indent="-355600" algn="l">
              <a:lnSpc>
                <a:spcPct val="100000"/>
              </a:lnSpc>
              <a:spcBef>
                <a:spcPts val="400"/>
              </a:spcBef>
              <a:spcAft>
                <a:spcPts val="0"/>
              </a:spcAft>
              <a:buSzPts val="2000"/>
              <a:buChar char="•"/>
              <a:defRPr sz="2000"/>
            </a:lvl3pPr>
            <a:lvl4pPr marL="1828800" lvl="3" indent="-342900" algn="l">
              <a:lnSpc>
                <a:spcPct val="100000"/>
              </a:lnSpc>
              <a:spcBef>
                <a:spcPts val="360"/>
              </a:spcBef>
              <a:spcAft>
                <a:spcPts val="0"/>
              </a:spcAft>
              <a:buSzPts val="1800"/>
              <a:buChar char="•"/>
              <a:defRPr sz="1800"/>
            </a:lvl4pPr>
            <a:lvl5pPr marL="2286000" lvl="4" indent="-342900" algn="l">
              <a:lnSpc>
                <a:spcPct val="100000"/>
              </a:lnSpc>
              <a:spcBef>
                <a:spcPts val="360"/>
              </a:spcBef>
              <a:spcAft>
                <a:spcPts val="0"/>
              </a:spcAft>
              <a:buSzPts val="1800"/>
              <a:buChar char="•"/>
              <a:defRPr sz="1800"/>
            </a:lvl5pPr>
            <a:lvl6pPr marL="2743200" lvl="5" indent="-342900" algn="l">
              <a:lnSpc>
                <a:spcPct val="100000"/>
              </a:lnSpc>
              <a:spcBef>
                <a:spcPts val="360"/>
              </a:spcBef>
              <a:spcAft>
                <a:spcPts val="0"/>
              </a:spcAft>
              <a:buSzPts val="1800"/>
              <a:buChar char="•"/>
              <a:defRPr sz="1800"/>
            </a:lvl6pPr>
            <a:lvl7pPr marL="3200400" lvl="6" indent="-342900" algn="l">
              <a:lnSpc>
                <a:spcPct val="100000"/>
              </a:lnSpc>
              <a:spcBef>
                <a:spcPts val="360"/>
              </a:spcBef>
              <a:spcAft>
                <a:spcPts val="0"/>
              </a:spcAft>
              <a:buSzPts val="1800"/>
              <a:buChar char="•"/>
              <a:defRPr sz="1800"/>
            </a:lvl7pPr>
            <a:lvl8pPr marL="3657600" lvl="7" indent="-342900" algn="l">
              <a:lnSpc>
                <a:spcPct val="100000"/>
              </a:lnSpc>
              <a:spcBef>
                <a:spcPts val="360"/>
              </a:spcBef>
              <a:spcAft>
                <a:spcPts val="0"/>
              </a:spcAft>
              <a:buSzPts val="1800"/>
              <a:buChar char="•"/>
              <a:defRPr sz="1800"/>
            </a:lvl8pPr>
            <a:lvl9pPr marL="4114800" lvl="8" indent="-342900" algn="l">
              <a:lnSpc>
                <a:spcPct val="100000"/>
              </a:lnSpc>
              <a:spcBef>
                <a:spcPts val="360"/>
              </a:spcBef>
              <a:spcAft>
                <a:spcPts val="0"/>
              </a:spcAft>
              <a:buSzPts val="1800"/>
              <a:buChar char="•"/>
              <a:defRPr sz="1800"/>
            </a:lvl9pPr>
          </a:lstStyle>
          <a:p>
            <a:endParaRPr/>
          </a:p>
        </p:txBody>
      </p:sp>
      <p:sp>
        <p:nvSpPr>
          <p:cNvPr id="30" name="Google Shape;30;p6"/>
          <p:cNvSpPr txBox="1">
            <a:spLocks noGrp="1"/>
          </p:cNvSpPr>
          <p:nvPr>
            <p:ph type="body" idx="2"/>
          </p:nvPr>
        </p:nvSpPr>
        <p:spPr>
          <a:xfrm>
            <a:off x="5090160" y="1574800"/>
            <a:ext cx="3291840" cy="4525963"/>
          </a:xfrm>
          <a:prstGeom prst="rect">
            <a:avLst/>
          </a:prstGeom>
          <a:noFill/>
          <a:ln>
            <a:noFill/>
          </a:ln>
        </p:spPr>
        <p:txBody>
          <a:bodyPr spcFirstLastPara="1" wrap="square" lIns="91425" tIns="45700" rIns="91425" bIns="45700" anchor="t" anchorCtr="0">
            <a:normAutofit/>
          </a:bodyPr>
          <a:lstStyle>
            <a:lvl1pPr marL="457200" lvl="0" indent="-228600" algn="l">
              <a:lnSpc>
                <a:spcPct val="100000"/>
              </a:lnSpc>
              <a:spcBef>
                <a:spcPts val="560"/>
              </a:spcBef>
              <a:spcAft>
                <a:spcPts val="0"/>
              </a:spcAft>
              <a:buClr>
                <a:schemeClr val="dk1"/>
              </a:buClr>
              <a:buSzPts val="2800"/>
              <a:buNone/>
              <a:defRPr sz="2800"/>
            </a:lvl1pPr>
            <a:lvl2pPr marL="914400" lvl="1" indent="-381000" algn="l">
              <a:lnSpc>
                <a:spcPct val="100000"/>
              </a:lnSpc>
              <a:spcBef>
                <a:spcPts val="600"/>
              </a:spcBef>
              <a:spcAft>
                <a:spcPts val="0"/>
              </a:spcAft>
              <a:buSzPts val="2400"/>
              <a:buChar char="•"/>
              <a:defRPr sz="2400"/>
            </a:lvl2pPr>
            <a:lvl3pPr marL="1371600" lvl="2" indent="-355600" algn="l">
              <a:lnSpc>
                <a:spcPct val="100000"/>
              </a:lnSpc>
              <a:spcBef>
                <a:spcPts val="400"/>
              </a:spcBef>
              <a:spcAft>
                <a:spcPts val="0"/>
              </a:spcAft>
              <a:buSzPts val="2000"/>
              <a:buChar char="•"/>
              <a:defRPr sz="2000"/>
            </a:lvl3pPr>
            <a:lvl4pPr marL="1828800" lvl="3" indent="-342900" algn="l">
              <a:lnSpc>
                <a:spcPct val="100000"/>
              </a:lnSpc>
              <a:spcBef>
                <a:spcPts val="360"/>
              </a:spcBef>
              <a:spcAft>
                <a:spcPts val="0"/>
              </a:spcAft>
              <a:buSzPts val="1800"/>
              <a:buChar char="•"/>
              <a:defRPr sz="1800"/>
            </a:lvl4pPr>
            <a:lvl5pPr marL="2286000" lvl="4" indent="-342900" algn="l">
              <a:lnSpc>
                <a:spcPct val="100000"/>
              </a:lnSpc>
              <a:spcBef>
                <a:spcPts val="360"/>
              </a:spcBef>
              <a:spcAft>
                <a:spcPts val="0"/>
              </a:spcAft>
              <a:buSzPts val="1800"/>
              <a:buChar char="•"/>
              <a:defRPr sz="1800"/>
            </a:lvl5pPr>
            <a:lvl6pPr marL="2743200" lvl="5" indent="-342900" algn="l">
              <a:lnSpc>
                <a:spcPct val="100000"/>
              </a:lnSpc>
              <a:spcBef>
                <a:spcPts val="360"/>
              </a:spcBef>
              <a:spcAft>
                <a:spcPts val="0"/>
              </a:spcAft>
              <a:buSzPts val="1800"/>
              <a:buChar char="•"/>
              <a:defRPr sz="1800"/>
            </a:lvl6pPr>
            <a:lvl7pPr marL="3200400" lvl="6" indent="-342900" algn="l">
              <a:lnSpc>
                <a:spcPct val="100000"/>
              </a:lnSpc>
              <a:spcBef>
                <a:spcPts val="360"/>
              </a:spcBef>
              <a:spcAft>
                <a:spcPts val="0"/>
              </a:spcAft>
              <a:buSzPts val="1800"/>
              <a:buChar char="•"/>
              <a:defRPr sz="1800"/>
            </a:lvl7pPr>
            <a:lvl8pPr marL="3657600" lvl="7" indent="-342900" algn="l">
              <a:lnSpc>
                <a:spcPct val="100000"/>
              </a:lnSpc>
              <a:spcBef>
                <a:spcPts val="360"/>
              </a:spcBef>
              <a:spcAft>
                <a:spcPts val="0"/>
              </a:spcAft>
              <a:buSzPts val="1800"/>
              <a:buChar char="•"/>
              <a:defRPr sz="1800"/>
            </a:lvl8pPr>
            <a:lvl9pPr marL="4114800" lvl="8" indent="-342900" algn="l">
              <a:lnSpc>
                <a:spcPct val="100000"/>
              </a:lnSpc>
              <a:spcBef>
                <a:spcPts val="360"/>
              </a:spcBef>
              <a:spcAft>
                <a:spcPts val="0"/>
              </a:spcAft>
              <a:buSzPts val="1800"/>
              <a:buChar char="•"/>
              <a:defRPr sz="1800"/>
            </a:lvl9pPr>
          </a:lstStyle>
          <a:p>
            <a:endParaRPr/>
          </a:p>
        </p:txBody>
      </p:sp>
      <p:sp>
        <p:nvSpPr>
          <p:cNvPr id="31" name="Google Shape;31;p6"/>
          <p:cNvSpPr txBox="1">
            <a:spLocks noGrp="1"/>
          </p:cNvSpPr>
          <p:nvPr>
            <p:ph type="dt" idx="10"/>
          </p:nvPr>
        </p:nvSpPr>
        <p:spPr>
          <a:xfrm>
            <a:off x="457200" y="6172201"/>
            <a:ext cx="3429000" cy="304800"/>
          </a:xfrm>
          <a:prstGeom prst="rect">
            <a:avLst/>
          </a:prstGeom>
          <a:noFill/>
          <a:ln>
            <a:noFill/>
          </a:ln>
        </p:spPr>
        <p:txBody>
          <a:bodyPr spcFirstLastPara="1" wrap="square" lIns="91425" tIns="45700" rIns="91425" bIns="0" anchor="b"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2" name="Google Shape;32;p6"/>
          <p:cNvSpPr txBox="1">
            <a:spLocks noGrp="1"/>
          </p:cNvSpPr>
          <p:nvPr>
            <p:ph type="ftr" idx="11"/>
          </p:nvPr>
        </p:nvSpPr>
        <p:spPr>
          <a:xfrm>
            <a:off x="457200" y="6492875"/>
            <a:ext cx="3429000" cy="283845"/>
          </a:xfrm>
          <a:prstGeom prst="rect">
            <a:avLst/>
          </a:prstGeom>
          <a:noFill/>
          <a:ln>
            <a:noFill/>
          </a:ln>
        </p:spPr>
        <p:txBody>
          <a:bodyPr spcFirstLastPara="1" wrap="square" lIns="91425" tIns="45700" rIns="91425" bIns="45700" anchor="t"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3" name="Google Shape;33;p6"/>
          <p:cNvSpPr txBox="1">
            <a:spLocks noGrp="1"/>
          </p:cNvSpPr>
          <p:nvPr>
            <p:ph type="sldNum" idx="12"/>
          </p:nvPr>
        </p:nvSpPr>
        <p:spPr>
          <a:xfrm rot="-5400000">
            <a:off x="8227377" y="5885497"/>
            <a:ext cx="1315721" cy="365125"/>
          </a:xfrm>
          <a:prstGeom prst="rect">
            <a:avLst/>
          </a:prstGeom>
          <a:noFill/>
          <a:ln>
            <a:noFill/>
          </a:ln>
        </p:spPr>
        <p:txBody>
          <a:bodyPr spcFirstLastPara="1" wrap="square" lIns="91425" tIns="45700" rIns="91425" bIns="45700" anchor="ctr" anchorCtr="0">
            <a:noAutofit/>
          </a:bodyPr>
          <a:lstStyle>
            <a:lvl1pPr marL="0" marR="0" lvl="0"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Len nadpis" type="titleOnly">
  <p:cSld name="TITLE_ONLY">
    <p:spTree>
      <p:nvGrpSpPr>
        <p:cNvPr id="1" name="Shape 55"/>
        <p:cNvGrpSpPr/>
        <p:nvPr/>
      </p:nvGrpSpPr>
      <p:grpSpPr>
        <a:xfrm>
          <a:off x="0" y="0"/>
          <a:ext cx="0" cy="0"/>
          <a:chOff x="0" y="0"/>
          <a:chExt cx="0" cy="0"/>
        </a:xfrm>
      </p:grpSpPr>
      <p:sp>
        <p:nvSpPr>
          <p:cNvPr id="56" name="Google Shape;56;p10"/>
          <p:cNvSpPr txBox="1">
            <a:spLocks noGrp="1"/>
          </p:cNvSpPr>
          <p:nvPr>
            <p:ph type="title"/>
          </p:nvPr>
        </p:nvSpPr>
        <p:spPr>
          <a:xfrm>
            <a:off x="457200" y="152718"/>
            <a:ext cx="5791200" cy="1371600"/>
          </a:xfrm>
          <a:prstGeom prst="rect">
            <a:avLst/>
          </a:prstGeom>
          <a:noFill/>
          <a:ln>
            <a:noFill/>
          </a:ln>
        </p:spPr>
        <p:txBody>
          <a:bodyPr spcFirstLastPara="1" wrap="square" lIns="91425" tIns="45700" rIns="91425" bIns="45700" anchor="b" anchorCtr="0">
            <a:normAutofit/>
          </a:bodyPr>
          <a:lstStyle>
            <a:lvl1pPr lvl="0" algn="l">
              <a:lnSpc>
                <a:spcPct val="100000"/>
              </a:lnSpc>
              <a:spcBef>
                <a:spcPts val="0"/>
              </a:spcBef>
              <a:spcAft>
                <a:spcPts val="0"/>
              </a:spcAft>
              <a:buClr>
                <a:srgbClr val="66C0C4"/>
              </a:buClr>
              <a:buSzPts val="3600"/>
              <a:buFont typeface="Arial Black"/>
              <a:buNone/>
              <a:defRPr cap="none"/>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7" name="Google Shape;57;p10"/>
          <p:cNvSpPr txBox="1">
            <a:spLocks noGrp="1"/>
          </p:cNvSpPr>
          <p:nvPr>
            <p:ph type="dt" idx="10"/>
          </p:nvPr>
        </p:nvSpPr>
        <p:spPr>
          <a:xfrm>
            <a:off x="457200" y="6172201"/>
            <a:ext cx="3429000" cy="304800"/>
          </a:xfrm>
          <a:prstGeom prst="rect">
            <a:avLst/>
          </a:prstGeom>
          <a:noFill/>
          <a:ln>
            <a:noFill/>
          </a:ln>
        </p:spPr>
        <p:txBody>
          <a:bodyPr spcFirstLastPara="1" wrap="square" lIns="91425" tIns="45700" rIns="91425" bIns="0" anchor="b"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8" name="Google Shape;58;p10"/>
          <p:cNvSpPr txBox="1">
            <a:spLocks noGrp="1"/>
          </p:cNvSpPr>
          <p:nvPr>
            <p:ph type="ftr" idx="11"/>
          </p:nvPr>
        </p:nvSpPr>
        <p:spPr>
          <a:xfrm>
            <a:off x="457200" y="6492875"/>
            <a:ext cx="3429000" cy="283845"/>
          </a:xfrm>
          <a:prstGeom prst="rect">
            <a:avLst/>
          </a:prstGeom>
          <a:noFill/>
          <a:ln>
            <a:noFill/>
          </a:ln>
        </p:spPr>
        <p:txBody>
          <a:bodyPr spcFirstLastPara="1" wrap="square" lIns="91425" tIns="45700" rIns="91425" bIns="45700" anchor="t"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9" name="Google Shape;59;p10"/>
          <p:cNvSpPr txBox="1">
            <a:spLocks noGrp="1"/>
          </p:cNvSpPr>
          <p:nvPr>
            <p:ph type="sldNum" idx="12"/>
          </p:nvPr>
        </p:nvSpPr>
        <p:spPr>
          <a:xfrm rot="-5400000">
            <a:off x="8227377" y="5885497"/>
            <a:ext cx="1315721" cy="365125"/>
          </a:xfrm>
          <a:prstGeom prst="rect">
            <a:avLst/>
          </a:prstGeom>
          <a:noFill/>
          <a:ln>
            <a:noFill/>
          </a:ln>
        </p:spPr>
        <p:txBody>
          <a:bodyPr spcFirstLastPara="1" wrap="square" lIns="91425" tIns="45700" rIns="91425" bIns="45700" anchor="ctr" anchorCtr="0">
            <a:noAutofit/>
          </a:bodyPr>
          <a:lstStyle>
            <a:lvl1pPr marL="0" marR="0" lvl="0"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Obsah s popisom" type="objTx">
  <p:cSld name="OBJECT_WITH_CAPTION_TEXT">
    <p:spTree>
      <p:nvGrpSpPr>
        <p:cNvPr id="1" name="Shape 64"/>
        <p:cNvGrpSpPr/>
        <p:nvPr/>
      </p:nvGrpSpPr>
      <p:grpSpPr>
        <a:xfrm>
          <a:off x="0" y="0"/>
          <a:ext cx="0" cy="0"/>
          <a:chOff x="0" y="0"/>
          <a:chExt cx="0" cy="0"/>
        </a:xfrm>
      </p:grpSpPr>
      <p:sp>
        <p:nvSpPr>
          <p:cNvPr id="65" name="Google Shape;65;p12"/>
          <p:cNvSpPr txBox="1">
            <a:spLocks noGrp="1"/>
          </p:cNvSpPr>
          <p:nvPr>
            <p:ph type="body" idx="1"/>
          </p:nvPr>
        </p:nvSpPr>
        <p:spPr>
          <a:xfrm>
            <a:off x="3575050" y="1600200"/>
            <a:ext cx="5111750" cy="4480560"/>
          </a:xfrm>
          <a:prstGeom prst="rect">
            <a:avLst/>
          </a:prstGeom>
          <a:noFill/>
          <a:ln>
            <a:noFill/>
          </a:ln>
        </p:spPr>
        <p:txBody>
          <a:bodyPr spcFirstLastPara="1" wrap="square" lIns="91425" tIns="45700" rIns="91425" bIns="45700" anchor="t" anchorCtr="0">
            <a:normAutofit/>
          </a:bodyPr>
          <a:lstStyle>
            <a:lvl1pPr marL="457200" lvl="0" indent="-228600" algn="l">
              <a:lnSpc>
                <a:spcPct val="100000"/>
              </a:lnSpc>
              <a:spcBef>
                <a:spcPts val="640"/>
              </a:spcBef>
              <a:spcAft>
                <a:spcPts val="0"/>
              </a:spcAft>
              <a:buClr>
                <a:schemeClr val="dk1"/>
              </a:buClr>
              <a:buSzPts val="3200"/>
              <a:buNone/>
              <a:defRPr sz="3200"/>
            </a:lvl1pPr>
            <a:lvl2pPr marL="914400" lvl="1" indent="-406400" algn="l">
              <a:lnSpc>
                <a:spcPct val="100000"/>
              </a:lnSpc>
              <a:spcBef>
                <a:spcPts val="600"/>
              </a:spcBef>
              <a:spcAft>
                <a:spcPts val="0"/>
              </a:spcAft>
              <a:buSzPts val="2800"/>
              <a:buChar char="•"/>
              <a:defRPr sz="2800"/>
            </a:lvl2pPr>
            <a:lvl3pPr marL="1371600" lvl="2" indent="-381000" algn="l">
              <a:lnSpc>
                <a:spcPct val="100000"/>
              </a:lnSpc>
              <a:spcBef>
                <a:spcPts val="480"/>
              </a:spcBef>
              <a:spcAft>
                <a:spcPts val="0"/>
              </a:spcAft>
              <a:buSzPts val="2400"/>
              <a:buChar char="•"/>
              <a:defRPr sz="2400"/>
            </a:lvl3pPr>
            <a:lvl4pPr marL="1828800" lvl="3" indent="-355600" algn="l">
              <a:lnSpc>
                <a:spcPct val="100000"/>
              </a:lnSpc>
              <a:spcBef>
                <a:spcPts val="400"/>
              </a:spcBef>
              <a:spcAft>
                <a:spcPts val="0"/>
              </a:spcAft>
              <a:buSzPts val="2000"/>
              <a:buChar char="•"/>
              <a:defRPr sz="2000"/>
            </a:lvl4pPr>
            <a:lvl5pPr marL="2286000" lvl="4" indent="-355600" algn="l">
              <a:lnSpc>
                <a:spcPct val="100000"/>
              </a:lnSpc>
              <a:spcBef>
                <a:spcPts val="400"/>
              </a:spcBef>
              <a:spcAft>
                <a:spcPts val="0"/>
              </a:spcAft>
              <a:buSzPts val="2000"/>
              <a:buChar char="•"/>
              <a:defRPr sz="2000"/>
            </a:lvl5pPr>
            <a:lvl6pPr marL="2743200" lvl="5" indent="-355600" algn="l">
              <a:lnSpc>
                <a:spcPct val="100000"/>
              </a:lnSpc>
              <a:spcBef>
                <a:spcPts val="400"/>
              </a:spcBef>
              <a:spcAft>
                <a:spcPts val="0"/>
              </a:spcAft>
              <a:buSzPts val="2000"/>
              <a:buChar char="•"/>
              <a:defRPr sz="2000"/>
            </a:lvl6pPr>
            <a:lvl7pPr marL="3200400" lvl="6" indent="-355600" algn="l">
              <a:lnSpc>
                <a:spcPct val="100000"/>
              </a:lnSpc>
              <a:spcBef>
                <a:spcPts val="400"/>
              </a:spcBef>
              <a:spcAft>
                <a:spcPts val="0"/>
              </a:spcAft>
              <a:buSzPts val="2000"/>
              <a:buChar char="•"/>
              <a:defRPr sz="2000"/>
            </a:lvl7pPr>
            <a:lvl8pPr marL="3657600" lvl="7" indent="-355600" algn="l">
              <a:lnSpc>
                <a:spcPct val="100000"/>
              </a:lnSpc>
              <a:spcBef>
                <a:spcPts val="400"/>
              </a:spcBef>
              <a:spcAft>
                <a:spcPts val="0"/>
              </a:spcAft>
              <a:buSzPts val="2000"/>
              <a:buChar char="•"/>
              <a:defRPr sz="2000"/>
            </a:lvl8pPr>
            <a:lvl9pPr marL="4114800" lvl="8" indent="-355600" algn="l">
              <a:lnSpc>
                <a:spcPct val="100000"/>
              </a:lnSpc>
              <a:spcBef>
                <a:spcPts val="400"/>
              </a:spcBef>
              <a:spcAft>
                <a:spcPts val="0"/>
              </a:spcAft>
              <a:buSzPts val="2000"/>
              <a:buChar char="•"/>
              <a:defRPr sz="2000"/>
            </a:lvl9pPr>
          </a:lstStyle>
          <a:p>
            <a:endParaRPr/>
          </a:p>
        </p:txBody>
      </p:sp>
      <p:sp>
        <p:nvSpPr>
          <p:cNvPr id="66" name="Google Shape;66;p12"/>
          <p:cNvSpPr txBox="1">
            <a:spLocks noGrp="1"/>
          </p:cNvSpPr>
          <p:nvPr>
            <p:ph type="body" idx="2"/>
          </p:nvPr>
        </p:nvSpPr>
        <p:spPr>
          <a:xfrm>
            <a:off x="457200" y="1600200"/>
            <a:ext cx="3008313" cy="4480560"/>
          </a:xfrm>
          <a:prstGeom prst="rect">
            <a:avLst/>
          </a:prstGeom>
          <a:noFill/>
          <a:ln>
            <a:noFill/>
          </a:ln>
        </p:spPr>
        <p:txBody>
          <a:bodyPr spcFirstLastPara="1" wrap="square" lIns="91425" tIns="45700" rIns="91425" bIns="45700" anchor="t" anchorCtr="0">
            <a:normAutofit/>
          </a:bodyPr>
          <a:lstStyle>
            <a:lvl1pPr marL="457200" lvl="0" indent="-228600" algn="l">
              <a:lnSpc>
                <a:spcPct val="100000"/>
              </a:lnSpc>
              <a:spcBef>
                <a:spcPts val="320"/>
              </a:spcBef>
              <a:spcAft>
                <a:spcPts val="0"/>
              </a:spcAft>
              <a:buClr>
                <a:schemeClr val="dk1"/>
              </a:buClr>
              <a:buSzPts val="1600"/>
              <a:buNone/>
              <a:defRPr sz="1600"/>
            </a:lvl1pPr>
            <a:lvl2pPr marL="914400" lvl="1" indent="-228600" algn="l">
              <a:lnSpc>
                <a:spcPct val="100000"/>
              </a:lnSpc>
              <a:spcBef>
                <a:spcPts val="600"/>
              </a:spcBef>
              <a:spcAft>
                <a:spcPts val="0"/>
              </a:spcAft>
              <a:buSzPts val="1200"/>
              <a:buNone/>
              <a:defRPr sz="1200"/>
            </a:lvl2pPr>
            <a:lvl3pPr marL="1371600" lvl="2" indent="-228600" algn="l">
              <a:lnSpc>
                <a:spcPct val="100000"/>
              </a:lnSpc>
              <a:spcBef>
                <a:spcPts val="200"/>
              </a:spcBef>
              <a:spcAft>
                <a:spcPts val="0"/>
              </a:spcAft>
              <a:buSzPts val="1000"/>
              <a:buNone/>
              <a:defRPr sz="1000"/>
            </a:lvl3pPr>
            <a:lvl4pPr marL="1828800" lvl="3" indent="-228600" algn="l">
              <a:lnSpc>
                <a:spcPct val="100000"/>
              </a:lnSpc>
              <a:spcBef>
                <a:spcPts val="180"/>
              </a:spcBef>
              <a:spcAft>
                <a:spcPts val="0"/>
              </a:spcAft>
              <a:buSzPts val="900"/>
              <a:buNone/>
              <a:defRPr sz="900"/>
            </a:lvl4pPr>
            <a:lvl5pPr marL="2286000" lvl="4" indent="-228600" algn="l">
              <a:lnSpc>
                <a:spcPct val="100000"/>
              </a:lnSpc>
              <a:spcBef>
                <a:spcPts val="180"/>
              </a:spcBef>
              <a:spcAft>
                <a:spcPts val="0"/>
              </a:spcAft>
              <a:buSzPts val="900"/>
              <a:buNone/>
              <a:defRPr sz="900"/>
            </a:lvl5pPr>
            <a:lvl6pPr marL="2743200" lvl="5" indent="-228600" algn="l">
              <a:lnSpc>
                <a:spcPct val="100000"/>
              </a:lnSpc>
              <a:spcBef>
                <a:spcPts val="180"/>
              </a:spcBef>
              <a:spcAft>
                <a:spcPts val="0"/>
              </a:spcAft>
              <a:buSzPts val="900"/>
              <a:buNone/>
              <a:defRPr sz="900"/>
            </a:lvl6pPr>
            <a:lvl7pPr marL="3200400" lvl="6" indent="-228600" algn="l">
              <a:lnSpc>
                <a:spcPct val="100000"/>
              </a:lnSpc>
              <a:spcBef>
                <a:spcPts val="180"/>
              </a:spcBef>
              <a:spcAft>
                <a:spcPts val="0"/>
              </a:spcAft>
              <a:buSzPts val="900"/>
              <a:buNone/>
              <a:defRPr sz="900"/>
            </a:lvl7pPr>
            <a:lvl8pPr marL="3657600" lvl="7" indent="-228600" algn="l">
              <a:lnSpc>
                <a:spcPct val="100000"/>
              </a:lnSpc>
              <a:spcBef>
                <a:spcPts val="180"/>
              </a:spcBef>
              <a:spcAft>
                <a:spcPts val="0"/>
              </a:spcAft>
              <a:buSzPts val="900"/>
              <a:buNone/>
              <a:defRPr sz="900"/>
            </a:lvl8pPr>
            <a:lvl9pPr marL="4114800" lvl="8" indent="-228600" algn="l">
              <a:lnSpc>
                <a:spcPct val="100000"/>
              </a:lnSpc>
              <a:spcBef>
                <a:spcPts val="180"/>
              </a:spcBef>
              <a:spcAft>
                <a:spcPts val="0"/>
              </a:spcAft>
              <a:buSzPts val="900"/>
              <a:buNone/>
              <a:defRPr sz="900"/>
            </a:lvl9pPr>
          </a:lstStyle>
          <a:p>
            <a:endParaRPr/>
          </a:p>
        </p:txBody>
      </p:sp>
      <p:sp>
        <p:nvSpPr>
          <p:cNvPr id="67" name="Google Shape;67;p12"/>
          <p:cNvSpPr txBox="1">
            <a:spLocks noGrp="1"/>
          </p:cNvSpPr>
          <p:nvPr>
            <p:ph type="dt" idx="10"/>
          </p:nvPr>
        </p:nvSpPr>
        <p:spPr>
          <a:xfrm>
            <a:off x="457200" y="6172201"/>
            <a:ext cx="3429000" cy="304800"/>
          </a:xfrm>
          <a:prstGeom prst="rect">
            <a:avLst/>
          </a:prstGeom>
          <a:noFill/>
          <a:ln>
            <a:noFill/>
          </a:ln>
        </p:spPr>
        <p:txBody>
          <a:bodyPr spcFirstLastPara="1" wrap="square" lIns="91425" tIns="45700" rIns="91425" bIns="0" anchor="b"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8" name="Google Shape;68;p12"/>
          <p:cNvSpPr txBox="1">
            <a:spLocks noGrp="1"/>
          </p:cNvSpPr>
          <p:nvPr>
            <p:ph type="ftr" idx="11"/>
          </p:nvPr>
        </p:nvSpPr>
        <p:spPr>
          <a:xfrm>
            <a:off x="457200" y="6492875"/>
            <a:ext cx="3429000" cy="283845"/>
          </a:xfrm>
          <a:prstGeom prst="rect">
            <a:avLst/>
          </a:prstGeom>
          <a:noFill/>
          <a:ln>
            <a:noFill/>
          </a:ln>
        </p:spPr>
        <p:txBody>
          <a:bodyPr spcFirstLastPara="1" wrap="square" lIns="91425" tIns="45700" rIns="91425" bIns="45700" anchor="t"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9" name="Google Shape;69;p12"/>
          <p:cNvSpPr txBox="1">
            <a:spLocks noGrp="1"/>
          </p:cNvSpPr>
          <p:nvPr>
            <p:ph type="sldNum" idx="12"/>
          </p:nvPr>
        </p:nvSpPr>
        <p:spPr>
          <a:xfrm rot="-5400000">
            <a:off x="8227377" y="5885497"/>
            <a:ext cx="1315721" cy="365125"/>
          </a:xfrm>
          <a:prstGeom prst="rect">
            <a:avLst/>
          </a:prstGeom>
          <a:noFill/>
          <a:ln>
            <a:noFill/>
          </a:ln>
        </p:spPr>
        <p:txBody>
          <a:bodyPr spcFirstLastPara="1" wrap="square" lIns="91425" tIns="45700" rIns="91425" bIns="45700" anchor="ctr" anchorCtr="0">
            <a:noAutofit/>
          </a:bodyPr>
          <a:lstStyle>
            <a:lvl1pPr marL="0" marR="0" lvl="0"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GB"/>
              <a:t>‹#›</a:t>
            </a:fld>
            <a:endParaRPr/>
          </a:p>
        </p:txBody>
      </p:sp>
      <p:sp>
        <p:nvSpPr>
          <p:cNvPr id="70" name="Google Shape;70;p12"/>
          <p:cNvSpPr txBox="1">
            <a:spLocks noGrp="1"/>
          </p:cNvSpPr>
          <p:nvPr>
            <p:ph type="title"/>
          </p:nvPr>
        </p:nvSpPr>
        <p:spPr>
          <a:xfrm>
            <a:off x="457200" y="152718"/>
            <a:ext cx="5791200" cy="1371600"/>
          </a:xfrm>
          <a:prstGeom prst="rect">
            <a:avLst/>
          </a:prstGeom>
          <a:noFill/>
          <a:ln>
            <a:noFill/>
          </a:ln>
        </p:spPr>
        <p:txBody>
          <a:bodyPr spcFirstLastPara="1" wrap="square" lIns="91425" tIns="45700" rIns="91425" bIns="45700" anchor="b" anchorCtr="0">
            <a:noAutofit/>
          </a:bodyPr>
          <a:lstStyle>
            <a:lvl1pPr lvl="0" algn="l">
              <a:lnSpc>
                <a:spcPct val="100000"/>
              </a:lnSpc>
              <a:spcBef>
                <a:spcPts val="0"/>
              </a:spcBef>
              <a:spcAft>
                <a:spcPts val="0"/>
              </a:spcAft>
              <a:buClr>
                <a:srgbClr val="66C0C4"/>
              </a:buClr>
              <a:buSzPts val="2800"/>
              <a:buFont typeface="Arial Black"/>
              <a:buNone/>
              <a:defRPr sz="28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matchingName="Obrázok s popisom" type="picTx">
  <p:cSld name="PICTURE_WITH_CAPTION_TEXT">
    <p:spTree>
      <p:nvGrpSpPr>
        <p:cNvPr id="1" name="Shape 71"/>
        <p:cNvGrpSpPr/>
        <p:nvPr/>
      </p:nvGrpSpPr>
      <p:grpSpPr>
        <a:xfrm>
          <a:off x="0" y="0"/>
          <a:ext cx="0" cy="0"/>
          <a:chOff x="0" y="0"/>
          <a:chExt cx="0" cy="0"/>
        </a:xfrm>
      </p:grpSpPr>
      <p:sp>
        <p:nvSpPr>
          <p:cNvPr id="72" name="Google Shape;72;p13"/>
          <p:cNvSpPr/>
          <p:nvPr/>
        </p:nvSpPr>
        <p:spPr>
          <a:xfrm>
            <a:off x="9001124" y="4846320"/>
            <a:ext cx="142876" cy="2011680"/>
          </a:xfrm>
          <a:prstGeom prst="rect">
            <a:avLst/>
          </a:prstGeom>
          <a:solidFill>
            <a:schemeClr val="dk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73" name="Google Shape;73;p13"/>
          <p:cNvSpPr>
            <a:spLocks noGrp="1"/>
          </p:cNvSpPr>
          <p:nvPr>
            <p:ph type="pic" idx="2"/>
          </p:nvPr>
        </p:nvSpPr>
        <p:spPr>
          <a:xfrm>
            <a:off x="-1" y="0"/>
            <a:ext cx="9000877" cy="4846320"/>
          </a:xfrm>
          <a:prstGeom prst="rect">
            <a:avLst/>
          </a:prstGeom>
          <a:solidFill>
            <a:srgbClr val="BFBFBF"/>
          </a:solidFill>
          <a:ln>
            <a:noFill/>
          </a:ln>
        </p:spPr>
      </p:sp>
      <p:sp>
        <p:nvSpPr>
          <p:cNvPr id="74" name="Google Shape;74;p13"/>
          <p:cNvSpPr txBox="1">
            <a:spLocks noGrp="1"/>
          </p:cNvSpPr>
          <p:nvPr>
            <p:ph type="body" idx="1"/>
          </p:nvPr>
        </p:nvSpPr>
        <p:spPr>
          <a:xfrm>
            <a:off x="457200" y="5715000"/>
            <a:ext cx="8153400" cy="457200"/>
          </a:xfrm>
          <a:prstGeom prst="rect">
            <a:avLst/>
          </a:prstGeom>
          <a:noFill/>
          <a:ln>
            <a:noFill/>
          </a:ln>
        </p:spPr>
        <p:txBody>
          <a:bodyPr spcFirstLastPara="1" wrap="square" lIns="91425" tIns="45700" rIns="91425" bIns="45700" anchor="t" anchorCtr="0">
            <a:normAutofit/>
          </a:bodyPr>
          <a:lstStyle>
            <a:lvl1pPr marL="457200" lvl="0" indent="-228600" algn="l">
              <a:lnSpc>
                <a:spcPct val="100000"/>
              </a:lnSpc>
              <a:spcBef>
                <a:spcPts val="320"/>
              </a:spcBef>
              <a:spcAft>
                <a:spcPts val="0"/>
              </a:spcAft>
              <a:buClr>
                <a:schemeClr val="dk1"/>
              </a:buClr>
              <a:buSzPts val="1600"/>
              <a:buNone/>
              <a:defRPr sz="1600"/>
            </a:lvl1pPr>
            <a:lvl2pPr marL="914400" lvl="1" indent="-228600" algn="l">
              <a:lnSpc>
                <a:spcPct val="100000"/>
              </a:lnSpc>
              <a:spcBef>
                <a:spcPts val="600"/>
              </a:spcBef>
              <a:spcAft>
                <a:spcPts val="0"/>
              </a:spcAft>
              <a:buSzPts val="1200"/>
              <a:buNone/>
              <a:defRPr sz="1200"/>
            </a:lvl2pPr>
            <a:lvl3pPr marL="1371600" lvl="2" indent="-228600" algn="l">
              <a:lnSpc>
                <a:spcPct val="100000"/>
              </a:lnSpc>
              <a:spcBef>
                <a:spcPts val="200"/>
              </a:spcBef>
              <a:spcAft>
                <a:spcPts val="0"/>
              </a:spcAft>
              <a:buSzPts val="1000"/>
              <a:buNone/>
              <a:defRPr sz="1000"/>
            </a:lvl3pPr>
            <a:lvl4pPr marL="1828800" lvl="3" indent="-228600" algn="l">
              <a:lnSpc>
                <a:spcPct val="100000"/>
              </a:lnSpc>
              <a:spcBef>
                <a:spcPts val="180"/>
              </a:spcBef>
              <a:spcAft>
                <a:spcPts val="0"/>
              </a:spcAft>
              <a:buSzPts val="900"/>
              <a:buNone/>
              <a:defRPr sz="900"/>
            </a:lvl4pPr>
            <a:lvl5pPr marL="2286000" lvl="4" indent="-228600" algn="l">
              <a:lnSpc>
                <a:spcPct val="100000"/>
              </a:lnSpc>
              <a:spcBef>
                <a:spcPts val="180"/>
              </a:spcBef>
              <a:spcAft>
                <a:spcPts val="0"/>
              </a:spcAft>
              <a:buSzPts val="900"/>
              <a:buNone/>
              <a:defRPr sz="900"/>
            </a:lvl5pPr>
            <a:lvl6pPr marL="2743200" lvl="5" indent="-228600" algn="l">
              <a:lnSpc>
                <a:spcPct val="100000"/>
              </a:lnSpc>
              <a:spcBef>
                <a:spcPts val="180"/>
              </a:spcBef>
              <a:spcAft>
                <a:spcPts val="0"/>
              </a:spcAft>
              <a:buSzPts val="900"/>
              <a:buNone/>
              <a:defRPr sz="900"/>
            </a:lvl6pPr>
            <a:lvl7pPr marL="3200400" lvl="6" indent="-228600" algn="l">
              <a:lnSpc>
                <a:spcPct val="100000"/>
              </a:lnSpc>
              <a:spcBef>
                <a:spcPts val="180"/>
              </a:spcBef>
              <a:spcAft>
                <a:spcPts val="0"/>
              </a:spcAft>
              <a:buSzPts val="900"/>
              <a:buNone/>
              <a:defRPr sz="900"/>
            </a:lvl7pPr>
            <a:lvl8pPr marL="3657600" lvl="7" indent="-228600" algn="l">
              <a:lnSpc>
                <a:spcPct val="100000"/>
              </a:lnSpc>
              <a:spcBef>
                <a:spcPts val="180"/>
              </a:spcBef>
              <a:spcAft>
                <a:spcPts val="0"/>
              </a:spcAft>
              <a:buSzPts val="900"/>
              <a:buNone/>
              <a:defRPr sz="900"/>
            </a:lvl8pPr>
            <a:lvl9pPr marL="4114800" lvl="8" indent="-228600" algn="l">
              <a:lnSpc>
                <a:spcPct val="100000"/>
              </a:lnSpc>
              <a:spcBef>
                <a:spcPts val="180"/>
              </a:spcBef>
              <a:spcAft>
                <a:spcPts val="0"/>
              </a:spcAft>
              <a:buSzPts val="900"/>
              <a:buNone/>
              <a:defRPr sz="900"/>
            </a:lvl9pPr>
          </a:lstStyle>
          <a:p>
            <a:endParaRPr/>
          </a:p>
        </p:txBody>
      </p:sp>
      <p:sp>
        <p:nvSpPr>
          <p:cNvPr id="75" name="Google Shape;75;p13"/>
          <p:cNvSpPr txBox="1">
            <a:spLocks noGrp="1"/>
          </p:cNvSpPr>
          <p:nvPr>
            <p:ph type="dt" idx="10"/>
          </p:nvPr>
        </p:nvSpPr>
        <p:spPr>
          <a:xfrm>
            <a:off x="457200" y="6172201"/>
            <a:ext cx="3429000" cy="304800"/>
          </a:xfrm>
          <a:prstGeom prst="rect">
            <a:avLst/>
          </a:prstGeom>
          <a:noFill/>
          <a:ln>
            <a:noFill/>
          </a:ln>
        </p:spPr>
        <p:txBody>
          <a:bodyPr spcFirstLastPara="1" wrap="square" lIns="91425" tIns="45700" rIns="91425" bIns="0" anchor="b"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6" name="Google Shape;76;p13"/>
          <p:cNvSpPr txBox="1">
            <a:spLocks noGrp="1"/>
          </p:cNvSpPr>
          <p:nvPr>
            <p:ph type="ftr" idx="11"/>
          </p:nvPr>
        </p:nvSpPr>
        <p:spPr>
          <a:xfrm>
            <a:off x="457200" y="6492875"/>
            <a:ext cx="3429000" cy="283845"/>
          </a:xfrm>
          <a:prstGeom prst="rect">
            <a:avLst/>
          </a:prstGeom>
          <a:noFill/>
          <a:ln>
            <a:noFill/>
          </a:ln>
        </p:spPr>
        <p:txBody>
          <a:bodyPr spcFirstLastPara="1" wrap="square" lIns="91425" tIns="45700" rIns="91425" bIns="45700" anchor="t"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7" name="Google Shape;77;p13"/>
          <p:cNvSpPr txBox="1">
            <a:spLocks noGrp="1"/>
          </p:cNvSpPr>
          <p:nvPr>
            <p:ph type="sldNum" idx="12"/>
          </p:nvPr>
        </p:nvSpPr>
        <p:spPr>
          <a:xfrm rot="-5400000">
            <a:off x="8227377" y="5885497"/>
            <a:ext cx="1315721" cy="365125"/>
          </a:xfrm>
          <a:prstGeom prst="rect">
            <a:avLst/>
          </a:prstGeom>
          <a:noFill/>
          <a:ln>
            <a:noFill/>
          </a:ln>
        </p:spPr>
        <p:txBody>
          <a:bodyPr spcFirstLastPara="1" wrap="square" lIns="91425" tIns="45700" rIns="91425" bIns="45700" anchor="ctr" anchorCtr="0">
            <a:noAutofit/>
          </a:bodyPr>
          <a:lstStyle>
            <a:lvl1pPr marL="0" marR="0" lvl="0" indent="0" algn="l">
              <a:lnSpc>
                <a:spcPct val="100000"/>
              </a:lnSpc>
              <a:spcBef>
                <a:spcPts val="0"/>
              </a:spcBef>
              <a:spcAft>
                <a:spcPts val="0"/>
              </a:spcAft>
              <a:buClr>
                <a:srgbClr val="000000"/>
              </a:buClr>
              <a:buSzPts val="2400"/>
              <a:buFont typeface="Arial"/>
              <a:buNone/>
              <a:defRPr sz="2400" b="1" i="0" u="none" strike="noStrike" cap="none">
                <a:solidFill>
                  <a:schemeClr val="dk1"/>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2400"/>
              <a:buFont typeface="Arial"/>
              <a:buNone/>
              <a:defRPr sz="2400" b="1" i="0" u="none" strike="noStrike" cap="none">
                <a:solidFill>
                  <a:schemeClr val="dk1"/>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2400"/>
              <a:buFont typeface="Arial"/>
              <a:buNone/>
              <a:defRPr sz="2400" b="1" i="0" u="none" strike="noStrike" cap="none">
                <a:solidFill>
                  <a:schemeClr val="dk1"/>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2400"/>
              <a:buFont typeface="Arial"/>
              <a:buNone/>
              <a:defRPr sz="2400" b="1" i="0" u="none" strike="noStrike" cap="none">
                <a:solidFill>
                  <a:schemeClr val="dk1"/>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2400"/>
              <a:buFont typeface="Arial"/>
              <a:buNone/>
              <a:defRPr sz="2400" b="1" i="0" u="none" strike="noStrike" cap="none">
                <a:solidFill>
                  <a:schemeClr val="dk1"/>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2400"/>
              <a:buFont typeface="Arial"/>
              <a:buNone/>
              <a:defRPr sz="2400" b="1" i="0" u="none" strike="noStrike" cap="none">
                <a:solidFill>
                  <a:schemeClr val="dk1"/>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2400"/>
              <a:buFont typeface="Arial"/>
              <a:buNone/>
              <a:defRPr sz="2400" b="1" i="0" u="none" strike="noStrike" cap="none">
                <a:solidFill>
                  <a:schemeClr val="dk1"/>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2400"/>
              <a:buFont typeface="Arial"/>
              <a:buNone/>
              <a:defRPr sz="2400" b="1" i="0" u="none" strike="noStrike" cap="none">
                <a:solidFill>
                  <a:schemeClr val="dk1"/>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2400"/>
              <a:buFont typeface="Arial"/>
              <a:buNone/>
              <a:defRPr sz="2400" b="1" i="0" u="none" strike="noStrike" cap="none">
                <a:solidFill>
                  <a:schemeClr val="dk1"/>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GB"/>
              <a:t>‹#›</a:t>
            </a:fld>
            <a:endParaRPr/>
          </a:p>
        </p:txBody>
      </p:sp>
      <p:sp>
        <p:nvSpPr>
          <p:cNvPr id="78" name="Google Shape;78;p13"/>
          <p:cNvSpPr txBox="1">
            <a:spLocks noGrp="1"/>
          </p:cNvSpPr>
          <p:nvPr>
            <p:ph type="title"/>
          </p:nvPr>
        </p:nvSpPr>
        <p:spPr>
          <a:xfrm>
            <a:off x="457200" y="4953000"/>
            <a:ext cx="8153400" cy="762000"/>
          </a:xfrm>
          <a:prstGeom prst="rect">
            <a:avLst/>
          </a:prstGeom>
          <a:noFill/>
          <a:ln>
            <a:noFill/>
          </a:ln>
        </p:spPr>
        <p:txBody>
          <a:bodyPr spcFirstLastPara="1" wrap="square" lIns="91425" tIns="45700" rIns="91425" bIns="45700" anchor="t" anchorCtr="0">
            <a:noAutofit/>
          </a:bodyPr>
          <a:lstStyle>
            <a:lvl1pPr lvl="0" algn="l">
              <a:lnSpc>
                <a:spcPct val="100000"/>
              </a:lnSpc>
              <a:spcBef>
                <a:spcPts val="0"/>
              </a:spcBef>
              <a:spcAft>
                <a:spcPts val="0"/>
              </a:spcAft>
              <a:buClr>
                <a:srgbClr val="66C0C4"/>
              </a:buClr>
              <a:buSzPts val="2400"/>
              <a:buFont typeface="Arial Black"/>
              <a:buNone/>
              <a:defRPr sz="24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9" name="Google Shape;79;p13"/>
          <p:cNvSpPr/>
          <p:nvPr/>
        </p:nvSpPr>
        <p:spPr>
          <a:xfrm>
            <a:off x="9001124" y="0"/>
            <a:ext cx="142876" cy="4846320"/>
          </a:xfrm>
          <a:prstGeom prst="rect">
            <a:avLst/>
          </a:prstGeom>
          <a:solidFill>
            <a:schemeClr val="dk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Nadpis a zvislý text" type="vertTx">
  <p:cSld name="VERTICAL_TEXT">
    <p:spTree>
      <p:nvGrpSpPr>
        <p:cNvPr id="1" name="Shape 80"/>
        <p:cNvGrpSpPr/>
        <p:nvPr/>
      </p:nvGrpSpPr>
      <p:grpSpPr>
        <a:xfrm>
          <a:off x="0" y="0"/>
          <a:ext cx="0" cy="0"/>
          <a:chOff x="0" y="0"/>
          <a:chExt cx="0" cy="0"/>
        </a:xfrm>
      </p:grpSpPr>
      <p:sp>
        <p:nvSpPr>
          <p:cNvPr id="81" name="Google Shape;81;p14"/>
          <p:cNvSpPr txBox="1">
            <a:spLocks noGrp="1"/>
          </p:cNvSpPr>
          <p:nvPr>
            <p:ph type="title"/>
          </p:nvPr>
        </p:nvSpPr>
        <p:spPr>
          <a:xfrm>
            <a:off x="457200" y="152718"/>
            <a:ext cx="5791200" cy="1371600"/>
          </a:xfrm>
          <a:prstGeom prst="rect">
            <a:avLst/>
          </a:prstGeom>
          <a:noFill/>
          <a:ln>
            <a:noFill/>
          </a:ln>
        </p:spPr>
        <p:txBody>
          <a:bodyPr spcFirstLastPara="1" wrap="square" lIns="91425" tIns="45700" rIns="91425" bIns="45700" anchor="b" anchorCtr="0">
            <a:noAutofit/>
          </a:bodyPr>
          <a:lstStyle>
            <a:lvl1pPr lvl="0" algn="l">
              <a:lnSpc>
                <a:spcPct val="100000"/>
              </a:lnSpc>
              <a:spcBef>
                <a:spcPts val="0"/>
              </a:spcBef>
              <a:spcAft>
                <a:spcPts val="0"/>
              </a:spcAft>
              <a:buClr>
                <a:srgbClr val="66C0C4"/>
              </a:buClr>
              <a:buSzPts val="2800"/>
              <a:buFont typeface="Arial Black"/>
              <a:buNone/>
              <a:defRPr sz="28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82" name="Google Shape;82;p14"/>
          <p:cNvSpPr txBox="1">
            <a:spLocks noGrp="1"/>
          </p:cNvSpPr>
          <p:nvPr>
            <p:ph type="body" idx="1"/>
          </p:nvPr>
        </p:nvSpPr>
        <p:spPr>
          <a:xfrm rot="5400000">
            <a:off x="2080419" y="129382"/>
            <a:ext cx="4373563" cy="7620000"/>
          </a:xfrm>
          <a:prstGeom prst="rect">
            <a:avLst/>
          </a:prstGeom>
          <a:noFill/>
          <a:ln>
            <a:noFill/>
          </a:ln>
        </p:spPr>
        <p:txBody>
          <a:bodyPr spcFirstLastPara="1" wrap="square" lIns="91425" tIns="45700" rIns="91425" bIns="45700" anchor="t" anchorCtr="0">
            <a:normAutofit/>
          </a:bodyPr>
          <a:lstStyle>
            <a:lvl1pPr marL="457200" lvl="0" indent="-228600" algn="l">
              <a:lnSpc>
                <a:spcPct val="100000"/>
              </a:lnSpc>
              <a:spcBef>
                <a:spcPts val="360"/>
              </a:spcBef>
              <a:spcAft>
                <a:spcPts val="0"/>
              </a:spcAft>
              <a:buClr>
                <a:schemeClr val="dk1"/>
              </a:buClr>
              <a:buSzPts val="1800"/>
              <a:buNone/>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360"/>
              </a:spcBef>
              <a:spcAft>
                <a:spcPts val="0"/>
              </a:spcAft>
              <a:buSzPts val="1800"/>
              <a:buChar char="•"/>
              <a:defRPr/>
            </a:lvl3pPr>
            <a:lvl4pPr marL="1828800" lvl="3" indent="-342900" algn="l">
              <a:lnSpc>
                <a:spcPct val="100000"/>
              </a:lnSpc>
              <a:spcBef>
                <a:spcPts val="360"/>
              </a:spcBef>
              <a:spcAft>
                <a:spcPts val="0"/>
              </a:spcAft>
              <a:buSzPts val="1800"/>
              <a:buChar char="•"/>
              <a:defRPr/>
            </a:lvl4pPr>
            <a:lvl5pPr marL="2286000" lvl="4" indent="-342900" algn="l">
              <a:lnSpc>
                <a:spcPct val="100000"/>
              </a:lnSpc>
              <a:spcBef>
                <a:spcPts val="360"/>
              </a:spcBef>
              <a:spcAft>
                <a:spcPts val="0"/>
              </a:spcAft>
              <a:buSzPts val="1800"/>
              <a:buChar char="•"/>
              <a:defRPr/>
            </a:lvl5pPr>
            <a:lvl6pPr marL="2743200" lvl="5" indent="-342900" algn="l">
              <a:lnSpc>
                <a:spcPct val="100000"/>
              </a:lnSpc>
              <a:spcBef>
                <a:spcPts val="360"/>
              </a:spcBef>
              <a:spcAft>
                <a:spcPts val="0"/>
              </a:spcAft>
              <a:buSzPts val="1800"/>
              <a:buChar char="•"/>
              <a:defRPr/>
            </a:lvl6pPr>
            <a:lvl7pPr marL="3200400" lvl="6" indent="-342900" algn="l">
              <a:lnSpc>
                <a:spcPct val="100000"/>
              </a:lnSpc>
              <a:spcBef>
                <a:spcPts val="360"/>
              </a:spcBef>
              <a:spcAft>
                <a:spcPts val="0"/>
              </a:spcAft>
              <a:buSzPts val="1800"/>
              <a:buChar char="•"/>
              <a:defRPr/>
            </a:lvl7pPr>
            <a:lvl8pPr marL="3657600" lvl="7" indent="-342900" algn="l">
              <a:lnSpc>
                <a:spcPct val="100000"/>
              </a:lnSpc>
              <a:spcBef>
                <a:spcPts val="360"/>
              </a:spcBef>
              <a:spcAft>
                <a:spcPts val="0"/>
              </a:spcAft>
              <a:buSzPts val="1800"/>
              <a:buChar char="•"/>
              <a:defRPr/>
            </a:lvl8pPr>
            <a:lvl9pPr marL="4114800" lvl="8" indent="-342900" algn="l">
              <a:lnSpc>
                <a:spcPct val="100000"/>
              </a:lnSpc>
              <a:spcBef>
                <a:spcPts val="360"/>
              </a:spcBef>
              <a:spcAft>
                <a:spcPts val="0"/>
              </a:spcAft>
              <a:buSzPts val="1800"/>
              <a:buChar char="•"/>
              <a:defRPr/>
            </a:lvl9pPr>
          </a:lstStyle>
          <a:p>
            <a:endParaRPr/>
          </a:p>
        </p:txBody>
      </p:sp>
      <p:sp>
        <p:nvSpPr>
          <p:cNvPr id="83" name="Google Shape;83;p14"/>
          <p:cNvSpPr txBox="1">
            <a:spLocks noGrp="1"/>
          </p:cNvSpPr>
          <p:nvPr>
            <p:ph type="dt" idx="10"/>
          </p:nvPr>
        </p:nvSpPr>
        <p:spPr>
          <a:xfrm>
            <a:off x="457200" y="6172201"/>
            <a:ext cx="3429000" cy="304800"/>
          </a:xfrm>
          <a:prstGeom prst="rect">
            <a:avLst/>
          </a:prstGeom>
          <a:noFill/>
          <a:ln>
            <a:noFill/>
          </a:ln>
        </p:spPr>
        <p:txBody>
          <a:bodyPr spcFirstLastPara="1" wrap="square" lIns="91425" tIns="45700" rIns="91425" bIns="0" anchor="b"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84" name="Google Shape;84;p14"/>
          <p:cNvSpPr txBox="1">
            <a:spLocks noGrp="1"/>
          </p:cNvSpPr>
          <p:nvPr>
            <p:ph type="ftr" idx="11"/>
          </p:nvPr>
        </p:nvSpPr>
        <p:spPr>
          <a:xfrm>
            <a:off x="457200" y="6492875"/>
            <a:ext cx="3429000" cy="283845"/>
          </a:xfrm>
          <a:prstGeom prst="rect">
            <a:avLst/>
          </a:prstGeom>
          <a:noFill/>
          <a:ln>
            <a:noFill/>
          </a:ln>
        </p:spPr>
        <p:txBody>
          <a:bodyPr spcFirstLastPara="1" wrap="square" lIns="91425" tIns="45700" rIns="91425" bIns="45700" anchor="t"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85" name="Google Shape;85;p14"/>
          <p:cNvSpPr txBox="1">
            <a:spLocks noGrp="1"/>
          </p:cNvSpPr>
          <p:nvPr>
            <p:ph type="sldNum" idx="12"/>
          </p:nvPr>
        </p:nvSpPr>
        <p:spPr>
          <a:xfrm rot="-5400000">
            <a:off x="8227377" y="5885497"/>
            <a:ext cx="1315721" cy="365125"/>
          </a:xfrm>
          <a:prstGeom prst="rect">
            <a:avLst/>
          </a:prstGeom>
          <a:noFill/>
          <a:ln>
            <a:noFill/>
          </a:ln>
        </p:spPr>
        <p:txBody>
          <a:bodyPr spcFirstLastPara="1" wrap="square" lIns="91425" tIns="45700" rIns="91425" bIns="45700" anchor="ctr" anchorCtr="0">
            <a:noAutofit/>
          </a:bodyPr>
          <a:lstStyle>
            <a:lvl1pPr marL="0" marR="0" lvl="0"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Zvislý nadpis a text" type="vertTitleAndTx">
  <p:cSld name="VERTICAL_TITLE_AND_VERTICAL_TEXT">
    <p:spTree>
      <p:nvGrpSpPr>
        <p:cNvPr id="1" name="Shape 86"/>
        <p:cNvGrpSpPr/>
        <p:nvPr/>
      </p:nvGrpSpPr>
      <p:grpSpPr>
        <a:xfrm>
          <a:off x="0" y="0"/>
          <a:ext cx="0" cy="0"/>
          <a:chOff x="0" y="0"/>
          <a:chExt cx="0" cy="0"/>
        </a:xfrm>
      </p:grpSpPr>
      <p:sp>
        <p:nvSpPr>
          <p:cNvPr id="87" name="Google Shape;87;p15"/>
          <p:cNvSpPr txBox="1">
            <a:spLocks noGrp="1"/>
          </p:cNvSpPr>
          <p:nvPr>
            <p:ph type="title"/>
          </p:nvPr>
        </p:nvSpPr>
        <p:spPr>
          <a:xfrm rot="5400000">
            <a:off x="5157391" y="2596754"/>
            <a:ext cx="5001419" cy="2057400"/>
          </a:xfrm>
          <a:prstGeom prst="rect">
            <a:avLst/>
          </a:prstGeom>
          <a:noFill/>
          <a:ln>
            <a:noFill/>
          </a:ln>
        </p:spPr>
        <p:txBody>
          <a:bodyPr spcFirstLastPara="1" wrap="square" lIns="91425" tIns="45700" rIns="91425" bIns="45700" anchor="b" anchorCtr="0">
            <a:normAutofit/>
          </a:bodyPr>
          <a:lstStyle>
            <a:lvl1pPr lvl="0" algn="l">
              <a:lnSpc>
                <a:spcPct val="100000"/>
              </a:lnSpc>
              <a:spcBef>
                <a:spcPts val="0"/>
              </a:spcBef>
              <a:spcAft>
                <a:spcPts val="0"/>
              </a:spcAft>
              <a:buClr>
                <a:srgbClr val="66C0C4"/>
              </a:buClr>
              <a:buSzPts val="2800"/>
              <a:buFont typeface="Arial Black"/>
              <a:buNone/>
              <a:defRPr sz="28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88" name="Google Shape;88;p15"/>
          <p:cNvSpPr txBox="1">
            <a:spLocks noGrp="1"/>
          </p:cNvSpPr>
          <p:nvPr>
            <p:ph type="body" idx="1"/>
          </p:nvPr>
        </p:nvSpPr>
        <p:spPr>
          <a:xfrm rot="5400000">
            <a:off x="541338" y="190500"/>
            <a:ext cx="5851525" cy="6019800"/>
          </a:xfrm>
          <a:prstGeom prst="rect">
            <a:avLst/>
          </a:prstGeom>
          <a:noFill/>
          <a:ln>
            <a:noFill/>
          </a:ln>
        </p:spPr>
        <p:txBody>
          <a:bodyPr spcFirstLastPara="1" wrap="square" lIns="91425" tIns="45700" rIns="91425" bIns="45700" anchor="t" anchorCtr="0">
            <a:normAutofit/>
          </a:bodyPr>
          <a:lstStyle>
            <a:lvl1pPr marL="457200" lvl="0" indent="-228600" algn="l">
              <a:lnSpc>
                <a:spcPct val="100000"/>
              </a:lnSpc>
              <a:spcBef>
                <a:spcPts val="360"/>
              </a:spcBef>
              <a:spcAft>
                <a:spcPts val="0"/>
              </a:spcAft>
              <a:buClr>
                <a:schemeClr val="dk1"/>
              </a:buClr>
              <a:buSzPts val="1800"/>
              <a:buNone/>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360"/>
              </a:spcBef>
              <a:spcAft>
                <a:spcPts val="0"/>
              </a:spcAft>
              <a:buSzPts val="1800"/>
              <a:buChar char="•"/>
              <a:defRPr/>
            </a:lvl3pPr>
            <a:lvl4pPr marL="1828800" lvl="3" indent="-342900" algn="l">
              <a:lnSpc>
                <a:spcPct val="100000"/>
              </a:lnSpc>
              <a:spcBef>
                <a:spcPts val="360"/>
              </a:spcBef>
              <a:spcAft>
                <a:spcPts val="0"/>
              </a:spcAft>
              <a:buSzPts val="1800"/>
              <a:buChar char="•"/>
              <a:defRPr/>
            </a:lvl4pPr>
            <a:lvl5pPr marL="2286000" lvl="4" indent="-342900" algn="l">
              <a:lnSpc>
                <a:spcPct val="100000"/>
              </a:lnSpc>
              <a:spcBef>
                <a:spcPts val="360"/>
              </a:spcBef>
              <a:spcAft>
                <a:spcPts val="0"/>
              </a:spcAft>
              <a:buSzPts val="1800"/>
              <a:buChar char="•"/>
              <a:defRPr/>
            </a:lvl5pPr>
            <a:lvl6pPr marL="2743200" lvl="5" indent="-342900" algn="l">
              <a:lnSpc>
                <a:spcPct val="100000"/>
              </a:lnSpc>
              <a:spcBef>
                <a:spcPts val="360"/>
              </a:spcBef>
              <a:spcAft>
                <a:spcPts val="0"/>
              </a:spcAft>
              <a:buSzPts val="1800"/>
              <a:buChar char="•"/>
              <a:defRPr/>
            </a:lvl6pPr>
            <a:lvl7pPr marL="3200400" lvl="6" indent="-342900" algn="l">
              <a:lnSpc>
                <a:spcPct val="100000"/>
              </a:lnSpc>
              <a:spcBef>
                <a:spcPts val="360"/>
              </a:spcBef>
              <a:spcAft>
                <a:spcPts val="0"/>
              </a:spcAft>
              <a:buSzPts val="1800"/>
              <a:buChar char="•"/>
              <a:defRPr/>
            </a:lvl7pPr>
            <a:lvl8pPr marL="3657600" lvl="7" indent="-342900" algn="l">
              <a:lnSpc>
                <a:spcPct val="100000"/>
              </a:lnSpc>
              <a:spcBef>
                <a:spcPts val="360"/>
              </a:spcBef>
              <a:spcAft>
                <a:spcPts val="0"/>
              </a:spcAft>
              <a:buSzPts val="1800"/>
              <a:buChar char="•"/>
              <a:defRPr/>
            </a:lvl8pPr>
            <a:lvl9pPr marL="4114800" lvl="8" indent="-342900" algn="l">
              <a:lnSpc>
                <a:spcPct val="100000"/>
              </a:lnSpc>
              <a:spcBef>
                <a:spcPts val="360"/>
              </a:spcBef>
              <a:spcAft>
                <a:spcPts val="0"/>
              </a:spcAft>
              <a:buSzPts val="1800"/>
              <a:buChar char="•"/>
              <a:defRPr/>
            </a:lvl9pPr>
          </a:lstStyle>
          <a:p>
            <a:endParaRPr/>
          </a:p>
        </p:txBody>
      </p:sp>
      <p:sp>
        <p:nvSpPr>
          <p:cNvPr id="89" name="Google Shape;89;p15"/>
          <p:cNvSpPr txBox="1">
            <a:spLocks noGrp="1"/>
          </p:cNvSpPr>
          <p:nvPr>
            <p:ph type="dt" idx="10"/>
          </p:nvPr>
        </p:nvSpPr>
        <p:spPr>
          <a:xfrm>
            <a:off x="457200" y="6172201"/>
            <a:ext cx="3429000" cy="304800"/>
          </a:xfrm>
          <a:prstGeom prst="rect">
            <a:avLst/>
          </a:prstGeom>
          <a:noFill/>
          <a:ln>
            <a:noFill/>
          </a:ln>
        </p:spPr>
        <p:txBody>
          <a:bodyPr spcFirstLastPara="1" wrap="square" lIns="91425" tIns="45700" rIns="91425" bIns="0" anchor="b"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90" name="Google Shape;90;p15"/>
          <p:cNvSpPr txBox="1">
            <a:spLocks noGrp="1"/>
          </p:cNvSpPr>
          <p:nvPr>
            <p:ph type="ftr" idx="11"/>
          </p:nvPr>
        </p:nvSpPr>
        <p:spPr>
          <a:xfrm>
            <a:off x="457200" y="6492875"/>
            <a:ext cx="3429000" cy="283845"/>
          </a:xfrm>
          <a:prstGeom prst="rect">
            <a:avLst/>
          </a:prstGeom>
          <a:noFill/>
          <a:ln>
            <a:noFill/>
          </a:ln>
        </p:spPr>
        <p:txBody>
          <a:bodyPr spcFirstLastPara="1" wrap="square" lIns="91425" tIns="45700" rIns="91425" bIns="45700" anchor="t"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91" name="Google Shape;91;p15"/>
          <p:cNvSpPr txBox="1">
            <a:spLocks noGrp="1"/>
          </p:cNvSpPr>
          <p:nvPr>
            <p:ph type="sldNum" idx="12"/>
          </p:nvPr>
        </p:nvSpPr>
        <p:spPr>
          <a:xfrm rot="-5400000">
            <a:off x="8227377" y="5885497"/>
            <a:ext cx="1315721" cy="365125"/>
          </a:xfrm>
          <a:prstGeom prst="rect">
            <a:avLst/>
          </a:prstGeom>
          <a:noFill/>
          <a:ln>
            <a:noFill/>
          </a:ln>
        </p:spPr>
        <p:txBody>
          <a:bodyPr spcFirstLastPara="1" wrap="square" lIns="91425" tIns="45700" rIns="91425" bIns="45700" anchor="ctr" anchorCtr="0">
            <a:noAutofit/>
          </a:bodyPr>
          <a:lstStyle>
            <a:lvl1pPr marL="0" marR="0" lvl="0"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Nadpis a obsah" type="obj">
  <p:cSld name="Nadpis a obsah">
    <p:spTree>
      <p:nvGrpSpPr>
        <p:cNvPr id="1" name="Shape 34"/>
        <p:cNvGrpSpPr/>
        <p:nvPr/>
      </p:nvGrpSpPr>
      <p:grpSpPr>
        <a:xfrm>
          <a:off x="0" y="0"/>
          <a:ext cx="0" cy="0"/>
          <a:chOff x="0" y="0"/>
          <a:chExt cx="0" cy="0"/>
        </a:xfrm>
      </p:grpSpPr>
      <p:sp>
        <p:nvSpPr>
          <p:cNvPr id="35" name="Google Shape;35;p7"/>
          <p:cNvSpPr txBox="1">
            <a:spLocks noGrp="1"/>
          </p:cNvSpPr>
          <p:nvPr>
            <p:ph type="title"/>
          </p:nvPr>
        </p:nvSpPr>
        <p:spPr>
          <a:xfrm>
            <a:off x="457200" y="152718"/>
            <a:ext cx="5791200" cy="1371600"/>
          </a:xfrm>
          <a:prstGeom prst="rect">
            <a:avLst/>
          </a:prstGeom>
          <a:noFill/>
          <a:ln>
            <a:noFill/>
          </a:ln>
        </p:spPr>
        <p:txBody>
          <a:bodyPr spcFirstLastPara="1" wrap="square" lIns="91425" tIns="45700" rIns="91425" bIns="45700" anchor="b" anchorCtr="0">
            <a:normAutofit/>
          </a:bodyPr>
          <a:lstStyle>
            <a:lvl1pPr lvl="0" algn="l">
              <a:spcBef>
                <a:spcPts val="0"/>
              </a:spcBef>
              <a:spcAft>
                <a:spcPts val="0"/>
              </a:spcAft>
              <a:buClr>
                <a:srgbClr val="66C0C4"/>
              </a:buClr>
              <a:buSzPts val="3600"/>
              <a:buFont typeface="Arial"/>
              <a:buNone/>
              <a:defRPr b="1">
                <a:latin typeface="Arial"/>
                <a:ea typeface="Arial"/>
                <a:cs typeface="Arial"/>
                <a:sym typeface="Aria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6" name="Google Shape;36;p7"/>
          <p:cNvSpPr txBox="1">
            <a:spLocks noGrp="1"/>
          </p:cNvSpPr>
          <p:nvPr>
            <p:ph type="body" idx="1"/>
          </p:nvPr>
        </p:nvSpPr>
        <p:spPr>
          <a:xfrm>
            <a:off x="457200" y="1752600"/>
            <a:ext cx="7620000" cy="4373563"/>
          </a:xfrm>
          <a:prstGeom prst="rect">
            <a:avLst/>
          </a:prstGeom>
          <a:noFill/>
          <a:ln>
            <a:noFill/>
          </a:ln>
        </p:spPr>
        <p:txBody>
          <a:bodyPr spcFirstLastPara="1" wrap="square" lIns="91425" tIns="45700" rIns="91425" bIns="45700" anchor="t" anchorCtr="0">
            <a:normAutofit/>
          </a:bodyPr>
          <a:lstStyle>
            <a:lvl1pPr marL="457200" lvl="0" indent="-228600" algn="l">
              <a:spcBef>
                <a:spcPts val="360"/>
              </a:spcBef>
              <a:spcAft>
                <a:spcPts val="0"/>
              </a:spcAft>
              <a:buClr>
                <a:schemeClr val="dk1"/>
              </a:buClr>
              <a:buSzPts val="1800"/>
              <a:buNone/>
              <a:defRPr/>
            </a:lvl1pPr>
            <a:lvl2pPr marL="914400" lvl="1" indent="-342900" algn="l">
              <a:spcBef>
                <a:spcPts val="600"/>
              </a:spcBef>
              <a:spcAft>
                <a:spcPts val="0"/>
              </a:spcAft>
              <a:buSzPts val="1800"/>
              <a:buChar char="•"/>
              <a:defRPr/>
            </a:lvl2pPr>
            <a:lvl3pPr marL="1371600" lvl="2" indent="-342900" algn="l">
              <a:spcBef>
                <a:spcPts val="360"/>
              </a:spcBef>
              <a:spcAft>
                <a:spcPts val="0"/>
              </a:spcAft>
              <a:buSzPts val="1800"/>
              <a:buChar char="•"/>
              <a:defRPr/>
            </a:lvl3pPr>
            <a:lvl4pPr marL="1828800" lvl="3" indent="-342900" algn="l">
              <a:spcBef>
                <a:spcPts val="360"/>
              </a:spcBef>
              <a:spcAft>
                <a:spcPts val="0"/>
              </a:spcAft>
              <a:buSzPts val="1800"/>
              <a:buChar char="•"/>
              <a:defRPr/>
            </a:lvl4pPr>
            <a:lvl5pPr marL="2286000" lvl="4" indent="-342900" algn="l">
              <a:spcBef>
                <a:spcPts val="360"/>
              </a:spcBef>
              <a:spcAft>
                <a:spcPts val="0"/>
              </a:spcAft>
              <a:buSzPts val="1800"/>
              <a:buChar char="•"/>
              <a:defRPr/>
            </a:lvl5pPr>
            <a:lvl6pPr marL="2743200" lvl="5" indent="-342900" algn="l">
              <a:spcBef>
                <a:spcPts val="360"/>
              </a:spcBef>
              <a:spcAft>
                <a:spcPts val="0"/>
              </a:spcAft>
              <a:buSzPts val="1800"/>
              <a:buChar char="•"/>
              <a:defRPr/>
            </a:lvl6pPr>
            <a:lvl7pPr marL="3200400" lvl="6" indent="-342900" algn="l">
              <a:spcBef>
                <a:spcPts val="360"/>
              </a:spcBef>
              <a:spcAft>
                <a:spcPts val="0"/>
              </a:spcAft>
              <a:buSzPts val="1800"/>
              <a:buChar char="•"/>
              <a:defRPr/>
            </a:lvl7pPr>
            <a:lvl8pPr marL="3657600" lvl="7" indent="-342900" algn="l">
              <a:spcBef>
                <a:spcPts val="360"/>
              </a:spcBef>
              <a:spcAft>
                <a:spcPts val="0"/>
              </a:spcAft>
              <a:buSzPts val="1800"/>
              <a:buChar char="•"/>
              <a:defRPr/>
            </a:lvl8pPr>
            <a:lvl9pPr marL="4114800" lvl="8" indent="-342900" algn="l">
              <a:spcBef>
                <a:spcPts val="360"/>
              </a:spcBef>
              <a:spcAft>
                <a:spcPts val="0"/>
              </a:spcAft>
              <a:buSzPts val="1800"/>
              <a:buChar char="•"/>
              <a:defRPr/>
            </a:lvl9pPr>
          </a:lstStyle>
          <a:p>
            <a:endParaRPr/>
          </a:p>
        </p:txBody>
      </p:sp>
      <p:sp>
        <p:nvSpPr>
          <p:cNvPr id="37" name="Google Shape;37;p7"/>
          <p:cNvSpPr txBox="1">
            <a:spLocks noGrp="1"/>
          </p:cNvSpPr>
          <p:nvPr>
            <p:ph type="dt" idx="10"/>
          </p:nvPr>
        </p:nvSpPr>
        <p:spPr>
          <a:xfrm>
            <a:off x="457200" y="6172201"/>
            <a:ext cx="3429000" cy="304800"/>
          </a:xfrm>
          <a:prstGeom prst="rect">
            <a:avLst/>
          </a:prstGeom>
          <a:noFill/>
          <a:ln>
            <a:noFill/>
          </a:ln>
        </p:spPr>
        <p:txBody>
          <a:bodyPr spcFirstLastPara="1" wrap="square" lIns="91425" tIns="45700" rIns="91425" bIns="0" anchor="b"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8" name="Google Shape;38;p7"/>
          <p:cNvSpPr txBox="1">
            <a:spLocks noGrp="1"/>
          </p:cNvSpPr>
          <p:nvPr>
            <p:ph type="ftr" idx="11"/>
          </p:nvPr>
        </p:nvSpPr>
        <p:spPr>
          <a:xfrm>
            <a:off x="457200" y="6492875"/>
            <a:ext cx="3429000" cy="283845"/>
          </a:xfrm>
          <a:prstGeom prst="rect">
            <a:avLst/>
          </a:prstGeom>
          <a:noFill/>
          <a:ln>
            <a:noFill/>
          </a:ln>
        </p:spPr>
        <p:txBody>
          <a:bodyPr spcFirstLastPara="1" wrap="square" lIns="91425" tIns="45700" rIns="91425" bIns="45700" anchor="t"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9" name="Google Shape;39;p7"/>
          <p:cNvSpPr txBox="1">
            <a:spLocks noGrp="1"/>
          </p:cNvSpPr>
          <p:nvPr>
            <p:ph type="sldNum" idx="12"/>
          </p:nvPr>
        </p:nvSpPr>
        <p:spPr>
          <a:xfrm rot="-5400000">
            <a:off x="8227377" y="5885497"/>
            <a:ext cx="1315721" cy="365125"/>
          </a:xfrm>
          <a:prstGeom prst="rect">
            <a:avLst/>
          </a:prstGeom>
          <a:noFill/>
          <a:ln>
            <a:noFill/>
          </a:ln>
        </p:spPr>
        <p:txBody>
          <a:bodyPr spcFirstLastPara="1" wrap="square" lIns="91425" tIns="45700" rIns="91425" bIns="45700" anchor="ctr" anchorCtr="0">
            <a:noAutofit/>
          </a:bodyPr>
          <a:lstStyle>
            <a:lvl1pPr marL="0" lvl="0" indent="0" algn="l">
              <a:spcBef>
                <a:spcPts val="0"/>
              </a:spcBef>
              <a:buNone/>
              <a:defRPr/>
            </a:lvl1pPr>
            <a:lvl2pPr marL="0" lvl="1" indent="0" algn="l">
              <a:spcBef>
                <a:spcPts val="0"/>
              </a:spcBef>
              <a:buNone/>
              <a:defRPr/>
            </a:lvl2pPr>
            <a:lvl3pPr marL="0" lvl="2" indent="0" algn="l">
              <a:spcBef>
                <a:spcPts val="0"/>
              </a:spcBef>
              <a:buNone/>
              <a:defRPr/>
            </a:lvl3pPr>
            <a:lvl4pPr marL="0" lvl="3" indent="0" algn="l">
              <a:spcBef>
                <a:spcPts val="0"/>
              </a:spcBef>
              <a:buNone/>
              <a:defRPr/>
            </a:lvl4pPr>
            <a:lvl5pPr marL="0" lvl="4" indent="0" algn="l">
              <a:spcBef>
                <a:spcPts val="0"/>
              </a:spcBef>
              <a:buNone/>
              <a:defRPr/>
            </a:lvl5pPr>
            <a:lvl6pPr marL="0" lvl="5" indent="0" algn="l">
              <a:spcBef>
                <a:spcPts val="0"/>
              </a:spcBef>
              <a:buNone/>
              <a:defRPr/>
            </a:lvl6pPr>
            <a:lvl7pPr marL="0" lvl="6" indent="0" algn="l">
              <a:spcBef>
                <a:spcPts val="0"/>
              </a:spcBef>
              <a:buNone/>
              <a:defRPr/>
            </a:lvl7pPr>
            <a:lvl8pPr marL="0" lvl="7" indent="0" algn="l">
              <a:spcBef>
                <a:spcPts val="0"/>
              </a:spcBef>
              <a:buNone/>
              <a:defRPr/>
            </a:lvl8pPr>
            <a:lvl9pPr marL="0" lvl="8" indent="0" algn="l">
              <a:spcBef>
                <a:spcPts val="0"/>
              </a:spcBef>
              <a:buNone/>
              <a:defRPr/>
            </a:lvl9pPr>
          </a:lstStyle>
          <a:p>
            <a:pPr marL="0" lvl="0" indent="0" algn="l" rtl="0">
              <a:spcBef>
                <a:spcPts val="0"/>
              </a:spcBef>
              <a:spcAft>
                <a:spcPts val="0"/>
              </a:spcAft>
              <a:buNone/>
            </a:pPr>
            <a:fld id="{00000000-1234-1234-1234-123412341234}" type="slidenum">
              <a:rPr lang="en-GB"/>
              <a:t>‹#›</a:t>
            </a:fld>
            <a:endParaRPr/>
          </a:p>
        </p:txBody>
      </p:sp>
    </p:spTree>
    <p:extLst>
      <p:ext uri="{BB962C8B-B14F-4D97-AF65-F5344CB8AC3E}">
        <p14:creationId xmlns:p14="http://schemas.microsoft.com/office/powerpoint/2010/main" val="136266065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lt1"/>
        </a:solidFill>
        <a:effectLst/>
      </p:bgPr>
    </p:bg>
    <p:spTree>
      <p:nvGrpSpPr>
        <p:cNvPr id="1" name="Shape 9"/>
        <p:cNvGrpSpPr/>
        <p:nvPr/>
      </p:nvGrpSpPr>
      <p:grpSpPr>
        <a:xfrm>
          <a:off x="0" y="0"/>
          <a:ext cx="0" cy="0"/>
          <a:chOff x="0" y="0"/>
          <a:chExt cx="0" cy="0"/>
        </a:xfrm>
      </p:grpSpPr>
      <p:sp>
        <p:nvSpPr>
          <p:cNvPr id="10" name="Google Shape;10;p4"/>
          <p:cNvSpPr txBox="1">
            <a:spLocks noGrp="1"/>
          </p:cNvSpPr>
          <p:nvPr>
            <p:ph type="title"/>
          </p:nvPr>
        </p:nvSpPr>
        <p:spPr>
          <a:xfrm>
            <a:off x="457200" y="152718"/>
            <a:ext cx="5791200" cy="1371600"/>
          </a:xfrm>
          <a:prstGeom prst="rect">
            <a:avLst/>
          </a:prstGeom>
          <a:noFill/>
          <a:ln>
            <a:noFill/>
          </a:ln>
        </p:spPr>
        <p:txBody>
          <a:bodyPr spcFirstLastPara="1" wrap="square" lIns="91425" tIns="45700" rIns="91425" bIns="45700" anchor="b" anchorCtr="0">
            <a:normAutofit/>
          </a:bodyPr>
          <a:lstStyle>
            <a:lvl1pPr marR="0" lvl="0" algn="l" rtl="0">
              <a:lnSpc>
                <a:spcPct val="100000"/>
              </a:lnSpc>
              <a:spcBef>
                <a:spcPts val="0"/>
              </a:spcBef>
              <a:spcAft>
                <a:spcPts val="0"/>
              </a:spcAft>
              <a:buClr>
                <a:srgbClr val="66C0C4"/>
              </a:buClr>
              <a:buSzPts val="3600"/>
              <a:buFont typeface="Arial Black"/>
              <a:buNone/>
              <a:defRPr sz="3600" b="0" i="0" u="none" strike="noStrike" cap="none">
                <a:solidFill>
                  <a:srgbClr val="66C0C4"/>
                </a:solidFill>
                <a:latin typeface="Arial Black"/>
                <a:ea typeface="Arial Black"/>
                <a:cs typeface="Arial Black"/>
                <a:sym typeface="Arial Black"/>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11" name="Google Shape;11;p4"/>
          <p:cNvSpPr txBox="1">
            <a:spLocks noGrp="1"/>
          </p:cNvSpPr>
          <p:nvPr>
            <p:ph type="body" idx="1"/>
          </p:nvPr>
        </p:nvSpPr>
        <p:spPr>
          <a:xfrm>
            <a:off x="457200" y="1752600"/>
            <a:ext cx="7620000" cy="4373563"/>
          </a:xfrm>
          <a:prstGeom prst="rect">
            <a:avLst/>
          </a:prstGeom>
          <a:noFill/>
          <a:ln>
            <a:noFill/>
          </a:ln>
        </p:spPr>
        <p:txBody>
          <a:bodyPr spcFirstLastPara="1" wrap="square" lIns="91425" tIns="45700" rIns="91425" bIns="45700" anchor="t" anchorCtr="0">
            <a:normAutofit/>
          </a:bodyPr>
          <a:lstStyle>
            <a:lvl1pPr marL="457200" marR="0" lvl="0" indent="-228600" algn="l" rtl="0">
              <a:lnSpc>
                <a:spcPct val="100000"/>
              </a:lnSpc>
              <a:spcBef>
                <a:spcPts val="400"/>
              </a:spcBef>
              <a:spcAft>
                <a:spcPts val="0"/>
              </a:spcAft>
              <a:buClr>
                <a:schemeClr val="dk1"/>
              </a:buClr>
              <a:buSzPts val="2000"/>
              <a:buFont typeface="Arial"/>
              <a:buNone/>
              <a:defRPr sz="2000" b="1" i="0" u="none" strike="noStrike" cap="none">
                <a:solidFill>
                  <a:schemeClr val="dk1"/>
                </a:solidFill>
                <a:latin typeface="Arial"/>
                <a:ea typeface="Arial"/>
                <a:cs typeface="Arial"/>
                <a:sym typeface="Arial"/>
              </a:defRPr>
            </a:lvl1pPr>
            <a:lvl2pPr marL="914400" marR="0" lvl="1" indent="-355600" algn="l" rtl="0">
              <a:lnSpc>
                <a:spcPct val="100000"/>
              </a:lnSpc>
              <a:spcBef>
                <a:spcPts val="600"/>
              </a:spcBef>
              <a:spcAft>
                <a:spcPts val="0"/>
              </a:spcAft>
              <a:buClr>
                <a:schemeClr val="dk2"/>
              </a:buClr>
              <a:buSzPts val="2000"/>
              <a:buFont typeface="Arial"/>
              <a:buChar char="•"/>
              <a:defRPr sz="2000" b="0" i="0" u="none" strike="noStrike" cap="none">
                <a:solidFill>
                  <a:schemeClr val="dk1"/>
                </a:solidFill>
                <a:latin typeface="Arial"/>
                <a:ea typeface="Arial"/>
                <a:cs typeface="Arial"/>
                <a:sym typeface="Arial"/>
              </a:defRPr>
            </a:lvl2pPr>
            <a:lvl3pPr marL="1371600" marR="0" lvl="2" indent="-342900" algn="l" rtl="0">
              <a:lnSpc>
                <a:spcPct val="100000"/>
              </a:lnSpc>
              <a:spcBef>
                <a:spcPts val="360"/>
              </a:spcBef>
              <a:spcAft>
                <a:spcPts val="0"/>
              </a:spcAft>
              <a:buClr>
                <a:schemeClr val="dk2"/>
              </a:buClr>
              <a:buSzPts val="1800"/>
              <a:buFont typeface="Arial"/>
              <a:buChar char="•"/>
              <a:defRPr sz="1800" b="0" i="0" u="none" strike="noStrike" cap="none">
                <a:solidFill>
                  <a:schemeClr val="dk1"/>
                </a:solidFill>
                <a:latin typeface="Arial"/>
                <a:ea typeface="Arial"/>
                <a:cs typeface="Arial"/>
                <a:sym typeface="Arial"/>
              </a:defRPr>
            </a:lvl3pPr>
            <a:lvl4pPr marL="1828800" marR="0" lvl="3" indent="-342900" algn="l" rtl="0">
              <a:lnSpc>
                <a:spcPct val="100000"/>
              </a:lnSpc>
              <a:spcBef>
                <a:spcPts val="360"/>
              </a:spcBef>
              <a:spcAft>
                <a:spcPts val="0"/>
              </a:spcAft>
              <a:buClr>
                <a:schemeClr val="dk2"/>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100000"/>
              </a:lnSpc>
              <a:spcBef>
                <a:spcPts val="360"/>
              </a:spcBef>
              <a:spcAft>
                <a:spcPts val="0"/>
              </a:spcAft>
              <a:buClr>
                <a:schemeClr val="dk2"/>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30200" algn="l" rtl="0">
              <a:lnSpc>
                <a:spcPct val="100000"/>
              </a:lnSpc>
              <a:spcBef>
                <a:spcPts val="320"/>
              </a:spcBef>
              <a:spcAft>
                <a:spcPts val="0"/>
              </a:spcAft>
              <a:buClr>
                <a:schemeClr val="dk2"/>
              </a:buClr>
              <a:buSzPts val="1600"/>
              <a:buFont typeface="Arial"/>
              <a:buChar char="•"/>
              <a:defRPr sz="1600" b="0" i="0" u="none" strike="noStrike" cap="none">
                <a:solidFill>
                  <a:schemeClr val="dk1"/>
                </a:solidFill>
                <a:latin typeface="Arial"/>
                <a:ea typeface="Arial"/>
                <a:cs typeface="Arial"/>
                <a:sym typeface="Arial"/>
              </a:defRPr>
            </a:lvl6pPr>
            <a:lvl7pPr marL="3200400" marR="0" lvl="6" indent="-330200" algn="l" rtl="0">
              <a:lnSpc>
                <a:spcPct val="100000"/>
              </a:lnSpc>
              <a:spcBef>
                <a:spcPts val="320"/>
              </a:spcBef>
              <a:spcAft>
                <a:spcPts val="0"/>
              </a:spcAft>
              <a:buClr>
                <a:schemeClr val="dk2"/>
              </a:buClr>
              <a:buSzPts val="1600"/>
              <a:buFont typeface="Arial"/>
              <a:buChar char="•"/>
              <a:defRPr sz="1600" b="0" i="0" u="none" strike="noStrike" cap="none">
                <a:solidFill>
                  <a:schemeClr val="dk1"/>
                </a:solidFill>
                <a:latin typeface="Arial"/>
                <a:ea typeface="Arial"/>
                <a:cs typeface="Arial"/>
                <a:sym typeface="Arial"/>
              </a:defRPr>
            </a:lvl7pPr>
            <a:lvl8pPr marL="3657600" marR="0" lvl="7" indent="-330200" algn="l" rtl="0">
              <a:lnSpc>
                <a:spcPct val="100000"/>
              </a:lnSpc>
              <a:spcBef>
                <a:spcPts val="320"/>
              </a:spcBef>
              <a:spcAft>
                <a:spcPts val="0"/>
              </a:spcAft>
              <a:buClr>
                <a:schemeClr val="dk2"/>
              </a:buClr>
              <a:buSzPts val="1600"/>
              <a:buFont typeface="Arial"/>
              <a:buChar char="•"/>
              <a:defRPr sz="1600" b="0" i="0" u="none" strike="noStrike" cap="none">
                <a:solidFill>
                  <a:schemeClr val="dk1"/>
                </a:solidFill>
                <a:latin typeface="Arial"/>
                <a:ea typeface="Arial"/>
                <a:cs typeface="Arial"/>
                <a:sym typeface="Arial"/>
              </a:defRPr>
            </a:lvl8pPr>
            <a:lvl9pPr marL="4114800" marR="0" lvl="8" indent="-330200" algn="l" rtl="0">
              <a:lnSpc>
                <a:spcPct val="100000"/>
              </a:lnSpc>
              <a:spcBef>
                <a:spcPts val="320"/>
              </a:spcBef>
              <a:spcAft>
                <a:spcPts val="0"/>
              </a:spcAft>
              <a:buClr>
                <a:schemeClr val="dk2"/>
              </a:buClr>
              <a:buSzPts val="1600"/>
              <a:buFont typeface="Arial"/>
              <a:buChar char="•"/>
              <a:defRPr sz="1600" b="0" i="0" u="none" strike="noStrike" cap="none">
                <a:solidFill>
                  <a:schemeClr val="dk1"/>
                </a:solidFill>
                <a:latin typeface="Arial"/>
                <a:ea typeface="Arial"/>
                <a:cs typeface="Arial"/>
                <a:sym typeface="Arial"/>
              </a:defRPr>
            </a:lvl9pPr>
          </a:lstStyle>
          <a:p>
            <a:endParaRPr dirty="0"/>
          </a:p>
        </p:txBody>
      </p:sp>
      <p:sp>
        <p:nvSpPr>
          <p:cNvPr id="12" name="Google Shape;12;p4"/>
          <p:cNvSpPr txBox="1">
            <a:spLocks noGrp="1"/>
          </p:cNvSpPr>
          <p:nvPr>
            <p:ph type="dt" idx="10"/>
          </p:nvPr>
        </p:nvSpPr>
        <p:spPr>
          <a:xfrm>
            <a:off x="457200" y="6172201"/>
            <a:ext cx="3429000" cy="304800"/>
          </a:xfrm>
          <a:prstGeom prst="rect">
            <a:avLst/>
          </a:prstGeom>
          <a:noFill/>
          <a:ln>
            <a:noFill/>
          </a:ln>
        </p:spPr>
        <p:txBody>
          <a:bodyPr spcFirstLastPara="1" wrap="square" lIns="91425" tIns="45700" rIns="91425" bIns="0" anchor="b" anchorCtr="0">
            <a:noAutofit/>
          </a:bodyPr>
          <a:lstStyle>
            <a:lvl1pPr marR="0" lvl="0" algn="l" rtl="0">
              <a:lnSpc>
                <a:spcPct val="100000"/>
              </a:lnSpc>
              <a:spcBef>
                <a:spcPts val="0"/>
              </a:spcBef>
              <a:spcAft>
                <a:spcPts val="0"/>
              </a:spcAft>
              <a:buClr>
                <a:srgbClr val="000000"/>
              </a:buClr>
              <a:buSzPts val="1400"/>
              <a:buFont typeface="Arial"/>
              <a:buNone/>
              <a:defRPr sz="10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9pPr>
          </a:lstStyle>
          <a:p>
            <a:endParaRPr/>
          </a:p>
        </p:txBody>
      </p:sp>
      <p:sp>
        <p:nvSpPr>
          <p:cNvPr id="13" name="Google Shape;13;p4"/>
          <p:cNvSpPr txBox="1">
            <a:spLocks noGrp="1"/>
          </p:cNvSpPr>
          <p:nvPr>
            <p:ph type="ftr" idx="11"/>
          </p:nvPr>
        </p:nvSpPr>
        <p:spPr>
          <a:xfrm>
            <a:off x="457200" y="6492875"/>
            <a:ext cx="3429000" cy="283845"/>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0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9pPr>
          </a:lstStyle>
          <a:p>
            <a:endParaRPr/>
          </a:p>
        </p:txBody>
      </p:sp>
      <p:sp>
        <p:nvSpPr>
          <p:cNvPr id="14" name="Google Shape;14;p4"/>
          <p:cNvSpPr txBox="1">
            <a:spLocks noGrp="1"/>
          </p:cNvSpPr>
          <p:nvPr>
            <p:ph type="sldNum" idx="12"/>
          </p:nvPr>
        </p:nvSpPr>
        <p:spPr>
          <a:xfrm rot="-5400000">
            <a:off x="8227377" y="5885497"/>
            <a:ext cx="1315721" cy="365125"/>
          </a:xfrm>
          <a:prstGeom prst="rect">
            <a:avLst/>
          </a:prstGeom>
          <a:noFill/>
          <a:ln>
            <a:noFill/>
          </a:ln>
        </p:spPr>
        <p:txBody>
          <a:bodyPr spcFirstLastPara="1" wrap="square" lIns="91425" tIns="45700" rIns="91425" bIns="45700" anchor="ctr" anchorCtr="0">
            <a:noAutofit/>
          </a:bodyPr>
          <a:lstStyle>
            <a:lvl1pPr marL="0" marR="0" lvl="0" indent="0" algn="l" rtl="0">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1pPr>
            <a:lvl2pPr marL="0" marR="0" lvl="1" indent="0" algn="l" rtl="0">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2pPr>
            <a:lvl3pPr marL="0" marR="0" lvl="2" indent="0" algn="l" rtl="0">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3pPr>
            <a:lvl4pPr marL="0" marR="0" lvl="3" indent="0" algn="l" rtl="0">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4pPr>
            <a:lvl5pPr marL="0" marR="0" lvl="4" indent="0" algn="l" rtl="0">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5pPr>
            <a:lvl6pPr marL="0" marR="0" lvl="5" indent="0" algn="l" rtl="0">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6pPr>
            <a:lvl7pPr marL="0" marR="0" lvl="6" indent="0" algn="l" rtl="0">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7pPr>
            <a:lvl8pPr marL="0" marR="0" lvl="7" indent="0" algn="l" rtl="0">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8pPr>
            <a:lvl9pPr marL="0" marR="0" lvl="8" indent="0" algn="l" rtl="0">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GB"/>
              <a:t>‹#›</a:t>
            </a:fld>
            <a:endParaRPr/>
          </a:p>
        </p:txBody>
      </p:sp>
      <p:sp>
        <p:nvSpPr>
          <p:cNvPr id="15" name="Google Shape;15;p4"/>
          <p:cNvSpPr/>
          <p:nvPr/>
        </p:nvSpPr>
        <p:spPr>
          <a:xfrm>
            <a:off x="9001124" y="0"/>
            <a:ext cx="142876" cy="1371600"/>
          </a:xfrm>
          <a:prstGeom prst="rect">
            <a:avLst/>
          </a:prstGeom>
          <a:solidFill>
            <a:srgbClr val="C6E4DB"/>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16" name="Google Shape;16;p4"/>
          <p:cNvSpPr/>
          <p:nvPr/>
        </p:nvSpPr>
        <p:spPr>
          <a:xfrm>
            <a:off x="9001124" y="1371600"/>
            <a:ext cx="142876" cy="5486400"/>
          </a:xfrm>
          <a:prstGeom prst="rect">
            <a:avLst/>
          </a:prstGeom>
          <a:solidFill>
            <a:srgbClr val="4A9B8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pic>
        <p:nvPicPr>
          <p:cNvPr id="17" name="Google Shape;17;p4" descr="Logo&#10;&#10;Description automatically generated"/>
          <p:cNvPicPr preferRelativeResize="0"/>
          <p:nvPr/>
        </p:nvPicPr>
        <p:blipFill rotWithShape="1">
          <a:blip r:embed="rId10">
            <a:alphaModFix/>
          </a:blip>
          <a:srcRect/>
          <a:stretch/>
        </p:blipFill>
        <p:spPr>
          <a:xfrm>
            <a:off x="7308304" y="-1"/>
            <a:ext cx="1576933" cy="1576933"/>
          </a:xfrm>
          <a:prstGeom prst="rect">
            <a:avLst/>
          </a:prstGeom>
          <a:noFill/>
          <a:ln>
            <a:noFill/>
          </a:ln>
        </p:spPr>
      </p:pic>
    </p:spTree>
  </p:cSld>
  <p:clrMap bg1="lt1" tx1="dk1" bg2="dk2" tx2="lt2" accent1="accent1" accent2="accent2" accent3="accent3" accent4="accent4" accent5="accent5" accent6="accent6" hlink="hlink" folHlink="folHlink"/>
  <p:sldLayoutIdLst>
    <p:sldLayoutId id="2147483649" r:id="rId1"/>
    <p:sldLayoutId id="2147483650" r:id="rId2"/>
    <p:sldLayoutId id="2147483654" r:id="rId3"/>
    <p:sldLayoutId id="2147483656" r:id="rId4"/>
    <p:sldLayoutId id="2147483657" r:id="rId5"/>
    <p:sldLayoutId id="2147483658" r:id="rId6"/>
    <p:sldLayoutId id="2147483659" r:id="rId7"/>
    <p:sldLayoutId id="2147483660" r:id="rId8"/>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3" Type="http://schemas.openxmlformats.org/officeDocument/2006/relationships/hyperlink" Target="https://projectentreality.eu/index.php/en/" TargetMode="External"/><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hyperlink" Target="https://www.investopedia.com/terms/b/business-plan.asp" TargetMode="External"/><Relationship Id="rId2" Type="http://schemas.openxmlformats.org/officeDocument/2006/relationships/notesSlide" Target="../notesSlides/notesSlide7.xml"/><Relationship Id="rId1" Type="http://schemas.openxmlformats.org/officeDocument/2006/relationships/slideLayout" Target="../slideLayouts/slideLayout4.xml"/><Relationship Id="rId5" Type="http://schemas.openxmlformats.org/officeDocument/2006/relationships/hyperlink" Target="https://www.emerald.com/insight/content/doi/10.1108/00251740210437725/full/html?casa_token=8hwIL8Ab4noAAAAA:cREJOyFnBMfj7d1MgG-SYIvltmShOU5Qo9vQuuyuNJRdvPNEtpsZEi5bBVI0IH2Ad89-Nh5C-5XWztIamLmBCAiEZ6bI7x2vNilkdZLZ_-3JBOOsaZViaQ" TargetMode="External"/><Relationship Id="rId4" Type="http://schemas.openxmlformats.org/officeDocument/2006/relationships/hyperlink" Target="http://www.untag-smd.ac.id/files/Perpustakaan_Digital_1/BUSINESS%20PLAN%20Anatomy%20of%20a%20Business%20Plan%20The%20Step-by-Step%20Guide.PDF" TargetMode="External"/></Relationships>
</file>

<file path=ppt/slides/_rels/slide23.xml.rels><?xml version="1.0" encoding="UTF-8" standalone="yes"?>
<Relationships xmlns="http://schemas.openxmlformats.org/package/2006/relationships"><Relationship Id="rId8" Type="http://schemas.openxmlformats.org/officeDocument/2006/relationships/hyperlink" Target="https://www.investopedia.com/terms/b/business-plan.asp" TargetMode="External"/><Relationship Id="rId3" Type="http://schemas.openxmlformats.org/officeDocument/2006/relationships/hyperlink" Target="https://www.cii.co.uk/media/6158020/a-useful-guide-to-swot-analysis.pdf" TargetMode="External"/><Relationship Id="rId7" Type="http://schemas.openxmlformats.org/officeDocument/2006/relationships/hyperlink" Target="https://www.forbes.com/sites/forbescoachescouncil/2017/09/01/stop-doing-what-you-should-do-and-turn-your-thoughts-into-action/" TargetMode="External"/><Relationship Id="rId2" Type="http://schemas.openxmlformats.org/officeDocument/2006/relationships/notesSlide" Target="../notesSlides/notesSlide8.xml"/><Relationship Id="rId1" Type="http://schemas.openxmlformats.org/officeDocument/2006/relationships/slideLayout" Target="../slideLayouts/slideLayout4.xml"/><Relationship Id="rId6" Type="http://schemas.openxmlformats.org/officeDocument/2006/relationships/hyperlink" Target="https://www.betterup.com/blog/big-picture-thinking" TargetMode="External"/><Relationship Id="rId5" Type="http://schemas.openxmlformats.org/officeDocument/2006/relationships/hyperlink" Target="https://www.masterclass.com/articles/strategic-thinking-guide" TargetMode="External"/><Relationship Id="rId4" Type="http://schemas.openxmlformats.org/officeDocument/2006/relationships/hyperlink" Target="https://pestleanalysis.com/benefits-of-swot-analysis/" TargetMode="External"/></Relationships>
</file>

<file path=ppt/slides/_rels/slide3.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4.xml"/><Relationship Id="rId4" Type="http://schemas.openxmlformats.org/officeDocument/2006/relationships/image" Target="../media/image7.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96"/>
        <p:cNvGrpSpPr/>
        <p:nvPr/>
      </p:nvGrpSpPr>
      <p:grpSpPr>
        <a:xfrm>
          <a:off x="0" y="0"/>
          <a:ext cx="0" cy="0"/>
          <a:chOff x="0" y="0"/>
          <a:chExt cx="0" cy="0"/>
        </a:xfrm>
      </p:grpSpPr>
      <p:sp>
        <p:nvSpPr>
          <p:cNvPr id="97" name="Google Shape;97;p1"/>
          <p:cNvSpPr txBox="1">
            <a:spLocks noGrp="1"/>
          </p:cNvSpPr>
          <p:nvPr>
            <p:ph type="ctrTitle"/>
          </p:nvPr>
        </p:nvSpPr>
        <p:spPr>
          <a:xfrm>
            <a:off x="387050" y="2968427"/>
            <a:ext cx="8072400" cy="1297200"/>
          </a:xfrm>
          <a:prstGeom prst="rect">
            <a:avLst/>
          </a:prstGeom>
          <a:noFill/>
          <a:ln>
            <a:noFill/>
          </a:ln>
        </p:spPr>
        <p:txBody>
          <a:bodyPr spcFirstLastPara="1" wrap="square" lIns="91425" tIns="45700" rIns="91425" bIns="45700" anchor="ctr" anchorCtr="0">
            <a:noAutofit/>
          </a:bodyPr>
          <a:lstStyle/>
          <a:p>
            <a:pPr algn="ctr">
              <a:buSzPts val="4000"/>
            </a:pPr>
            <a:r>
              <a:rPr lang="ro" sz="4000" dirty="0">
                <a:latin typeface="Calibri"/>
                <a:cs typeface="Calibri"/>
              </a:rPr>
              <a:t>Fundamentele planului de afaceri</a:t>
            </a:r>
            <a:endParaRPr sz="4000" dirty="0">
              <a:latin typeface="Calibri"/>
              <a:cs typeface="Calibri"/>
            </a:endParaRPr>
          </a:p>
        </p:txBody>
      </p:sp>
      <p:pic>
        <p:nvPicPr>
          <p:cNvPr id="99" name="Google Shape;99;p1"/>
          <p:cNvPicPr preferRelativeResize="0"/>
          <p:nvPr/>
        </p:nvPicPr>
        <p:blipFill rotWithShape="1">
          <a:blip r:embed="rId3">
            <a:alphaModFix/>
          </a:blip>
          <a:srcRect/>
          <a:stretch/>
        </p:blipFill>
        <p:spPr>
          <a:xfrm>
            <a:off x="500034" y="397819"/>
            <a:ext cx="1928826" cy="549715"/>
          </a:xfrm>
          <a:prstGeom prst="rect">
            <a:avLst/>
          </a:prstGeom>
          <a:noFill/>
          <a:ln>
            <a:noFill/>
          </a:ln>
        </p:spPr>
      </p:pic>
      <p:sp>
        <p:nvSpPr>
          <p:cNvPr id="100" name="Google Shape;100;p1"/>
          <p:cNvSpPr/>
          <p:nvPr/>
        </p:nvSpPr>
        <p:spPr>
          <a:xfrm>
            <a:off x="1681137" y="1507271"/>
            <a:ext cx="5484227" cy="769401"/>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1400"/>
              <a:buFont typeface="Arial"/>
              <a:buNone/>
            </a:pPr>
            <a:r>
              <a:rPr lang="ro" sz="1600" dirty="0">
                <a:solidFill>
                  <a:srgbClr val="398F98"/>
                </a:solidFill>
                <a:latin typeface="Calibri"/>
                <a:cs typeface="Calibri"/>
              </a:rPr>
              <a:t>Îmbunătățirea abilităților și competențelor tinerilor în antreprenoriatul social prin realitate virtuală</a:t>
            </a:r>
          </a:p>
          <a:p>
            <a:pPr marL="0" marR="0" lvl="0" indent="0" algn="ctr" rtl="0">
              <a:lnSpc>
                <a:spcPct val="100000"/>
              </a:lnSpc>
              <a:spcBef>
                <a:spcPts val="0"/>
              </a:spcBef>
              <a:spcAft>
                <a:spcPts val="0"/>
              </a:spcAft>
              <a:buClr>
                <a:srgbClr val="000000"/>
              </a:buClr>
              <a:buSzPts val="1400"/>
              <a:buFont typeface="Arial"/>
              <a:buNone/>
            </a:pPr>
            <a:r>
              <a:rPr lang="ro" sz="1200" b="1" dirty="0">
                <a:solidFill>
                  <a:schemeClr val="accent6">
                    <a:lumMod val="75000"/>
                  </a:schemeClr>
                </a:solidFill>
                <a:latin typeface="Calibri"/>
                <a:cs typeface="Calibri"/>
              </a:rPr>
              <a:t>ERASMUS+2021-1-RO01-KA220-YOU-000029869</a:t>
            </a:r>
            <a:endParaRPr lang="en-US" sz="1200" b="1" dirty="0">
              <a:solidFill>
                <a:schemeClr val="accent6">
                  <a:lumMod val="75000"/>
                </a:schemeClr>
              </a:solidFill>
              <a:latin typeface="Calibri"/>
              <a:cs typeface="Calibri"/>
            </a:endParaRPr>
          </a:p>
        </p:txBody>
      </p:sp>
      <p:sp>
        <p:nvSpPr>
          <p:cNvPr id="101" name="Google Shape;101;p1"/>
          <p:cNvSpPr/>
          <p:nvPr/>
        </p:nvSpPr>
        <p:spPr>
          <a:xfrm>
            <a:off x="500034" y="6090890"/>
            <a:ext cx="8101770" cy="369291"/>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1800"/>
              <a:buFont typeface="Arial"/>
              <a:buNone/>
            </a:pPr>
            <a:r>
              <a:rPr lang="ro" sz="1800" dirty="0">
                <a:solidFill>
                  <a:srgbClr val="ABD7C9"/>
                </a:solidFill>
              </a:rPr>
              <a:t>Universitatea din </a:t>
            </a:r>
            <a:r>
              <a:rPr lang="ro" sz="1800" dirty="0" err="1">
                <a:solidFill>
                  <a:srgbClr val="ABD7C9"/>
                </a:solidFill>
              </a:rPr>
              <a:t>Patras </a:t>
            </a:r>
            <a:r>
              <a:rPr lang="ro" sz="1800" dirty="0">
                <a:solidFill>
                  <a:srgbClr val="ABD7C9"/>
                </a:solidFill>
              </a:rPr>
              <a:t>- Departamentul de Inginerie Calculatoare și Informatică</a:t>
            </a:r>
            <a:endParaRPr sz="1400" b="0" i="0" u="none" strike="noStrike" cap="none" dirty="0">
              <a:solidFill>
                <a:srgbClr val="000000"/>
              </a:solidFill>
              <a:latin typeface="Arial"/>
              <a:ea typeface="Arial"/>
              <a:cs typeface="Arial"/>
              <a:sym typeface="Aria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Zástupný text 8">
            <a:extLst>
              <a:ext uri="{FF2B5EF4-FFF2-40B4-BE49-F238E27FC236}">
                <a16:creationId xmlns:a16="http://schemas.microsoft.com/office/drawing/2014/main" id="{F0A2DBE3-022A-10BF-85D3-8476EC5342D8}"/>
              </a:ext>
            </a:extLst>
          </p:cNvPr>
          <p:cNvSpPr>
            <a:spLocks noGrp="1"/>
          </p:cNvSpPr>
          <p:nvPr>
            <p:ph type="body" idx="1"/>
          </p:nvPr>
        </p:nvSpPr>
        <p:spPr>
          <a:xfrm>
            <a:off x="457200" y="2650410"/>
            <a:ext cx="8405446" cy="4078635"/>
          </a:xfrm>
        </p:spPr>
        <p:txBody>
          <a:bodyPr numCol="2">
            <a:noAutofit/>
          </a:bodyPr>
          <a:lstStyle/>
          <a:p>
            <a:pPr marL="514350" lvl="0" indent="-514350">
              <a:buFont typeface="+mj-lt"/>
              <a:buAutoNum type="arabicPeriod"/>
            </a:pPr>
            <a:r>
              <a:rPr lang="ro" sz="2600" b="0" dirty="0"/>
              <a:t>Pagina titlu,</a:t>
            </a:r>
          </a:p>
          <a:p>
            <a:pPr marL="514350" lvl="0" indent="-514350">
              <a:buFont typeface="+mj-lt"/>
              <a:buAutoNum type="arabicPeriod"/>
            </a:pPr>
            <a:r>
              <a:rPr lang="ro" sz="2600" b="0" dirty="0"/>
              <a:t>Rezumat,</a:t>
            </a:r>
          </a:p>
          <a:p>
            <a:pPr marL="514350" lvl="0" indent="-514350">
              <a:buFont typeface="+mj-lt"/>
              <a:buAutoNum type="arabicPeriod"/>
            </a:pPr>
            <a:r>
              <a:rPr lang="ro" sz="2600" b="0" dirty="0"/>
              <a:t>Cuprins,</a:t>
            </a:r>
          </a:p>
          <a:p>
            <a:pPr marL="514350" lvl="0" indent="-514350">
              <a:buFont typeface="+mj-lt"/>
              <a:buAutoNum type="arabicPeriod"/>
            </a:pPr>
            <a:r>
              <a:rPr lang="ro" sz="2600" b="0" dirty="0"/>
              <a:t>Descrierea și istoricul afacerii,</a:t>
            </a:r>
          </a:p>
          <a:p>
            <a:pPr marL="514350" lvl="0" indent="-514350">
              <a:buFont typeface="+mj-lt"/>
              <a:buAutoNum type="arabicPeriod"/>
            </a:pPr>
            <a:r>
              <a:rPr lang="ro" sz="2600" b="0" dirty="0"/>
              <a:t>management</a:t>
            </a:r>
          </a:p>
          <a:p>
            <a:pPr marL="514350" lvl="0" indent="-514350">
              <a:buFont typeface="+mj-lt"/>
              <a:buAutoNum type="arabicPeriod"/>
            </a:pPr>
            <a:r>
              <a:rPr lang="ro" sz="2600" b="0" dirty="0"/>
              <a:t>Analiza pieței și a afacerii,</a:t>
            </a:r>
          </a:p>
          <a:p>
            <a:pPr marL="514350" lvl="0" indent="-514350">
              <a:buFont typeface="+mj-lt"/>
              <a:buAutoNum type="arabicPeriod"/>
            </a:pPr>
            <a:endParaRPr lang="en-US" sz="2600" b="0" dirty="0"/>
          </a:p>
          <a:p>
            <a:pPr marL="514350" lvl="0" indent="-514350">
              <a:buFont typeface="+mj-lt"/>
              <a:buAutoNum type="arabicPeriod"/>
            </a:pPr>
            <a:r>
              <a:rPr lang="ro" sz="2600" b="0" dirty="0"/>
              <a:t>Dezvoltarea afacerilor și a pieței,</a:t>
            </a:r>
          </a:p>
          <a:p>
            <a:pPr marL="514350" lvl="0" indent="-514350">
              <a:buFont typeface="+mj-lt"/>
              <a:buAutoNum type="arabicPeriod"/>
            </a:pPr>
            <a:r>
              <a:rPr lang="ro" sz="2600" b="0" dirty="0"/>
              <a:t>Marketing si vanzari,</a:t>
            </a:r>
          </a:p>
          <a:p>
            <a:pPr marL="514350" lvl="0" indent="-514350">
              <a:buFont typeface="+mj-lt"/>
              <a:buAutoNum type="arabicPeriod"/>
            </a:pPr>
            <a:r>
              <a:rPr lang="ro" sz="2600" b="0" dirty="0"/>
              <a:t>Date financiare,</a:t>
            </a:r>
          </a:p>
          <a:p>
            <a:pPr marL="514350" lvl="0" indent="-514350">
              <a:buFont typeface="+mj-lt"/>
              <a:buAutoNum type="arabicPeriod"/>
            </a:pPr>
            <a:r>
              <a:rPr lang="ro" sz="2600" b="0" dirty="0"/>
              <a:t>Aplicarea capitalului,</a:t>
            </a:r>
          </a:p>
          <a:p>
            <a:pPr marL="514350" lvl="0" indent="-514350">
              <a:buFont typeface="+mj-lt"/>
              <a:buAutoNum type="arabicPeriod"/>
            </a:pPr>
            <a:r>
              <a:rPr lang="ro" sz="2600" b="0" dirty="0"/>
              <a:t> Apendice.</a:t>
            </a:r>
          </a:p>
          <a:p>
            <a:pPr marL="0" lvl="0" indent="0"/>
            <a:endParaRPr lang="en-US" sz="2600" b="0" dirty="0"/>
          </a:p>
          <a:p>
            <a:pPr marL="0" lvl="0" indent="0" algn="just">
              <a:spcBef>
                <a:spcPts val="0"/>
              </a:spcBef>
            </a:pPr>
            <a:endParaRPr lang="en-US" b="0" dirty="0"/>
          </a:p>
        </p:txBody>
      </p:sp>
      <p:sp>
        <p:nvSpPr>
          <p:cNvPr id="8" name="Nadpis 7">
            <a:extLst>
              <a:ext uri="{FF2B5EF4-FFF2-40B4-BE49-F238E27FC236}">
                <a16:creationId xmlns:a16="http://schemas.microsoft.com/office/drawing/2014/main" id="{4E0888AD-A247-DE0F-3CFD-B8D59A5E1E54}"/>
              </a:ext>
            </a:extLst>
          </p:cNvPr>
          <p:cNvSpPr>
            <a:spLocks noGrp="1"/>
          </p:cNvSpPr>
          <p:nvPr>
            <p:ph type="title"/>
          </p:nvPr>
        </p:nvSpPr>
        <p:spPr>
          <a:xfrm>
            <a:off x="457200" y="152718"/>
            <a:ext cx="5156421" cy="1371600"/>
          </a:xfrm>
        </p:spPr>
        <p:txBody>
          <a:bodyPr/>
          <a:lstStyle/>
          <a:p>
            <a:pPr lvl="0"/>
            <a:r>
              <a:rPr lang="ro" b="1" cap="all" dirty="0"/>
              <a:t>2.1 Cum se scrie un plan de afaceri</a:t>
            </a:r>
            <a:endParaRPr lang="en-US" b="1" cap="all" dirty="0"/>
          </a:p>
        </p:txBody>
      </p:sp>
      <p:sp>
        <p:nvSpPr>
          <p:cNvPr id="5" name="Rectangle 4"/>
          <p:cNvSpPr/>
          <p:nvPr/>
        </p:nvSpPr>
        <p:spPr>
          <a:xfrm>
            <a:off x="257908" y="1696303"/>
            <a:ext cx="8346830" cy="954107"/>
          </a:xfrm>
          <a:prstGeom prst="rect">
            <a:avLst/>
          </a:prstGeom>
        </p:spPr>
        <p:txBody>
          <a:bodyPr wrap="square">
            <a:spAutoFit/>
          </a:bodyPr>
          <a:lstStyle/>
          <a:p>
            <a:pPr marL="228600" algn="just"/>
            <a:r>
              <a:rPr lang="ro" sz="2800" dirty="0"/>
              <a:t>Planul de afaceri ar trebui să includă următoarele secțiuni:</a:t>
            </a:r>
            <a:endParaRPr lang="en-US" sz="2800" dirty="0"/>
          </a:p>
        </p:txBody>
      </p:sp>
    </p:spTree>
    <p:extLst>
      <p:ext uri="{BB962C8B-B14F-4D97-AF65-F5344CB8AC3E}">
        <p14:creationId xmlns:p14="http://schemas.microsoft.com/office/powerpoint/2010/main" val="199783111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Zástupný text 8">
            <a:extLst>
              <a:ext uri="{FF2B5EF4-FFF2-40B4-BE49-F238E27FC236}">
                <a16:creationId xmlns:a16="http://schemas.microsoft.com/office/drawing/2014/main" id="{F0A2DBE3-022A-10BF-85D3-8476EC5342D8}"/>
              </a:ext>
            </a:extLst>
          </p:cNvPr>
          <p:cNvSpPr>
            <a:spLocks noGrp="1"/>
          </p:cNvSpPr>
          <p:nvPr>
            <p:ph type="body" idx="1"/>
          </p:nvPr>
        </p:nvSpPr>
        <p:spPr>
          <a:xfrm>
            <a:off x="457200" y="1746738"/>
            <a:ext cx="8229600" cy="5111262"/>
          </a:xfrm>
        </p:spPr>
        <p:txBody>
          <a:bodyPr>
            <a:noAutofit/>
          </a:bodyPr>
          <a:lstStyle/>
          <a:p>
            <a:pPr marL="685800" indent="-457200">
              <a:buFont typeface="Wingdings" panose="05000000000000000000" pitchFamily="2" charset="2"/>
              <a:buChar char="Ø"/>
            </a:pPr>
            <a:r>
              <a:rPr lang="ro" sz="2400" b="0" dirty="0"/>
              <a:t>Experții sugerează că planul de afaceri nu trebuie să depășească 15 - 35 de pagini, fără a include situația financiară și anexele.</a:t>
            </a:r>
            <a:endParaRPr lang="en-US" sz="2400" b="0" dirty="0"/>
          </a:p>
          <a:p>
            <a:pPr marL="685800" indent="-457200">
              <a:buFont typeface="Wingdings" panose="05000000000000000000" pitchFamily="2" charset="2"/>
              <a:buChar char="Ø"/>
            </a:pPr>
            <a:r>
              <a:rPr lang="ro" sz="2400" b="0" dirty="0"/>
              <a:t>20 de pagini sunt suficiente pentru aproape orice afacere. Orice mai puțin de 10 pagini poate fi considerat frivol.</a:t>
            </a:r>
            <a:endParaRPr lang="en-US" sz="2400" b="0" dirty="0"/>
          </a:p>
          <a:p>
            <a:pPr marL="685800" indent="-457200">
              <a:buFont typeface="Wingdings" panose="05000000000000000000" pitchFamily="2" charset="2"/>
              <a:buChar char="Ø"/>
            </a:pPr>
            <a:r>
              <a:rPr lang="ro" sz="2400" b="0" dirty="0"/>
              <a:t>Majoritatea planurilor ar trebui proiectate în 3 până la 5 ani în viitor sau până când proprietarul ajunge la o strategie de ieșire propusă.</a:t>
            </a:r>
          </a:p>
          <a:p>
            <a:pPr marL="685800" indent="-457200">
              <a:buFont typeface="Wingdings" panose="05000000000000000000" pitchFamily="2" charset="2"/>
              <a:buChar char="Ø"/>
            </a:pPr>
            <a:r>
              <a:rPr lang="ro" sz="2400" b="0" dirty="0"/>
              <a:t>Dacă investitorii sunt interesați, aceștia vor cere mai multe informații.</a:t>
            </a:r>
          </a:p>
          <a:p>
            <a:pPr marL="685800" indent="-457200">
              <a:buFont typeface="Wingdings" panose="05000000000000000000" pitchFamily="2" charset="2"/>
              <a:buChar char="Ø"/>
            </a:pPr>
            <a:endParaRPr lang="sk-SK" sz="2400" b="0" dirty="0"/>
          </a:p>
        </p:txBody>
      </p:sp>
      <p:sp>
        <p:nvSpPr>
          <p:cNvPr id="8" name="Nadpis 7">
            <a:extLst>
              <a:ext uri="{FF2B5EF4-FFF2-40B4-BE49-F238E27FC236}">
                <a16:creationId xmlns:a16="http://schemas.microsoft.com/office/drawing/2014/main" id="{4E0888AD-A247-DE0F-3CFD-B8D59A5E1E54}"/>
              </a:ext>
            </a:extLst>
          </p:cNvPr>
          <p:cNvSpPr>
            <a:spLocks noGrp="1"/>
          </p:cNvSpPr>
          <p:nvPr>
            <p:ph type="title"/>
          </p:nvPr>
        </p:nvSpPr>
        <p:spPr/>
        <p:txBody>
          <a:bodyPr/>
          <a:lstStyle/>
          <a:p>
            <a:r>
              <a:rPr lang="ro" dirty="0"/>
              <a:t>2.1 </a:t>
            </a:r>
            <a:r>
              <a:rPr lang="ro" b="1" dirty="0"/>
              <a:t>COMPONENTELE </a:t>
            </a:r>
            <a:endParaRPr lang="sk-SK" dirty="0"/>
          </a:p>
        </p:txBody>
      </p:sp>
    </p:spTree>
    <p:extLst>
      <p:ext uri="{BB962C8B-B14F-4D97-AF65-F5344CB8AC3E}">
        <p14:creationId xmlns:p14="http://schemas.microsoft.com/office/powerpoint/2010/main" val="271840731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Zástupný text 8">
            <a:extLst>
              <a:ext uri="{FF2B5EF4-FFF2-40B4-BE49-F238E27FC236}">
                <a16:creationId xmlns:a16="http://schemas.microsoft.com/office/drawing/2014/main" id="{F0A2DBE3-022A-10BF-85D3-8476EC5342D8}"/>
              </a:ext>
            </a:extLst>
          </p:cNvPr>
          <p:cNvSpPr>
            <a:spLocks noGrp="1"/>
          </p:cNvSpPr>
          <p:nvPr>
            <p:ph type="body" idx="1"/>
          </p:nvPr>
        </p:nvSpPr>
        <p:spPr>
          <a:xfrm>
            <a:off x="457200" y="1805354"/>
            <a:ext cx="8229600" cy="4275406"/>
          </a:xfrm>
        </p:spPr>
        <p:txBody>
          <a:bodyPr>
            <a:normAutofit/>
          </a:bodyPr>
          <a:lstStyle/>
          <a:p>
            <a:pPr marL="685800" indent="-457200">
              <a:buFont typeface="Wingdings" panose="05000000000000000000" pitchFamily="2" charset="2"/>
              <a:buChar char="Ø"/>
            </a:pPr>
            <a:r>
              <a:rPr lang="ro" sz="3000" b="0" dirty="0"/>
              <a:t>SWOT (prescurtare de la punctele forte, punctele slabe, oportunitățile, amenințările) este un instrument de strategie de afaceri pentru a evalua modul în care o organizație se compară cu concurența sa.</a:t>
            </a:r>
            <a:endParaRPr lang="en-IE" sz="3000" b="0" dirty="0"/>
          </a:p>
          <a:p>
            <a:pPr marL="685800" indent="-457200">
              <a:buFont typeface="Wingdings" panose="05000000000000000000" pitchFamily="2" charset="2"/>
              <a:buChar char="Ø"/>
            </a:pPr>
            <a:r>
              <a:rPr lang="ro" sz="3000" b="0" dirty="0"/>
              <a:t>O analiză SWOT este o examinare aprofundată a factorilor cheie interni (puncte tari și puncte slabe) și externi (oportunități și amenințări) unei afaceri.</a:t>
            </a:r>
            <a:endParaRPr lang="sk-SK" sz="3000" b="0" dirty="0"/>
          </a:p>
        </p:txBody>
      </p:sp>
      <p:sp>
        <p:nvSpPr>
          <p:cNvPr id="8" name="Nadpis 7">
            <a:extLst>
              <a:ext uri="{FF2B5EF4-FFF2-40B4-BE49-F238E27FC236}">
                <a16:creationId xmlns:a16="http://schemas.microsoft.com/office/drawing/2014/main" id="{4E0888AD-A247-DE0F-3CFD-B8D59A5E1E54}"/>
              </a:ext>
            </a:extLst>
          </p:cNvPr>
          <p:cNvSpPr>
            <a:spLocks noGrp="1"/>
          </p:cNvSpPr>
          <p:nvPr>
            <p:ph type="title"/>
          </p:nvPr>
        </p:nvSpPr>
        <p:spPr/>
        <p:txBody>
          <a:bodyPr/>
          <a:lstStyle/>
          <a:p>
            <a:r>
              <a:rPr lang="ro" dirty="0"/>
              <a:t>3.1 </a:t>
            </a:r>
            <a:r>
              <a:rPr lang="ro" b="1" dirty="0"/>
              <a:t>Ce este o analiză SWOT?</a:t>
            </a:r>
            <a:endParaRPr lang="sk-SK" dirty="0"/>
          </a:p>
        </p:txBody>
      </p:sp>
    </p:spTree>
    <p:extLst>
      <p:ext uri="{BB962C8B-B14F-4D97-AF65-F5344CB8AC3E}">
        <p14:creationId xmlns:p14="http://schemas.microsoft.com/office/powerpoint/2010/main" val="186438266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ro" dirty="0"/>
              <a:t>3.2 Ilustrație SWOT</a:t>
            </a:r>
            <a:endParaRPr lang="en-US" dirty="0"/>
          </a:p>
        </p:txBody>
      </p:sp>
      <p:sp>
        <p:nvSpPr>
          <p:cNvPr id="5" name="Rectangle 4"/>
          <p:cNvSpPr/>
          <p:nvPr/>
        </p:nvSpPr>
        <p:spPr>
          <a:xfrm>
            <a:off x="457200" y="2022548"/>
            <a:ext cx="2520462" cy="4093428"/>
          </a:xfrm>
          <a:prstGeom prst="rect">
            <a:avLst/>
          </a:prstGeom>
        </p:spPr>
        <p:txBody>
          <a:bodyPr wrap="square">
            <a:spAutoFit/>
          </a:bodyPr>
          <a:lstStyle/>
          <a:p>
            <a:pPr algn="just"/>
            <a:r>
              <a:rPr lang="ro" sz="2000" dirty="0"/>
              <a:t>SWOT ar trebui să fie desenat după cum arată figura de mai jos .</a:t>
            </a:r>
          </a:p>
          <a:p>
            <a:pPr algn="just"/>
            <a:r>
              <a:rPr lang="ro" sz="2000" dirty="0"/>
              <a:t>Există patru casete, Putere (S), Oportunități (O), Puncte slabe (W) și Amenințări (T).</a:t>
            </a:r>
            <a:endParaRPr lang="en-US" sz="2000" dirty="0"/>
          </a:p>
          <a:p>
            <a:pPr algn="just"/>
            <a:r>
              <a:rPr lang="ro" sz="2000" dirty="0"/>
              <a:t>Axele sunt importante în SWOT deoarece definesc conținutul a patru casete.</a:t>
            </a:r>
          </a:p>
        </p:txBody>
      </p:sp>
      <p:pic>
        <p:nvPicPr>
          <p:cNvPr id="6" name="Picture 5"/>
          <p:cNvPicPr/>
          <p:nvPr/>
        </p:nvPicPr>
        <p:blipFill>
          <a:blip r:embed="rId2"/>
          <a:stretch>
            <a:fillRect/>
          </a:stretch>
        </p:blipFill>
        <p:spPr>
          <a:xfrm>
            <a:off x="3329354" y="1947347"/>
            <a:ext cx="5427784" cy="4418284"/>
          </a:xfrm>
          <a:prstGeom prst="rect">
            <a:avLst/>
          </a:prstGeom>
        </p:spPr>
      </p:pic>
    </p:spTree>
    <p:extLst>
      <p:ext uri="{BB962C8B-B14F-4D97-AF65-F5344CB8AC3E}">
        <p14:creationId xmlns:p14="http://schemas.microsoft.com/office/powerpoint/2010/main" val="43688540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ro" b="1" dirty="0"/>
              <a:t>3.3 Beneficiile unei analize SWOT</a:t>
            </a:r>
            <a:endParaRPr lang="en-US" dirty="0"/>
          </a:p>
        </p:txBody>
      </p:sp>
      <p:sp>
        <p:nvSpPr>
          <p:cNvPr id="5" name="Rectangle 4"/>
          <p:cNvSpPr/>
          <p:nvPr/>
        </p:nvSpPr>
        <p:spPr>
          <a:xfrm>
            <a:off x="457199" y="4206525"/>
            <a:ext cx="8455981" cy="2574487"/>
          </a:xfrm>
          <a:prstGeom prst="rect">
            <a:avLst/>
          </a:prstGeom>
        </p:spPr>
        <p:txBody>
          <a:bodyPr wrap="square" numCol="2">
            <a:spAutoFit/>
          </a:bodyPr>
          <a:lstStyle/>
          <a:p>
            <a:pPr marL="342900" lvl="0" indent="-342900">
              <a:lnSpc>
                <a:spcPct val="150000"/>
              </a:lnSpc>
              <a:spcBef>
                <a:spcPts val="600"/>
              </a:spcBef>
              <a:buFont typeface="Cambria" panose="02040503050406030204" pitchFamily="18" charset="0"/>
              <a:buChar char="•"/>
            </a:pPr>
            <a:r>
              <a:rPr lang="ro" sz="2000" dirty="0">
                <a:latin typeface="+mj-lt"/>
                <a:ea typeface="Cambria" panose="02040503050406030204" pitchFamily="18" charset="0"/>
                <a:cs typeface="Cambria" panose="02040503050406030204" pitchFamily="18" charset="0"/>
              </a:rPr>
              <a:t>Eficient din punct de vedere al costurilor</a:t>
            </a:r>
            <a:endParaRPr lang="en-US" sz="2000" dirty="0">
              <a:latin typeface="+mj-lt"/>
              <a:ea typeface="Cambria" panose="02040503050406030204" pitchFamily="18" charset="0"/>
              <a:cs typeface="Cambria" panose="02040503050406030204" pitchFamily="18" charset="0"/>
            </a:endParaRPr>
          </a:p>
          <a:p>
            <a:pPr marL="342900" lvl="0" indent="-342900">
              <a:lnSpc>
                <a:spcPct val="150000"/>
              </a:lnSpc>
              <a:spcBef>
                <a:spcPts val="600"/>
              </a:spcBef>
              <a:buFont typeface="Cambria" panose="02040503050406030204" pitchFamily="18" charset="0"/>
              <a:buChar char="•"/>
            </a:pPr>
            <a:r>
              <a:rPr lang="ro" sz="2000" dirty="0">
                <a:latin typeface="+mj-lt"/>
                <a:ea typeface="Cambria" panose="02040503050406030204" pitchFamily="18" charset="0"/>
                <a:cs typeface="Cambria" panose="02040503050406030204" pitchFamily="18" charset="0"/>
              </a:rPr>
              <a:t>Gamă largă de aplicații</a:t>
            </a:r>
            <a:endParaRPr lang="en-US" sz="2000" dirty="0">
              <a:latin typeface="+mj-lt"/>
              <a:ea typeface="Cambria" panose="02040503050406030204" pitchFamily="18" charset="0"/>
              <a:cs typeface="Cambria" panose="02040503050406030204" pitchFamily="18" charset="0"/>
            </a:endParaRPr>
          </a:p>
          <a:p>
            <a:pPr marL="342900" lvl="0" indent="-342900">
              <a:lnSpc>
                <a:spcPct val="150000"/>
              </a:lnSpc>
              <a:spcBef>
                <a:spcPts val="600"/>
              </a:spcBef>
              <a:buFont typeface="Cambria" panose="02040503050406030204" pitchFamily="18" charset="0"/>
              <a:buChar char="•"/>
            </a:pPr>
            <a:r>
              <a:rPr lang="ro" sz="2000" dirty="0">
                <a:latin typeface="+mj-lt"/>
                <a:ea typeface="Cambria" panose="02040503050406030204" pitchFamily="18" charset="0"/>
                <a:cs typeface="Cambria" panose="02040503050406030204" pitchFamily="18" charset="0"/>
              </a:rPr>
              <a:t>Promovează discuția</a:t>
            </a:r>
            <a:endParaRPr lang="en-US" sz="2000" dirty="0">
              <a:latin typeface="+mj-lt"/>
              <a:ea typeface="Cambria" panose="02040503050406030204" pitchFamily="18" charset="0"/>
              <a:cs typeface="Cambria" panose="02040503050406030204" pitchFamily="18" charset="0"/>
            </a:endParaRPr>
          </a:p>
          <a:p>
            <a:pPr marL="342900" lvl="0" indent="-342900">
              <a:lnSpc>
                <a:spcPct val="150000"/>
              </a:lnSpc>
              <a:spcBef>
                <a:spcPts val="600"/>
              </a:spcBef>
              <a:buFont typeface="Cambria" panose="02040503050406030204" pitchFamily="18" charset="0"/>
              <a:buChar char="•"/>
            </a:pPr>
            <a:r>
              <a:rPr lang="ro" sz="2000" dirty="0">
                <a:latin typeface="+mj-lt"/>
                <a:ea typeface="Cambria" panose="02040503050406030204" pitchFamily="18" charset="0"/>
                <a:cs typeface="Cambria" panose="02040503050406030204" pitchFamily="18" charset="0"/>
              </a:rPr>
              <a:t>Oferă o privire de ansamblu vizuală</a:t>
            </a:r>
            <a:endParaRPr lang="en-US" sz="2000" dirty="0">
              <a:latin typeface="+mj-lt"/>
              <a:ea typeface="Cambria" panose="02040503050406030204" pitchFamily="18" charset="0"/>
              <a:cs typeface="Cambria" panose="02040503050406030204" pitchFamily="18" charset="0"/>
            </a:endParaRPr>
          </a:p>
          <a:p>
            <a:pPr marL="342900" lvl="0" indent="-342900">
              <a:lnSpc>
                <a:spcPct val="150000"/>
              </a:lnSpc>
              <a:spcBef>
                <a:spcPts val="600"/>
              </a:spcBef>
              <a:buFont typeface="Cambria" panose="02040503050406030204" pitchFamily="18" charset="0"/>
              <a:buChar char="•"/>
            </a:pPr>
            <a:r>
              <a:rPr lang="ro" sz="2000" dirty="0">
                <a:latin typeface="+mj-lt"/>
                <a:ea typeface="Cambria" panose="02040503050406030204" pitchFamily="18" charset="0"/>
                <a:cs typeface="Cambria" panose="02040503050406030204" pitchFamily="18" charset="0"/>
              </a:rPr>
              <a:t>Oferă Perspectivă</a:t>
            </a:r>
            <a:endParaRPr lang="en-US" sz="2000" dirty="0">
              <a:latin typeface="+mj-lt"/>
              <a:ea typeface="Cambria" panose="02040503050406030204" pitchFamily="18" charset="0"/>
              <a:cs typeface="Cambria" panose="02040503050406030204" pitchFamily="18" charset="0"/>
            </a:endParaRPr>
          </a:p>
          <a:p>
            <a:pPr marL="342900" lvl="0" indent="-342900">
              <a:lnSpc>
                <a:spcPct val="150000"/>
              </a:lnSpc>
              <a:spcBef>
                <a:spcPts val="600"/>
              </a:spcBef>
              <a:buFont typeface="Cambria" panose="02040503050406030204" pitchFamily="18" charset="0"/>
              <a:buChar char="•"/>
            </a:pPr>
            <a:r>
              <a:rPr lang="ro" sz="2000" dirty="0">
                <a:latin typeface="+mj-lt"/>
                <a:ea typeface="Cambria" panose="02040503050406030204" pitchFamily="18" charset="0"/>
                <a:cs typeface="Cambria" panose="02040503050406030204" pitchFamily="18" charset="0"/>
              </a:rPr>
              <a:t>Integrare și Sinteză</a:t>
            </a:r>
            <a:endParaRPr lang="en-US" sz="2000" dirty="0">
              <a:latin typeface="+mj-lt"/>
              <a:ea typeface="Cambria" panose="02040503050406030204" pitchFamily="18" charset="0"/>
              <a:cs typeface="Cambria" panose="02040503050406030204" pitchFamily="18" charset="0"/>
            </a:endParaRPr>
          </a:p>
          <a:p>
            <a:pPr marL="342900" lvl="0" indent="-342900">
              <a:lnSpc>
                <a:spcPct val="150000"/>
              </a:lnSpc>
              <a:spcBef>
                <a:spcPts val="600"/>
              </a:spcBef>
              <a:buFont typeface="Cambria" panose="02040503050406030204" pitchFamily="18" charset="0"/>
              <a:buChar char="•"/>
            </a:pPr>
            <a:r>
              <a:rPr lang="ro" sz="2000" dirty="0">
                <a:latin typeface="+mj-lt"/>
                <a:ea typeface="Cambria" panose="02040503050406030204" pitchFamily="18" charset="0"/>
                <a:cs typeface="Cambria" panose="02040503050406030204" pitchFamily="18" charset="0"/>
              </a:rPr>
              <a:t>Stimulează colaborarea</a:t>
            </a:r>
            <a:endParaRPr lang="en-US" sz="2000" dirty="0">
              <a:effectLst/>
              <a:latin typeface="+mj-lt"/>
              <a:ea typeface="Cambria" panose="02040503050406030204" pitchFamily="18" charset="0"/>
              <a:cs typeface="Cambria" panose="02040503050406030204" pitchFamily="18" charset="0"/>
            </a:endParaRPr>
          </a:p>
        </p:txBody>
      </p:sp>
      <p:sp>
        <p:nvSpPr>
          <p:cNvPr id="6" name="Rectangle 5"/>
          <p:cNvSpPr/>
          <p:nvPr/>
        </p:nvSpPr>
        <p:spPr>
          <a:xfrm>
            <a:off x="457199" y="1590407"/>
            <a:ext cx="8006862" cy="2568717"/>
          </a:xfrm>
          <a:prstGeom prst="rect">
            <a:avLst/>
          </a:prstGeom>
        </p:spPr>
        <p:txBody>
          <a:bodyPr wrap="square">
            <a:spAutoFit/>
          </a:bodyPr>
          <a:lstStyle/>
          <a:p>
            <a:pPr algn="just">
              <a:lnSpc>
                <a:spcPct val="150000"/>
              </a:lnSpc>
              <a:spcBef>
                <a:spcPts val="600"/>
              </a:spcBef>
            </a:pPr>
            <a:r>
              <a:rPr lang="ro" sz="2200" dirty="0">
                <a:latin typeface="+mj-lt"/>
                <a:ea typeface="Cambria" panose="02040503050406030204" pitchFamily="18" charset="0"/>
                <a:cs typeface="Cambria" panose="02040503050406030204" pitchFamily="18" charset="0"/>
              </a:rPr>
              <a:t>Efectuarea unei analize SWOT permite unei afaceri să-și concentreze atenția către acele domenii care prezintă cele mai mari oportunități și acele competențe în care este mai puternică.</a:t>
            </a:r>
            <a:r>
              <a:rPr lang="en-US" sz="2200" dirty="0">
                <a:latin typeface="+mj-lt"/>
                <a:ea typeface="Cambria" panose="02040503050406030204" pitchFamily="18" charset="0"/>
                <a:cs typeface="Cambria" panose="02040503050406030204" pitchFamily="18" charset="0"/>
              </a:rPr>
              <a:t> </a:t>
            </a:r>
            <a:r>
              <a:rPr lang="ro" sz="2200" dirty="0">
                <a:latin typeface="+mj-lt"/>
                <a:ea typeface="Cambria" panose="02040503050406030204" pitchFamily="18" charset="0"/>
                <a:cs typeface="Cambria" panose="02040503050406030204" pitchFamily="18" charset="0"/>
              </a:rPr>
              <a:t>Unele beneficii ale efectuării unei analize SWOT includ </a:t>
            </a:r>
            <a:r>
              <a:rPr lang="ro" sz="2200" dirty="0">
                <a:latin typeface="Cambria" panose="02040503050406030204" pitchFamily="18" charset="0"/>
                <a:ea typeface="Cambria" panose="02040503050406030204" pitchFamily="18" charset="0"/>
                <a:cs typeface="Cambria" panose="02040503050406030204" pitchFamily="18" charset="0"/>
              </a:rPr>
              <a:t>:</a:t>
            </a:r>
            <a:endParaRPr lang="en-US" sz="2200" dirty="0">
              <a:effectLst/>
              <a:latin typeface="Cambria" panose="02040503050406030204" pitchFamily="18" charset="0"/>
              <a:ea typeface="Cambria" panose="02040503050406030204" pitchFamily="18" charset="0"/>
              <a:cs typeface="Cambria" panose="02040503050406030204" pitchFamily="18" charset="0"/>
            </a:endParaRPr>
          </a:p>
        </p:txBody>
      </p:sp>
    </p:spTree>
    <p:extLst>
      <p:ext uri="{BB962C8B-B14F-4D97-AF65-F5344CB8AC3E}">
        <p14:creationId xmlns:p14="http://schemas.microsoft.com/office/powerpoint/2010/main" val="90324251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13"/>
        <p:cNvGrpSpPr/>
        <p:nvPr/>
      </p:nvGrpSpPr>
      <p:grpSpPr>
        <a:xfrm>
          <a:off x="0" y="0"/>
          <a:ext cx="0" cy="0"/>
          <a:chOff x="0" y="0"/>
          <a:chExt cx="0" cy="0"/>
        </a:xfrm>
      </p:grpSpPr>
      <p:sp>
        <p:nvSpPr>
          <p:cNvPr id="114" name="Google Shape;114;p3"/>
          <p:cNvSpPr txBox="1">
            <a:spLocks noGrp="1"/>
          </p:cNvSpPr>
          <p:nvPr>
            <p:ph type="title"/>
          </p:nvPr>
        </p:nvSpPr>
        <p:spPr>
          <a:xfrm>
            <a:off x="457200" y="152718"/>
            <a:ext cx="5791200" cy="1371600"/>
          </a:xfrm>
          <a:prstGeom prst="rect">
            <a:avLst/>
          </a:prstGeom>
          <a:noFill/>
          <a:ln>
            <a:noFill/>
          </a:ln>
        </p:spPr>
        <p:txBody>
          <a:bodyPr spcFirstLastPara="1" wrap="square" lIns="91425" tIns="45700" rIns="91425" bIns="45700" anchor="b" anchorCtr="0">
            <a:normAutofit/>
          </a:bodyPr>
          <a:lstStyle/>
          <a:p>
            <a:pPr marL="0" lvl="0" indent="0" algn="l" rtl="0">
              <a:spcBef>
                <a:spcPts val="0"/>
              </a:spcBef>
              <a:spcAft>
                <a:spcPts val="0"/>
              </a:spcAft>
              <a:buClr>
                <a:srgbClr val="66C0C4"/>
              </a:buClr>
              <a:buSzPts val="3600"/>
              <a:buFont typeface="Arial"/>
              <a:buNone/>
            </a:pPr>
            <a:r>
              <a:rPr lang="ro" dirty="0"/>
              <a:t>Strategii de gândire</a:t>
            </a:r>
            <a:endParaRPr dirty="0"/>
          </a:p>
        </p:txBody>
      </p:sp>
      <p:sp>
        <p:nvSpPr>
          <p:cNvPr id="115" name="Google Shape;115;p3"/>
          <p:cNvSpPr txBox="1">
            <a:spLocks noGrp="1"/>
          </p:cNvSpPr>
          <p:nvPr>
            <p:ph type="body" idx="1"/>
          </p:nvPr>
        </p:nvSpPr>
        <p:spPr>
          <a:xfrm>
            <a:off x="457200" y="1752600"/>
            <a:ext cx="7620000" cy="4671646"/>
          </a:xfrm>
          <a:prstGeom prst="rect">
            <a:avLst/>
          </a:prstGeom>
          <a:noFill/>
          <a:ln>
            <a:noFill/>
          </a:ln>
        </p:spPr>
        <p:txBody>
          <a:bodyPr spcFirstLastPara="1" wrap="square" lIns="91425" tIns="45700" rIns="91425" bIns="45700" anchor="t" anchorCtr="0">
            <a:normAutofit lnSpcReduction="10000"/>
          </a:bodyPr>
          <a:lstStyle/>
          <a:p>
            <a:pPr marL="0" lvl="0" indent="0">
              <a:spcBef>
                <a:spcPts val="970"/>
              </a:spcBef>
              <a:buSzPct val="100000"/>
            </a:pPr>
            <a:r>
              <a:rPr lang="ro" sz="3000" b="0" dirty="0"/>
              <a:t>Pentru a evita problemele, întârzierile sau respingerea de către investitori, este mai bine să urmați strategii de gândire. Pentru a obține un avantaj competitiv, este important </a:t>
            </a:r>
            <a:r>
              <a:rPr lang="ro" sz="3000" dirty="0"/>
              <a:t>să gândiți strategic </a:t>
            </a:r>
            <a:r>
              <a:rPr lang="ro" sz="3000" b="0" dirty="0"/>
              <a:t>în antreprenoriat.</a:t>
            </a:r>
          </a:p>
          <a:p>
            <a:pPr marL="0" lvl="0" indent="0" algn="l" rtl="0">
              <a:spcBef>
                <a:spcPts val="970"/>
              </a:spcBef>
              <a:spcAft>
                <a:spcPts val="0"/>
              </a:spcAft>
              <a:buClr>
                <a:schemeClr val="dk1"/>
              </a:buClr>
              <a:buSzPct val="100000"/>
              <a:buNone/>
            </a:pPr>
            <a:r>
              <a:rPr lang="ro" sz="3000" b="0" dirty="0"/>
              <a:t>Această procedură implică de obicei:</a:t>
            </a:r>
          </a:p>
          <a:p>
            <a:pPr lvl="0" indent="-457200" algn="l" rtl="0">
              <a:spcBef>
                <a:spcPts val="970"/>
              </a:spcBef>
              <a:spcAft>
                <a:spcPts val="0"/>
              </a:spcAft>
              <a:buClr>
                <a:schemeClr val="dk1"/>
              </a:buClr>
              <a:buSzPct val="100000"/>
              <a:buFont typeface="Arial" panose="020B0604020202020204" pitchFamily="34" charset="0"/>
              <a:buChar char="•"/>
            </a:pPr>
            <a:r>
              <a:rPr lang="ro" sz="3000" b="0" dirty="0"/>
              <a:t>Văzând imaginea de ansamblu</a:t>
            </a:r>
          </a:p>
          <a:p>
            <a:pPr lvl="0" indent="-457200" algn="l" rtl="0">
              <a:spcBef>
                <a:spcPts val="970"/>
              </a:spcBef>
              <a:spcAft>
                <a:spcPts val="0"/>
              </a:spcAft>
              <a:buClr>
                <a:schemeClr val="dk1"/>
              </a:buClr>
              <a:buSzPct val="100000"/>
              <a:buFont typeface="Arial" panose="020B0604020202020204" pitchFamily="34" charset="0"/>
              <a:buChar char="•"/>
            </a:pPr>
            <a:r>
              <a:rPr lang="ro" sz="3000" b="0" dirty="0"/>
              <a:t>Planificare dinainte</a:t>
            </a:r>
          </a:p>
          <a:p>
            <a:pPr lvl="0" indent="-457200" algn="l" rtl="0">
              <a:spcBef>
                <a:spcPts val="970"/>
              </a:spcBef>
              <a:spcAft>
                <a:spcPts val="0"/>
              </a:spcAft>
              <a:buClr>
                <a:schemeClr val="dk1"/>
              </a:buClr>
              <a:buSzPct val="100000"/>
              <a:buFont typeface="Arial" panose="020B0604020202020204" pitchFamily="34" charset="0"/>
              <a:buChar char="•"/>
            </a:pPr>
            <a:r>
              <a:rPr lang="ro" sz="3000" b="0" dirty="0"/>
              <a:t>Transformarea gândului în acțiune</a:t>
            </a:r>
            <a:endParaRPr sz="3000" b="0" dirty="0"/>
          </a:p>
          <a:p>
            <a:pPr marL="0" lvl="0" indent="0" algn="l" rtl="0">
              <a:spcBef>
                <a:spcPts val="970"/>
              </a:spcBef>
              <a:spcAft>
                <a:spcPts val="0"/>
              </a:spcAft>
              <a:buClr>
                <a:schemeClr val="dk1"/>
              </a:buClr>
              <a:buSzPct val="100000"/>
              <a:buNone/>
            </a:pPr>
            <a:endParaRPr dirty="0"/>
          </a:p>
          <a:p>
            <a:pPr marL="0" lvl="0" indent="0" algn="l" rtl="0">
              <a:spcBef>
                <a:spcPts val="970"/>
              </a:spcBef>
              <a:spcAft>
                <a:spcPts val="0"/>
              </a:spcAft>
              <a:buClr>
                <a:schemeClr val="dk1"/>
              </a:buClr>
              <a:buSzPct val="100000"/>
              <a:buNone/>
            </a:pPr>
            <a:endParaRPr dirty="0"/>
          </a:p>
        </p:txBody>
      </p:sp>
    </p:spTree>
    <p:extLst>
      <p:ext uri="{BB962C8B-B14F-4D97-AF65-F5344CB8AC3E}">
        <p14:creationId xmlns:p14="http://schemas.microsoft.com/office/powerpoint/2010/main" val="379256206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13"/>
        <p:cNvGrpSpPr/>
        <p:nvPr/>
      </p:nvGrpSpPr>
      <p:grpSpPr>
        <a:xfrm>
          <a:off x="0" y="0"/>
          <a:ext cx="0" cy="0"/>
          <a:chOff x="0" y="0"/>
          <a:chExt cx="0" cy="0"/>
        </a:xfrm>
      </p:grpSpPr>
      <p:sp>
        <p:nvSpPr>
          <p:cNvPr id="114" name="Google Shape;114;p3"/>
          <p:cNvSpPr txBox="1">
            <a:spLocks noGrp="1"/>
          </p:cNvSpPr>
          <p:nvPr>
            <p:ph type="title"/>
          </p:nvPr>
        </p:nvSpPr>
        <p:spPr>
          <a:xfrm>
            <a:off x="457200" y="152718"/>
            <a:ext cx="5791200" cy="1371600"/>
          </a:xfrm>
          <a:prstGeom prst="rect">
            <a:avLst/>
          </a:prstGeom>
          <a:noFill/>
          <a:ln>
            <a:noFill/>
          </a:ln>
        </p:spPr>
        <p:txBody>
          <a:bodyPr spcFirstLastPara="1" wrap="square" lIns="91425" tIns="45700" rIns="91425" bIns="45700" anchor="b" anchorCtr="0">
            <a:normAutofit/>
          </a:bodyPr>
          <a:lstStyle/>
          <a:p>
            <a:pPr marL="0" lvl="0" indent="0" algn="l" rtl="0">
              <a:spcBef>
                <a:spcPts val="0"/>
              </a:spcBef>
              <a:spcAft>
                <a:spcPts val="0"/>
              </a:spcAft>
              <a:buClr>
                <a:srgbClr val="66C0C4"/>
              </a:buClr>
              <a:buSzPts val="3600"/>
              <a:buFont typeface="Arial"/>
              <a:buNone/>
            </a:pPr>
            <a:r>
              <a:rPr lang="ro" dirty="0"/>
              <a:t>Văzând imaginea de ansamblu</a:t>
            </a:r>
            <a:endParaRPr dirty="0"/>
          </a:p>
        </p:txBody>
      </p:sp>
      <p:sp>
        <p:nvSpPr>
          <p:cNvPr id="115" name="Google Shape;115;p3"/>
          <p:cNvSpPr txBox="1">
            <a:spLocks noGrp="1"/>
          </p:cNvSpPr>
          <p:nvPr>
            <p:ph type="body" idx="1"/>
          </p:nvPr>
        </p:nvSpPr>
        <p:spPr>
          <a:xfrm>
            <a:off x="457200" y="1752600"/>
            <a:ext cx="7620000" cy="4373563"/>
          </a:xfrm>
          <a:prstGeom prst="rect">
            <a:avLst/>
          </a:prstGeom>
          <a:noFill/>
          <a:ln>
            <a:noFill/>
          </a:ln>
        </p:spPr>
        <p:txBody>
          <a:bodyPr spcFirstLastPara="1" wrap="square" lIns="91425" tIns="45700" rIns="91425" bIns="45700" anchor="t" anchorCtr="0">
            <a:normAutofit/>
          </a:bodyPr>
          <a:lstStyle/>
          <a:p>
            <a:pPr marL="0" lvl="0" indent="0" algn="l" rtl="0">
              <a:spcBef>
                <a:spcPts val="970"/>
              </a:spcBef>
              <a:spcAft>
                <a:spcPts val="0"/>
              </a:spcAft>
              <a:buClr>
                <a:schemeClr val="dk1"/>
              </a:buClr>
              <a:buSzPct val="100000"/>
              <a:buNone/>
            </a:pPr>
            <a:endParaRPr dirty="0"/>
          </a:p>
          <a:p>
            <a:pPr marL="0" lvl="0" indent="0" algn="l" rtl="0">
              <a:spcBef>
                <a:spcPts val="970"/>
              </a:spcBef>
              <a:spcAft>
                <a:spcPts val="0"/>
              </a:spcAft>
              <a:buClr>
                <a:schemeClr val="dk1"/>
              </a:buClr>
              <a:buSzPct val="100000"/>
              <a:buNone/>
            </a:pPr>
            <a:r>
              <a:rPr lang="ro" sz="3000" dirty="0"/>
              <a:t>Gândirea de ansamblu </a:t>
            </a:r>
            <a:r>
              <a:rPr lang="ro" sz="3000" b="0" dirty="0"/>
              <a:t>se întinde dincolo de termenul scurt și ia în considerare modul în care un antreprenoriat poate reuși pe termen lung.</a:t>
            </a:r>
          </a:p>
          <a:p>
            <a:pPr marL="0" lvl="0" indent="0" algn="l" rtl="0">
              <a:spcBef>
                <a:spcPts val="970"/>
              </a:spcBef>
              <a:spcAft>
                <a:spcPts val="0"/>
              </a:spcAft>
              <a:buClr>
                <a:schemeClr val="dk1"/>
              </a:buClr>
              <a:buSzPct val="100000"/>
              <a:buNone/>
            </a:pPr>
            <a:r>
              <a:rPr lang="ro" sz="3000" b="0" dirty="0"/>
              <a:t>Vă ajută să vă construiți o viziune asupra oportunităților viitoare</a:t>
            </a:r>
            <a:endParaRPr sz="3000" b="0" dirty="0"/>
          </a:p>
        </p:txBody>
      </p:sp>
    </p:spTree>
    <p:extLst>
      <p:ext uri="{BB962C8B-B14F-4D97-AF65-F5344CB8AC3E}">
        <p14:creationId xmlns:p14="http://schemas.microsoft.com/office/powerpoint/2010/main" val="232061202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113"/>
        <p:cNvGrpSpPr/>
        <p:nvPr/>
      </p:nvGrpSpPr>
      <p:grpSpPr>
        <a:xfrm>
          <a:off x="0" y="0"/>
          <a:ext cx="0" cy="0"/>
          <a:chOff x="0" y="0"/>
          <a:chExt cx="0" cy="0"/>
        </a:xfrm>
      </p:grpSpPr>
      <p:sp>
        <p:nvSpPr>
          <p:cNvPr id="114" name="Google Shape;114;p3"/>
          <p:cNvSpPr txBox="1">
            <a:spLocks noGrp="1"/>
          </p:cNvSpPr>
          <p:nvPr>
            <p:ph type="title"/>
          </p:nvPr>
        </p:nvSpPr>
        <p:spPr>
          <a:xfrm>
            <a:off x="457200" y="152718"/>
            <a:ext cx="5791200" cy="1371600"/>
          </a:xfrm>
          <a:prstGeom prst="rect">
            <a:avLst/>
          </a:prstGeom>
          <a:noFill/>
          <a:ln>
            <a:noFill/>
          </a:ln>
        </p:spPr>
        <p:txBody>
          <a:bodyPr spcFirstLastPara="1" wrap="square" lIns="91425" tIns="45700" rIns="91425" bIns="45700" anchor="b" anchorCtr="0">
            <a:normAutofit/>
          </a:bodyPr>
          <a:lstStyle/>
          <a:p>
            <a:pPr marL="0" lvl="0" indent="0" algn="l" rtl="0">
              <a:spcBef>
                <a:spcPts val="0"/>
              </a:spcBef>
              <a:spcAft>
                <a:spcPts val="0"/>
              </a:spcAft>
              <a:buClr>
                <a:srgbClr val="66C0C4"/>
              </a:buClr>
              <a:buSzPts val="3600"/>
              <a:buFont typeface="Arial"/>
              <a:buNone/>
            </a:pPr>
            <a:r>
              <a:rPr lang="ro" dirty="0"/>
              <a:t>Planificare dinainte</a:t>
            </a:r>
          </a:p>
        </p:txBody>
      </p:sp>
      <p:sp>
        <p:nvSpPr>
          <p:cNvPr id="115" name="Google Shape;115;p3"/>
          <p:cNvSpPr txBox="1">
            <a:spLocks noGrp="1"/>
          </p:cNvSpPr>
          <p:nvPr>
            <p:ph type="body" idx="1"/>
          </p:nvPr>
        </p:nvSpPr>
        <p:spPr>
          <a:xfrm>
            <a:off x="457200" y="1752600"/>
            <a:ext cx="7620000" cy="4373563"/>
          </a:xfrm>
          <a:prstGeom prst="rect">
            <a:avLst/>
          </a:prstGeom>
          <a:noFill/>
          <a:ln>
            <a:noFill/>
          </a:ln>
        </p:spPr>
        <p:txBody>
          <a:bodyPr spcFirstLastPara="1" wrap="square" lIns="91425" tIns="45700" rIns="91425" bIns="45700" anchor="t" anchorCtr="0">
            <a:normAutofit/>
          </a:bodyPr>
          <a:lstStyle/>
          <a:p>
            <a:pPr marL="0" lvl="0" indent="0" algn="l" rtl="0">
              <a:spcBef>
                <a:spcPts val="970"/>
              </a:spcBef>
              <a:spcAft>
                <a:spcPts val="0"/>
              </a:spcAft>
              <a:buClr>
                <a:schemeClr val="dk1"/>
              </a:buClr>
              <a:buSzPct val="100000"/>
              <a:buNone/>
            </a:pPr>
            <a:endParaRPr dirty="0"/>
          </a:p>
          <a:p>
            <a:pPr marL="0" lvl="0" indent="0" algn="l" rtl="0">
              <a:spcBef>
                <a:spcPts val="970"/>
              </a:spcBef>
              <a:spcAft>
                <a:spcPts val="0"/>
              </a:spcAft>
              <a:buClr>
                <a:schemeClr val="dk1"/>
              </a:buClr>
              <a:buSzPct val="100000"/>
              <a:buNone/>
            </a:pPr>
            <a:r>
              <a:rPr lang="ro" sz="3000" b="0" dirty="0"/>
              <a:t>Gânditorii strategici pot </a:t>
            </a:r>
            <a:r>
              <a:rPr lang="ro" sz="3000" dirty="0"/>
              <a:t>planifica din timp </a:t>
            </a:r>
            <a:r>
              <a:rPr lang="ro" sz="3000" b="0" dirty="0"/>
              <a:t>și pot anticipa problemele potențiale.</a:t>
            </a:r>
          </a:p>
          <a:p>
            <a:pPr marL="0" lvl="0" indent="0" algn="l" rtl="0">
              <a:spcBef>
                <a:spcPts val="970"/>
              </a:spcBef>
              <a:spcAft>
                <a:spcPts val="0"/>
              </a:spcAft>
              <a:buClr>
                <a:schemeClr val="dk1"/>
              </a:buClr>
              <a:buSzPct val="100000"/>
              <a:buNone/>
            </a:pPr>
            <a:r>
              <a:rPr lang="ro" sz="3000" b="0" dirty="0"/>
              <a:t>A avea un plan de rezervă te ajută întotdeauna atunci când lucrurile nu merg conform planului.</a:t>
            </a:r>
            <a:endParaRPr sz="3000" b="0" dirty="0"/>
          </a:p>
        </p:txBody>
      </p:sp>
    </p:spTree>
    <p:extLst>
      <p:ext uri="{BB962C8B-B14F-4D97-AF65-F5344CB8AC3E}">
        <p14:creationId xmlns:p14="http://schemas.microsoft.com/office/powerpoint/2010/main" val="311094606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113"/>
        <p:cNvGrpSpPr/>
        <p:nvPr/>
      </p:nvGrpSpPr>
      <p:grpSpPr>
        <a:xfrm>
          <a:off x="0" y="0"/>
          <a:ext cx="0" cy="0"/>
          <a:chOff x="0" y="0"/>
          <a:chExt cx="0" cy="0"/>
        </a:xfrm>
      </p:grpSpPr>
      <p:sp>
        <p:nvSpPr>
          <p:cNvPr id="114" name="Google Shape;114;p3"/>
          <p:cNvSpPr txBox="1">
            <a:spLocks noGrp="1"/>
          </p:cNvSpPr>
          <p:nvPr>
            <p:ph type="title"/>
          </p:nvPr>
        </p:nvSpPr>
        <p:spPr>
          <a:xfrm>
            <a:off x="457200" y="152718"/>
            <a:ext cx="5791200" cy="1371600"/>
          </a:xfrm>
          <a:prstGeom prst="rect">
            <a:avLst/>
          </a:prstGeom>
          <a:noFill/>
          <a:ln>
            <a:noFill/>
          </a:ln>
        </p:spPr>
        <p:txBody>
          <a:bodyPr spcFirstLastPara="1" wrap="square" lIns="91425" tIns="45700" rIns="91425" bIns="45700" anchor="b" anchorCtr="0">
            <a:normAutofit/>
          </a:bodyPr>
          <a:lstStyle/>
          <a:p>
            <a:pPr marL="0" lvl="0" indent="0" algn="l" rtl="0">
              <a:spcBef>
                <a:spcPts val="0"/>
              </a:spcBef>
              <a:spcAft>
                <a:spcPts val="0"/>
              </a:spcAft>
              <a:buClr>
                <a:srgbClr val="66C0C4"/>
              </a:buClr>
              <a:buSzPts val="3600"/>
              <a:buFont typeface="Arial"/>
              <a:buNone/>
            </a:pPr>
            <a:r>
              <a:rPr lang="ro" dirty="0"/>
              <a:t>Planificare dinainte</a:t>
            </a:r>
          </a:p>
        </p:txBody>
      </p:sp>
      <p:sp>
        <p:nvSpPr>
          <p:cNvPr id="115" name="Google Shape;115;p3"/>
          <p:cNvSpPr txBox="1">
            <a:spLocks noGrp="1"/>
          </p:cNvSpPr>
          <p:nvPr>
            <p:ph type="body" idx="1"/>
          </p:nvPr>
        </p:nvSpPr>
        <p:spPr>
          <a:xfrm>
            <a:off x="457200" y="1752600"/>
            <a:ext cx="7620000" cy="4373563"/>
          </a:xfrm>
          <a:prstGeom prst="rect">
            <a:avLst/>
          </a:prstGeom>
          <a:noFill/>
          <a:ln>
            <a:noFill/>
          </a:ln>
        </p:spPr>
        <p:txBody>
          <a:bodyPr spcFirstLastPara="1" wrap="square" lIns="91425" tIns="45700" rIns="91425" bIns="45700" anchor="t" anchorCtr="0">
            <a:normAutofit/>
          </a:bodyPr>
          <a:lstStyle/>
          <a:p>
            <a:pPr marL="0" lvl="0" indent="0" algn="l" rtl="0">
              <a:spcBef>
                <a:spcPts val="970"/>
              </a:spcBef>
              <a:spcAft>
                <a:spcPts val="0"/>
              </a:spcAft>
              <a:buClr>
                <a:schemeClr val="dk1"/>
              </a:buClr>
              <a:buSzPct val="100000"/>
              <a:buNone/>
            </a:pPr>
            <a:endParaRPr dirty="0"/>
          </a:p>
          <a:p>
            <a:pPr marL="0" lvl="0" indent="0" algn="l" rtl="0">
              <a:spcBef>
                <a:spcPts val="970"/>
              </a:spcBef>
              <a:spcAft>
                <a:spcPts val="0"/>
              </a:spcAft>
              <a:buClr>
                <a:schemeClr val="dk1"/>
              </a:buClr>
              <a:buSzPct val="100000"/>
              <a:buNone/>
            </a:pPr>
            <a:r>
              <a:rPr lang="ro" sz="3000" b="0" dirty="0"/>
              <a:t>Gânditorii strategici pot </a:t>
            </a:r>
            <a:r>
              <a:rPr lang="ro" sz="3000" dirty="0"/>
              <a:t>planifica din timp </a:t>
            </a:r>
            <a:r>
              <a:rPr lang="ro" sz="3000" b="0" dirty="0"/>
              <a:t>și pot anticipa problemele potențiale.</a:t>
            </a:r>
          </a:p>
          <a:p>
            <a:pPr marL="0" lvl="0" indent="0" algn="l" rtl="0">
              <a:spcBef>
                <a:spcPts val="970"/>
              </a:spcBef>
              <a:spcAft>
                <a:spcPts val="0"/>
              </a:spcAft>
              <a:buClr>
                <a:schemeClr val="dk1"/>
              </a:buClr>
              <a:buSzPct val="100000"/>
              <a:buNone/>
            </a:pPr>
            <a:r>
              <a:rPr lang="ro" sz="3000" b="0" dirty="0"/>
              <a:t>A avea un plan de rezervă te ajută întotdeauna atunci când lucrurile nu merg conform planului.</a:t>
            </a:r>
            <a:endParaRPr sz="3000" b="0" dirty="0"/>
          </a:p>
        </p:txBody>
      </p:sp>
    </p:spTree>
    <p:extLst>
      <p:ext uri="{BB962C8B-B14F-4D97-AF65-F5344CB8AC3E}">
        <p14:creationId xmlns:p14="http://schemas.microsoft.com/office/powerpoint/2010/main" val="349670134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ro" dirty="0"/>
              <a:t>5.1 De ce eșuează planurile de afaceri?</a:t>
            </a:r>
          </a:p>
        </p:txBody>
      </p:sp>
      <p:sp>
        <p:nvSpPr>
          <p:cNvPr id="5" name="Rectangle 4"/>
          <p:cNvSpPr/>
          <p:nvPr/>
        </p:nvSpPr>
        <p:spPr>
          <a:xfrm>
            <a:off x="457200" y="1777753"/>
            <a:ext cx="8229600" cy="4662815"/>
          </a:xfrm>
          <a:prstGeom prst="rect">
            <a:avLst/>
          </a:prstGeom>
        </p:spPr>
        <p:txBody>
          <a:bodyPr wrap="square">
            <a:spAutoFit/>
          </a:bodyPr>
          <a:lstStyle/>
          <a:p>
            <a:pPr marL="457200" indent="-457200">
              <a:buFont typeface="Arial" panose="020B0604020202020204" pitchFamily="34" charset="0"/>
              <a:buChar char="•"/>
            </a:pPr>
            <a:r>
              <a:rPr lang="ro" sz="2700" dirty="0">
                <a:latin typeface="+mj-lt"/>
                <a:ea typeface="Cambria" panose="02040503050406030204" pitchFamily="18" charset="0"/>
                <a:cs typeface="Cambria" panose="02040503050406030204" pitchFamily="18" charset="0"/>
              </a:rPr>
              <a:t>Chiar dacă există un plan de afaceri bun, acesta poate eșua, mai ales dacă planul nu este urmat!</a:t>
            </a:r>
            <a:endParaRPr lang="en-US" sz="2700" dirty="0">
              <a:latin typeface="+mj-lt"/>
              <a:ea typeface="Cambria" panose="02040503050406030204" pitchFamily="18" charset="0"/>
              <a:cs typeface="Cambria" panose="02040503050406030204" pitchFamily="18" charset="0"/>
            </a:endParaRPr>
          </a:p>
          <a:p>
            <a:pPr marL="457200" indent="-457200">
              <a:buFont typeface="Arial" panose="020B0604020202020204" pitchFamily="34" charset="0"/>
              <a:buChar char="•"/>
            </a:pPr>
            <a:r>
              <a:rPr lang="ro" sz="2700" dirty="0">
                <a:latin typeface="+mj-lt"/>
                <a:ea typeface="Cambria" panose="02040503050406030204" pitchFamily="18" charset="0"/>
                <a:cs typeface="Cambria" panose="02040503050406030204" pitchFamily="18" charset="0"/>
              </a:rPr>
              <a:t>Chiar și atunci când planul este urmat, dacă există ipoteze proaste cu privire la previziunile tale, poți fi prins în deficit de fluxuri de numerar și bugete scăpate de control.</a:t>
            </a:r>
            <a:endParaRPr lang="en-US" sz="2700" dirty="0">
              <a:latin typeface="+mj-lt"/>
              <a:ea typeface="Cambria" panose="02040503050406030204" pitchFamily="18" charset="0"/>
              <a:cs typeface="Cambria" panose="02040503050406030204" pitchFamily="18" charset="0"/>
            </a:endParaRPr>
          </a:p>
          <a:p>
            <a:pPr marL="457200" indent="-457200">
              <a:buFont typeface="Arial" panose="020B0604020202020204" pitchFamily="34" charset="0"/>
              <a:buChar char="•"/>
            </a:pPr>
            <a:r>
              <a:rPr lang="ro" sz="2700" dirty="0">
                <a:latin typeface="+mj-lt"/>
                <a:ea typeface="Cambria" panose="02040503050406030204" pitchFamily="18" charset="0"/>
                <a:cs typeface="Cambria" panose="02040503050406030204" pitchFamily="18" charset="0"/>
              </a:rPr>
              <a:t>Piețele și economia se pot schimba, de asemenea.</a:t>
            </a:r>
            <a:endParaRPr lang="en-US" sz="2700" dirty="0">
              <a:latin typeface="+mj-lt"/>
              <a:ea typeface="Cambria" panose="02040503050406030204" pitchFamily="18" charset="0"/>
              <a:cs typeface="Cambria" panose="02040503050406030204" pitchFamily="18" charset="0"/>
            </a:endParaRPr>
          </a:p>
          <a:p>
            <a:pPr marL="457200" indent="-457200">
              <a:buFont typeface="Arial" panose="020B0604020202020204" pitchFamily="34" charset="0"/>
              <a:buChar char="•"/>
            </a:pPr>
            <a:r>
              <a:rPr lang="ro" sz="2700" dirty="0">
                <a:latin typeface="+mj-lt"/>
                <a:ea typeface="Cambria" panose="02040503050406030204" pitchFamily="18" charset="0"/>
                <a:cs typeface="Cambria" panose="02040503050406030204" pitchFamily="18" charset="0"/>
              </a:rPr>
              <a:t>Fără flexibilitate inclusă în planul dvs. de afaceri, este posibil să nu puteți trece la un nou curs după cum este necesar</a:t>
            </a:r>
            <a:endParaRPr lang="en-US" sz="2700" dirty="0">
              <a:latin typeface="+mj-lt"/>
            </a:endParaRPr>
          </a:p>
        </p:txBody>
      </p:sp>
    </p:spTree>
    <p:extLst>
      <p:ext uri="{BB962C8B-B14F-4D97-AF65-F5344CB8AC3E}">
        <p14:creationId xmlns:p14="http://schemas.microsoft.com/office/powerpoint/2010/main" val="77022167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Zástupný text 8">
            <a:extLst>
              <a:ext uri="{FF2B5EF4-FFF2-40B4-BE49-F238E27FC236}">
                <a16:creationId xmlns:a16="http://schemas.microsoft.com/office/drawing/2014/main" id="{F0A2DBE3-022A-10BF-85D3-8476EC5342D8}"/>
              </a:ext>
            </a:extLst>
          </p:cNvPr>
          <p:cNvSpPr>
            <a:spLocks noGrp="1"/>
          </p:cNvSpPr>
          <p:nvPr>
            <p:ph type="body" idx="1"/>
          </p:nvPr>
        </p:nvSpPr>
        <p:spPr>
          <a:xfrm>
            <a:off x="457200" y="1652954"/>
            <a:ext cx="8229600" cy="4427806"/>
          </a:xfrm>
        </p:spPr>
        <p:txBody>
          <a:bodyPr>
            <a:normAutofit/>
          </a:bodyPr>
          <a:lstStyle/>
          <a:p>
            <a:pPr lvl="0" algn="just">
              <a:spcBef>
                <a:spcPts val="320"/>
              </a:spcBef>
              <a:buSzPts val="1600"/>
            </a:pPr>
            <a:r>
              <a:rPr lang="ro" sz="3000" b="0" dirty="0">
                <a:latin typeface="+mj-lt"/>
                <a:ea typeface="Montserrat"/>
                <a:cs typeface="Calibri" panose="020F0502020204030204" pitchFamily="34" charset="0"/>
                <a:sym typeface="Montserrat"/>
              </a:rPr>
              <a:t>  În această secțiune, veți învăța </a:t>
            </a:r>
            <a:r>
              <a:rPr lang="ro" sz="3000" b="0" dirty="0">
                <a:latin typeface="+mj-lt"/>
                <a:cs typeface="Calibri" panose="020F0502020204030204" pitchFamily="34" charset="0"/>
              </a:rPr>
              <a:t>să pregătiți un </a:t>
            </a:r>
            <a:r>
              <a:rPr lang="en-US" sz="3000" b="0" dirty="0">
                <a:latin typeface="+mj-lt"/>
                <a:cs typeface="Calibri" panose="020F0502020204030204" pitchFamily="34" charset="0"/>
              </a:rPr>
              <a:t>plan de </a:t>
            </a:r>
            <a:r>
              <a:rPr lang="en-US" sz="3000" b="0" dirty="0" err="1">
                <a:latin typeface="+mj-lt"/>
                <a:cs typeface="Calibri" panose="020F0502020204030204" pitchFamily="34" charset="0"/>
              </a:rPr>
              <a:t>afaceri</a:t>
            </a:r>
            <a:r>
              <a:rPr lang="ro" sz="3000" b="0" dirty="0">
                <a:latin typeface="+mj-lt"/>
                <a:cs typeface="Calibri" panose="020F0502020204030204" pitchFamily="34" charset="0"/>
              </a:rPr>
              <a:t>. Veți afla ce este un plan de afaceri, utilitatea unui astfel de plan și cum să scrieți unul.</a:t>
            </a:r>
            <a:endParaRPr lang="en-US" sz="3000" b="0" dirty="0">
              <a:latin typeface="+mj-lt"/>
              <a:ea typeface="Montserrat"/>
              <a:cs typeface="Calibri" panose="020F0502020204030204" pitchFamily="34" charset="0"/>
              <a:sym typeface="Montserrat"/>
            </a:endParaRPr>
          </a:p>
          <a:p>
            <a:pPr marL="685800" lvl="1" indent="0">
              <a:buNone/>
            </a:pPr>
            <a:endParaRPr lang="sk-SK" b="0" dirty="0"/>
          </a:p>
        </p:txBody>
      </p:sp>
      <p:sp>
        <p:nvSpPr>
          <p:cNvPr id="8" name="Nadpis 7">
            <a:extLst>
              <a:ext uri="{FF2B5EF4-FFF2-40B4-BE49-F238E27FC236}">
                <a16:creationId xmlns:a16="http://schemas.microsoft.com/office/drawing/2014/main" id="{4E0888AD-A247-DE0F-3CFD-B8D59A5E1E54}"/>
              </a:ext>
            </a:extLst>
          </p:cNvPr>
          <p:cNvSpPr>
            <a:spLocks noGrp="1"/>
          </p:cNvSpPr>
          <p:nvPr>
            <p:ph type="title"/>
          </p:nvPr>
        </p:nvSpPr>
        <p:spPr/>
        <p:txBody>
          <a:bodyPr/>
          <a:lstStyle/>
          <a:p>
            <a:r>
              <a:rPr lang="ro" dirty="0"/>
              <a:t>INTRODUCERE</a:t>
            </a:r>
            <a:endParaRPr lang="sk-SK" dirty="0"/>
          </a:p>
        </p:txBody>
      </p:sp>
    </p:spTree>
    <p:extLst>
      <p:ext uri="{BB962C8B-B14F-4D97-AF65-F5344CB8AC3E}">
        <p14:creationId xmlns:p14="http://schemas.microsoft.com/office/powerpoint/2010/main" val="62970103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a:xfrm>
            <a:off x="457200" y="1910917"/>
            <a:ext cx="8229600" cy="4383351"/>
          </a:xfrm>
        </p:spPr>
        <p:txBody>
          <a:bodyPr>
            <a:noAutofit/>
          </a:bodyPr>
          <a:lstStyle/>
          <a:p>
            <a:pPr marL="685800" indent="-457200">
              <a:buFont typeface="Arial" panose="020B0604020202020204" pitchFamily="34" charset="0"/>
              <a:buChar char="•"/>
            </a:pPr>
            <a:r>
              <a:rPr lang="ro" sz="2400" b="0" dirty="0"/>
              <a:t>Un motiv major pentru un plan de afaceri este de a oferi proprietarilor o imagine clară a obiectivelor, obiectivelor, resurselor, costurilor potențiale și dezavantajelor anumitor decizii de afaceri .</a:t>
            </a:r>
          </a:p>
          <a:p>
            <a:pPr marL="685800" indent="-457200">
              <a:buFont typeface="Arial" panose="020B0604020202020204" pitchFamily="34" charset="0"/>
              <a:buChar char="•"/>
            </a:pPr>
            <a:r>
              <a:rPr lang="ro" sz="2400" b="0" dirty="0"/>
              <a:t>Bine pregătit și executat, planul de afaceri este cel mai important document de afaceri al antreprenorului.</a:t>
            </a:r>
            <a:endParaRPr lang="en-US" sz="2400" b="0" dirty="0"/>
          </a:p>
          <a:p>
            <a:pPr marL="685800" indent="-457200">
              <a:buFont typeface="Arial" panose="020B0604020202020204" pitchFamily="34" charset="0"/>
              <a:buChar char="•"/>
            </a:pPr>
            <a:r>
              <a:rPr lang="ro" sz="2400" b="0" dirty="0"/>
              <a:t>Pe măsură ce numărul de noi afaceri crește în fiecare an, competiția pentru finanțare este mai mare ca niciodată . Un plan de afaceri bine conceput este încă cel mai eficient instrument pentru atingerea obiectivelor pe termen lung și atingerea succesului.</a:t>
            </a:r>
          </a:p>
        </p:txBody>
      </p:sp>
      <p:sp>
        <p:nvSpPr>
          <p:cNvPr id="4" name="Title 3"/>
          <p:cNvSpPr>
            <a:spLocks noGrp="1"/>
          </p:cNvSpPr>
          <p:nvPr>
            <p:ph type="title"/>
          </p:nvPr>
        </p:nvSpPr>
        <p:spPr/>
        <p:txBody>
          <a:bodyPr/>
          <a:lstStyle/>
          <a:p>
            <a:r>
              <a:rPr lang="ro" dirty="0"/>
              <a:t>5.2 Considerații pentru un plan de afaceri</a:t>
            </a:r>
          </a:p>
        </p:txBody>
      </p:sp>
    </p:spTree>
    <p:extLst>
      <p:ext uri="{BB962C8B-B14F-4D97-AF65-F5344CB8AC3E}">
        <p14:creationId xmlns:p14="http://schemas.microsoft.com/office/powerpoint/2010/main" val="139566342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673000" y="589802"/>
            <a:ext cx="5906124" cy="707886"/>
          </a:xfrm>
          <a:prstGeom prst="rect">
            <a:avLst/>
          </a:prstGeom>
          <a:noFill/>
        </p:spPr>
        <p:txBody>
          <a:bodyPr wrap="square" rtlCol="0">
            <a:spAutoFit/>
          </a:bodyPr>
          <a:lstStyle/>
          <a:p>
            <a:r>
              <a:rPr lang="ro" sz="4000" dirty="0">
                <a:solidFill>
                  <a:srgbClr val="398F98"/>
                </a:solidFill>
                <a:latin typeface="Calibri"/>
                <a:cs typeface="Calibri"/>
              </a:rPr>
              <a:t>Notificare privind drepturile de autor</a:t>
            </a:r>
          </a:p>
        </p:txBody>
      </p:sp>
      <p:sp>
        <p:nvSpPr>
          <p:cNvPr id="3" name="TextBox 2">
            <a:extLst>
              <a:ext uri="{FF2B5EF4-FFF2-40B4-BE49-F238E27FC236}">
                <a16:creationId xmlns:a16="http://schemas.microsoft.com/office/drawing/2014/main" id="{766D8631-F10C-4C29-77AC-A67E4BD41E3B}"/>
              </a:ext>
            </a:extLst>
          </p:cNvPr>
          <p:cNvSpPr txBox="1"/>
          <p:nvPr/>
        </p:nvSpPr>
        <p:spPr>
          <a:xfrm>
            <a:off x="425495" y="2070991"/>
            <a:ext cx="8293009" cy="2246769"/>
          </a:xfrm>
          <a:prstGeom prst="rect">
            <a:avLst/>
          </a:prstGeom>
          <a:noFill/>
        </p:spPr>
        <p:txBody>
          <a:bodyPr wrap="square" rtlCol="0">
            <a:spAutoFit/>
          </a:bodyPr>
          <a:lstStyle/>
          <a:p>
            <a:pPr marL="457200" indent="-457200" algn="just">
              <a:buFont typeface="Wingdings" panose="05000000000000000000" pitchFamily="2" charset="2"/>
              <a:buChar char="Ø"/>
            </a:pPr>
            <a:r>
              <a:rPr lang="ro" dirty="0"/>
              <a:t>Copyright © Membrii proiectului </a:t>
            </a:r>
            <a:r>
              <a:rPr lang="ro" i="1" dirty="0"/>
              <a:t>Îmbunătățirea abilităților și competențelor tinerilor în antreprenoriatul social prin Realitatea Virtuală </a:t>
            </a:r>
            <a:r>
              <a:rPr lang="ro" dirty="0"/>
              <a:t>, 2021, pentru detalii despre proiectul ENTREREALITY </a:t>
            </a:r>
            <a:r>
              <a:rPr lang="ro" dirty="0">
                <a:hlinkClick r:id="rId3"/>
              </a:rPr>
              <a:t>https://projectentreality.eu/index.php/en/ </a:t>
            </a:r>
            <a:r>
              <a:rPr lang="ro" dirty="0"/>
              <a:t>și despre colaborare.</a:t>
            </a:r>
          </a:p>
          <a:p>
            <a:pPr algn="just"/>
            <a:endParaRPr lang="en-US" dirty="0"/>
          </a:p>
          <a:p>
            <a:pPr marL="457200" indent="-457200" algn="just">
              <a:buFont typeface="Wingdings" panose="05000000000000000000" pitchFamily="2" charset="2"/>
              <a:buChar char="Ø"/>
            </a:pPr>
            <a:r>
              <a:rPr lang="ro" dirty="0"/>
              <a:t>Lucrarea trebuie atribuită prin atașarea următoarei referințe la elementele copiate: „Copyright © Members of the </a:t>
            </a:r>
            <a:r>
              <a:rPr lang="ro" dirty="0" err="1"/>
              <a:t>Entrereality </a:t>
            </a:r>
            <a:r>
              <a:rPr lang="ro" dirty="0"/>
              <a:t>Project, 2021”.</a:t>
            </a:r>
          </a:p>
          <a:p>
            <a:pPr marL="457200" indent="-457200" algn="just">
              <a:buFont typeface="Wingdings" panose="05000000000000000000" pitchFamily="2" charset="2"/>
              <a:buChar char="Ø"/>
            </a:pPr>
            <a:endParaRPr lang="en-US" dirty="0"/>
          </a:p>
          <a:p>
            <a:pPr marL="457200" indent="-457200" algn="just">
              <a:buFont typeface="Wingdings" panose="05000000000000000000" pitchFamily="2" charset="2"/>
              <a:buChar char="Ø"/>
            </a:pPr>
            <a:r>
              <a:rPr lang="ro" dirty="0"/>
              <a:t>Utilizarea acestei prezentări într-un mod și/sau în scopuri neprevăzute în licență necesită permisiunea prealabilă scrisă a deținătorilor drepturilor de autor. Informațiile conținute în această prezentare reprezintă punctele de vedere ale deținătorilor de drepturi de autor la data publicării acestor opinii</a:t>
            </a:r>
          </a:p>
        </p:txBody>
      </p:sp>
    </p:spTree>
    <p:extLst>
      <p:ext uri="{BB962C8B-B14F-4D97-AF65-F5344CB8AC3E}">
        <p14:creationId xmlns:p14="http://schemas.microsoft.com/office/powerpoint/2010/main" val="225925064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673000" y="589802"/>
            <a:ext cx="5906124" cy="707886"/>
          </a:xfrm>
          <a:prstGeom prst="rect">
            <a:avLst/>
          </a:prstGeom>
          <a:noFill/>
        </p:spPr>
        <p:txBody>
          <a:bodyPr wrap="square" rtlCol="0">
            <a:spAutoFit/>
          </a:bodyPr>
          <a:lstStyle/>
          <a:p>
            <a:r>
              <a:rPr lang="ro" sz="4000" dirty="0">
                <a:solidFill>
                  <a:srgbClr val="398F98"/>
                </a:solidFill>
                <a:latin typeface="Calibri"/>
                <a:cs typeface="Calibri"/>
              </a:rPr>
              <a:t>Referințe</a:t>
            </a:r>
          </a:p>
        </p:txBody>
      </p:sp>
      <p:sp>
        <p:nvSpPr>
          <p:cNvPr id="9" name="Rectangle 3">
            <a:extLst>
              <a:ext uri="{FF2B5EF4-FFF2-40B4-BE49-F238E27FC236}">
                <a16:creationId xmlns:a16="http://schemas.microsoft.com/office/drawing/2014/main" id="{02683808-C029-BF62-78F6-DC7A0559CFE4}"/>
              </a:ext>
            </a:extLst>
          </p:cNvPr>
          <p:cNvSpPr>
            <a:spLocks noGrp="1" noChangeArrowheads="1"/>
          </p:cNvSpPr>
          <p:nvPr>
            <p:ph type="body" idx="2"/>
          </p:nvPr>
        </p:nvSpPr>
        <p:spPr bwMode="auto">
          <a:xfrm>
            <a:off x="389931" y="1469945"/>
            <a:ext cx="8411029" cy="5078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indent="0" eaLnBrk="0" fontAlgn="base" hangingPunct="0">
              <a:spcBef>
                <a:spcPct val="0"/>
              </a:spcBef>
              <a:spcAft>
                <a:spcPct val="0"/>
              </a:spcAft>
              <a:buClrTx/>
              <a:buSzTx/>
            </a:pPr>
            <a:endParaRPr lang="en-US" b="0" dirty="0"/>
          </a:p>
          <a:p>
            <a:pPr>
              <a:spcBef>
                <a:spcPts val="0"/>
              </a:spcBef>
              <a:buClr>
                <a:srgbClr val="000000"/>
              </a:buClr>
            </a:pPr>
            <a:r>
              <a:rPr lang="ro" sz="1400" b="0" dirty="0">
                <a:solidFill>
                  <a:srgbClr val="000000"/>
                </a:solidFill>
              </a:rPr>
              <a:t>[1] Nunn, Leslie. (2010). Importanța unui plan de afaceri bun. Journal of Business &amp; Economics Research (JBER). 8. 10.19030/jber.v8i2.677.</a:t>
            </a:r>
          </a:p>
          <a:p>
            <a:pPr>
              <a:spcBef>
                <a:spcPts val="0"/>
              </a:spcBef>
              <a:buClr>
                <a:srgbClr val="000000"/>
              </a:buClr>
            </a:pPr>
            <a:r>
              <a:rPr lang="ro" sz="1400" b="0" dirty="0">
                <a:solidFill>
                  <a:srgbClr val="000000"/>
                </a:solidFill>
              </a:rPr>
              <a:t>[2] </a:t>
            </a:r>
            <a:r>
              <a:rPr lang="ro" sz="1400" b="0" dirty="0">
                <a:solidFill>
                  <a:srgbClr val="000000"/>
                </a:solidFill>
                <a:hlinkClick r:id="rId3"/>
              </a:rPr>
              <a:t>https:// www.investopedia.com/terms/b/business-plan.asp</a:t>
            </a:r>
            <a:r>
              <a:rPr lang="ro" sz="1400" b="0" dirty="0">
                <a:solidFill>
                  <a:srgbClr val="000000"/>
                </a:solidFill>
              </a:rPr>
              <a:t> </a:t>
            </a:r>
            <a:endParaRPr lang="en-US" sz="1400" b="0" dirty="0">
              <a:solidFill>
                <a:srgbClr val="000000"/>
              </a:solidFill>
            </a:endParaRPr>
          </a:p>
          <a:p>
            <a:pPr>
              <a:spcBef>
                <a:spcPts val="0"/>
              </a:spcBef>
              <a:buClr>
                <a:srgbClr val="000000"/>
              </a:buClr>
            </a:pPr>
            <a:r>
              <a:rPr lang="ro" sz="1400" b="0" dirty="0">
                <a:solidFill>
                  <a:srgbClr val="000000"/>
                </a:solidFill>
              </a:rPr>
              <a:t>[3] </a:t>
            </a:r>
            <a:r>
              <a:rPr lang="ro" sz="1400" b="0" dirty="0">
                <a:solidFill>
                  <a:srgbClr val="000000"/>
                </a:solidFill>
                <a:hlinkClick r:id="rId4"/>
              </a:rPr>
              <a:t>http:// www.untag-smd.ac.id/files/Perpustakaan_Digital_1/BUSINESS%20PLAN%20Anatomy%20of%20a%20Business%20Plan%20The%20Step-by-Step%20Guide.PDF</a:t>
            </a:r>
            <a:r>
              <a:rPr lang="ro" sz="1400" b="0" dirty="0">
                <a:solidFill>
                  <a:srgbClr val="000000"/>
                </a:solidFill>
              </a:rPr>
              <a:t>  </a:t>
            </a:r>
            <a:endParaRPr lang="en-US" sz="1400" b="0" dirty="0">
              <a:solidFill>
                <a:srgbClr val="000000"/>
              </a:solidFill>
            </a:endParaRPr>
          </a:p>
          <a:p>
            <a:pPr>
              <a:spcBef>
                <a:spcPts val="0"/>
              </a:spcBef>
              <a:buClr>
                <a:srgbClr val="000000"/>
              </a:buClr>
            </a:pPr>
            <a:r>
              <a:rPr lang="ro" sz="1400" b="0" dirty="0">
                <a:solidFill>
                  <a:srgbClr val="000000"/>
                </a:solidFill>
              </a:rPr>
              <a:t>[ 4] </a:t>
            </a:r>
            <a:r>
              <a:rPr lang="ro" sz="1400" b="0" dirty="0">
                <a:solidFill>
                  <a:srgbClr val="000000"/>
                </a:solidFill>
                <a:hlinkClick r:id="rId5"/>
              </a:rPr>
              <a:t>https://www.emerald.com/insight/content/doi/10.1108/00251740210437725/full/html?casa_token=8hwIL8Ab4noAAAAA:cREJOyFnBMfj7d1MgG-SYIvyuQNbtmShOU5AdnbtmShOU5AdnbtmShOU5AdnbtmShOU5AdnbtmZvQU5Adbt 89-Nh5C-5XWztIamLmBCAiEZ6bI7x2vNilkdZLZ_- 3JBOOSaZViaQ</a:t>
            </a:r>
            <a:r>
              <a:rPr lang="ro" sz="1400" b="0" dirty="0">
                <a:solidFill>
                  <a:srgbClr val="000000"/>
                </a:solidFill>
              </a:rPr>
              <a:t>    </a:t>
            </a:r>
            <a:endParaRPr lang="en-US" sz="1400" b="0" dirty="0">
              <a:solidFill>
                <a:srgbClr val="000000"/>
              </a:solidFill>
            </a:endParaRPr>
          </a:p>
          <a:p>
            <a:pPr>
              <a:spcBef>
                <a:spcPts val="0"/>
              </a:spcBef>
              <a:buClr>
                <a:srgbClr val="000000"/>
              </a:buClr>
            </a:pPr>
            <a:r>
              <a:rPr lang="ro" sz="1400" b="0" dirty="0">
                <a:solidFill>
                  <a:srgbClr val="000000"/>
                </a:solidFill>
              </a:rPr>
              <a:t>[ 5]https://www.thinklions.com/blog/ask-the-experts-how-long-should-a-business-plan-be/</a:t>
            </a:r>
          </a:p>
          <a:p>
            <a:pPr>
              <a:spcBef>
                <a:spcPts val="0"/>
              </a:spcBef>
              <a:buClr>
                <a:srgbClr val="000000"/>
              </a:buClr>
            </a:pPr>
            <a:r>
              <a:rPr lang="ro" sz="1400" b="0" dirty="0">
                <a:solidFill>
                  <a:srgbClr val="000000"/>
                </a:solidFill>
              </a:rPr>
              <a:t>[6] Burns, P. (1996). Planul de afaceri. În: Burns, P., Dewhurst, J. ( </a:t>
            </a:r>
            <a:r>
              <a:rPr lang="ro" sz="1400" b="0" dirty="0" err="1">
                <a:solidFill>
                  <a:srgbClr val="000000"/>
                </a:solidFill>
              </a:rPr>
              <a:t>eds </a:t>
            </a:r>
            <a:r>
              <a:rPr lang="ro" sz="1400" b="0" dirty="0">
                <a:solidFill>
                  <a:srgbClr val="000000"/>
                </a:solidFill>
              </a:rPr>
              <a:t>) Small Business and Entrepreneurship. Seria Macmillan Small Business. Palgrave, Londra. https:// doi.org/10.1007/978-1-349-24911-4_9</a:t>
            </a:r>
            <a:endParaRPr lang="en-US" sz="1400" b="0" dirty="0">
              <a:solidFill>
                <a:srgbClr val="000000"/>
              </a:solidFill>
            </a:endParaRPr>
          </a:p>
          <a:p>
            <a:pPr>
              <a:spcBef>
                <a:spcPts val="0"/>
              </a:spcBef>
              <a:buClr>
                <a:srgbClr val="000000"/>
              </a:buClr>
            </a:pPr>
            <a:r>
              <a:rPr lang="ro" sz="1400" b="0" dirty="0">
                <a:solidFill>
                  <a:srgbClr val="000000"/>
                </a:solidFill>
              </a:rPr>
              <a:t>[7] Haag, Annette. (2013). Scrierea unui plan de afaceri de succes: o prezentare generală. Sănătatea și securitatea la locul de muncă. 61. 19-29. 10.3928/21650799-20121221-53.</a:t>
            </a:r>
          </a:p>
          <a:p>
            <a:pPr>
              <a:spcBef>
                <a:spcPts val="0"/>
              </a:spcBef>
              <a:buClr>
                <a:srgbClr val="000000"/>
              </a:buClr>
            </a:pPr>
            <a:r>
              <a:rPr lang="ro" sz="1400" b="0" dirty="0">
                <a:solidFill>
                  <a:srgbClr val="000000"/>
                </a:solidFill>
              </a:rPr>
              <a:t>[8] Abrams, RM (2010). Planul de afaceri de succes: Secrete și </a:t>
            </a:r>
            <a:r>
              <a:rPr lang="ro" sz="1400" b="0" dirty="0" err="1">
                <a:solidFill>
                  <a:srgbClr val="000000"/>
                </a:solidFill>
              </a:rPr>
              <a:t>strategii </a:t>
            </a:r>
            <a:r>
              <a:rPr lang="ro" sz="1400" b="0" dirty="0">
                <a:solidFill>
                  <a:srgbClr val="000000"/>
                </a:solidFill>
              </a:rPr>
              <a:t>(ed. a 5-a). Palo Alto, CA: Magazinul de planificare</a:t>
            </a:r>
          </a:p>
          <a:p>
            <a:pPr>
              <a:spcBef>
                <a:spcPts val="0"/>
              </a:spcBef>
              <a:buClr>
                <a:srgbClr val="000000"/>
              </a:buClr>
            </a:pPr>
            <a:r>
              <a:rPr lang="ro" sz="1400" b="0" dirty="0">
                <a:solidFill>
                  <a:srgbClr val="000000"/>
                </a:solidFill>
              </a:rPr>
              <a:t>[9] Bangs, DH, Jr. (1995). Ghidul de planificare a afacerii: Crearea unui plan de succes în propria afacere. Chicago, IL: Upstart Publishing .</a:t>
            </a:r>
            <a:endParaRPr lang="en-US" sz="1400" b="0" dirty="0">
              <a:solidFill>
                <a:srgbClr val="000000"/>
              </a:solidFill>
            </a:endParaRPr>
          </a:p>
          <a:p>
            <a:pPr>
              <a:spcBef>
                <a:spcPts val="0"/>
              </a:spcBef>
              <a:buClr>
                <a:srgbClr val="000000"/>
              </a:buClr>
            </a:pPr>
            <a:r>
              <a:rPr lang="ro" sz="1400" b="0" dirty="0">
                <a:solidFill>
                  <a:srgbClr val="000000"/>
                </a:solidFill>
              </a:rPr>
              <a:t>[10] </a:t>
            </a:r>
            <a:r>
              <a:rPr lang="ro" sz="1400" b="0" dirty="0" err="1">
                <a:solidFill>
                  <a:srgbClr val="000000"/>
                </a:solidFill>
              </a:rPr>
              <a:t>Teoli </a:t>
            </a:r>
            <a:r>
              <a:rPr lang="ro" sz="1400" b="0" dirty="0">
                <a:solidFill>
                  <a:srgbClr val="000000"/>
                </a:solidFill>
              </a:rPr>
              <a:t>D, </a:t>
            </a:r>
            <a:r>
              <a:rPr lang="ro" sz="1400" b="0" dirty="0" err="1">
                <a:solidFill>
                  <a:srgbClr val="000000"/>
                </a:solidFill>
              </a:rPr>
              <a:t>Sanvictores </a:t>
            </a:r>
            <a:r>
              <a:rPr lang="ro" sz="1400" b="0" dirty="0">
                <a:solidFill>
                  <a:srgbClr val="000000"/>
                </a:solidFill>
              </a:rPr>
              <a:t>T, An J. SWOT Analysis. În: </a:t>
            </a:r>
            <a:r>
              <a:rPr lang="ro" sz="1400" b="0" dirty="0" err="1">
                <a:solidFill>
                  <a:srgbClr val="000000"/>
                </a:solidFill>
              </a:rPr>
              <a:t>StatPearls </a:t>
            </a:r>
            <a:r>
              <a:rPr lang="ro" sz="1400" b="0" dirty="0">
                <a:solidFill>
                  <a:srgbClr val="000000"/>
                </a:solidFill>
              </a:rPr>
              <a:t>. Editura </a:t>
            </a:r>
            <a:r>
              <a:rPr lang="ro" sz="1400" b="0" dirty="0" err="1">
                <a:solidFill>
                  <a:srgbClr val="000000"/>
                </a:solidFill>
              </a:rPr>
              <a:t>StatPearls </a:t>
            </a:r>
            <a:r>
              <a:rPr lang="ro" sz="1400" b="0" dirty="0">
                <a:solidFill>
                  <a:srgbClr val="000000"/>
                </a:solidFill>
              </a:rPr>
              <a:t>, Insula comorilor (FL); 2022. PMID: 30725987 .</a:t>
            </a:r>
            <a:endParaRPr lang="en-US" sz="1400" b="0" dirty="0">
              <a:solidFill>
                <a:srgbClr val="000000"/>
              </a:solidFill>
            </a:endParaRPr>
          </a:p>
        </p:txBody>
      </p:sp>
    </p:spTree>
    <p:extLst>
      <p:ext uri="{BB962C8B-B14F-4D97-AF65-F5344CB8AC3E}">
        <p14:creationId xmlns:p14="http://schemas.microsoft.com/office/powerpoint/2010/main" val="44034076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673000" y="589802"/>
            <a:ext cx="5906124" cy="707886"/>
          </a:xfrm>
          <a:prstGeom prst="rect">
            <a:avLst/>
          </a:prstGeom>
          <a:noFill/>
        </p:spPr>
        <p:txBody>
          <a:bodyPr wrap="square" rtlCol="0">
            <a:spAutoFit/>
          </a:bodyPr>
          <a:lstStyle/>
          <a:p>
            <a:r>
              <a:rPr lang="ro" sz="4000" dirty="0">
                <a:solidFill>
                  <a:srgbClr val="398F98"/>
                </a:solidFill>
                <a:latin typeface="Calibri"/>
                <a:cs typeface="Calibri"/>
              </a:rPr>
              <a:t>Referințe</a:t>
            </a:r>
          </a:p>
        </p:txBody>
      </p:sp>
      <p:sp>
        <p:nvSpPr>
          <p:cNvPr id="9" name="Rectangle 3">
            <a:extLst>
              <a:ext uri="{FF2B5EF4-FFF2-40B4-BE49-F238E27FC236}">
                <a16:creationId xmlns:a16="http://schemas.microsoft.com/office/drawing/2014/main" id="{02683808-C029-BF62-78F6-DC7A0559CFE4}"/>
              </a:ext>
            </a:extLst>
          </p:cNvPr>
          <p:cNvSpPr>
            <a:spLocks noGrp="1" noChangeArrowheads="1"/>
          </p:cNvSpPr>
          <p:nvPr>
            <p:ph type="body" idx="2"/>
          </p:nvPr>
        </p:nvSpPr>
        <p:spPr bwMode="auto">
          <a:xfrm>
            <a:off x="325385" y="1741066"/>
            <a:ext cx="8411029" cy="184665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indent="0" eaLnBrk="0" fontAlgn="base" hangingPunct="0">
              <a:spcBef>
                <a:spcPct val="0"/>
              </a:spcBef>
              <a:spcAft>
                <a:spcPct val="0"/>
              </a:spcAft>
              <a:buClrTx/>
              <a:buSzTx/>
            </a:pPr>
            <a:endParaRPr lang="en-US" b="0" dirty="0"/>
          </a:p>
          <a:p>
            <a:pPr>
              <a:spcBef>
                <a:spcPts val="0"/>
              </a:spcBef>
              <a:buClr>
                <a:srgbClr val="000000"/>
              </a:buClr>
            </a:pPr>
            <a:r>
              <a:rPr lang="ro" sz="1400" b="0" dirty="0">
                <a:solidFill>
                  <a:srgbClr val="000000"/>
                </a:solidFill>
              </a:rPr>
              <a:t>[11] </a:t>
            </a:r>
            <a:r>
              <a:rPr lang="ro" sz="1400" b="0" dirty="0">
                <a:solidFill>
                  <a:srgbClr val="000000"/>
                </a:solidFill>
                <a:hlinkClick r:id="rId3"/>
              </a:rPr>
              <a:t>https://www.cii.co.uk/media/6158020/a-useful-guide-to-swot-analysis.pdf</a:t>
            </a:r>
            <a:r>
              <a:rPr lang="ro" sz="1400" b="0" dirty="0">
                <a:solidFill>
                  <a:srgbClr val="000000"/>
                </a:solidFill>
              </a:rPr>
              <a:t> </a:t>
            </a:r>
          </a:p>
          <a:p>
            <a:pPr>
              <a:spcBef>
                <a:spcPts val="0"/>
              </a:spcBef>
              <a:buClr>
                <a:srgbClr val="000000"/>
              </a:buClr>
            </a:pPr>
            <a:r>
              <a:rPr lang="ro" sz="1400" b="0" dirty="0">
                <a:solidFill>
                  <a:srgbClr val="000000"/>
                </a:solidFill>
              </a:rPr>
              <a:t>[12] </a:t>
            </a:r>
            <a:r>
              <a:rPr lang="ro" sz="1400" b="0" dirty="0">
                <a:solidFill>
                  <a:srgbClr val="000000"/>
                </a:solidFill>
                <a:hlinkClick r:id="rId4"/>
              </a:rPr>
              <a:t>https://pestleanalysis.com/benefits-of-swot-analysis/</a:t>
            </a:r>
            <a:r>
              <a:rPr lang="ro" sz="1400" b="0" dirty="0">
                <a:solidFill>
                  <a:srgbClr val="000000"/>
                </a:solidFill>
              </a:rPr>
              <a:t> </a:t>
            </a:r>
          </a:p>
          <a:p>
            <a:pPr>
              <a:spcBef>
                <a:spcPts val="0"/>
              </a:spcBef>
              <a:buClr>
                <a:srgbClr val="000000"/>
              </a:buClr>
            </a:pPr>
            <a:r>
              <a:rPr lang="ro" sz="1400" b="0" dirty="0">
                <a:solidFill>
                  <a:srgbClr val="000000"/>
                </a:solidFill>
              </a:rPr>
              <a:t>[13] </a:t>
            </a:r>
            <a:r>
              <a:rPr lang="ro" sz="1400" b="0" dirty="0">
                <a:solidFill>
                  <a:srgbClr val="000000"/>
                </a:solidFill>
                <a:hlinkClick r:id="rId5"/>
              </a:rPr>
              <a:t>https://www.masterclass.com/articles/strategic-thinking-guide</a:t>
            </a:r>
            <a:r>
              <a:rPr lang="ro" sz="1400" b="0" dirty="0">
                <a:solidFill>
                  <a:srgbClr val="000000"/>
                </a:solidFill>
              </a:rPr>
              <a:t> </a:t>
            </a:r>
          </a:p>
          <a:p>
            <a:pPr>
              <a:spcBef>
                <a:spcPts val="0"/>
              </a:spcBef>
              <a:buClr>
                <a:srgbClr val="000000"/>
              </a:buClr>
            </a:pPr>
            <a:r>
              <a:rPr lang="ro" sz="1400" b="0" dirty="0">
                <a:solidFill>
                  <a:srgbClr val="000000"/>
                </a:solidFill>
              </a:rPr>
              <a:t>[14] </a:t>
            </a:r>
            <a:r>
              <a:rPr lang="ro" sz="1400" b="0" dirty="0">
                <a:solidFill>
                  <a:srgbClr val="000000"/>
                </a:solidFill>
                <a:hlinkClick r:id="rId6"/>
              </a:rPr>
              <a:t>https://www.betterup.com/blog/big-picture-thinking</a:t>
            </a:r>
            <a:r>
              <a:rPr lang="ro" sz="1400" b="0" dirty="0">
                <a:solidFill>
                  <a:srgbClr val="000000"/>
                </a:solidFill>
              </a:rPr>
              <a:t> </a:t>
            </a:r>
          </a:p>
          <a:p>
            <a:pPr>
              <a:spcBef>
                <a:spcPts val="0"/>
              </a:spcBef>
              <a:buClr>
                <a:srgbClr val="000000"/>
              </a:buClr>
            </a:pPr>
            <a:r>
              <a:rPr lang="ro" sz="1400" b="0" dirty="0">
                <a:solidFill>
                  <a:srgbClr val="000000"/>
                </a:solidFill>
              </a:rPr>
              <a:t>[15] </a:t>
            </a:r>
            <a:r>
              <a:rPr lang="ro" sz="1400" b="0" dirty="0">
                <a:solidFill>
                  <a:srgbClr val="000000"/>
                </a:solidFill>
                <a:hlinkClick r:id="rId7"/>
              </a:rPr>
              <a:t>https://www.forbes.com/sites/forbescoachescouncil/2017/09/01/stop-doing-what-you-should-do-and-turn-your-thoughts-into-action/</a:t>
            </a:r>
            <a:r>
              <a:rPr lang="ro" sz="1400" b="0" dirty="0">
                <a:solidFill>
                  <a:srgbClr val="000000"/>
                </a:solidFill>
              </a:rPr>
              <a:t> </a:t>
            </a:r>
          </a:p>
          <a:p>
            <a:pPr>
              <a:spcBef>
                <a:spcPts val="0"/>
              </a:spcBef>
              <a:buClr>
                <a:srgbClr val="000000"/>
              </a:buClr>
            </a:pPr>
            <a:r>
              <a:rPr lang="ro" sz="1400" b="0" dirty="0">
                <a:solidFill>
                  <a:srgbClr val="000000"/>
                </a:solidFill>
              </a:rPr>
              <a:t>[16] </a:t>
            </a:r>
            <a:r>
              <a:rPr lang="ro" sz="1400" b="0" dirty="0">
                <a:solidFill>
                  <a:srgbClr val="000000"/>
                </a:solidFill>
                <a:hlinkClick r:id="rId8"/>
              </a:rPr>
              <a:t>https://www.investopedia.com/terms/b/business-plan.asp</a:t>
            </a:r>
            <a:r>
              <a:rPr lang="ro" sz="1400" b="0" dirty="0">
                <a:solidFill>
                  <a:srgbClr val="000000"/>
                </a:solidFill>
              </a:rPr>
              <a:t> </a:t>
            </a:r>
            <a:endParaRPr lang="en-US" sz="1400" b="0" dirty="0">
              <a:solidFill>
                <a:srgbClr val="000000"/>
              </a:solidFill>
            </a:endParaRPr>
          </a:p>
        </p:txBody>
      </p:sp>
    </p:spTree>
    <p:extLst>
      <p:ext uri="{BB962C8B-B14F-4D97-AF65-F5344CB8AC3E}">
        <p14:creationId xmlns:p14="http://schemas.microsoft.com/office/powerpoint/2010/main" val="364093049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Zástupný text 8">
            <a:extLst>
              <a:ext uri="{FF2B5EF4-FFF2-40B4-BE49-F238E27FC236}">
                <a16:creationId xmlns:a16="http://schemas.microsoft.com/office/drawing/2014/main" id="{F0A2DBE3-022A-10BF-85D3-8476EC5342D8}"/>
              </a:ext>
            </a:extLst>
          </p:cNvPr>
          <p:cNvSpPr>
            <a:spLocks noGrp="1"/>
          </p:cNvSpPr>
          <p:nvPr>
            <p:ph type="body" idx="1"/>
          </p:nvPr>
        </p:nvSpPr>
        <p:spPr>
          <a:xfrm>
            <a:off x="457200" y="1600201"/>
            <a:ext cx="8229600" cy="2828554"/>
          </a:xfrm>
        </p:spPr>
        <p:txBody>
          <a:bodyPr>
            <a:noAutofit/>
          </a:bodyPr>
          <a:lstStyle/>
          <a:p>
            <a:pPr marL="228600" indent="0"/>
            <a:r>
              <a:rPr lang="ro" sz="2400" b="0" dirty="0">
                <a:effectLst/>
                <a:latin typeface="Arial" panose="020B0604020202020204" pitchFamily="34" charset="0"/>
                <a:ea typeface="Cambria" panose="02040503050406030204" pitchFamily="18" charset="0"/>
                <a:cs typeface="Arial" panose="020B0604020202020204" pitchFamily="34" charset="0"/>
              </a:rPr>
              <a:t>Un plan de afaceri este un document care definește în detaliu obiectivele unei companii și modul în care aceasta intenționează să-și atingă obiectivele. Acest plan descrie afacerea dvs., obiectivele, strategiile, piața țintă și previziunile financiare.</a:t>
            </a:r>
            <a:endParaRPr lang="en-IE" sz="2400" b="0" dirty="0">
              <a:effectLst/>
              <a:latin typeface="Arial" panose="020B0604020202020204" pitchFamily="34" charset="0"/>
              <a:ea typeface="Cambria" panose="02040503050406030204" pitchFamily="18" charset="0"/>
              <a:cs typeface="Arial" panose="020B0604020202020204" pitchFamily="34" charset="0"/>
            </a:endParaRPr>
          </a:p>
          <a:p>
            <a:pPr marL="228600" indent="0"/>
            <a:r>
              <a:rPr lang="ro" sz="2400" b="0" dirty="0">
                <a:effectLst/>
                <a:latin typeface="Arial" panose="020B0604020202020204" pitchFamily="34" charset="0"/>
                <a:ea typeface="Cambria" panose="02040503050406030204" pitchFamily="18" charset="0"/>
                <a:cs typeface="Arial" panose="020B0604020202020204" pitchFamily="34" charset="0"/>
              </a:rPr>
              <a:t>Planul </a:t>
            </a:r>
            <a:r>
              <a:rPr lang="ro" sz="2400" dirty="0">
                <a:effectLst/>
                <a:latin typeface="Arial" panose="020B0604020202020204" pitchFamily="34" charset="0"/>
                <a:ea typeface="Cambria" panose="02040503050406030204" pitchFamily="18" charset="0"/>
                <a:cs typeface="Arial" panose="020B0604020202020204" pitchFamily="34" charset="0"/>
              </a:rPr>
              <a:t>de afaceri </a:t>
            </a:r>
            <a:r>
              <a:rPr lang="ro" sz="2400" b="0" dirty="0">
                <a:effectLst/>
                <a:latin typeface="Arial" panose="020B0604020202020204" pitchFamily="34" charset="0"/>
                <a:ea typeface="Cambria" panose="02040503050406030204" pitchFamily="18" charset="0"/>
                <a:cs typeface="Arial" panose="020B0604020202020204" pitchFamily="34" charset="0"/>
              </a:rPr>
              <a:t>este produsul unui </a:t>
            </a:r>
            <a:r>
              <a:rPr lang="ro" sz="2400" dirty="0">
                <a:effectLst/>
                <a:latin typeface="Arial" panose="020B0604020202020204" pitchFamily="34" charset="0"/>
                <a:ea typeface="Cambria" panose="02040503050406030204" pitchFamily="18" charset="0"/>
                <a:cs typeface="Arial" panose="020B0604020202020204" pitchFamily="34" charset="0"/>
              </a:rPr>
              <a:t>proces de gândire strategică </a:t>
            </a:r>
            <a:r>
              <a:rPr lang="ro" sz="2400" b="0" dirty="0">
                <a:effectLst/>
                <a:latin typeface="Arial" panose="020B0604020202020204" pitchFamily="34" charset="0"/>
                <a:ea typeface="Cambria" panose="02040503050406030204" pitchFamily="18" charset="0"/>
                <a:cs typeface="Arial" panose="020B0604020202020204" pitchFamily="34" charset="0"/>
              </a:rPr>
              <a:t>sau de planificare.</a:t>
            </a:r>
          </a:p>
          <a:p>
            <a:pPr marL="228600" indent="0"/>
            <a:endParaRPr lang="sk-SK" sz="2800" b="0" dirty="0"/>
          </a:p>
        </p:txBody>
      </p:sp>
      <p:sp>
        <p:nvSpPr>
          <p:cNvPr id="8" name="Nadpis 7">
            <a:extLst>
              <a:ext uri="{FF2B5EF4-FFF2-40B4-BE49-F238E27FC236}">
                <a16:creationId xmlns:a16="http://schemas.microsoft.com/office/drawing/2014/main" id="{4E0888AD-A247-DE0F-3CFD-B8D59A5E1E54}"/>
              </a:ext>
            </a:extLst>
          </p:cNvPr>
          <p:cNvSpPr>
            <a:spLocks noGrp="1"/>
          </p:cNvSpPr>
          <p:nvPr>
            <p:ph type="title"/>
          </p:nvPr>
        </p:nvSpPr>
        <p:spPr/>
        <p:txBody>
          <a:bodyPr/>
          <a:lstStyle/>
          <a:p>
            <a:r>
              <a:rPr lang="ro" dirty="0"/>
              <a:t>1.1 INTRODUCERE ÎN PLANUL DE AFACERI</a:t>
            </a:r>
            <a:endParaRPr lang="sk-SK" dirty="0"/>
          </a:p>
        </p:txBody>
      </p:sp>
      <p:sp>
        <p:nvSpPr>
          <p:cNvPr id="3" name="TextBox 2">
            <a:extLst>
              <a:ext uri="{FF2B5EF4-FFF2-40B4-BE49-F238E27FC236}">
                <a16:creationId xmlns:a16="http://schemas.microsoft.com/office/drawing/2014/main" id="{A525ED0C-E37D-C0FC-4764-59A8FCB9DF16}"/>
              </a:ext>
            </a:extLst>
          </p:cNvPr>
          <p:cNvSpPr txBox="1"/>
          <p:nvPr/>
        </p:nvSpPr>
        <p:spPr>
          <a:xfrm>
            <a:off x="2564561" y="4428755"/>
            <a:ext cx="6298641" cy="1569660"/>
          </a:xfrm>
          <a:prstGeom prst="rect">
            <a:avLst/>
          </a:prstGeom>
          <a:noFill/>
        </p:spPr>
        <p:txBody>
          <a:bodyPr wrap="square">
            <a:spAutoFit/>
          </a:bodyPr>
          <a:lstStyle/>
          <a:p>
            <a:r>
              <a:rPr lang="ro" sz="2400" dirty="0">
                <a:latin typeface="Arial" panose="020B0604020202020204" pitchFamily="34" charset="0"/>
                <a:cs typeface="Arial" panose="020B0604020202020204" pitchFamily="34" charset="0"/>
              </a:rPr>
              <a:t>Planul de afaceri este un ghid – o foaie de parcurs pentru afacerea dvs. care conturează obiectivele și detaliază modul în care intenționați să le atingeți.</a:t>
            </a:r>
            <a:endParaRPr lang="it-IT" sz="2400" dirty="0">
              <a:latin typeface="Arial" panose="020B0604020202020204" pitchFamily="34" charset="0"/>
              <a:cs typeface="Arial" panose="020B0604020202020204" pitchFamily="34" charset="0"/>
            </a:endParaRPr>
          </a:p>
        </p:txBody>
      </p:sp>
      <p:pic>
        <p:nvPicPr>
          <p:cNvPr id="5" name="Εικόνα 4" descr="Εικόνα που περιέχει είδη γραφείου, υπολογιστής, σκίτσο/σχέδιο, στυλό&#10;&#10;Περιγραφή που δημιουργήθηκε αυτόματα">
            <a:extLst>
              <a:ext uri="{FF2B5EF4-FFF2-40B4-BE49-F238E27FC236}">
                <a16:creationId xmlns:a16="http://schemas.microsoft.com/office/drawing/2014/main" id="{41FAACEF-DA9B-FE68-339E-44E4F9111497}"/>
              </a:ext>
            </a:extLst>
          </p:cNvPr>
          <p:cNvPicPr>
            <a:picLocks noChangeAspect="1"/>
          </p:cNvPicPr>
          <p:nvPr/>
        </p:nvPicPr>
        <p:blipFill>
          <a:blip r:embed="rId2"/>
          <a:stretch>
            <a:fillRect/>
          </a:stretch>
        </p:blipFill>
        <p:spPr>
          <a:xfrm>
            <a:off x="778042" y="4428755"/>
            <a:ext cx="1610117" cy="1619119"/>
          </a:xfrm>
          <a:prstGeom prst="rect">
            <a:avLst/>
          </a:prstGeom>
        </p:spPr>
      </p:pic>
      <p:sp>
        <p:nvSpPr>
          <p:cNvPr id="2" name="Rectangle 1"/>
          <p:cNvSpPr/>
          <p:nvPr/>
        </p:nvSpPr>
        <p:spPr>
          <a:xfrm>
            <a:off x="2257073" y="6151284"/>
            <a:ext cx="5351145" cy="553998"/>
          </a:xfrm>
          <a:prstGeom prst="rect">
            <a:avLst/>
          </a:prstGeom>
        </p:spPr>
        <p:txBody>
          <a:bodyPr wrap="none">
            <a:spAutoFit/>
          </a:bodyPr>
          <a:lstStyle/>
          <a:p>
            <a:pPr algn="ctr">
              <a:lnSpc>
                <a:spcPct val="150000"/>
              </a:lnSpc>
              <a:spcBef>
                <a:spcPts val="600"/>
              </a:spcBef>
            </a:pPr>
            <a:r>
              <a:rPr lang="ro" sz="2000" b="1" i="1" dirty="0">
                <a:latin typeface="Cambria" panose="02040503050406030204" pitchFamily="18" charset="0"/>
                <a:ea typeface="Cambria" panose="02040503050406030204" pitchFamily="18" charset="0"/>
                <a:cs typeface="Cambria" panose="02040503050406030204" pitchFamily="18" charset="0"/>
              </a:rPr>
              <a:t>„ Afacerea care nu reușește să planifice, plănuiește să eșueze.”</a:t>
            </a:r>
            <a:endParaRPr lang="en-US" sz="2000" dirty="0">
              <a:effectLst/>
              <a:latin typeface="Cambria" panose="02040503050406030204" pitchFamily="18" charset="0"/>
              <a:ea typeface="Cambria" panose="02040503050406030204" pitchFamily="18" charset="0"/>
              <a:cs typeface="Cambria" panose="02040503050406030204" pitchFamily="18" charset="0"/>
            </a:endParaRPr>
          </a:p>
        </p:txBody>
      </p:sp>
    </p:spTree>
    <p:extLst>
      <p:ext uri="{BB962C8B-B14F-4D97-AF65-F5344CB8AC3E}">
        <p14:creationId xmlns:p14="http://schemas.microsoft.com/office/powerpoint/2010/main" val="87113534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ro" dirty="0"/>
              <a:t>1.2 De ce aveți nevoie de un plan de afaceri?</a:t>
            </a:r>
          </a:p>
        </p:txBody>
      </p:sp>
      <p:sp>
        <p:nvSpPr>
          <p:cNvPr id="6" name="Rectangle 5"/>
          <p:cNvSpPr/>
          <p:nvPr/>
        </p:nvSpPr>
        <p:spPr>
          <a:xfrm>
            <a:off x="457200" y="1738100"/>
            <a:ext cx="8189495" cy="4555093"/>
          </a:xfrm>
          <a:prstGeom prst="rect">
            <a:avLst/>
          </a:prstGeom>
        </p:spPr>
        <p:txBody>
          <a:bodyPr wrap="square">
            <a:spAutoFit/>
          </a:bodyPr>
          <a:lstStyle/>
          <a:p>
            <a:pPr algn="just"/>
            <a:r>
              <a:rPr lang="ro" sz="2800" dirty="0">
                <a:latin typeface="+mj-lt"/>
                <a:ea typeface="Cambria" panose="02040503050406030204" pitchFamily="18" charset="0"/>
                <a:cs typeface="Cambria" panose="02040503050406030204" pitchFamily="18" charset="0"/>
              </a:rPr>
              <a:t>Fiecare afacere va beneficia de întocmirea unui plan de afaceri atent scris. Fă-ți timp pentru a scrie un plan de afaceri clar, concis și câștigător. Succesul afacerii tale depinde de asta.</a:t>
            </a:r>
            <a:endParaRPr lang="en-US" sz="2800" dirty="0">
              <a:latin typeface="+mj-lt"/>
              <a:ea typeface="Cambria" panose="02040503050406030204" pitchFamily="18" charset="0"/>
              <a:cs typeface="Cambria" panose="02040503050406030204" pitchFamily="18" charset="0"/>
            </a:endParaRPr>
          </a:p>
          <a:p>
            <a:pPr algn="just"/>
            <a:endParaRPr lang="en-US" dirty="0">
              <a:latin typeface="+mj-lt"/>
              <a:ea typeface="Cambria" panose="02040503050406030204" pitchFamily="18" charset="0"/>
              <a:cs typeface="Cambria" panose="02040503050406030204" pitchFamily="18" charset="0"/>
            </a:endParaRPr>
          </a:p>
          <a:p>
            <a:pPr algn="just"/>
            <a:r>
              <a:rPr lang="ro" sz="2800" dirty="0"/>
              <a:t>Există trei beneficii principale care fac afaceri la nivel internațional:</a:t>
            </a:r>
            <a:endParaRPr lang="en-US" sz="2800" dirty="0"/>
          </a:p>
          <a:p>
            <a:pPr algn="just"/>
            <a:r>
              <a:rPr lang="ro" sz="2800" dirty="0"/>
              <a:t>1. Pentru a servi drept ghid pentru afacerea dvs</a:t>
            </a:r>
          </a:p>
          <a:p>
            <a:pPr algn="just"/>
            <a:r>
              <a:rPr lang="ro" sz="2800" dirty="0"/>
              <a:t>2. Ca documentatie pentru finantare</a:t>
            </a:r>
          </a:p>
          <a:p>
            <a:pPr algn="just"/>
            <a:r>
              <a:rPr lang="ro" sz="2800" dirty="0"/>
              <a:t>3. Să lucreze pe piețele externe</a:t>
            </a:r>
          </a:p>
          <a:p>
            <a:pPr algn="just"/>
            <a:endParaRPr lang="en-US" sz="2000" b="1" dirty="0">
              <a:latin typeface="+mj-lt"/>
              <a:ea typeface="Cambria" panose="02040503050406030204" pitchFamily="18" charset="0"/>
            </a:endParaRPr>
          </a:p>
        </p:txBody>
      </p:sp>
    </p:spTree>
    <p:extLst>
      <p:ext uri="{BB962C8B-B14F-4D97-AF65-F5344CB8AC3E}">
        <p14:creationId xmlns:p14="http://schemas.microsoft.com/office/powerpoint/2010/main" val="177990871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Nadpis 7">
            <a:extLst>
              <a:ext uri="{FF2B5EF4-FFF2-40B4-BE49-F238E27FC236}">
                <a16:creationId xmlns:a16="http://schemas.microsoft.com/office/drawing/2014/main" id="{4E0888AD-A247-DE0F-3CFD-B8D59A5E1E54}"/>
              </a:ext>
            </a:extLst>
          </p:cNvPr>
          <p:cNvSpPr>
            <a:spLocks noGrp="1"/>
          </p:cNvSpPr>
          <p:nvPr>
            <p:ph type="title"/>
          </p:nvPr>
        </p:nvSpPr>
        <p:spPr>
          <a:xfrm>
            <a:off x="457200" y="152718"/>
            <a:ext cx="5791200" cy="1182958"/>
          </a:xfrm>
        </p:spPr>
        <p:txBody>
          <a:bodyPr/>
          <a:lstStyle/>
          <a:p>
            <a:r>
              <a:rPr lang="ro" dirty="0"/>
              <a:t>1.3 Tipuri de planuri de afaceri</a:t>
            </a:r>
            <a:endParaRPr lang="sk-SK" dirty="0"/>
          </a:p>
        </p:txBody>
      </p:sp>
      <p:pic>
        <p:nvPicPr>
          <p:cNvPr id="3" name="Εικόνα 2">
            <a:extLst>
              <a:ext uri="{FF2B5EF4-FFF2-40B4-BE49-F238E27FC236}">
                <a16:creationId xmlns:a16="http://schemas.microsoft.com/office/drawing/2014/main" id="{B3634FA7-CB83-2847-E134-06F27F3EC6A4}"/>
              </a:ext>
            </a:extLst>
          </p:cNvPr>
          <p:cNvPicPr>
            <a:picLocks noChangeAspect="1"/>
          </p:cNvPicPr>
          <p:nvPr/>
        </p:nvPicPr>
        <p:blipFill>
          <a:blip r:embed="rId2"/>
          <a:stretch>
            <a:fillRect/>
          </a:stretch>
        </p:blipFill>
        <p:spPr>
          <a:xfrm>
            <a:off x="716408" y="1894114"/>
            <a:ext cx="1549936" cy="1534886"/>
          </a:xfrm>
          <a:prstGeom prst="rect">
            <a:avLst/>
          </a:prstGeom>
        </p:spPr>
      </p:pic>
      <p:sp>
        <p:nvSpPr>
          <p:cNvPr id="5" name="TextBox 4">
            <a:extLst>
              <a:ext uri="{FF2B5EF4-FFF2-40B4-BE49-F238E27FC236}">
                <a16:creationId xmlns:a16="http://schemas.microsoft.com/office/drawing/2014/main" id="{B96E3036-8347-6D82-5314-10207A84952D}"/>
              </a:ext>
            </a:extLst>
          </p:cNvPr>
          <p:cNvSpPr txBox="1"/>
          <p:nvPr/>
        </p:nvSpPr>
        <p:spPr>
          <a:xfrm>
            <a:off x="192229" y="3429000"/>
            <a:ext cx="2982653" cy="3046988"/>
          </a:xfrm>
          <a:prstGeom prst="rect">
            <a:avLst/>
          </a:prstGeom>
          <a:noFill/>
        </p:spPr>
        <p:txBody>
          <a:bodyPr wrap="square">
            <a:spAutoFit/>
          </a:bodyPr>
          <a:lstStyle/>
          <a:p>
            <a:r>
              <a:rPr lang="ro" b="1" dirty="0"/>
              <a:t> </a:t>
            </a:r>
            <a:r>
              <a:rPr lang="ro" sz="1600" b="1" dirty="0"/>
              <a:t>Planul de afaceri de o pagină</a:t>
            </a:r>
          </a:p>
          <a:p>
            <a:endParaRPr lang="en-US" sz="1600" dirty="0"/>
          </a:p>
          <a:p>
            <a:r>
              <a:rPr lang="ro" sz="1600" dirty="0"/>
              <a:t>Rezumă punctele importante ale afacerii într-o singură pagină.</a:t>
            </a:r>
          </a:p>
          <a:p>
            <a:r>
              <a:rPr lang="ro" sz="1600" dirty="0"/>
              <a:t>Cel mai aplicabil scenariu pentru un plan de afaceri de o pagină este introducerea unui investitor (sau a unei alte părți) într-o afacere cu care nu este familiarizat.</a:t>
            </a:r>
            <a:endParaRPr lang="el-GR" sz="1600" dirty="0"/>
          </a:p>
        </p:txBody>
      </p:sp>
      <p:sp>
        <p:nvSpPr>
          <p:cNvPr id="7" name="TextBox 6">
            <a:extLst>
              <a:ext uri="{FF2B5EF4-FFF2-40B4-BE49-F238E27FC236}">
                <a16:creationId xmlns:a16="http://schemas.microsoft.com/office/drawing/2014/main" id="{9A811D0A-465B-B366-E52B-4B29788DCA67}"/>
              </a:ext>
            </a:extLst>
          </p:cNvPr>
          <p:cNvSpPr txBox="1"/>
          <p:nvPr/>
        </p:nvSpPr>
        <p:spPr>
          <a:xfrm>
            <a:off x="3174882" y="3429000"/>
            <a:ext cx="2710543" cy="2554545"/>
          </a:xfrm>
          <a:prstGeom prst="rect">
            <a:avLst/>
          </a:prstGeom>
          <a:noFill/>
        </p:spPr>
        <p:txBody>
          <a:bodyPr wrap="square">
            <a:spAutoFit/>
          </a:bodyPr>
          <a:lstStyle/>
          <a:p>
            <a:r>
              <a:rPr lang="ro" sz="1600" b="1" i="1" dirty="0">
                <a:latin typeface="Arial" panose="020B0604020202020204" pitchFamily="34" charset="0"/>
                <a:cs typeface="Arial" panose="020B0604020202020204" pitchFamily="34" charset="0"/>
              </a:rPr>
              <a:t>Mini-planul de afaceri</a:t>
            </a:r>
          </a:p>
          <a:p>
            <a:endParaRPr lang="it-IT" sz="1600" i="1" dirty="0">
              <a:latin typeface="Arial" panose="020B0604020202020204" pitchFamily="34" charset="0"/>
              <a:cs typeface="Arial" panose="020B0604020202020204" pitchFamily="34" charset="0"/>
            </a:endParaRPr>
          </a:p>
          <a:p>
            <a:r>
              <a:rPr lang="ro" sz="1600" dirty="0">
                <a:latin typeface="Arial" panose="020B0604020202020204" pitchFamily="34" charset="0"/>
                <a:cs typeface="Arial" panose="020B0604020202020204" pitchFamily="34" charset="0"/>
              </a:rPr>
              <a:t>Este un document de 1-10 pagini și oferă o mare parte din aceleași informații ca un plan de afaceri cuprinzător. Informațiile sunt condensate și minimizează toate detaliile fine și explicațiile.</a:t>
            </a:r>
            <a:endParaRPr lang="el-GR" sz="1600" dirty="0">
              <a:latin typeface="Arial" panose="020B0604020202020204" pitchFamily="34" charset="0"/>
              <a:cs typeface="Arial" panose="020B0604020202020204" pitchFamily="34" charset="0"/>
            </a:endParaRPr>
          </a:p>
        </p:txBody>
      </p:sp>
      <p:pic>
        <p:nvPicPr>
          <p:cNvPr id="10" name="Immagine 6">
            <a:extLst>
              <a:ext uri="{FF2B5EF4-FFF2-40B4-BE49-F238E27FC236}">
                <a16:creationId xmlns:a16="http://schemas.microsoft.com/office/drawing/2014/main" id="{FB771476-F45B-33C6-4515-6DCC076E4C84}"/>
              </a:ext>
            </a:extLst>
          </p:cNvPr>
          <p:cNvPicPr>
            <a:picLocks noChangeAspect="1"/>
          </p:cNvPicPr>
          <p:nvPr/>
        </p:nvPicPr>
        <p:blipFill>
          <a:blip r:embed="rId3"/>
          <a:stretch>
            <a:fillRect/>
          </a:stretch>
        </p:blipFill>
        <p:spPr>
          <a:xfrm>
            <a:off x="3709987" y="1828119"/>
            <a:ext cx="1724025" cy="1666875"/>
          </a:xfrm>
          <a:prstGeom prst="rect">
            <a:avLst/>
          </a:prstGeom>
        </p:spPr>
      </p:pic>
      <p:sp>
        <p:nvSpPr>
          <p:cNvPr id="12" name="TextBox 11">
            <a:extLst>
              <a:ext uri="{FF2B5EF4-FFF2-40B4-BE49-F238E27FC236}">
                <a16:creationId xmlns:a16="http://schemas.microsoft.com/office/drawing/2014/main" id="{514EF0B0-FDBE-C2A0-297F-720E6CA86E62}"/>
              </a:ext>
            </a:extLst>
          </p:cNvPr>
          <p:cNvSpPr txBox="1"/>
          <p:nvPr/>
        </p:nvSpPr>
        <p:spPr>
          <a:xfrm>
            <a:off x="5821413" y="3429000"/>
            <a:ext cx="3015309" cy="3046988"/>
          </a:xfrm>
          <a:prstGeom prst="rect">
            <a:avLst/>
          </a:prstGeom>
          <a:noFill/>
        </p:spPr>
        <p:txBody>
          <a:bodyPr wrap="square">
            <a:spAutoFit/>
          </a:bodyPr>
          <a:lstStyle/>
          <a:p>
            <a:r>
              <a:rPr lang="ro" sz="1600" b="1" i="1" dirty="0">
                <a:latin typeface="Arial" panose="020B0604020202020204" pitchFamily="34" charset="0"/>
                <a:cs typeface="Arial" panose="020B0604020202020204" pitchFamily="34" charset="0"/>
              </a:rPr>
              <a:t>Planul cuprinzător de afaceri</a:t>
            </a:r>
          </a:p>
          <a:p>
            <a:endParaRPr lang="it-IT" sz="1600" i="1" dirty="0">
              <a:latin typeface="Arial" panose="020B0604020202020204" pitchFamily="34" charset="0"/>
              <a:cs typeface="Arial" panose="020B0604020202020204" pitchFamily="34" charset="0"/>
            </a:endParaRPr>
          </a:p>
          <a:p>
            <a:r>
              <a:rPr lang="ro" sz="1600" dirty="0">
                <a:latin typeface="Arial" panose="020B0604020202020204" pitchFamily="34" charset="0"/>
                <a:cs typeface="Arial" panose="020B0604020202020204" pitchFamily="34" charset="0"/>
              </a:rPr>
              <a:t>Un plan cuprinzător începe cu un rezumat executiv (similar cu planul de afaceri de o pagină). Oferă cititorilor o imagine completă a afacerii, inclusiv problema pieței, soluția, misiunea companiei, obiectivele și scopurile, strategia de marketing</a:t>
            </a:r>
            <a:endParaRPr lang="it-IT" sz="1600" i="1" dirty="0">
              <a:latin typeface="Arial" panose="020B0604020202020204" pitchFamily="34" charset="0"/>
              <a:cs typeface="Arial" panose="020B0604020202020204" pitchFamily="34" charset="0"/>
            </a:endParaRPr>
          </a:p>
        </p:txBody>
      </p:sp>
      <p:pic>
        <p:nvPicPr>
          <p:cNvPr id="13" name="Segnaposto contenuto 7">
            <a:extLst>
              <a:ext uri="{FF2B5EF4-FFF2-40B4-BE49-F238E27FC236}">
                <a16:creationId xmlns:a16="http://schemas.microsoft.com/office/drawing/2014/main" id="{6867A25E-3099-63F1-E54D-91D9B3D79E29}"/>
              </a:ext>
            </a:extLst>
          </p:cNvPr>
          <p:cNvPicPr>
            <a:picLocks noChangeAspect="1"/>
          </p:cNvPicPr>
          <p:nvPr/>
        </p:nvPicPr>
        <p:blipFill>
          <a:blip r:embed="rId4"/>
          <a:stretch>
            <a:fillRect/>
          </a:stretch>
        </p:blipFill>
        <p:spPr>
          <a:xfrm>
            <a:off x="6563841" y="1666194"/>
            <a:ext cx="1676400" cy="1828800"/>
          </a:xfrm>
          <a:prstGeom prst="rect">
            <a:avLst/>
          </a:prstGeom>
          <a:noFill/>
          <a:ln>
            <a:noFill/>
          </a:ln>
        </p:spPr>
      </p:pic>
    </p:spTree>
    <p:extLst>
      <p:ext uri="{BB962C8B-B14F-4D97-AF65-F5344CB8AC3E}">
        <p14:creationId xmlns:p14="http://schemas.microsoft.com/office/powerpoint/2010/main" val="188576494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a:xfrm>
            <a:off x="457200" y="1881554"/>
            <a:ext cx="7924800" cy="4480560"/>
          </a:xfrm>
        </p:spPr>
        <p:txBody>
          <a:bodyPr>
            <a:normAutofit fontScale="92500" lnSpcReduction="20000"/>
          </a:bodyPr>
          <a:lstStyle/>
          <a:p>
            <a:pPr algn="just"/>
            <a:r>
              <a:rPr lang="ro" sz="3000" b="0" dirty="0">
                <a:latin typeface="+mj-lt"/>
                <a:cs typeface="Calibri" panose="020F0502020204030204" pitchFamily="34" charset="0"/>
              </a:rPr>
              <a:t>Depinde de natura afacerii. Dacă aveți un concept simplu, este posibil să îl puteți exprima în foarte puține cuvinte. Scopul planului dvs. determină și durata acestuia.</a:t>
            </a:r>
          </a:p>
          <a:p>
            <a:pPr algn="just"/>
            <a:r>
              <a:rPr lang="ro" sz="3000" b="0" dirty="0">
                <a:latin typeface="+mj-lt"/>
                <a:cs typeface="Calibri" panose="020F0502020204030204" pitchFamily="34" charset="0"/>
              </a:rPr>
              <a:t>Cu toate acestea, nu ar trebui să finalizați un plan de afaceri și să trimiteți acel plan de afaceri pentru fiecare situație.</a:t>
            </a:r>
          </a:p>
          <a:p>
            <a:pPr algn="just"/>
            <a:r>
              <a:rPr lang="ro" sz="3000" b="0" dirty="0">
                <a:latin typeface="+mj-lt"/>
                <a:cs typeface="Calibri" panose="020F0502020204030204" pitchFamily="34" charset="0"/>
              </a:rPr>
              <a:t>Ar trebui să aveți toate cele trei tipuri de planuri de afaceri în arsenalul dvs. și să puteți furniza planul de afaceri potrivit atunci când este necesar.</a:t>
            </a:r>
          </a:p>
          <a:p>
            <a:endParaRPr lang="en-US" dirty="0"/>
          </a:p>
        </p:txBody>
      </p:sp>
      <p:sp>
        <p:nvSpPr>
          <p:cNvPr id="4" name="Title 3"/>
          <p:cNvSpPr>
            <a:spLocks noGrp="1"/>
          </p:cNvSpPr>
          <p:nvPr>
            <p:ph type="title"/>
          </p:nvPr>
        </p:nvSpPr>
        <p:spPr/>
        <p:txBody>
          <a:bodyPr/>
          <a:lstStyle/>
          <a:p>
            <a:r>
              <a:rPr lang="ro" dirty="0"/>
              <a:t>1.4 DE CE TIPURI DE PLAN AM NEVOIE?</a:t>
            </a:r>
          </a:p>
        </p:txBody>
      </p:sp>
    </p:spTree>
    <p:extLst>
      <p:ext uri="{BB962C8B-B14F-4D97-AF65-F5344CB8AC3E}">
        <p14:creationId xmlns:p14="http://schemas.microsoft.com/office/powerpoint/2010/main" val="304643148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Zástupný text 8">
            <a:extLst>
              <a:ext uri="{FF2B5EF4-FFF2-40B4-BE49-F238E27FC236}">
                <a16:creationId xmlns:a16="http://schemas.microsoft.com/office/drawing/2014/main" id="{F0A2DBE3-022A-10BF-85D3-8476EC5342D8}"/>
              </a:ext>
            </a:extLst>
          </p:cNvPr>
          <p:cNvSpPr>
            <a:spLocks noGrp="1"/>
          </p:cNvSpPr>
          <p:nvPr>
            <p:ph type="body" idx="1"/>
          </p:nvPr>
        </p:nvSpPr>
        <p:spPr>
          <a:xfrm>
            <a:off x="328246" y="1676400"/>
            <a:ext cx="8335108" cy="5181600"/>
          </a:xfrm>
        </p:spPr>
        <p:txBody>
          <a:bodyPr>
            <a:noAutofit/>
          </a:bodyPr>
          <a:lstStyle/>
          <a:p>
            <a:pPr marL="228600" indent="0" algn="just"/>
            <a:r>
              <a:rPr lang="ro" sz="1800" b="0" dirty="0"/>
              <a:t>Un plan de afaceri bun:</a:t>
            </a:r>
          </a:p>
          <a:p>
            <a:pPr marL="571500" indent="-342900" algn="just">
              <a:buFont typeface="Arial" panose="020B0604020202020204" pitchFamily="34" charset="0"/>
              <a:buChar char="•"/>
            </a:pPr>
            <a:r>
              <a:rPr lang="ro" sz="1800" b="0" dirty="0"/>
              <a:t>ar trebui să sublinieze toate costurile proiectate și potențialele capcane ale fiecărei decizii pe care o ia o companie. De fapt, foarte puține companii sunt capabile să treacă mult timp fără una . </a:t>
            </a:r>
            <a:endParaRPr lang="sk-SK" sz="1800" b="0" dirty="0"/>
          </a:p>
          <a:p>
            <a:pPr marL="571500" indent="-342900" algn="just">
              <a:buFont typeface="Arial" panose="020B0604020202020204" pitchFamily="34" charset="0"/>
              <a:buChar char="•"/>
            </a:pPr>
            <a:r>
              <a:rPr lang="ro" sz="1800" b="0" dirty="0"/>
              <a:t>precizează modul în care afacerea intenționează să-și atingă obiectivele .</a:t>
            </a:r>
          </a:p>
          <a:p>
            <a:pPr marL="571500" indent="-342900" algn="just">
              <a:buFont typeface="Arial" panose="020B0604020202020204" pitchFamily="34" charset="0"/>
              <a:buChar char="•"/>
            </a:pPr>
            <a:r>
              <a:rPr lang="ro" sz="1800" b="0" dirty="0"/>
              <a:t>poate ajuta proprietarul-manager să cristalizeze și să-și concentreze ideile. De asemenea, îl poate ajuta să-și stabilească obiective și să-i ofere o etapă în funcție de care să monitorizeze performanța.</a:t>
            </a:r>
            <a:endParaRPr lang="en-US" sz="1800" b="0" dirty="0"/>
          </a:p>
          <a:p>
            <a:pPr marL="571500" indent="-342900" algn="just">
              <a:buFont typeface="Arial" panose="020B0604020202020204" pitchFamily="34" charset="0"/>
              <a:buChar char="•"/>
            </a:pPr>
            <a:r>
              <a:rPr lang="ro" sz="1800" b="0" dirty="0"/>
              <a:t>acționează ca un vehicul pentru a atrage orice finanțare externă a nevoilor afacerii , poate convinge investitorii că proprietarul-manager a identificat oportunități mari de creștere.</a:t>
            </a:r>
          </a:p>
          <a:p>
            <a:pPr marL="571500" indent="-342900" algn="just">
              <a:buFont typeface="Arial" panose="020B0604020202020204" pitchFamily="34" charset="0"/>
              <a:buChar char="•"/>
            </a:pPr>
            <a:r>
              <a:rPr lang="ro" sz="1800" b="0" dirty="0"/>
              <a:t>implică viziunea pe termen lung a afacerii și a mediului acesteia. Un plan de afaceri bun ar trebui să transmită o sinceritate a scopului și a analizei care să confere credibilitate atât planului, cât și antreprenorului care îl depune.</a:t>
            </a:r>
            <a:endParaRPr lang="sk-SK" sz="1800" b="0" dirty="0"/>
          </a:p>
        </p:txBody>
      </p:sp>
      <p:sp>
        <p:nvSpPr>
          <p:cNvPr id="8" name="Nadpis 7">
            <a:extLst>
              <a:ext uri="{FF2B5EF4-FFF2-40B4-BE49-F238E27FC236}">
                <a16:creationId xmlns:a16="http://schemas.microsoft.com/office/drawing/2014/main" id="{4E0888AD-A247-DE0F-3CFD-B8D59A5E1E54}"/>
              </a:ext>
            </a:extLst>
          </p:cNvPr>
          <p:cNvSpPr>
            <a:spLocks noGrp="1"/>
          </p:cNvSpPr>
          <p:nvPr>
            <p:ph type="title"/>
          </p:nvPr>
        </p:nvSpPr>
        <p:spPr/>
        <p:txBody>
          <a:bodyPr/>
          <a:lstStyle/>
          <a:p>
            <a:r>
              <a:rPr lang="ro" dirty="0"/>
              <a:t>1.5 Importanța unui plan de afaceri bun</a:t>
            </a:r>
            <a:endParaRPr lang="sk-SK" dirty="0"/>
          </a:p>
        </p:txBody>
      </p:sp>
    </p:spTree>
    <p:extLst>
      <p:ext uri="{BB962C8B-B14F-4D97-AF65-F5344CB8AC3E}">
        <p14:creationId xmlns:p14="http://schemas.microsoft.com/office/powerpoint/2010/main" val="27779046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Zástupný text 8">
            <a:extLst>
              <a:ext uri="{FF2B5EF4-FFF2-40B4-BE49-F238E27FC236}">
                <a16:creationId xmlns:a16="http://schemas.microsoft.com/office/drawing/2014/main" id="{F0A2DBE3-022A-10BF-85D3-8476EC5342D8}"/>
              </a:ext>
            </a:extLst>
          </p:cNvPr>
          <p:cNvSpPr>
            <a:spLocks noGrp="1"/>
          </p:cNvSpPr>
          <p:nvPr>
            <p:ph type="body" idx="1"/>
          </p:nvPr>
        </p:nvSpPr>
        <p:spPr>
          <a:xfrm>
            <a:off x="457200" y="1547446"/>
            <a:ext cx="8229600" cy="5108178"/>
          </a:xfrm>
        </p:spPr>
        <p:txBody>
          <a:bodyPr>
            <a:noAutofit/>
          </a:bodyPr>
          <a:lstStyle/>
          <a:p>
            <a:pPr marL="228600" indent="0" algn="just"/>
            <a:r>
              <a:rPr lang="ro" sz="2200" b="0" dirty="0"/>
              <a:t>Pentru o afacere existentă, acest proces implică mai întâi să se împace cu obiectivele personale ale proprietarului-manager</a:t>
            </a:r>
            <a:r>
              <a:rPr lang="en-US" sz="2200" b="0" dirty="0"/>
              <a:t>.</a:t>
            </a:r>
          </a:p>
          <a:p>
            <a:pPr marL="571500" indent="-342900" algn="just">
              <a:buFont typeface="Arial" panose="020B0604020202020204" pitchFamily="34" charset="0"/>
              <a:buChar char="•"/>
            </a:pPr>
            <a:r>
              <a:rPr lang="ro" sz="2200" b="0" dirty="0"/>
              <a:t>Vrem venituri sau creșterea capitalului?</a:t>
            </a:r>
          </a:p>
          <a:p>
            <a:pPr marL="571500" indent="-342900" algn="just">
              <a:buFont typeface="Arial" panose="020B0604020202020204" pitchFamily="34" charset="0"/>
              <a:buChar char="•"/>
            </a:pPr>
            <a:r>
              <a:rPr lang="ro" sz="2200" b="0" dirty="0"/>
              <a:t>Vrem să vindem afacerea ca o întreprindere în funcțiune când ajunge la maturitate sau vrem să o transmitem copiilor noștri?</a:t>
            </a:r>
          </a:p>
          <a:p>
            <a:pPr marL="571500" indent="-342900" algn="just">
              <a:buFont typeface="Arial" panose="020B0604020202020204" pitchFamily="34" charset="0"/>
              <a:buChar char="•"/>
            </a:pPr>
            <a:r>
              <a:rPr lang="ro" sz="2200" b="0" dirty="0"/>
              <a:t>Vrem să ne asumăm riscuri în afacere sau prețuim mai mult securitatea ?</a:t>
            </a:r>
            <a:endParaRPr lang="en-US" sz="2200" b="0" dirty="0"/>
          </a:p>
          <a:p>
            <a:pPr marL="228600" indent="0" algn="just"/>
            <a:r>
              <a:rPr lang="ro" sz="2200" b="0" dirty="0"/>
              <a:t>În al doilea rând, implică acceptarea punctelor forte și a punctelor slabe ale afacerii existente, precum și cu oportunitățile și amenințările cu care se confruntă. Aceasta este adesea numită „audit de poziție” sau analiză „SWOT” (puncte forte, puncte slabe, oportunități, amenințări).</a:t>
            </a:r>
            <a:endParaRPr lang="en-US" sz="2200" b="0" dirty="0"/>
          </a:p>
        </p:txBody>
      </p:sp>
      <p:sp>
        <p:nvSpPr>
          <p:cNvPr id="8" name="Nadpis 7">
            <a:extLst>
              <a:ext uri="{FF2B5EF4-FFF2-40B4-BE49-F238E27FC236}">
                <a16:creationId xmlns:a16="http://schemas.microsoft.com/office/drawing/2014/main" id="{4E0888AD-A247-DE0F-3CFD-B8D59A5E1E54}"/>
              </a:ext>
            </a:extLst>
          </p:cNvPr>
          <p:cNvSpPr>
            <a:spLocks noGrp="1"/>
          </p:cNvSpPr>
          <p:nvPr>
            <p:ph type="title"/>
          </p:nvPr>
        </p:nvSpPr>
        <p:spPr>
          <a:xfrm>
            <a:off x="457200" y="152718"/>
            <a:ext cx="6444532" cy="949251"/>
          </a:xfrm>
        </p:spPr>
        <p:txBody>
          <a:bodyPr/>
          <a:lstStyle/>
          <a:p>
            <a:r>
              <a:rPr lang="ro" dirty="0"/>
              <a:t>1.6 Procesul de planificare</a:t>
            </a:r>
          </a:p>
        </p:txBody>
      </p:sp>
    </p:spTree>
    <p:extLst>
      <p:ext uri="{BB962C8B-B14F-4D97-AF65-F5344CB8AC3E}">
        <p14:creationId xmlns:p14="http://schemas.microsoft.com/office/powerpoint/2010/main" val="399442632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Zástupný text 8">
            <a:extLst>
              <a:ext uri="{FF2B5EF4-FFF2-40B4-BE49-F238E27FC236}">
                <a16:creationId xmlns:a16="http://schemas.microsoft.com/office/drawing/2014/main" id="{F0A2DBE3-022A-10BF-85D3-8476EC5342D8}"/>
              </a:ext>
            </a:extLst>
          </p:cNvPr>
          <p:cNvSpPr>
            <a:spLocks noGrp="1"/>
          </p:cNvSpPr>
          <p:nvPr>
            <p:ph type="body" idx="1"/>
          </p:nvPr>
        </p:nvSpPr>
        <p:spPr>
          <a:xfrm>
            <a:off x="457200" y="1600200"/>
            <a:ext cx="8229600" cy="5031188"/>
          </a:xfrm>
        </p:spPr>
        <p:txBody>
          <a:bodyPr>
            <a:normAutofit/>
          </a:bodyPr>
          <a:lstStyle/>
          <a:p>
            <a:pPr marL="457200" lvl="1" indent="0" algn="ctr">
              <a:spcBef>
                <a:spcPts val="0"/>
              </a:spcBef>
              <a:buNone/>
            </a:pPr>
            <a:r>
              <a:rPr lang="ro" sz="3000" dirty="0"/>
              <a:t>Întregul proces de planificare este prezentat schematic în figura de mai jos.</a:t>
            </a:r>
            <a:endParaRPr lang="sk-SK" sz="3000" b="0" dirty="0"/>
          </a:p>
        </p:txBody>
      </p:sp>
      <p:sp>
        <p:nvSpPr>
          <p:cNvPr id="8" name="Nadpis 7">
            <a:extLst>
              <a:ext uri="{FF2B5EF4-FFF2-40B4-BE49-F238E27FC236}">
                <a16:creationId xmlns:a16="http://schemas.microsoft.com/office/drawing/2014/main" id="{4E0888AD-A247-DE0F-3CFD-B8D59A5E1E54}"/>
              </a:ext>
            </a:extLst>
          </p:cNvPr>
          <p:cNvSpPr>
            <a:spLocks noGrp="1"/>
          </p:cNvSpPr>
          <p:nvPr>
            <p:ph type="title"/>
          </p:nvPr>
        </p:nvSpPr>
        <p:spPr>
          <a:xfrm>
            <a:off x="457200" y="152718"/>
            <a:ext cx="5533292" cy="1371600"/>
          </a:xfrm>
        </p:spPr>
        <p:txBody>
          <a:bodyPr/>
          <a:lstStyle/>
          <a:p>
            <a:r>
              <a:rPr lang="ro" dirty="0"/>
              <a:t>1.6 . Procesul de planificare</a:t>
            </a:r>
          </a:p>
        </p:txBody>
      </p:sp>
      <p:pic>
        <p:nvPicPr>
          <p:cNvPr id="4" name="Picture 3"/>
          <p:cNvPicPr/>
          <p:nvPr/>
        </p:nvPicPr>
        <p:blipFill>
          <a:blip r:embed="rId2"/>
          <a:stretch>
            <a:fillRect/>
          </a:stretch>
        </p:blipFill>
        <p:spPr>
          <a:xfrm>
            <a:off x="1582615" y="2476483"/>
            <a:ext cx="6611816" cy="4381517"/>
          </a:xfrm>
          <a:prstGeom prst="rect">
            <a:avLst/>
          </a:prstGeom>
        </p:spPr>
      </p:pic>
    </p:spTree>
    <p:extLst>
      <p:ext uri="{BB962C8B-B14F-4D97-AF65-F5344CB8AC3E}">
        <p14:creationId xmlns:p14="http://schemas.microsoft.com/office/powerpoint/2010/main" val="638590094"/>
      </p:ext>
    </p:extLst>
  </p:cSld>
  <p:clrMapOvr>
    <a:masterClrMapping/>
  </p:clrMapOvr>
</p:sld>
</file>

<file path=ppt/theme/theme1.xml><?xml version="1.0" encoding="utf-8"?>
<a:theme xmlns:a="http://schemas.openxmlformats.org/drawingml/2006/main" name="Základné">
  <a:themeElements>
    <a:clrScheme name="Blue Green">
      <a:dk1>
        <a:srgbClr val="000000"/>
      </a:dk1>
      <a:lt1>
        <a:srgbClr val="FFFFFF"/>
      </a:lt1>
      <a:dk2>
        <a:srgbClr val="373545"/>
      </a:dk2>
      <a:lt2>
        <a:srgbClr val="CEDBE6"/>
      </a:lt2>
      <a:accent1>
        <a:srgbClr val="3494BA"/>
      </a:accent1>
      <a:accent2>
        <a:srgbClr val="58B6C0"/>
      </a:accent2>
      <a:accent3>
        <a:srgbClr val="75BDA7"/>
      </a:accent3>
      <a:accent4>
        <a:srgbClr val="7A8C8E"/>
      </a:accent4>
      <a:accent5>
        <a:srgbClr val="84ACB6"/>
      </a:accent5>
      <a:accent6>
        <a:srgbClr val="2683C6"/>
      </a:accent6>
      <a:hlink>
        <a:srgbClr val="6B9F25"/>
      </a:hlink>
      <a:folHlink>
        <a:srgbClr val="9F6715"/>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Motív Offic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3435</TotalTime>
  <Words>1979</Words>
  <Application>Microsoft Office PowerPoint</Application>
  <PresentationFormat>On-screen Show (4:3)</PresentationFormat>
  <Paragraphs>140</Paragraphs>
  <Slides>23</Slides>
  <Notes>8</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23</vt:i4>
      </vt:variant>
    </vt:vector>
  </HeadingPairs>
  <TitlesOfParts>
    <vt:vector size="29" baseType="lpstr">
      <vt:lpstr>Arial Black</vt:lpstr>
      <vt:lpstr>Arial</vt:lpstr>
      <vt:lpstr>Cambria</vt:lpstr>
      <vt:lpstr>Wingdings</vt:lpstr>
      <vt:lpstr>Calibri</vt:lpstr>
      <vt:lpstr>Základné</vt:lpstr>
      <vt:lpstr>Fundamentele planului de afaceri</vt:lpstr>
      <vt:lpstr>INTRODUCERE</vt:lpstr>
      <vt:lpstr>1.1 INTRODUCERE ÎN PLANUL DE AFACERI</vt:lpstr>
      <vt:lpstr>1.2 De ce aveți nevoie de un plan de afaceri?</vt:lpstr>
      <vt:lpstr>1.3 Tipuri de planuri de afaceri</vt:lpstr>
      <vt:lpstr>1.4 DE CE TIPURI DE PLAN AM NEVOIE?</vt:lpstr>
      <vt:lpstr>1.5 Importanța unui plan de afaceri bun</vt:lpstr>
      <vt:lpstr>1.6 Procesul de planificare</vt:lpstr>
      <vt:lpstr>1.6 . Procesul de planificare</vt:lpstr>
      <vt:lpstr>2.1 Cum se scrie un plan de afaceri</vt:lpstr>
      <vt:lpstr>2.1 COMPONENTELE </vt:lpstr>
      <vt:lpstr>3.1 Ce este o analiză SWOT?</vt:lpstr>
      <vt:lpstr>3.2 Ilustrație SWOT</vt:lpstr>
      <vt:lpstr>3.3 Beneficiile unei analize SWOT</vt:lpstr>
      <vt:lpstr>Strategii de gândire</vt:lpstr>
      <vt:lpstr>Văzând imaginea de ansamblu</vt:lpstr>
      <vt:lpstr>Planificare dinainte</vt:lpstr>
      <vt:lpstr>Planificare dinainte</vt:lpstr>
      <vt:lpstr>5.1 De ce eșuează planurile de afaceri?</vt:lpstr>
      <vt:lpstr>5.2 Considerații pentru un plan de afaceri</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SOCIAL MEDIA FUNDAMENTALS</dc:title>
  <dc:creator>Zuzana Palková</dc:creator>
  <cp:keywords>, docId:FEAE9D3EE14EEF56F3E87659DAC5975E</cp:keywords>
  <cp:lastModifiedBy>User-ITD</cp:lastModifiedBy>
  <cp:revision>73</cp:revision>
  <dcterms:created xsi:type="dcterms:W3CDTF">2019-02-10T21:49:04Z</dcterms:created>
  <dcterms:modified xsi:type="dcterms:W3CDTF">2024-01-21T15:18:57Z</dcterms:modified>
</cp:coreProperties>
</file>