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7315200" cy="9601200"/>
  <p:embeddedFontLst>
    <p:embeddedFont>
      <p:font typeface="Arial Black" panose="020B0604020202020204" pitchFamily="34" charset="0"/>
      <p:regular r:id="rId26"/>
      <p:bold r:id="rId27"/>
    </p:embeddedFont>
    <p:embeddedFont>
      <p:font typeface="Calibri" panose="020F0502020204030204" pitchFamily="34" charset="0"/>
      <p:regular r:id="rId28"/>
      <p:bold r:id="rId29"/>
      <p:italic r:id="rId30"/>
      <p:boldItalic r:id="rId31"/>
    </p:embeddedFont>
    <p:embeddedFont>
      <p:font typeface="Cambria" panose="02040503050406030204" pitchFamily="18"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jKaLM8n88RFD/FZd6/mYJoGiq1c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1904"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17: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 name="Google Shape;76;p17: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26: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2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7: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2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8: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2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9: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2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30: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3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3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p3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2: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3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33: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p3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34: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2" name="Google Shape;192;p3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35: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3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8: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 name="Google Shape;84;p1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36: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3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3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3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p3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38: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38: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3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39: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 name="Google Shape;227;p39: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9: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1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0: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1: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2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22: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2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2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2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4: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2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25: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2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18"/>
        <p:cNvGrpSpPr/>
        <p:nvPr/>
      </p:nvGrpSpPr>
      <p:grpSpPr>
        <a:xfrm>
          <a:off x="0" y="0"/>
          <a:ext cx="0" cy="0"/>
          <a:chOff x="0" y="0"/>
          <a:chExt cx="0" cy="0"/>
        </a:xfrm>
      </p:grpSpPr>
      <p:sp>
        <p:nvSpPr>
          <p:cNvPr id="19" name="Google Shape;19;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20" name="Google Shape;20;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21" name="Google Shape;21;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24" name="Google Shape;24;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25"/>
        <p:cNvGrpSpPr/>
        <p:nvPr/>
      </p:nvGrpSpPr>
      <p:grpSpPr>
        <a:xfrm>
          <a:off x="0" y="0"/>
          <a:ext cx="0" cy="0"/>
          <a:chOff x="0" y="0"/>
          <a:chExt cx="0" cy="0"/>
        </a:xfrm>
      </p:grpSpPr>
      <p:sp>
        <p:nvSpPr>
          <p:cNvPr id="26" name="Google Shape;26;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8" name="Google Shape;28;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 name="Google Shape;31;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 name="Google Shape;32;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pic>
        <p:nvPicPr>
          <p:cNvPr id="33" name="Google Shape;33;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Nadpis a obsah" type="obj">
  <p:cSld name="OBJECT">
    <p:spTree>
      <p:nvGrpSpPr>
        <p:cNvPr id="1" name="Shape 34"/>
        <p:cNvGrpSpPr/>
        <p:nvPr/>
      </p:nvGrpSpPr>
      <p:grpSpPr>
        <a:xfrm>
          <a:off x="0" y="0"/>
          <a:ext cx="0" cy="0"/>
          <a:chOff x="0" y="0"/>
          <a:chExt cx="0" cy="0"/>
        </a:xfrm>
      </p:grpSpPr>
      <p:sp>
        <p:nvSpPr>
          <p:cNvPr id="35" name="Google Shape;35;p4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0"/>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37" name="Google Shape;37;p4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43" name="Google Shape;43;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44" name="Google Shape;44;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47"/>
        <p:cNvGrpSpPr/>
        <p:nvPr/>
      </p:nvGrpSpPr>
      <p:grpSpPr>
        <a:xfrm>
          <a:off x="0" y="0"/>
          <a:ext cx="0" cy="0"/>
          <a:chOff x="0" y="0"/>
          <a:chExt cx="0" cy="0"/>
        </a:xfrm>
      </p:grpSpPr>
      <p:sp>
        <p:nvSpPr>
          <p:cNvPr id="48" name="Google Shape;48;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52"/>
        <p:cNvGrpSpPr/>
        <p:nvPr/>
      </p:nvGrpSpPr>
      <p:grpSpPr>
        <a:xfrm>
          <a:off x="0" y="0"/>
          <a:ext cx="0" cy="0"/>
          <a:chOff x="0" y="0"/>
          <a:chExt cx="0" cy="0"/>
        </a:xfrm>
      </p:grpSpPr>
      <p:sp>
        <p:nvSpPr>
          <p:cNvPr id="53" name="Google Shape;53;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4" name="Google Shape;54;p13"/>
          <p:cNvSpPr>
            <a:spLocks noGrp="1"/>
          </p:cNvSpPr>
          <p:nvPr>
            <p:ph type="pic" idx="2"/>
          </p:nvPr>
        </p:nvSpPr>
        <p:spPr>
          <a:xfrm>
            <a:off x="-1" y="0"/>
            <a:ext cx="9000877" cy="4846320"/>
          </a:xfrm>
          <a:prstGeom prst="rect">
            <a:avLst/>
          </a:prstGeom>
          <a:solidFill>
            <a:srgbClr val="BFBFBF"/>
          </a:solidFill>
          <a:ln>
            <a:noFill/>
          </a:ln>
        </p:spPr>
      </p:sp>
      <p:sp>
        <p:nvSpPr>
          <p:cNvPr id="55" name="Google Shape;55;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56" name="Google Shape;56;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59" name="Google Shape;59;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64" name="Google Shape;64;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70" name="Google Shape;70;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0">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emerald.com/insight/content/doi/10.1108/00251740210437725/full/html?casa_token=8hwIL8Ab4noAAAAA:cREJOyFnBMfj7d1MgG-SYIvltmShOU5Qo9vQuuyuNJRdvPNEtpsZEi5bBVI0IH2Ad89-Nh5C-5XWztIamLmBCAiEZ6bI7x2vNilkdZLZ_-3JBOOsaZViaQ"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ctrTitle"/>
          </p:nvPr>
        </p:nvSpPr>
        <p:spPr>
          <a:xfrm>
            <a:off x="387050" y="2968427"/>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4000"/>
              <a:buNone/>
            </a:pPr>
            <a:r>
              <a:rPr lang="en-GB" sz="4000">
                <a:latin typeface="Calibri"/>
                <a:ea typeface="Calibri"/>
                <a:cs typeface="Calibri"/>
                <a:sym typeface="Calibri"/>
              </a:rPr>
              <a:t>Fondamenti di business plan </a:t>
            </a:r>
            <a:endParaRPr sz="4000">
              <a:latin typeface="Calibri"/>
              <a:ea typeface="Calibri"/>
              <a:cs typeface="Calibri"/>
              <a:sym typeface="Calibri"/>
            </a:endParaRPr>
          </a:p>
        </p:txBody>
      </p:sp>
      <p:pic>
        <p:nvPicPr>
          <p:cNvPr id="79" name="Google Shape;79;p17"/>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80" name="Google Shape;80;p17"/>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a:t>
            </a:r>
          </a:p>
          <a:p>
            <a:pPr marL="0" marR="0" lvl="0" indent="0" algn="ctr" rtl="0">
              <a:lnSpc>
                <a:spcPct val="100000"/>
              </a:lnSpc>
              <a:spcBef>
                <a:spcPts val="0"/>
              </a:spcBef>
              <a:spcAft>
                <a:spcPts val="0"/>
              </a:spcAft>
              <a:buClr>
                <a:srgbClr val="000000"/>
              </a:buClr>
              <a:buSzPts val="1400"/>
              <a:buFont typeface="Arial"/>
              <a:buNone/>
            </a:pPr>
            <a:r>
              <a:rPr lang="en-GB" sz="1200" b="1" i="0" u="none" strike="noStrike" cap="none" dirty="0">
                <a:solidFill>
                  <a:srgbClr val="1C6294"/>
                </a:solidFill>
                <a:latin typeface="Calibri"/>
                <a:ea typeface="Calibri"/>
                <a:cs typeface="Calibri"/>
                <a:sym typeface="Calibri"/>
              </a:rPr>
              <a:t>ERASMUS+2021-1-RO01-KA220-YOU-000029869</a:t>
            </a:r>
            <a:endParaRPr sz="1200" b="1" i="0" u="none" strike="noStrike" cap="none" dirty="0">
              <a:solidFill>
                <a:srgbClr val="1C6294"/>
              </a:solidFill>
              <a:latin typeface="Calibri"/>
              <a:ea typeface="Calibri"/>
              <a:cs typeface="Calibri"/>
              <a:sym typeface="Calibri"/>
            </a:endParaRPr>
          </a:p>
        </p:txBody>
      </p:sp>
      <p:sp>
        <p:nvSpPr>
          <p:cNvPr id="81" name="Google Shape;81;p17"/>
          <p:cNvSpPr/>
          <p:nvPr/>
        </p:nvSpPr>
        <p:spPr>
          <a:xfrm>
            <a:off x="500034" y="6286520"/>
            <a:ext cx="810177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rgbClr val="ABD7C9"/>
                </a:solidFill>
                <a:latin typeface="Arial"/>
                <a:ea typeface="Arial"/>
                <a:cs typeface="Arial"/>
                <a:sym typeface="Arial"/>
              </a:rPr>
              <a:t>Università di Patrasso-Dipartimento di Ingegneria Informatica e Informatica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6"/>
          <p:cNvSpPr txBox="1">
            <a:spLocks noGrp="1"/>
          </p:cNvSpPr>
          <p:nvPr>
            <p:ph type="body" idx="1"/>
          </p:nvPr>
        </p:nvSpPr>
        <p:spPr>
          <a:xfrm>
            <a:off x="457200" y="2650410"/>
            <a:ext cx="4692869" cy="4078635"/>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640"/>
              </a:spcBef>
              <a:spcAft>
                <a:spcPts val="0"/>
              </a:spcAft>
              <a:buSzPts val="3200"/>
              <a:buFont typeface="Arial"/>
              <a:buAutoNum type="arabicPeriod"/>
            </a:pPr>
            <a:r>
              <a:rPr lang="en-GB" sz="2600" b="0" dirty="0" err="1"/>
              <a:t>Frontespizio</a:t>
            </a:r>
            <a:r>
              <a:rPr lang="en-GB" sz="2600" b="0" dirty="0"/>
              <a:t>, </a:t>
            </a:r>
            <a:endParaRPr dirty="0"/>
          </a:p>
          <a:p>
            <a:pPr marL="514350" lvl="0" indent="-514350" algn="l" rtl="0">
              <a:lnSpc>
                <a:spcPct val="100000"/>
              </a:lnSpc>
              <a:spcBef>
                <a:spcPts val="640"/>
              </a:spcBef>
              <a:spcAft>
                <a:spcPts val="0"/>
              </a:spcAft>
              <a:buSzPts val="3200"/>
              <a:buFont typeface="Arial"/>
              <a:buAutoNum type="arabicPeriod"/>
            </a:pPr>
            <a:r>
              <a:rPr lang="en-GB" sz="2600" b="0" dirty="0"/>
              <a:t> </a:t>
            </a:r>
            <a:r>
              <a:rPr lang="en-GB" sz="2600" b="0" dirty="0" err="1"/>
              <a:t>Sintesi</a:t>
            </a:r>
            <a:r>
              <a:rPr lang="en-GB" sz="2600" b="0" dirty="0"/>
              <a:t>, </a:t>
            </a:r>
            <a:endParaRPr dirty="0"/>
          </a:p>
          <a:p>
            <a:pPr marL="514350" lvl="0" indent="-514350" algn="l" rtl="0">
              <a:lnSpc>
                <a:spcPct val="100000"/>
              </a:lnSpc>
              <a:spcBef>
                <a:spcPts val="640"/>
              </a:spcBef>
              <a:spcAft>
                <a:spcPts val="0"/>
              </a:spcAft>
              <a:buSzPts val="3200"/>
              <a:buFont typeface="Arial"/>
              <a:buAutoNum type="arabicPeriod"/>
            </a:pPr>
            <a:r>
              <a:rPr lang="en-GB" sz="2600" b="0" dirty="0"/>
              <a:t> </a:t>
            </a:r>
            <a:r>
              <a:rPr lang="en-GB" sz="2600" b="0" dirty="0" err="1"/>
              <a:t>Indice</a:t>
            </a:r>
            <a:r>
              <a:rPr lang="en-GB" sz="2600" b="0" dirty="0"/>
              <a:t> </a:t>
            </a:r>
            <a:r>
              <a:rPr lang="en-GB" sz="2600" b="0" dirty="0" err="1"/>
              <a:t>dei</a:t>
            </a:r>
            <a:r>
              <a:rPr lang="en-GB" sz="2600" b="0" dirty="0"/>
              <a:t> </a:t>
            </a:r>
            <a:r>
              <a:rPr lang="en-GB" sz="2600" b="0" dirty="0" err="1"/>
              <a:t>contenuti</a:t>
            </a:r>
            <a:r>
              <a:rPr lang="en-GB" sz="2600" b="0" dirty="0"/>
              <a:t>, </a:t>
            </a:r>
            <a:endParaRPr dirty="0"/>
          </a:p>
          <a:p>
            <a:pPr marL="514350" lvl="0" indent="-514350" algn="l" rtl="0">
              <a:lnSpc>
                <a:spcPct val="100000"/>
              </a:lnSpc>
              <a:spcBef>
                <a:spcPts val="640"/>
              </a:spcBef>
              <a:spcAft>
                <a:spcPts val="0"/>
              </a:spcAft>
              <a:buSzPts val="3200"/>
              <a:buFont typeface="Arial"/>
              <a:buAutoNum type="arabicPeriod"/>
            </a:pPr>
            <a:r>
              <a:rPr lang="en-GB" sz="2600" b="0" dirty="0"/>
              <a:t> </a:t>
            </a:r>
            <a:r>
              <a:rPr lang="en-GB" sz="2600" b="0" dirty="0" err="1"/>
              <a:t>Descrizione</a:t>
            </a:r>
            <a:r>
              <a:rPr lang="en-GB" sz="2600" b="0" dirty="0"/>
              <a:t> e </a:t>
            </a:r>
            <a:r>
              <a:rPr lang="en-GB" sz="2600" b="0" dirty="0" err="1"/>
              <a:t>storia</a:t>
            </a:r>
            <a:r>
              <a:rPr lang="en-GB" sz="2600" b="0" dirty="0"/>
              <a:t> </a:t>
            </a:r>
            <a:r>
              <a:rPr lang="en-GB" sz="2600" b="0" dirty="0" err="1"/>
              <a:t>dell'azienda</a:t>
            </a:r>
            <a:r>
              <a:rPr lang="en-GB" sz="2600" b="0" dirty="0"/>
              <a:t>,</a:t>
            </a:r>
            <a:endParaRPr dirty="0"/>
          </a:p>
          <a:p>
            <a:pPr marL="514350" lvl="0" indent="-514350" algn="l" rtl="0">
              <a:lnSpc>
                <a:spcPct val="100000"/>
              </a:lnSpc>
              <a:spcBef>
                <a:spcPts val="640"/>
              </a:spcBef>
              <a:spcAft>
                <a:spcPts val="0"/>
              </a:spcAft>
              <a:buSzPts val="3200"/>
              <a:buFont typeface="Arial"/>
              <a:buAutoNum type="arabicPeriod"/>
            </a:pPr>
            <a:r>
              <a:rPr lang="en-GB" sz="2600" b="0" dirty="0"/>
              <a:t> </a:t>
            </a:r>
            <a:r>
              <a:rPr lang="en-GB" sz="2600" b="0" dirty="0" err="1"/>
              <a:t>Gestione</a:t>
            </a:r>
            <a:r>
              <a:rPr lang="en-GB" sz="2600" b="0" dirty="0"/>
              <a:t> </a:t>
            </a:r>
            <a:endParaRPr dirty="0"/>
          </a:p>
          <a:p>
            <a:pPr marL="514350" lvl="0" indent="-514350" algn="l" rtl="0">
              <a:lnSpc>
                <a:spcPct val="100000"/>
              </a:lnSpc>
              <a:spcBef>
                <a:spcPts val="640"/>
              </a:spcBef>
              <a:spcAft>
                <a:spcPts val="0"/>
              </a:spcAft>
              <a:buSzPts val="3200"/>
              <a:buFont typeface="Arial"/>
              <a:buAutoNum type="arabicPeriod"/>
            </a:pPr>
            <a:r>
              <a:rPr lang="en-GB" sz="2600" b="0" dirty="0"/>
              <a:t> </a:t>
            </a:r>
            <a:r>
              <a:rPr lang="en-GB" sz="2600" b="0" dirty="0" err="1"/>
              <a:t>Analisi</a:t>
            </a:r>
            <a:r>
              <a:rPr lang="en-GB" sz="2600" b="0" dirty="0"/>
              <a:t> di </a:t>
            </a:r>
            <a:r>
              <a:rPr lang="en-GB" sz="2600" b="0" dirty="0" err="1"/>
              <a:t>mercato</a:t>
            </a:r>
            <a:r>
              <a:rPr lang="en-GB" sz="2600" b="0" dirty="0"/>
              <a:t> e di business</a:t>
            </a:r>
            <a:endParaRPr sz="2600" b="0" dirty="0"/>
          </a:p>
        </p:txBody>
      </p:sp>
      <p:sp>
        <p:nvSpPr>
          <p:cNvPr id="144" name="Google Shape;144;p26"/>
          <p:cNvSpPr txBox="1">
            <a:spLocks noGrp="1"/>
          </p:cNvSpPr>
          <p:nvPr>
            <p:ph type="title"/>
          </p:nvPr>
        </p:nvSpPr>
        <p:spPr>
          <a:xfrm>
            <a:off x="457200" y="152718"/>
            <a:ext cx="5156421"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2800"/>
              <a:buNone/>
            </a:pPr>
            <a:r>
              <a:rPr lang="en-GB" b="1" cap="none"/>
              <a:t>2.1 COME SCRIVERE UN BUSINESS PLAN</a:t>
            </a:r>
            <a:endParaRPr b="1" cap="none"/>
          </a:p>
        </p:txBody>
      </p:sp>
      <p:sp>
        <p:nvSpPr>
          <p:cNvPr id="145" name="Google Shape;145;p26"/>
          <p:cNvSpPr/>
          <p:nvPr/>
        </p:nvSpPr>
        <p:spPr>
          <a:xfrm>
            <a:off x="257908" y="1696303"/>
            <a:ext cx="8346830" cy="954107"/>
          </a:xfrm>
          <a:prstGeom prst="rect">
            <a:avLst/>
          </a:prstGeom>
          <a:noFill/>
          <a:ln>
            <a:noFill/>
          </a:ln>
        </p:spPr>
        <p:txBody>
          <a:bodyPr spcFirstLastPara="1" wrap="square" lIns="91425" tIns="45700" rIns="91425" bIns="45700" anchor="t" anchorCtr="0">
            <a:spAutoFit/>
          </a:bodyPr>
          <a:lstStyle/>
          <a:p>
            <a:pPr marL="228600" marR="0" lvl="0" indent="0" algn="just" rtl="0">
              <a:lnSpc>
                <a:spcPct val="100000"/>
              </a:lnSpc>
              <a:spcBef>
                <a:spcPts val="0"/>
              </a:spcBef>
              <a:spcAft>
                <a:spcPts val="0"/>
              </a:spcAft>
              <a:buNone/>
            </a:pPr>
            <a:r>
              <a:rPr lang="en-GB" sz="2800" b="0" i="0" u="none" strike="noStrike" cap="none">
                <a:solidFill>
                  <a:srgbClr val="000000"/>
                </a:solidFill>
                <a:latin typeface="Arial"/>
                <a:ea typeface="Arial"/>
                <a:cs typeface="Arial"/>
                <a:sym typeface="Arial"/>
              </a:rPr>
              <a:t>Il business plan deve comprendere le seguenti sezioni:</a:t>
            </a:r>
            <a:endParaRPr sz="2800" b="0" i="0" u="none" strike="noStrike" cap="none">
              <a:solidFill>
                <a:srgbClr val="000000"/>
              </a:solidFill>
              <a:latin typeface="Arial"/>
              <a:ea typeface="Arial"/>
              <a:cs typeface="Arial"/>
              <a:sym typeface="Arial"/>
            </a:endParaRPr>
          </a:p>
        </p:txBody>
      </p:sp>
      <p:sp>
        <p:nvSpPr>
          <p:cNvPr id="2" name="Google Shape;143;p26">
            <a:extLst>
              <a:ext uri="{FF2B5EF4-FFF2-40B4-BE49-F238E27FC236}">
                <a16:creationId xmlns:a16="http://schemas.microsoft.com/office/drawing/2014/main" id="{9A19736B-43D8-9A04-3B8C-7784371DF872}"/>
              </a:ext>
            </a:extLst>
          </p:cNvPr>
          <p:cNvSpPr txBox="1">
            <a:spLocks/>
          </p:cNvSpPr>
          <p:nvPr/>
        </p:nvSpPr>
        <p:spPr>
          <a:xfrm>
            <a:off x="5349361" y="2591664"/>
            <a:ext cx="4692869" cy="407863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640"/>
              </a:spcBef>
              <a:spcAft>
                <a:spcPts val="0"/>
              </a:spcAft>
              <a:buClr>
                <a:schemeClr val="dk1"/>
              </a:buClr>
              <a:buSzPts val="3200"/>
              <a:buFont typeface="Arial"/>
              <a:buNone/>
              <a:defRPr sz="3200" b="1" i="0" u="none" strike="noStrike" cap="none">
                <a:solidFill>
                  <a:schemeClr val="dk1"/>
                </a:solidFill>
                <a:latin typeface="Arial"/>
                <a:ea typeface="Arial"/>
                <a:cs typeface="Arial"/>
                <a:sym typeface="Arial"/>
              </a:defRPr>
            </a:lvl1pPr>
            <a:lvl2pPr marL="914400" marR="0" lvl="1" indent="-406400" algn="l" rtl="0">
              <a:lnSpc>
                <a:spcPct val="100000"/>
              </a:lnSpc>
              <a:spcBef>
                <a:spcPts val="600"/>
              </a:spcBef>
              <a:spcAft>
                <a:spcPts val="0"/>
              </a:spcAft>
              <a:buClr>
                <a:schemeClr val="dk2"/>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9pPr>
          </a:lstStyle>
          <a:p>
            <a:pPr marL="514350" indent="-514350">
              <a:buFont typeface="+mj-lt"/>
              <a:buAutoNum type="arabicPeriod" startAt="7"/>
            </a:pPr>
            <a:r>
              <a:rPr lang="en-GB" sz="2600" b="0" dirty="0" err="1"/>
              <a:t>Sviluppo</a:t>
            </a:r>
            <a:r>
              <a:rPr lang="en-GB" sz="2600" b="0" dirty="0"/>
              <a:t> </a:t>
            </a:r>
            <a:r>
              <a:rPr lang="en-GB" sz="2600" b="0" dirty="0" err="1"/>
              <a:t>commerciale</a:t>
            </a:r>
            <a:r>
              <a:rPr lang="en-GB" sz="2600" b="0" dirty="0"/>
              <a:t> e di </a:t>
            </a:r>
            <a:r>
              <a:rPr lang="en-GB" sz="2600" b="0" dirty="0" err="1"/>
              <a:t>mercato</a:t>
            </a:r>
            <a:r>
              <a:rPr lang="en-GB" sz="2600" b="0" dirty="0"/>
              <a:t>, </a:t>
            </a:r>
            <a:endParaRPr lang="en-GB" dirty="0"/>
          </a:p>
          <a:p>
            <a:pPr marL="514350" indent="-514350">
              <a:buFont typeface="Arial"/>
              <a:buAutoNum type="arabicPeriod" startAt="7"/>
            </a:pPr>
            <a:r>
              <a:rPr lang="en-GB" sz="2600" b="0" dirty="0"/>
              <a:t> Marketing e </a:t>
            </a:r>
            <a:r>
              <a:rPr lang="en-GB" sz="2600" b="0" dirty="0" err="1"/>
              <a:t>vendite</a:t>
            </a:r>
            <a:r>
              <a:rPr lang="en-GB" sz="2600" b="0" dirty="0"/>
              <a:t>, </a:t>
            </a:r>
            <a:endParaRPr lang="en-GB" dirty="0"/>
          </a:p>
          <a:p>
            <a:pPr marL="514350" indent="-514350">
              <a:buFont typeface="Arial"/>
              <a:buAutoNum type="arabicPeriod" startAt="7"/>
            </a:pPr>
            <a:r>
              <a:rPr lang="en-GB" sz="2600" b="0" dirty="0"/>
              <a:t> </a:t>
            </a:r>
            <a:r>
              <a:rPr lang="en-GB" sz="2600" b="0" dirty="0" err="1"/>
              <a:t>Dati</a:t>
            </a:r>
            <a:r>
              <a:rPr lang="en-GB" sz="2600" b="0" dirty="0"/>
              <a:t> </a:t>
            </a:r>
            <a:r>
              <a:rPr lang="en-GB" sz="2600" b="0" dirty="0" err="1"/>
              <a:t>finanziari</a:t>
            </a:r>
            <a:r>
              <a:rPr lang="en-GB" sz="2600" b="0" dirty="0"/>
              <a:t>, </a:t>
            </a:r>
            <a:endParaRPr lang="en-GB" dirty="0"/>
          </a:p>
          <a:p>
            <a:pPr marL="514350" indent="-514350">
              <a:buFont typeface="Arial"/>
              <a:buAutoNum type="arabicPeriod" startAt="7"/>
            </a:pPr>
            <a:r>
              <a:rPr lang="en-GB" sz="2600" b="0" dirty="0"/>
              <a:t> </a:t>
            </a:r>
            <a:r>
              <a:rPr lang="en-GB" sz="2600" b="0" dirty="0" err="1"/>
              <a:t>Applicazione</a:t>
            </a:r>
            <a:r>
              <a:rPr lang="en-GB" sz="2600" b="0" dirty="0"/>
              <a:t> del </a:t>
            </a:r>
            <a:r>
              <a:rPr lang="en-GB" sz="2600" b="0" dirty="0" err="1"/>
              <a:t>capitale</a:t>
            </a:r>
            <a:r>
              <a:rPr lang="en-GB" sz="2600" b="0" dirty="0"/>
              <a:t>,</a:t>
            </a:r>
            <a:endParaRPr lang="en-GB" dirty="0"/>
          </a:p>
          <a:p>
            <a:pPr marL="514350" indent="-514350">
              <a:buFont typeface="Arial"/>
              <a:buAutoNum type="arabicPeriod" startAt="7"/>
            </a:pPr>
            <a:r>
              <a:rPr lang="en-GB" sz="2600" b="0" dirty="0"/>
              <a:t> </a:t>
            </a:r>
            <a:r>
              <a:rPr lang="en-GB" sz="2600" b="0" dirty="0" err="1"/>
              <a:t>Appendice</a:t>
            </a:r>
            <a:r>
              <a:rPr lang="en-GB" sz="2600" b="0" dirty="0"/>
              <a:t>.</a:t>
            </a:r>
            <a:endParaRPr lang="en-GB" dirty="0"/>
          </a:p>
          <a:p>
            <a:pPr marL="0" indent="0"/>
            <a:endParaRPr lang="en-GB" sz="2600" b="0" dirty="0"/>
          </a:p>
          <a:p>
            <a:pPr marL="0" indent="0" algn="just">
              <a:spcBef>
                <a:spcPts val="0"/>
              </a:spcBef>
            </a:pPr>
            <a:endParaRPr lang="en-GB" b="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7"/>
          <p:cNvSpPr txBox="1">
            <a:spLocks noGrp="1"/>
          </p:cNvSpPr>
          <p:nvPr>
            <p:ph type="body" idx="1"/>
          </p:nvPr>
        </p:nvSpPr>
        <p:spPr>
          <a:xfrm>
            <a:off x="457200" y="1746738"/>
            <a:ext cx="8229600" cy="5111262"/>
          </a:xfrm>
          <a:prstGeom prst="rect">
            <a:avLst/>
          </a:prstGeom>
          <a:noFill/>
          <a:ln>
            <a:noFill/>
          </a:ln>
        </p:spPr>
        <p:txBody>
          <a:bodyPr spcFirstLastPara="1" wrap="square" lIns="91425" tIns="45700" rIns="91425" bIns="45700" anchor="t" anchorCtr="0">
            <a:normAutofit fontScale="92500" lnSpcReduction="10000"/>
          </a:bodyPr>
          <a:lstStyle/>
          <a:p>
            <a:pPr marL="685800" lvl="0" indent="-457200" algn="l" rtl="0">
              <a:lnSpc>
                <a:spcPct val="100000"/>
              </a:lnSpc>
              <a:spcBef>
                <a:spcPts val="640"/>
              </a:spcBef>
              <a:spcAft>
                <a:spcPts val="0"/>
              </a:spcAft>
              <a:buSzPts val="3200"/>
              <a:buFont typeface="Wingdings" pitchFamily="2" charset="2"/>
              <a:buChar char="Ø"/>
            </a:pPr>
            <a:r>
              <a:rPr lang="en-GB" sz="3000" b="0" dirty="0" err="1"/>
              <a:t>Gli</a:t>
            </a:r>
            <a:r>
              <a:rPr lang="en-GB" sz="3000" b="0" dirty="0"/>
              <a:t> </a:t>
            </a:r>
            <a:r>
              <a:rPr lang="en-GB" sz="3000" b="0" dirty="0" err="1"/>
              <a:t>esperti</a:t>
            </a:r>
            <a:r>
              <a:rPr lang="en-GB" sz="3000" b="0" dirty="0"/>
              <a:t> </a:t>
            </a:r>
            <a:r>
              <a:rPr lang="en-GB" sz="3000" b="0" dirty="0" err="1"/>
              <a:t>suggeriscono</a:t>
            </a:r>
            <a:r>
              <a:rPr lang="en-GB" sz="3000" b="0" dirty="0"/>
              <a:t> </a:t>
            </a:r>
            <a:r>
              <a:rPr lang="en-GB" sz="3000" b="0" dirty="0" err="1"/>
              <a:t>che</a:t>
            </a:r>
            <a:r>
              <a:rPr lang="en-GB" sz="3000" b="0" dirty="0"/>
              <a:t> il business plan non </a:t>
            </a:r>
            <a:r>
              <a:rPr lang="en-GB" sz="3000" b="0" dirty="0" err="1"/>
              <a:t>dovrebbe</a:t>
            </a:r>
            <a:r>
              <a:rPr lang="en-GB" sz="3000" b="0" dirty="0"/>
              <a:t> </a:t>
            </a:r>
            <a:r>
              <a:rPr lang="en-GB" sz="3000" b="0" dirty="0" err="1"/>
              <a:t>superare</a:t>
            </a:r>
            <a:r>
              <a:rPr lang="en-GB" sz="3000" b="0" dirty="0"/>
              <a:t> le 15-35 </a:t>
            </a:r>
            <a:r>
              <a:rPr lang="en-GB" sz="3000" b="0" dirty="0" err="1"/>
              <a:t>pagine</a:t>
            </a:r>
            <a:r>
              <a:rPr lang="en-GB" sz="3000" b="0" dirty="0"/>
              <a:t>, senza </a:t>
            </a:r>
            <a:r>
              <a:rPr lang="en-GB" sz="3000" b="0" dirty="0" err="1"/>
              <a:t>contare</a:t>
            </a:r>
            <a:r>
              <a:rPr lang="en-GB" sz="3000" b="0" dirty="0"/>
              <a:t> </a:t>
            </a:r>
            <a:r>
              <a:rPr lang="en-GB" sz="3000" b="0" dirty="0" err="1"/>
              <a:t>i</a:t>
            </a:r>
            <a:r>
              <a:rPr lang="en-GB" sz="3000" b="0" dirty="0"/>
              <a:t> </a:t>
            </a:r>
            <a:r>
              <a:rPr lang="en-GB" sz="3000" b="0" dirty="0" err="1"/>
              <a:t>dati</a:t>
            </a:r>
            <a:r>
              <a:rPr lang="en-GB" sz="3000" b="0" dirty="0"/>
              <a:t> </a:t>
            </a:r>
            <a:r>
              <a:rPr lang="en-GB" sz="3000" b="0" dirty="0" err="1"/>
              <a:t>finanziari</a:t>
            </a:r>
            <a:r>
              <a:rPr lang="en-GB" sz="3000" b="0" dirty="0"/>
              <a:t> e le </a:t>
            </a:r>
            <a:r>
              <a:rPr lang="en-GB" sz="3000" b="0" dirty="0" err="1"/>
              <a:t>appendici</a:t>
            </a:r>
            <a:r>
              <a:rPr lang="en-GB" sz="3000" b="0" dirty="0"/>
              <a:t>.  </a:t>
            </a:r>
            <a:endParaRPr sz="3000" b="0" dirty="0"/>
          </a:p>
          <a:p>
            <a:pPr marL="685800" lvl="0" indent="-457200" algn="l" rtl="0">
              <a:lnSpc>
                <a:spcPct val="100000"/>
              </a:lnSpc>
              <a:spcBef>
                <a:spcPts val="640"/>
              </a:spcBef>
              <a:spcAft>
                <a:spcPts val="0"/>
              </a:spcAft>
              <a:buSzPts val="3200"/>
              <a:buFont typeface="Wingdings" pitchFamily="2" charset="2"/>
              <a:buChar char="Ø"/>
            </a:pPr>
            <a:r>
              <a:rPr lang="en-GB" sz="3000" b="0" dirty="0"/>
              <a:t>20 </a:t>
            </a:r>
            <a:r>
              <a:rPr lang="en-GB" sz="3000" b="0" dirty="0" err="1"/>
              <a:t>pagine</a:t>
            </a:r>
            <a:r>
              <a:rPr lang="en-GB" sz="3000" b="0" dirty="0"/>
              <a:t> </a:t>
            </a:r>
            <a:r>
              <a:rPr lang="en-GB" sz="3000" b="0" dirty="0" err="1"/>
              <a:t>sono</a:t>
            </a:r>
            <a:r>
              <a:rPr lang="en-GB" sz="3000" b="0" dirty="0"/>
              <a:t> </a:t>
            </a:r>
            <a:r>
              <a:rPr lang="en-GB" sz="3000" b="0" dirty="0" err="1"/>
              <a:t>sufficienti</a:t>
            </a:r>
            <a:r>
              <a:rPr lang="en-GB" sz="3000" b="0" dirty="0"/>
              <a:t> per quasi </a:t>
            </a:r>
            <a:r>
              <a:rPr lang="en-GB" sz="3000" b="0" dirty="0" err="1"/>
              <a:t>tutte</a:t>
            </a:r>
            <a:r>
              <a:rPr lang="en-GB" sz="3000" b="0" dirty="0"/>
              <a:t> le </a:t>
            </a:r>
            <a:r>
              <a:rPr lang="en-GB" sz="3000" b="0" dirty="0" err="1"/>
              <a:t>aziende</a:t>
            </a:r>
            <a:r>
              <a:rPr lang="en-GB" sz="3000" b="0" dirty="0"/>
              <a:t>. </a:t>
            </a:r>
            <a:r>
              <a:rPr lang="en-GB" sz="3000" b="0" dirty="0" err="1"/>
              <a:t>Qualsiasi</a:t>
            </a:r>
            <a:r>
              <a:rPr lang="en-GB" sz="3000" b="0" dirty="0"/>
              <a:t> </a:t>
            </a:r>
            <a:r>
              <a:rPr lang="en-GB" sz="3000" b="0" dirty="0" err="1"/>
              <a:t>cosa</a:t>
            </a:r>
            <a:r>
              <a:rPr lang="en-GB" sz="3000" b="0" dirty="0"/>
              <a:t> </a:t>
            </a:r>
            <a:r>
              <a:rPr lang="en-GB" sz="3000" b="0" dirty="0" err="1"/>
              <a:t>inferiore</a:t>
            </a:r>
            <a:r>
              <a:rPr lang="en-GB" sz="3000" b="0" dirty="0"/>
              <a:t> a 10 </a:t>
            </a:r>
            <a:r>
              <a:rPr lang="en-GB" sz="3000" b="0" dirty="0" err="1"/>
              <a:t>pagine</a:t>
            </a:r>
            <a:r>
              <a:rPr lang="en-GB" sz="3000" b="0" dirty="0"/>
              <a:t> </a:t>
            </a:r>
            <a:r>
              <a:rPr lang="en-GB" sz="3000" b="0" dirty="0" err="1"/>
              <a:t>può</a:t>
            </a:r>
            <a:r>
              <a:rPr lang="en-GB" sz="3000" b="0" dirty="0"/>
              <a:t> </a:t>
            </a:r>
            <a:r>
              <a:rPr lang="en-GB" sz="3000" b="0" dirty="0" err="1"/>
              <a:t>essere</a:t>
            </a:r>
            <a:r>
              <a:rPr lang="en-GB" sz="3000" b="0" dirty="0"/>
              <a:t> </a:t>
            </a:r>
            <a:r>
              <a:rPr lang="en-GB" sz="3000" b="0" dirty="0" err="1"/>
              <a:t>considerata</a:t>
            </a:r>
            <a:r>
              <a:rPr lang="en-GB" sz="3000" b="0" dirty="0"/>
              <a:t> </a:t>
            </a:r>
            <a:r>
              <a:rPr lang="en-GB" sz="3000" b="0" dirty="0" err="1"/>
              <a:t>frivola</a:t>
            </a:r>
            <a:r>
              <a:rPr lang="en-GB" sz="3000" b="0" dirty="0"/>
              <a:t>. </a:t>
            </a:r>
            <a:endParaRPr sz="3000" b="0" dirty="0"/>
          </a:p>
          <a:p>
            <a:pPr marL="685800" lvl="0" indent="-457200" algn="l" rtl="0">
              <a:lnSpc>
                <a:spcPct val="100000"/>
              </a:lnSpc>
              <a:spcBef>
                <a:spcPts val="640"/>
              </a:spcBef>
              <a:spcAft>
                <a:spcPts val="0"/>
              </a:spcAft>
              <a:buSzPts val="3200"/>
              <a:buFont typeface="Wingdings" pitchFamily="2" charset="2"/>
              <a:buChar char="Ø"/>
            </a:pPr>
            <a:r>
              <a:rPr lang="en-GB" sz="3000" b="0" dirty="0"/>
              <a:t>La </a:t>
            </a:r>
            <a:r>
              <a:rPr lang="en-GB" sz="3000" b="0" dirty="0" err="1"/>
              <a:t>maggior</a:t>
            </a:r>
            <a:r>
              <a:rPr lang="en-GB" sz="3000" b="0" dirty="0"/>
              <a:t> </a:t>
            </a:r>
            <a:r>
              <a:rPr lang="en-GB" sz="3000" b="0" dirty="0" err="1"/>
              <a:t>parte</a:t>
            </a:r>
            <a:r>
              <a:rPr lang="en-GB" sz="3000" b="0" dirty="0"/>
              <a:t> </a:t>
            </a:r>
            <a:r>
              <a:rPr lang="en-GB" sz="3000" b="0" dirty="0" err="1"/>
              <a:t>dei</a:t>
            </a:r>
            <a:r>
              <a:rPr lang="en-GB" sz="3000" b="0" dirty="0"/>
              <a:t> </a:t>
            </a:r>
            <a:r>
              <a:rPr lang="en-GB" sz="3000" b="0" dirty="0" err="1"/>
              <a:t>piani</a:t>
            </a:r>
            <a:r>
              <a:rPr lang="en-GB" sz="3000" b="0" dirty="0"/>
              <a:t> </a:t>
            </a:r>
            <a:r>
              <a:rPr lang="en-GB" sz="3000" b="0" dirty="0" err="1"/>
              <a:t>dovrebbe</a:t>
            </a:r>
            <a:r>
              <a:rPr lang="en-GB" sz="3000" b="0" dirty="0"/>
              <a:t> </a:t>
            </a:r>
            <a:r>
              <a:rPr lang="en-GB" sz="3000" b="0" dirty="0" err="1"/>
              <a:t>essere</a:t>
            </a:r>
            <a:r>
              <a:rPr lang="en-GB" sz="3000" b="0" dirty="0"/>
              <a:t> </a:t>
            </a:r>
            <a:r>
              <a:rPr lang="en-GB" sz="3000" b="0" dirty="0" err="1"/>
              <a:t>proiettata</a:t>
            </a:r>
            <a:r>
              <a:rPr lang="en-GB" sz="3000" b="0" dirty="0"/>
              <a:t> da 3 a 5 anni </a:t>
            </a:r>
            <a:r>
              <a:rPr lang="en-GB" sz="3000" b="0" dirty="0" err="1"/>
              <a:t>nel</a:t>
            </a:r>
            <a:r>
              <a:rPr lang="en-GB" sz="3000" b="0" dirty="0"/>
              <a:t> </a:t>
            </a:r>
            <a:r>
              <a:rPr lang="en-GB" sz="3000" b="0" dirty="0" err="1"/>
              <a:t>futuro</a:t>
            </a:r>
            <a:r>
              <a:rPr lang="en-GB" sz="3000" b="0" dirty="0"/>
              <a:t> o </a:t>
            </a:r>
            <a:r>
              <a:rPr lang="en-GB" sz="3000" b="0" dirty="0" err="1"/>
              <a:t>fino</a:t>
            </a:r>
            <a:r>
              <a:rPr lang="en-GB" sz="3000" b="0" dirty="0"/>
              <a:t> a </a:t>
            </a:r>
            <a:r>
              <a:rPr lang="en-GB" sz="3000" b="0" dirty="0" err="1"/>
              <a:t>quando</a:t>
            </a:r>
            <a:r>
              <a:rPr lang="en-GB" sz="3000" b="0" dirty="0"/>
              <a:t> il </a:t>
            </a:r>
            <a:r>
              <a:rPr lang="en-GB" sz="3000" b="0" dirty="0" err="1"/>
              <a:t>proprietario</a:t>
            </a:r>
            <a:r>
              <a:rPr lang="en-GB" sz="3000" b="0" dirty="0"/>
              <a:t> non </a:t>
            </a:r>
            <a:r>
              <a:rPr lang="en-GB" sz="3000" b="0" dirty="0" err="1"/>
              <a:t>raggiunge</a:t>
            </a:r>
            <a:r>
              <a:rPr lang="en-GB" sz="3000" b="0" dirty="0"/>
              <a:t> </a:t>
            </a:r>
            <a:r>
              <a:rPr lang="en-GB" sz="3000" b="0" dirty="0" err="1"/>
              <a:t>una</a:t>
            </a:r>
            <a:r>
              <a:rPr lang="en-GB" sz="3000" b="0" dirty="0"/>
              <a:t> </a:t>
            </a:r>
            <a:r>
              <a:rPr lang="en-GB" sz="3000" b="0" dirty="0" err="1"/>
              <a:t>strategia</a:t>
            </a:r>
            <a:r>
              <a:rPr lang="en-GB" sz="3000" b="0" dirty="0"/>
              <a:t> di </a:t>
            </a:r>
            <a:r>
              <a:rPr lang="en-GB" sz="3000" b="0" dirty="0" err="1"/>
              <a:t>uscita</a:t>
            </a:r>
            <a:r>
              <a:rPr lang="en-GB" sz="3000" b="0" dirty="0"/>
              <a:t> </a:t>
            </a:r>
            <a:r>
              <a:rPr lang="en-GB" sz="3000" b="0" dirty="0" err="1"/>
              <a:t>proposta</a:t>
            </a:r>
            <a:r>
              <a:rPr lang="en-GB" sz="3000" b="0" dirty="0"/>
              <a:t>.</a:t>
            </a:r>
            <a:endParaRPr dirty="0"/>
          </a:p>
          <a:p>
            <a:pPr marL="685800" lvl="0" indent="-457200" algn="l" rtl="0">
              <a:lnSpc>
                <a:spcPct val="100000"/>
              </a:lnSpc>
              <a:spcBef>
                <a:spcPts val="640"/>
              </a:spcBef>
              <a:spcAft>
                <a:spcPts val="0"/>
              </a:spcAft>
              <a:buSzPts val="3200"/>
              <a:buFont typeface="Wingdings" pitchFamily="2" charset="2"/>
              <a:buChar char="Ø"/>
            </a:pPr>
            <a:r>
              <a:rPr lang="en-GB" sz="3000" b="0" dirty="0"/>
              <a:t>Se </a:t>
            </a:r>
            <a:r>
              <a:rPr lang="en-GB" sz="3000" b="0" dirty="0" err="1"/>
              <a:t>gli</a:t>
            </a:r>
            <a:r>
              <a:rPr lang="en-GB" sz="3000" b="0" dirty="0"/>
              <a:t> </a:t>
            </a:r>
            <a:r>
              <a:rPr lang="en-GB" sz="3000" b="0" dirty="0" err="1"/>
              <a:t>investitori</a:t>
            </a:r>
            <a:r>
              <a:rPr lang="en-GB" sz="3000" b="0" dirty="0"/>
              <a:t> </a:t>
            </a:r>
            <a:r>
              <a:rPr lang="en-GB" sz="3000" b="0" dirty="0" err="1"/>
              <a:t>sono</a:t>
            </a:r>
            <a:r>
              <a:rPr lang="en-GB" sz="3000" b="0" dirty="0"/>
              <a:t> </a:t>
            </a:r>
            <a:r>
              <a:rPr lang="en-GB" sz="3000" b="0" dirty="0" err="1"/>
              <a:t>interessati</a:t>
            </a:r>
            <a:r>
              <a:rPr lang="en-GB" sz="3000" b="0" dirty="0"/>
              <a:t>, </a:t>
            </a:r>
            <a:r>
              <a:rPr lang="en-GB" sz="3000" b="0" dirty="0" err="1"/>
              <a:t>chiederanno</a:t>
            </a:r>
            <a:r>
              <a:rPr lang="en-GB" sz="3000" b="0" dirty="0"/>
              <a:t> </a:t>
            </a:r>
            <a:r>
              <a:rPr lang="en-GB" sz="3000" b="0" dirty="0" err="1"/>
              <a:t>ulteriori</a:t>
            </a:r>
            <a:r>
              <a:rPr lang="en-GB" sz="3000" b="0" dirty="0"/>
              <a:t> </a:t>
            </a:r>
            <a:r>
              <a:rPr lang="en-GB" sz="3000" b="0" dirty="0" err="1"/>
              <a:t>informazioni</a:t>
            </a:r>
            <a:r>
              <a:rPr lang="en-GB" sz="3000" b="0" dirty="0"/>
              <a:t>. </a:t>
            </a:r>
            <a:endParaRPr dirty="0"/>
          </a:p>
          <a:p>
            <a:pPr marL="685800" lvl="0" indent="-254000" algn="l" rtl="0">
              <a:lnSpc>
                <a:spcPct val="100000"/>
              </a:lnSpc>
              <a:spcBef>
                <a:spcPts val="640"/>
              </a:spcBef>
              <a:spcAft>
                <a:spcPts val="0"/>
              </a:spcAft>
              <a:buSzPts val="3200"/>
              <a:buFont typeface="Noto Sans Symbols"/>
              <a:buNone/>
            </a:pPr>
            <a:endParaRPr sz="3000" b="0" dirty="0"/>
          </a:p>
        </p:txBody>
      </p:sp>
      <p:sp>
        <p:nvSpPr>
          <p:cNvPr id="151" name="Google Shape;151;p2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2.1 </a:t>
            </a:r>
            <a:r>
              <a:rPr lang="en-GB" b="1"/>
              <a:t>COMPONENTI DEL PIANO AZIENDALE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8"/>
          <p:cNvSpPr txBox="1">
            <a:spLocks noGrp="1"/>
          </p:cNvSpPr>
          <p:nvPr>
            <p:ph type="body" idx="1"/>
          </p:nvPr>
        </p:nvSpPr>
        <p:spPr>
          <a:xfrm>
            <a:off x="457200" y="1805354"/>
            <a:ext cx="8229600" cy="4275406"/>
          </a:xfrm>
          <a:prstGeom prst="rect">
            <a:avLst/>
          </a:prstGeom>
          <a:noFill/>
          <a:ln>
            <a:noFill/>
          </a:ln>
        </p:spPr>
        <p:txBody>
          <a:bodyPr spcFirstLastPara="1" wrap="square" lIns="91425" tIns="45700" rIns="91425" bIns="45700" anchor="t" anchorCtr="0">
            <a:normAutofit lnSpcReduction="10000"/>
          </a:bodyPr>
          <a:lstStyle/>
          <a:p>
            <a:pPr marL="685800" lvl="0" indent="-457200" algn="l" rtl="0">
              <a:lnSpc>
                <a:spcPct val="100000"/>
              </a:lnSpc>
              <a:spcBef>
                <a:spcPts val="640"/>
              </a:spcBef>
              <a:spcAft>
                <a:spcPts val="0"/>
              </a:spcAft>
              <a:buSzPts val="3200"/>
              <a:buFont typeface="Wingdings" pitchFamily="2" charset="2"/>
              <a:buChar char="Ø"/>
            </a:pPr>
            <a:r>
              <a:rPr lang="en-GB" sz="3000" b="0" dirty="0" err="1"/>
              <a:t>L'analisi</a:t>
            </a:r>
            <a:r>
              <a:rPr lang="en-GB" sz="3000" b="0" dirty="0"/>
              <a:t> SWOT (</a:t>
            </a:r>
            <a:r>
              <a:rPr lang="en-GB" sz="3000" b="0" dirty="0" err="1"/>
              <a:t>acronimo</a:t>
            </a:r>
            <a:r>
              <a:rPr lang="en-GB" sz="3000" b="0" dirty="0"/>
              <a:t> di Strengths, Weaknesses, Opportunities, Threats) </a:t>
            </a:r>
            <a:r>
              <a:rPr lang="en-GB" sz="3000" b="0" dirty="0" err="1"/>
              <a:t>è</a:t>
            </a:r>
            <a:r>
              <a:rPr lang="en-GB" sz="3000" b="0" dirty="0"/>
              <a:t> uno </a:t>
            </a:r>
            <a:r>
              <a:rPr lang="en-GB" sz="3000" b="0" dirty="0" err="1"/>
              <a:t>strumento</a:t>
            </a:r>
            <a:r>
              <a:rPr lang="en-GB" sz="3000" b="0" dirty="0"/>
              <a:t> di </a:t>
            </a:r>
            <a:r>
              <a:rPr lang="en-GB" sz="3000" b="0" dirty="0" err="1"/>
              <a:t>strategia</a:t>
            </a:r>
            <a:r>
              <a:rPr lang="en-GB" sz="3000" b="0" dirty="0"/>
              <a:t> </a:t>
            </a:r>
            <a:r>
              <a:rPr lang="en-GB" sz="3000" b="0" dirty="0" err="1"/>
              <a:t>aziendale</a:t>
            </a:r>
            <a:r>
              <a:rPr lang="en-GB" sz="3000" b="0" dirty="0"/>
              <a:t> per </a:t>
            </a:r>
            <a:r>
              <a:rPr lang="en-GB" sz="3000" b="0" dirty="0" err="1"/>
              <a:t>valutare</a:t>
            </a:r>
            <a:r>
              <a:rPr lang="en-GB" sz="3000" b="0" dirty="0"/>
              <a:t> il </a:t>
            </a:r>
            <a:r>
              <a:rPr lang="en-GB" sz="3000" b="0" dirty="0" err="1"/>
              <a:t>confronto</a:t>
            </a:r>
            <a:r>
              <a:rPr lang="en-GB" sz="3000" b="0" dirty="0"/>
              <a:t> </a:t>
            </a:r>
            <a:r>
              <a:rPr lang="en-GB" sz="3000" b="0" dirty="0" err="1"/>
              <a:t>tra</a:t>
            </a:r>
            <a:r>
              <a:rPr lang="en-GB" sz="3000" b="0" dirty="0"/>
              <a:t> </a:t>
            </a:r>
            <a:r>
              <a:rPr lang="en-GB" sz="3000" b="0" dirty="0" err="1"/>
              <a:t>un'organizzazione</a:t>
            </a:r>
            <a:r>
              <a:rPr lang="en-GB" sz="3000" b="0" dirty="0"/>
              <a:t> e la </a:t>
            </a:r>
            <a:r>
              <a:rPr lang="en-GB" sz="3000" b="0" dirty="0" err="1"/>
              <a:t>concorrenza</a:t>
            </a:r>
            <a:r>
              <a:rPr lang="en-GB" sz="3000" b="0" dirty="0"/>
              <a:t>. </a:t>
            </a:r>
            <a:endParaRPr sz="3000" b="0" dirty="0"/>
          </a:p>
          <a:p>
            <a:pPr marL="685800" lvl="0" indent="-457200" algn="l" rtl="0">
              <a:lnSpc>
                <a:spcPct val="100000"/>
              </a:lnSpc>
              <a:spcBef>
                <a:spcPts val="640"/>
              </a:spcBef>
              <a:spcAft>
                <a:spcPts val="0"/>
              </a:spcAft>
              <a:buSzPts val="3200"/>
              <a:buFont typeface="Wingdings" pitchFamily="2" charset="2"/>
              <a:buChar char="Ø"/>
            </a:pPr>
            <a:r>
              <a:rPr lang="en-GB" sz="3000" b="0" dirty="0"/>
              <a:t> </a:t>
            </a:r>
            <a:r>
              <a:rPr lang="en-GB" sz="3000" b="0" dirty="0" err="1"/>
              <a:t>L'analisi</a:t>
            </a:r>
            <a:r>
              <a:rPr lang="en-GB" sz="3000" b="0" dirty="0"/>
              <a:t> SWOT </a:t>
            </a:r>
            <a:r>
              <a:rPr lang="en-GB" sz="3000" b="0" dirty="0" err="1"/>
              <a:t>è</a:t>
            </a:r>
            <a:r>
              <a:rPr lang="en-GB" sz="3000" b="0" dirty="0"/>
              <a:t> un </a:t>
            </a:r>
            <a:r>
              <a:rPr lang="en-GB" sz="3000" b="0" dirty="0" err="1"/>
              <a:t>esame</a:t>
            </a:r>
            <a:r>
              <a:rPr lang="en-GB" sz="3000" b="0" dirty="0"/>
              <a:t> </a:t>
            </a:r>
            <a:r>
              <a:rPr lang="en-GB" sz="3000" b="0" dirty="0" err="1"/>
              <a:t>approfondito</a:t>
            </a:r>
            <a:r>
              <a:rPr lang="en-GB" sz="3000" b="0" dirty="0"/>
              <a:t> </a:t>
            </a:r>
            <a:r>
              <a:rPr lang="en-GB" sz="3000" b="0" dirty="0" err="1"/>
              <a:t>dei</a:t>
            </a:r>
            <a:r>
              <a:rPr lang="en-GB" sz="3000" b="0" dirty="0"/>
              <a:t> </a:t>
            </a:r>
            <a:r>
              <a:rPr lang="en-GB" sz="3000" b="0" dirty="0" err="1"/>
              <a:t>fattori</a:t>
            </a:r>
            <a:r>
              <a:rPr lang="en-GB" sz="3000" b="0" dirty="0"/>
              <a:t> </a:t>
            </a:r>
            <a:r>
              <a:rPr lang="en-GB" sz="3000" b="0" dirty="0" err="1"/>
              <a:t>chiave</a:t>
            </a:r>
            <a:r>
              <a:rPr lang="en-GB" sz="3000" b="0" dirty="0"/>
              <a:t> </a:t>
            </a:r>
            <a:r>
              <a:rPr lang="en-GB" sz="3000" b="0" dirty="0" err="1"/>
              <a:t>interni</a:t>
            </a:r>
            <a:r>
              <a:rPr lang="en-GB" sz="3000" b="0" dirty="0"/>
              <a:t> (</a:t>
            </a:r>
            <a:r>
              <a:rPr lang="en-GB" sz="3000" b="0" dirty="0" err="1"/>
              <a:t>punti</a:t>
            </a:r>
            <a:r>
              <a:rPr lang="en-GB" sz="3000" b="0" dirty="0"/>
              <a:t> di forza e di </a:t>
            </a:r>
            <a:r>
              <a:rPr lang="en-GB" sz="3000" b="0" dirty="0" err="1"/>
              <a:t>debolezza</a:t>
            </a:r>
            <a:r>
              <a:rPr lang="en-GB" sz="3000" b="0" dirty="0"/>
              <a:t>) ed </a:t>
            </a:r>
            <a:r>
              <a:rPr lang="en-GB" sz="3000" b="0" dirty="0" err="1"/>
              <a:t>esterni</a:t>
            </a:r>
            <a:r>
              <a:rPr lang="en-GB" sz="3000" b="0" dirty="0"/>
              <a:t> (</a:t>
            </a:r>
            <a:r>
              <a:rPr lang="en-GB" sz="3000" b="0" dirty="0" err="1"/>
              <a:t>opportunità</a:t>
            </a:r>
            <a:r>
              <a:rPr lang="en-GB" sz="3000" b="0" dirty="0"/>
              <a:t> e </a:t>
            </a:r>
            <a:r>
              <a:rPr lang="en-GB" sz="3000" b="0" dirty="0" err="1"/>
              <a:t>minacce</a:t>
            </a:r>
            <a:r>
              <a:rPr lang="en-GB" sz="3000" b="0" dirty="0"/>
              <a:t>) di </a:t>
            </a:r>
            <a:r>
              <a:rPr lang="en-GB" sz="3000" b="0" dirty="0" err="1"/>
              <a:t>un'azienda</a:t>
            </a:r>
            <a:r>
              <a:rPr lang="en-GB" sz="3000" b="0" dirty="0"/>
              <a:t>.</a:t>
            </a:r>
            <a:endParaRPr sz="3000" b="0" dirty="0"/>
          </a:p>
        </p:txBody>
      </p:sp>
      <p:sp>
        <p:nvSpPr>
          <p:cNvPr id="157" name="Google Shape;157;p28"/>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3.1 </a:t>
            </a:r>
            <a:r>
              <a:rPr lang="en-GB" b="1"/>
              <a:t>Cos'è l'analisi SWOT?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3.2 Illustrazione SWOT</a:t>
            </a:r>
            <a:endParaRPr/>
          </a:p>
        </p:txBody>
      </p:sp>
      <p:sp>
        <p:nvSpPr>
          <p:cNvPr id="163" name="Google Shape;163;p29"/>
          <p:cNvSpPr/>
          <p:nvPr/>
        </p:nvSpPr>
        <p:spPr>
          <a:xfrm>
            <a:off x="457200" y="2022548"/>
            <a:ext cx="2520462" cy="40934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2000" b="0" i="0" u="none" strike="noStrike" cap="none">
                <a:solidFill>
                  <a:srgbClr val="000000"/>
                </a:solidFill>
                <a:latin typeface="Arial"/>
                <a:ea typeface="Arial"/>
                <a:cs typeface="Arial"/>
                <a:sym typeface="Arial"/>
              </a:rPr>
              <a:t>La SWOT deve essere disegnata come nella figura seguente.</a:t>
            </a:r>
            <a:endParaRPr/>
          </a:p>
          <a:p>
            <a:pPr marL="0" marR="0" lvl="0" indent="0" algn="just" rtl="0">
              <a:lnSpc>
                <a:spcPct val="100000"/>
              </a:lnSpc>
              <a:spcBef>
                <a:spcPts val="0"/>
              </a:spcBef>
              <a:spcAft>
                <a:spcPts val="0"/>
              </a:spcAft>
              <a:buNone/>
            </a:pPr>
            <a:r>
              <a:rPr lang="en-GB" sz="2000" b="0" i="0" u="none" strike="noStrike" cap="none">
                <a:solidFill>
                  <a:srgbClr val="000000"/>
                </a:solidFill>
                <a:latin typeface="Arial"/>
                <a:ea typeface="Arial"/>
                <a:cs typeface="Arial"/>
                <a:sym typeface="Arial"/>
              </a:rPr>
              <a:t>Le caselle sono quattro: forza (S), opportunità (O), debolezza (W) e minaccia (T). </a:t>
            </a:r>
            <a:endParaRPr sz="20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en-GB" sz="2000" b="0" i="0" u="none" strike="noStrike" cap="none">
                <a:solidFill>
                  <a:srgbClr val="000000"/>
                </a:solidFill>
                <a:latin typeface="Arial"/>
                <a:ea typeface="Arial"/>
                <a:cs typeface="Arial"/>
                <a:sym typeface="Arial"/>
              </a:rPr>
              <a:t>Gli assi sono importanti nella SWOT perché definiscono il contenuto di quattro riquadri. </a:t>
            </a:r>
            <a:endParaRPr/>
          </a:p>
        </p:txBody>
      </p:sp>
      <p:pic>
        <p:nvPicPr>
          <p:cNvPr id="164" name="Google Shape;164;p29"/>
          <p:cNvPicPr preferRelativeResize="0"/>
          <p:nvPr/>
        </p:nvPicPr>
        <p:blipFill rotWithShape="1">
          <a:blip r:embed="rId3">
            <a:alphaModFix/>
          </a:blip>
          <a:srcRect/>
          <a:stretch/>
        </p:blipFill>
        <p:spPr>
          <a:xfrm>
            <a:off x="3329354" y="1947347"/>
            <a:ext cx="5427784" cy="441828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b="1"/>
              <a:t>3.3 Vantaggi dell'analisi SWOT</a:t>
            </a:r>
            <a:endParaRPr/>
          </a:p>
        </p:txBody>
      </p:sp>
      <p:sp>
        <p:nvSpPr>
          <p:cNvPr id="170" name="Google Shape;170;p30"/>
          <p:cNvSpPr/>
          <p:nvPr/>
        </p:nvSpPr>
        <p:spPr>
          <a:xfrm>
            <a:off x="457200" y="4007233"/>
            <a:ext cx="8006862" cy="2354491"/>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Economicamente</a:t>
            </a:r>
            <a:r>
              <a:rPr lang="en-GB" sz="2200" b="0" i="0" u="none" strike="noStrike" cap="none" dirty="0">
                <a:solidFill>
                  <a:srgbClr val="000000"/>
                </a:solidFill>
                <a:latin typeface="Arial"/>
                <a:ea typeface="Arial"/>
                <a:cs typeface="Arial"/>
                <a:sym typeface="Arial"/>
              </a:rPr>
              <a:t> </a:t>
            </a:r>
            <a:r>
              <a:rPr lang="en-GB" sz="2200" b="0" i="0" u="none" strike="noStrike" cap="none" dirty="0" err="1">
                <a:solidFill>
                  <a:srgbClr val="000000"/>
                </a:solidFill>
                <a:latin typeface="Arial"/>
                <a:ea typeface="Arial"/>
                <a:cs typeface="Arial"/>
                <a:sym typeface="Arial"/>
              </a:rPr>
              <a:t>vantaggioso</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Ampia</a:t>
            </a:r>
            <a:r>
              <a:rPr lang="en-GB" sz="2200" b="0" i="0" u="none" strike="noStrike" cap="none" dirty="0">
                <a:solidFill>
                  <a:srgbClr val="000000"/>
                </a:solidFill>
                <a:latin typeface="Arial"/>
                <a:ea typeface="Arial"/>
                <a:cs typeface="Arial"/>
                <a:sym typeface="Arial"/>
              </a:rPr>
              <a:t> gamma di </a:t>
            </a:r>
            <a:r>
              <a:rPr lang="en-GB" sz="2200" b="0" i="0" u="none" strike="noStrike" cap="none" dirty="0" err="1">
                <a:solidFill>
                  <a:srgbClr val="000000"/>
                </a:solidFill>
                <a:latin typeface="Arial"/>
                <a:ea typeface="Arial"/>
                <a:cs typeface="Arial"/>
                <a:sym typeface="Arial"/>
              </a:rPr>
              <a:t>applicazioni</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Promuove</a:t>
            </a:r>
            <a:r>
              <a:rPr lang="en-GB" sz="2200" b="0" i="0" u="none" strike="noStrike" cap="none" dirty="0">
                <a:solidFill>
                  <a:srgbClr val="000000"/>
                </a:solidFill>
                <a:latin typeface="Arial"/>
                <a:ea typeface="Arial"/>
                <a:cs typeface="Arial"/>
                <a:sym typeface="Arial"/>
              </a:rPr>
              <a:t> la </a:t>
            </a:r>
            <a:r>
              <a:rPr lang="en-GB" sz="2200" b="0" i="0" u="none" strike="noStrike" cap="none" dirty="0" err="1">
                <a:solidFill>
                  <a:srgbClr val="000000"/>
                </a:solidFill>
                <a:latin typeface="Arial"/>
                <a:ea typeface="Arial"/>
                <a:cs typeface="Arial"/>
                <a:sym typeface="Arial"/>
              </a:rPr>
              <a:t>discussione</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Fornisce</a:t>
            </a:r>
            <a:r>
              <a:rPr lang="en-GB" sz="2200" b="0" i="0" u="none" strike="noStrike" cap="none" dirty="0">
                <a:solidFill>
                  <a:srgbClr val="000000"/>
                </a:solidFill>
                <a:latin typeface="Arial"/>
                <a:ea typeface="Arial"/>
                <a:cs typeface="Arial"/>
                <a:sym typeface="Arial"/>
              </a:rPr>
              <a:t> </a:t>
            </a:r>
            <a:r>
              <a:rPr lang="en-GB" sz="2200" b="0" i="0" u="none" strike="noStrike" cap="none" dirty="0" err="1">
                <a:solidFill>
                  <a:srgbClr val="000000"/>
                </a:solidFill>
                <a:latin typeface="Arial"/>
                <a:ea typeface="Arial"/>
                <a:cs typeface="Arial"/>
                <a:sym typeface="Arial"/>
              </a:rPr>
              <a:t>una</a:t>
            </a:r>
            <a:r>
              <a:rPr lang="en-GB" sz="2200" b="0" i="0" u="none" strike="noStrike" cap="none" dirty="0">
                <a:solidFill>
                  <a:srgbClr val="000000"/>
                </a:solidFill>
                <a:latin typeface="Arial"/>
                <a:ea typeface="Arial"/>
                <a:cs typeface="Arial"/>
                <a:sym typeface="Arial"/>
              </a:rPr>
              <a:t> </a:t>
            </a:r>
            <a:r>
              <a:rPr lang="en-GB" sz="2200" b="0" i="0" u="none" strike="noStrike" cap="none" dirty="0" err="1">
                <a:solidFill>
                  <a:srgbClr val="000000"/>
                </a:solidFill>
                <a:latin typeface="Arial"/>
                <a:ea typeface="Arial"/>
                <a:cs typeface="Arial"/>
                <a:sym typeface="Arial"/>
              </a:rPr>
              <a:t>panoramica</a:t>
            </a:r>
            <a:r>
              <a:rPr lang="en-GB" sz="2200" b="0" i="0" u="none" strike="noStrike" cap="none" dirty="0">
                <a:solidFill>
                  <a:srgbClr val="000000"/>
                </a:solidFill>
                <a:latin typeface="Arial"/>
                <a:ea typeface="Arial"/>
                <a:cs typeface="Arial"/>
                <a:sym typeface="Arial"/>
              </a:rPr>
              <a:t> </a:t>
            </a:r>
            <a:r>
              <a:rPr lang="en-GB" sz="2200" b="0" i="0" u="none" strike="noStrike" cap="none" dirty="0" err="1">
                <a:solidFill>
                  <a:srgbClr val="000000"/>
                </a:solidFill>
                <a:latin typeface="Arial"/>
                <a:ea typeface="Arial"/>
                <a:cs typeface="Arial"/>
                <a:sym typeface="Arial"/>
              </a:rPr>
              <a:t>visiva</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Offerte</a:t>
            </a:r>
            <a:r>
              <a:rPr lang="en-GB" sz="2200" b="0" i="0" u="none" strike="noStrike" cap="none" dirty="0">
                <a:solidFill>
                  <a:srgbClr val="000000"/>
                </a:solidFill>
                <a:latin typeface="Arial"/>
                <a:ea typeface="Arial"/>
                <a:cs typeface="Arial"/>
                <a:sym typeface="Arial"/>
              </a:rPr>
              <a:t> di </a:t>
            </a:r>
            <a:r>
              <a:rPr lang="en-GB" sz="2200" b="0" i="0" u="none" strike="noStrike" cap="none" dirty="0" err="1">
                <a:solidFill>
                  <a:srgbClr val="000000"/>
                </a:solidFill>
                <a:latin typeface="Arial"/>
                <a:ea typeface="Arial"/>
                <a:cs typeface="Arial"/>
                <a:sym typeface="Arial"/>
              </a:rPr>
              <a:t>approfondimento</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Integrazione</a:t>
            </a:r>
            <a:r>
              <a:rPr lang="en-GB" sz="2200" b="0" i="0" u="none" strike="noStrike" cap="none" dirty="0">
                <a:solidFill>
                  <a:srgbClr val="000000"/>
                </a:solidFill>
                <a:latin typeface="Arial"/>
                <a:ea typeface="Arial"/>
                <a:cs typeface="Arial"/>
                <a:sym typeface="Arial"/>
              </a:rPr>
              <a:t> e </a:t>
            </a:r>
            <a:r>
              <a:rPr lang="en-GB" sz="2200" b="0" i="0" u="none" strike="noStrike" cap="none" dirty="0" err="1">
                <a:solidFill>
                  <a:srgbClr val="000000"/>
                </a:solidFill>
                <a:latin typeface="Arial"/>
                <a:ea typeface="Arial"/>
                <a:cs typeface="Arial"/>
                <a:sym typeface="Arial"/>
              </a:rPr>
              <a:t>sintesi</a:t>
            </a:r>
            <a:endParaRPr sz="2200" b="0" i="0" u="none" strike="noStrike" cap="none" dirty="0">
              <a:solidFill>
                <a:srgbClr val="000000"/>
              </a:solidFill>
              <a:latin typeface="Arial"/>
              <a:ea typeface="Arial"/>
              <a:cs typeface="Arial"/>
              <a:sym typeface="Arial"/>
            </a:endParaRPr>
          </a:p>
          <a:p>
            <a:pPr marL="342900" marR="0" lvl="0" indent="-342900" algn="l" rtl="0">
              <a:lnSpc>
                <a:spcPct val="150000"/>
              </a:lnSpc>
              <a:spcBef>
                <a:spcPts val="600"/>
              </a:spcBef>
              <a:spcAft>
                <a:spcPts val="0"/>
              </a:spcAft>
              <a:buClr>
                <a:srgbClr val="000000"/>
              </a:buClr>
              <a:buSzPts val="2200"/>
              <a:buFont typeface="Cambria"/>
              <a:buChar char="•"/>
            </a:pPr>
            <a:r>
              <a:rPr lang="en-GB" sz="2200" b="0" i="0" u="none" strike="noStrike" cap="none" dirty="0" err="1">
                <a:solidFill>
                  <a:srgbClr val="000000"/>
                </a:solidFill>
                <a:latin typeface="Arial"/>
                <a:ea typeface="Arial"/>
                <a:cs typeface="Arial"/>
                <a:sym typeface="Arial"/>
              </a:rPr>
              <a:t>Favorisce</a:t>
            </a:r>
            <a:r>
              <a:rPr lang="en-GB" sz="2200" b="0" i="0" u="none" strike="noStrike" cap="none" dirty="0">
                <a:solidFill>
                  <a:srgbClr val="000000"/>
                </a:solidFill>
                <a:latin typeface="Arial"/>
                <a:ea typeface="Arial"/>
                <a:cs typeface="Arial"/>
                <a:sym typeface="Arial"/>
              </a:rPr>
              <a:t> la </a:t>
            </a:r>
            <a:r>
              <a:rPr lang="en-GB" sz="2200" b="0" i="0" u="none" strike="noStrike" cap="none" dirty="0" err="1">
                <a:solidFill>
                  <a:srgbClr val="000000"/>
                </a:solidFill>
                <a:latin typeface="Arial"/>
                <a:ea typeface="Arial"/>
                <a:cs typeface="Arial"/>
                <a:sym typeface="Arial"/>
              </a:rPr>
              <a:t>collaborazione</a:t>
            </a:r>
            <a:endParaRPr sz="2200" b="0" i="0" u="none" strike="noStrike" cap="none" dirty="0">
              <a:solidFill>
                <a:srgbClr val="000000"/>
              </a:solidFill>
              <a:latin typeface="Arial"/>
              <a:ea typeface="Arial"/>
              <a:cs typeface="Arial"/>
              <a:sym typeface="Arial"/>
            </a:endParaRPr>
          </a:p>
        </p:txBody>
      </p:sp>
      <p:sp>
        <p:nvSpPr>
          <p:cNvPr id="171" name="Google Shape;171;p30"/>
          <p:cNvSpPr/>
          <p:nvPr/>
        </p:nvSpPr>
        <p:spPr>
          <a:xfrm>
            <a:off x="457200" y="1883575"/>
            <a:ext cx="8006862" cy="2123658"/>
          </a:xfrm>
          <a:prstGeom prst="rect">
            <a:avLst/>
          </a:prstGeom>
          <a:noFill/>
          <a:ln>
            <a:noFill/>
          </a:ln>
        </p:spPr>
        <p:txBody>
          <a:bodyPr spcFirstLastPara="1" wrap="square" lIns="91425" tIns="45700" rIns="91425" bIns="45700" anchor="t" anchorCtr="0">
            <a:spAutoFit/>
          </a:bodyPr>
          <a:lstStyle/>
          <a:p>
            <a:pPr marL="0" marR="0" lvl="0" indent="0" algn="just" rtl="0">
              <a:lnSpc>
                <a:spcPct val="150000"/>
              </a:lnSpc>
              <a:spcBef>
                <a:spcPts val="0"/>
              </a:spcBef>
              <a:spcAft>
                <a:spcPts val="0"/>
              </a:spcAft>
              <a:buNone/>
            </a:pPr>
            <a:r>
              <a:rPr lang="en-GB" sz="2200" b="0" i="0" u="none" strike="noStrike" cap="none">
                <a:solidFill>
                  <a:srgbClr val="000000"/>
                </a:solidFill>
                <a:latin typeface="Arial"/>
                <a:ea typeface="Arial"/>
                <a:cs typeface="Arial"/>
                <a:sym typeface="Arial"/>
              </a:rPr>
              <a:t>L'analisi SWOT consente all'azienda di concentrarsi sulle aree che presentano le maggiori opportunità e sulle competenze in cui è più forte. </a:t>
            </a:r>
            <a:endParaRPr/>
          </a:p>
          <a:p>
            <a:pPr marL="0" marR="0" lvl="0" indent="0" algn="just" rtl="0">
              <a:lnSpc>
                <a:spcPct val="150000"/>
              </a:lnSpc>
              <a:spcBef>
                <a:spcPts val="600"/>
              </a:spcBef>
              <a:spcAft>
                <a:spcPts val="0"/>
              </a:spcAft>
              <a:buNone/>
            </a:pPr>
            <a:r>
              <a:rPr lang="en-GB" sz="2200" b="0" i="0" u="none" strike="noStrike" cap="none">
                <a:solidFill>
                  <a:srgbClr val="000000"/>
                </a:solidFill>
                <a:latin typeface="Arial"/>
                <a:ea typeface="Arial"/>
                <a:cs typeface="Arial"/>
                <a:sym typeface="Arial"/>
              </a:rPr>
              <a:t>Tra i vantaggi di un'analisi SWOT vi sono</a:t>
            </a:r>
            <a:r>
              <a:rPr lang="en-GB" sz="2200" b="0" i="0" u="none" strike="noStrike" cap="none">
                <a:solidFill>
                  <a:srgbClr val="000000"/>
                </a:solidFill>
                <a:latin typeface="Cambria"/>
                <a:ea typeface="Cambria"/>
                <a:cs typeface="Cambria"/>
                <a:sym typeface="Cambria"/>
              </a:rPr>
              <a:t>:</a:t>
            </a:r>
            <a:endParaRPr sz="2200" b="0" i="0" u="none" strike="noStrike" cap="none">
              <a:solidFill>
                <a:srgbClr val="000000"/>
              </a:solidFill>
              <a:latin typeface="Cambria"/>
              <a:ea typeface="Cambria"/>
              <a:cs typeface="Cambria"/>
              <a:sym typeface="Cambri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1"/>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66C0C4"/>
              </a:buClr>
              <a:buSzPts val="3600"/>
              <a:buFont typeface="Arial"/>
              <a:buNone/>
            </a:pPr>
            <a:r>
              <a:rPr lang="en-GB"/>
              <a:t>Strategie di pensiero</a:t>
            </a:r>
            <a:endParaRPr/>
          </a:p>
        </p:txBody>
      </p:sp>
      <p:sp>
        <p:nvSpPr>
          <p:cNvPr id="177" name="Google Shape;177;p31"/>
          <p:cNvSpPr txBox="1">
            <a:spLocks noGrp="1"/>
          </p:cNvSpPr>
          <p:nvPr>
            <p:ph type="body" idx="1"/>
          </p:nvPr>
        </p:nvSpPr>
        <p:spPr>
          <a:xfrm>
            <a:off x="457200" y="1752600"/>
            <a:ext cx="7620000" cy="4671646"/>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970"/>
              </a:spcBef>
              <a:spcAft>
                <a:spcPts val="0"/>
              </a:spcAft>
              <a:buSzPts val="3000"/>
              <a:buNone/>
            </a:pPr>
            <a:r>
              <a:rPr lang="en-GB" sz="3000" b="0"/>
              <a:t>Per evitare problemi, ritardi o rifiuti da parte degli investitori, è meglio seguire strategie di pensiero. Per ottenere un vantaggio competitivo, è importante </a:t>
            </a:r>
            <a:r>
              <a:rPr lang="en-GB" sz="3000"/>
              <a:t>pensare in modo strategico </a:t>
            </a:r>
            <a:r>
              <a:rPr lang="en-GB" sz="3000" b="0"/>
              <a:t>nell'imprenditoria. </a:t>
            </a:r>
            <a:endParaRPr/>
          </a:p>
          <a:p>
            <a:pPr marL="0" lvl="0" indent="0" algn="l" rtl="0">
              <a:lnSpc>
                <a:spcPct val="100000"/>
              </a:lnSpc>
              <a:spcBef>
                <a:spcPts val="970"/>
              </a:spcBef>
              <a:spcAft>
                <a:spcPts val="0"/>
              </a:spcAft>
              <a:buClr>
                <a:schemeClr val="dk1"/>
              </a:buClr>
              <a:buSzPts val="3000"/>
              <a:buNone/>
            </a:pPr>
            <a:r>
              <a:rPr lang="en-GB" sz="3000" b="0"/>
              <a:t>Questa procedura prevede in genere:</a:t>
            </a:r>
            <a:endParaRPr/>
          </a:p>
          <a:p>
            <a:pPr marL="457200" lvl="0" indent="-457200" algn="l" rtl="0">
              <a:lnSpc>
                <a:spcPct val="100000"/>
              </a:lnSpc>
              <a:spcBef>
                <a:spcPts val="970"/>
              </a:spcBef>
              <a:spcAft>
                <a:spcPts val="0"/>
              </a:spcAft>
              <a:buClr>
                <a:schemeClr val="dk1"/>
              </a:buClr>
              <a:buSzPts val="3000"/>
              <a:buFont typeface="Arial"/>
              <a:buChar char="•"/>
            </a:pPr>
            <a:r>
              <a:rPr lang="en-GB" sz="3000" b="0"/>
              <a:t>Vedere il quadro generale</a:t>
            </a:r>
            <a:endParaRPr/>
          </a:p>
          <a:p>
            <a:pPr marL="457200" lvl="0" indent="-457200" algn="l" rtl="0">
              <a:lnSpc>
                <a:spcPct val="100000"/>
              </a:lnSpc>
              <a:spcBef>
                <a:spcPts val="970"/>
              </a:spcBef>
              <a:spcAft>
                <a:spcPts val="0"/>
              </a:spcAft>
              <a:buClr>
                <a:schemeClr val="dk1"/>
              </a:buClr>
              <a:buSzPts val="3000"/>
              <a:buFont typeface="Arial"/>
              <a:buChar char="•"/>
            </a:pPr>
            <a:r>
              <a:rPr lang="en-GB" sz="3000" b="0"/>
              <a:t>Pianificare in anticipo</a:t>
            </a:r>
            <a:endParaRPr/>
          </a:p>
          <a:p>
            <a:pPr marL="457200" lvl="0" indent="-457200" algn="l" rtl="0">
              <a:lnSpc>
                <a:spcPct val="100000"/>
              </a:lnSpc>
              <a:spcBef>
                <a:spcPts val="970"/>
              </a:spcBef>
              <a:spcAft>
                <a:spcPts val="0"/>
              </a:spcAft>
              <a:buClr>
                <a:schemeClr val="dk1"/>
              </a:buClr>
              <a:buSzPts val="3000"/>
              <a:buFont typeface="Arial"/>
              <a:buChar char="•"/>
            </a:pPr>
            <a:r>
              <a:rPr lang="en-GB" sz="3000" b="0"/>
              <a:t>Trasformare il pensiero in azione</a:t>
            </a:r>
            <a:endParaRPr sz="3000" b="0"/>
          </a:p>
          <a:p>
            <a:pPr marL="0" lvl="0" indent="0" algn="l" rtl="0">
              <a:lnSpc>
                <a:spcPct val="100000"/>
              </a:lnSpc>
              <a:spcBef>
                <a:spcPts val="970"/>
              </a:spcBef>
              <a:spcAft>
                <a:spcPts val="0"/>
              </a:spcAft>
              <a:buClr>
                <a:schemeClr val="dk1"/>
              </a:buClr>
              <a:buSzPts val="2000"/>
              <a:buNone/>
            </a:pPr>
            <a:endParaRPr/>
          </a:p>
          <a:p>
            <a:pPr marL="0" lvl="0" indent="0" algn="l" rtl="0">
              <a:lnSpc>
                <a:spcPct val="100000"/>
              </a:lnSpc>
              <a:spcBef>
                <a:spcPts val="970"/>
              </a:spcBef>
              <a:spcAft>
                <a:spcPts val="0"/>
              </a:spcAft>
              <a:buClr>
                <a:schemeClr val="dk1"/>
              </a:buClr>
              <a:buSzPts val="20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66C0C4"/>
              </a:buClr>
              <a:buSzPts val="3600"/>
              <a:buFont typeface="Arial"/>
              <a:buNone/>
            </a:pPr>
            <a:r>
              <a:rPr lang="en-GB"/>
              <a:t>Vedere il quadro generale</a:t>
            </a:r>
            <a:endParaRPr/>
          </a:p>
        </p:txBody>
      </p:sp>
      <p:sp>
        <p:nvSpPr>
          <p:cNvPr id="183" name="Google Shape;183;p32"/>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970"/>
              </a:spcBef>
              <a:spcAft>
                <a:spcPts val="0"/>
              </a:spcAft>
              <a:buClr>
                <a:schemeClr val="dk1"/>
              </a:buClr>
              <a:buSzPts val="2000"/>
              <a:buNone/>
            </a:pPr>
            <a:endParaRPr/>
          </a:p>
          <a:p>
            <a:pPr marL="0" lvl="0" indent="0" algn="l" rtl="0">
              <a:lnSpc>
                <a:spcPct val="100000"/>
              </a:lnSpc>
              <a:spcBef>
                <a:spcPts val="970"/>
              </a:spcBef>
              <a:spcAft>
                <a:spcPts val="0"/>
              </a:spcAft>
              <a:buClr>
                <a:schemeClr val="dk1"/>
              </a:buClr>
              <a:buSzPts val="3000"/>
              <a:buNone/>
            </a:pPr>
            <a:r>
              <a:rPr lang="en-GB" sz="3000"/>
              <a:t>Il pensiero a lungo termine </a:t>
            </a:r>
            <a:r>
              <a:rPr lang="en-GB" sz="3000" b="0"/>
              <a:t>va oltre il breve termine e considera il modo in cui un'impresa può avere successo a lungo termine. </a:t>
            </a:r>
            <a:endParaRPr/>
          </a:p>
          <a:p>
            <a:pPr marL="0" lvl="0" indent="0" algn="l" rtl="0">
              <a:lnSpc>
                <a:spcPct val="100000"/>
              </a:lnSpc>
              <a:spcBef>
                <a:spcPts val="970"/>
              </a:spcBef>
              <a:spcAft>
                <a:spcPts val="0"/>
              </a:spcAft>
              <a:buClr>
                <a:schemeClr val="dk1"/>
              </a:buClr>
              <a:buSzPts val="3000"/>
              <a:buNone/>
            </a:pPr>
            <a:r>
              <a:rPr lang="en-GB" sz="3000" b="0"/>
              <a:t>Vi aiuta a costruire una visione delle opportunità che vi si presentano.</a:t>
            </a:r>
            <a:endParaRPr sz="3000" b="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66C0C4"/>
              </a:buClr>
              <a:buSzPts val="3600"/>
              <a:buFont typeface="Arial"/>
              <a:buNone/>
            </a:pPr>
            <a:r>
              <a:rPr lang="en-GB"/>
              <a:t>Pianificare in anticipo</a:t>
            </a:r>
            <a:endParaRPr/>
          </a:p>
        </p:txBody>
      </p:sp>
      <p:sp>
        <p:nvSpPr>
          <p:cNvPr id="189" name="Google Shape;189;p3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970"/>
              </a:spcBef>
              <a:spcAft>
                <a:spcPts val="0"/>
              </a:spcAft>
              <a:buClr>
                <a:schemeClr val="dk1"/>
              </a:buClr>
              <a:buSzPts val="2000"/>
              <a:buNone/>
            </a:pPr>
            <a:endParaRPr/>
          </a:p>
          <a:p>
            <a:pPr marL="0" lvl="0" indent="0" algn="l" rtl="0">
              <a:lnSpc>
                <a:spcPct val="100000"/>
              </a:lnSpc>
              <a:spcBef>
                <a:spcPts val="970"/>
              </a:spcBef>
              <a:spcAft>
                <a:spcPts val="0"/>
              </a:spcAft>
              <a:buClr>
                <a:schemeClr val="dk1"/>
              </a:buClr>
              <a:buSzPts val="3000"/>
              <a:buNone/>
            </a:pPr>
            <a:r>
              <a:rPr lang="en-GB" sz="3000" b="0"/>
              <a:t>I pensatori strategici sono in grado di </a:t>
            </a:r>
            <a:r>
              <a:rPr lang="en-GB" sz="3000"/>
              <a:t>pianificare il futuro </a:t>
            </a:r>
            <a:r>
              <a:rPr lang="en-GB" sz="3000" b="0"/>
              <a:t>e di anticipare i potenziali problemi. </a:t>
            </a:r>
            <a:endParaRPr/>
          </a:p>
          <a:p>
            <a:pPr marL="0" lvl="0" indent="0" algn="l" rtl="0">
              <a:lnSpc>
                <a:spcPct val="100000"/>
              </a:lnSpc>
              <a:spcBef>
                <a:spcPts val="970"/>
              </a:spcBef>
              <a:spcAft>
                <a:spcPts val="0"/>
              </a:spcAft>
              <a:buClr>
                <a:schemeClr val="dk1"/>
              </a:buClr>
              <a:buSzPts val="3000"/>
              <a:buNone/>
            </a:pPr>
            <a:r>
              <a:rPr lang="en-GB" sz="3000" b="0"/>
              <a:t>Avere un piano di riserva è sempre utile quando le cose non vanno come previsto. </a:t>
            </a:r>
            <a:endParaRPr sz="3000" b="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66C0C4"/>
              </a:buClr>
              <a:buSzPts val="3600"/>
              <a:buFont typeface="Arial"/>
              <a:buNone/>
            </a:pPr>
            <a:r>
              <a:rPr lang="en-GB"/>
              <a:t>Pianificare in anticipo</a:t>
            </a:r>
            <a:endParaRPr/>
          </a:p>
        </p:txBody>
      </p:sp>
      <p:sp>
        <p:nvSpPr>
          <p:cNvPr id="195" name="Google Shape;195;p3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970"/>
              </a:spcBef>
              <a:spcAft>
                <a:spcPts val="0"/>
              </a:spcAft>
              <a:buClr>
                <a:schemeClr val="dk1"/>
              </a:buClr>
              <a:buSzPts val="2000"/>
              <a:buNone/>
            </a:pPr>
            <a:endParaRPr/>
          </a:p>
          <a:p>
            <a:pPr marL="0" lvl="0" indent="0" algn="l" rtl="0">
              <a:lnSpc>
                <a:spcPct val="100000"/>
              </a:lnSpc>
              <a:spcBef>
                <a:spcPts val="970"/>
              </a:spcBef>
              <a:spcAft>
                <a:spcPts val="0"/>
              </a:spcAft>
              <a:buClr>
                <a:schemeClr val="dk1"/>
              </a:buClr>
              <a:buSzPts val="3000"/>
              <a:buNone/>
            </a:pPr>
            <a:r>
              <a:rPr lang="en-GB" sz="3000" b="0"/>
              <a:t>I pensatori strategici sono in grado di </a:t>
            </a:r>
            <a:r>
              <a:rPr lang="en-GB" sz="3000"/>
              <a:t>pianificare il futuro </a:t>
            </a:r>
            <a:r>
              <a:rPr lang="en-GB" sz="3000" b="0"/>
              <a:t>e di anticipare i potenziali problemi. </a:t>
            </a:r>
            <a:endParaRPr/>
          </a:p>
          <a:p>
            <a:pPr marL="0" lvl="0" indent="0" algn="l" rtl="0">
              <a:lnSpc>
                <a:spcPct val="100000"/>
              </a:lnSpc>
              <a:spcBef>
                <a:spcPts val="970"/>
              </a:spcBef>
              <a:spcAft>
                <a:spcPts val="0"/>
              </a:spcAft>
              <a:buClr>
                <a:schemeClr val="dk1"/>
              </a:buClr>
              <a:buSzPts val="3000"/>
              <a:buNone/>
            </a:pPr>
            <a:r>
              <a:rPr lang="en-GB" sz="3000" b="0"/>
              <a:t>Avere un piano di riserva è sempre utile quando le cose non vanno come previsto. </a:t>
            </a:r>
            <a:endParaRPr sz="3000" b="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5"/>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5.1 Perché i piani aziendali falliscono?</a:t>
            </a:r>
            <a:endParaRPr/>
          </a:p>
        </p:txBody>
      </p:sp>
      <p:sp>
        <p:nvSpPr>
          <p:cNvPr id="201" name="Google Shape;201;p35"/>
          <p:cNvSpPr/>
          <p:nvPr/>
        </p:nvSpPr>
        <p:spPr>
          <a:xfrm>
            <a:off x="457200" y="1600200"/>
            <a:ext cx="8229600" cy="4832052"/>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000000"/>
              </a:buClr>
              <a:buSzPts val="3000"/>
              <a:buFont typeface="Arial"/>
              <a:buChar char="•"/>
            </a:pPr>
            <a:r>
              <a:rPr lang="en-GB" sz="2800" b="0" i="0" u="none" strike="noStrike" cap="none" dirty="0" err="1">
                <a:solidFill>
                  <a:srgbClr val="000000"/>
                </a:solidFill>
                <a:latin typeface="Arial"/>
                <a:ea typeface="Arial"/>
                <a:cs typeface="Arial"/>
                <a:sym typeface="Arial"/>
              </a:rPr>
              <a:t>Anche</a:t>
            </a:r>
            <a:r>
              <a:rPr lang="en-GB" sz="2800" b="0" i="0" u="none" strike="noStrike" cap="none" dirty="0">
                <a:solidFill>
                  <a:srgbClr val="000000"/>
                </a:solidFill>
                <a:latin typeface="Arial"/>
                <a:ea typeface="Arial"/>
                <a:cs typeface="Arial"/>
                <a:sym typeface="Arial"/>
              </a:rPr>
              <a:t> se </a:t>
            </a:r>
            <a:r>
              <a:rPr lang="en-GB" sz="2800" b="0" i="0" u="none" strike="noStrike" cap="none" dirty="0" err="1">
                <a:solidFill>
                  <a:srgbClr val="000000"/>
                </a:solidFill>
                <a:latin typeface="Arial"/>
                <a:ea typeface="Arial"/>
                <a:cs typeface="Arial"/>
                <a:sym typeface="Arial"/>
              </a:rPr>
              <a:t>c'è</a:t>
            </a:r>
            <a:r>
              <a:rPr lang="en-GB" sz="2800" b="0" i="0" u="none" strike="noStrike" cap="none" dirty="0">
                <a:solidFill>
                  <a:srgbClr val="000000"/>
                </a:solidFill>
                <a:latin typeface="Arial"/>
                <a:ea typeface="Arial"/>
                <a:cs typeface="Arial"/>
                <a:sym typeface="Arial"/>
              </a:rPr>
              <a:t> un </a:t>
            </a:r>
            <a:r>
              <a:rPr lang="en-GB" sz="2800" b="0" i="0" u="none" strike="noStrike" cap="none" dirty="0" err="1">
                <a:solidFill>
                  <a:srgbClr val="000000"/>
                </a:solidFill>
                <a:latin typeface="Arial"/>
                <a:ea typeface="Arial"/>
                <a:cs typeface="Arial"/>
                <a:sym typeface="Arial"/>
              </a:rPr>
              <a:t>buon</a:t>
            </a:r>
            <a:r>
              <a:rPr lang="en-GB" sz="2800" b="0" i="0" u="none" strike="noStrike" cap="none" dirty="0">
                <a:solidFill>
                  <a:srgbClr val="000000"/>
                </a:solidFill>
                <a:latin typeface="Arial"/>
                <a:ea typeface="Arial"/>
                <a:cs typeface="Arial"/>
                <a:sym typeface="Arial"/>
              </a:rPr>
              <a:t> business plan, </a:t>
            </a:r>
            <a:r>
              <a:rPr lang="en-GB" sz="2800" b="0" i="0" u="none" strike="noStrike" cap="none" dirty="0" err="1">
                <a:solidFill>
                  <a:srgbClr val="000000"/>
                </a:solidFill>
                <a:latin typeface="Arial"/>
                <a:ea typeface="Arial"/>
                <a:cs typeface="Arial"/>
                <a:sym typeface="Arial"/>
              </a:rPr>
              <a:t>può</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fallire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soprattutto</a:t>
            </a:r>
            <a:r>
              <a:rPr lang="en-GB" sz="2800" b="0" i="0" u="none" strike="noStrike" cap="none" dirty="0">
                <a:solidFill>
                  <a:srgbClr val="000000"/>
                </a:solidFill>
                <a:latin typeface="Arial"/>
                <a:ea typeface="Arial"/>
                <a:cs typeface="Arial"/>
                <a:sym typeface="Arial"/>
              </a:rPr>
              <a:t> se il piano non </a:t>
            </a:r>
            <a:r>
              <a:rPr lang="en-GB" sz="2800" b="0" i="0" u="none" strike="noStrike" cap="none" dirty="0" err="1">
                <a:solidFill>
                  <a:srgbClr val="000000"/>
                </a:solidFill>
                <a:latin typeface="Arial"/>
                <a:ea typeface="Arial"/>
                <a:cs typeface="Arial"/>
                <a:sym typeface="Arial"/>
              </a:rPr>
              <a:t>viene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seguito</a:t>
            </a:r>
            <a:r>
              <a:rPr lang="en-GB" sz="2800" b="0" i="0" u="none" strike="noStrike" cap="none" dirty="0">
                <a:solidFill>
                  <a:srgbClr val="000000"/>
                </a:solidFill>
                <a:latin typeface="Arial"/>
                <a:ea typeface="Arial"/>
                <a:cs typeface="Arial"/>
                <a:sym typeface="Arial"/>
              </a:rPr>
              <a:t>! </a:t>
            </a:r>
            <a:endParaRPr sz="2800" b="0" i="0" u="none" strike="noStrike" cap="none" dirty="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3000"/>
              <a:buFont typeface="Arial"/>
              <a:buChar char="•"/>
            </a:pPr>
            <a:r>
              <a:rPr lang="en-GB" sz="2800" b="0" i="0" u="none" strike="noStrike" cap="none" dirty="0" err="1">
                <a:solidFill>
                  <a:srgbClr val="000000"/>
                </a:solidFill>
                <a:latin typeface="Arial"/>
                <a:ea typeface="Arial"/>
                <a:cs typeface="Arial"/>
                <a:sym typeface="Arial"/>
              </a:rPr>
              <a:t>Anche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quando</a:t>
            </a:r>
            <a:r>
              <a:rPr lang="en-GB" sz="2800" b="0" i="0" u="none" strike="noStrike" cap="none" dirty="0">
                <a:solidFill>
                  <a:srgbClr val="000000"/>
                </a:solidFill>
                <a:latin typeface="Arial"/>
                <a:ea typeface="Arial"/>
                <a:cs typeface="Arial"/>
                <a:sym typeface="Arial"/>
              </a:rPr>
              <a:t> il piano </a:t>
            </a:r>
            <a:r>
              <a:rPr lang="en-GB" sz="2800" b="0" i="0" u="none" strike="noStrike" cap="none" dirty="0" err="1">
                <a:solidFill>
                  <a:srgbClr val="000000"/>
                </a:solidFill>
                <a:latin typeface="Arial"/>
                <a:ea typeface="Arial"/>
                <a:cs typeface="Arial"/>
                <a:sym typeface="Arial"/>
              </a:rPr>
              <a:t>viene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seguito</a:t>
            </a:r>
            <a:r>
              <a:rPr lang="en-GB" sz="2800" b="0" i="0" u="none" strike="noStrike" cap="none" dirty="0">
                <a:solidFill>
                  <a:srgbClr val="000000"/>
                </a:solidFill>
                <a:latin typeface="Arial"/>
                <a:ea typeface="Arial"/>
                <a:cs typeface="Arial"/>
                <a:sym typeface="Arial"/>
              </a:rPr>
              <a:t>, se le </a:t>
            </a:r>
            <a:r>
              <a:rPr lang="en-GB" sz="2800" b="0" i="0" u="none" strike="noStrike" cap="none" dirty="0" err="1">
                <a:solidFill>
                  <a:srgbClr val="000000"/>
                </a:solidFill>
                <a:latin typeface="Arial"/>
                <a:ea typeface="Arial"/>
                <a:cs typeface="Arial"/>
                <a:sym typeface="Arial"/>
              </a:rPr>
              <a:t>previsioni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sono</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basate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su</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ipotesi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sbagliate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si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può</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incorrere</a:t>
            </a:r>
            <a:r>
              <a:rPr lang="en-GB" sz="2800" b="0" i="0" u="none" strike="noStrike" cap="none" dirty="0">
                <a:solidFill>
                  <a:srgbClr val="000000"/>
                </a:solidFill>
                <a:latin typeface="Arial"/>
                <a:ea typeface="Arial"/>
                <a:cs typeface="Arial"/>
                <a:sym typeface="Arial"/>
              </a:rPr>
              <a:t> in </a:t>
            </a:r>
            <a:r>
              <a:rPr lang="en-GB" sz="2800" b="0" i="0" u="none" strike="noStrike" cap="none" dirty="0" err="1">
                <a:solidFill>
                  <a:srgbClr val="000000"/>
                </a:solidFill>
                <a:latin typeface="Arial"/>
                <a:ea typeface="Arial"/>
                <a:cs typeface="Arial"/>
                <a:sym typeface="Arial"/>
              </a:rPr>
              <a:t>carenze</a:t>
            </a:r>
            <a:r>
              <a:rPr lang="en-GB" sz="2800" b="0" i="0" u="none" strike="noStrike" cap="none" dirty="0">
                <a:solidFill>
                  <a:srgbClr val="000000"/>
                </a:solidFill>
                <a:latin typeface="Arial"/>
                <a:ea typeface="Arial"/>
                <a:cs typeface="Arial"/>
                <a:sym typeface="Arial"/>
              </a:rPr>
              <a:t> di </a:t>
            </a:r>
            <a:r>
              <a:rPr lang="en-GB" sz="2800" b="0" i="0" u="none" strike="noStrike" cap="none" dirty="0" err="1">
                <a:solidFill>
                  <a:srgbClr val="000000"/>
                </a:solidFill>
                <a:latin typeface="Arial"/>
                <a:ea typeface="Arial"/>
                <a:cs typeface="Arial"/>
                <a:sym typeface="Arial"/>
              </a:rPr>
              <a:t>flusso</a:t>
            </a:r>
            <a:r>
              <a:rPr lang="en-GB" sz="2800" b="0" i="0" u="none" strike="noStrike" cap="none" dirty="0">
                <a:solidFill>
                  <a:srgbClr val="000000"/>
                </a:solidFill>
                <a:latin typeface="Arial"/>
                <a:ea typeface="Arial"/>
                <a:cs typeface="Arial"/>
                <a:sym typeface="Arial"/>
              </a:rPr>
              <a:t> di </a:t>
            </a:r>
            <a:r>
              <a:rPr lang="en-GB" sz="2800" b="0" i="0" u="none" strike="noStrike" cap="none" dirty="0" err="1">
                <a:solidFill>
                  <a:srgbClr val="000000"/>
                </a:solidFill>
                <a:latin typeface="Arial"/>
                <a:ea typeface="Arial"/>
                <a:cs typeface="Arial"/>
                <a:sym typeface="Arial"/>
              </a:rPr>
              <a:t>cassa</a:t>
            </a:r>
            <a:r>
              <a:rPr lang="en-GB" sz="2800" b="0" i="0" u="none" strike="noStrike" cap="none" dirty="0">
                <a:solidFill>
                  <a:srgbClr val="000000"/>
                </a:solidFill>
                <a:latin typeface="Arial"/>
                <a:ea typeface="Arial"/>
                <a:cs typeface="Arial"/>
                <a:sym typeface="Arial"/>
              </a:rPr>
              <a:t> e in </a:t>
            </a:r>
            <a:r>
              <a:rPr lang="en-GB" sz="2800" b="0" i="0" u="none" strike="noStrike" cap="none" dirty="0" err="1">
                <a:solidFill>
                  <a:srgbClr val="000000"/>
                </a:solidFill>
                <a:latin typeface="Arial"/>
                <a:ea typeface="Arial"/>
                <a:cs typeface="Arial"/>
                <a:sym typeface="Arial"/>
              </a:rPr>
              <a:t>bilanci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fuori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controllo</a:t>
            </a:r>
            <a:r>
              <a:rPr lang="en-GB" sz="2800" b="0" i="0" u="none" strike="noStrike" cap="none" dirty="0">
                <a:solidFill>
                  <a:srgbClr val="000000"/>
                </a:solidFill>
                <a:latin typeface="Arial"/>
                <a:ea typeface="Arial"/>
                <a:cs typeface="Arial"/>
                <a:sym typeface="Arial"/>
              </a:rPr>
              <a:t>. </a:t>
            </a:r>
            <a:endParaRPr sz="2800" b="0" i="0" u="none" strike="noStrike" cap="none" dirty="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3000"/>
              <a:buFont typeface="Arial"/>
              <a:buChar char="•"/>
            </a:pPr>
            <a:r>
              <a:rPr lang="en-GB" sz="2800" b="0" i="0" u="none" strike="noStrike" cap="none" dirty="0" err="1">
                <a:solidFill>
                  <a:srgbClr val="000000"/>
                </a:solidFill>
                <a:latin typeface="Arial"/>
                <a:ea typeface="Arial"/>
                <a:cs typeface="Arial"/>
                <a:sym typeface="Arial"/>
              </a:rPr>
              <a:t>Anche</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i</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mercati</a:t>
            </a:r>
            <a:r>
              <a:rPr lang="en-GB" sz="2800" b="0" i="0" u="none" strike="noStrike" cap="none" dirty="0">
                <a:solidFill>
                  <a:srgbClr val="000000"/>
                </a:solidFill>
                <a:latin typeface="Arial"/>
                <a:ea typeface="Arial"/>
                <a:cs typeface="Arial"/>
                <a:sym typeface="Arial"/>
              </a:rPr>
              <a:t> e </a:t>
            </a:r>
            <a:r>
              <a:rPr lang="en-GB" sz="2800" b="0" i="0" u="none" strike="noStrike" cap="none" dirty="0" err="1">
                <a:solidFill>
                  <a:srgbClr val="000000"/>
                </a:solidFill>
                <a:latin typeface="Arial"/>
                <a:ea typeface="Arial"/>
                <a:cs typeface="Arial"/>
                <a:sym typeface="Arial"/>
              </a:rPr>
              <a:t>l'economia</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possono</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cambiare</a:t>
            </a:r>
            <a:r>
              <a:rPr lang="en-GB" sz="2800" b="0" i="0" u="none" strike="noStrike" cap="none" dirty="0">
                <a:solidFill>
                  <a:srgbClr val="000000"/>
                </a:solidFill>
                <a:latin typeface="Arial"/>
                <a:ea typeface="Arial"/>
                <a:cs typeface="Arial"/>
                <a:sym typeface="Arial"/>
              </a:rPr>
              <a:t>. </a:t>
            </a:r>
            <a:endParaRPr sz="2800" b="0" i="0" u="none" strike="noStrike" cap="none" dirty="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3000"/>
              <a:buFont typeface="Arial"/>
              <a:buChar char="•"/>
            </a:pPr>
            <a:r>
              <a:rPr lang="en-GB" sz="2800" b="0" i="0" u="none" strike="noStrike" cap="none" dirty="0">
                <a:solidFill>
                  <a:srgbClr val="000000"/>
                </a:solidFill>
                <a:latin typeface="Arial"/>
                <a:ea typeface="Arial"/>
                <a:cs typeface="Arial"/>
                <a:sym typeface="Arial"/>
              </a:rPr>
              <a:t>Senza la </a:t>
            </a:r>
            <a:r>
              <a:rPr lang="en-GB" sz="2800" b="0" i="0" u="none" strike="noStrike" cap="none" dirty="0" err="1">
                <a:solidFill>
                  <a:srgbClr val="000000"/>
                </a:solidFill>
                <a:latin typeface="Arial"/>
                <a:ea typeface="Arial"/>
                <a:cs typeface="Arial"/>
                <a:sym typeface="Arial"/>
              </a:rPr>
              <a:t>flessibilità</a:t>
            </a:r>
            <a:r>
              <a:rPr lang="en-GB" sz="2800" b="0" i="0" u="none" strike="noStrike" cap="none" dirty="0">
                <a:solidFill>
                  <a:srgbClr val="000000"/>
                </a:solidFill>
                <a:latin typeface="Arial"/>
                <a:ea typeface="Arial"/>
                <a:cs typeface="Arial"/>
                <a:sym typeface="Arial"/>
              </a:rPr>
              <a:t> </a:t>
            </a:r>
            <a:r>
              <a:rPr lang="en-GB" sz="2800" b="0" i="0" u="none" strike="noStrike" cap="none" dirty="0" err="1">
                <a:solidFill>
                  <a:srgbClr val="000000"/>
                </a:solidFill>
                <a:latin typeface="Arial"/>
                <a:ea typeface="Arial"/>
                <a:cs typeface="Arial"/>
                <a:sym typeface="Arial"/>
              </a:rPr>
              <a:t>prevista</a:t>
            </a:r>
            <a:r>
              <a:rPr lang="en-GB" sz="2800" b="0" i="0" u="none" strike="noStrike" cap="none" dirty="0">
                <a:solidFill>
                  <a:srgbClr val="000000"/>
                </a:solidFill>
                <a:latin typeface="Arial"/>
                <a:ea typeface="Arial"/>
                <a:cs typeface="Arial"/>
                <a:sym typeface="Arial"/>
              </a:rPr>
              <a:t> dal vostro business plan, </a:t>
            </a:r>
            <a:r>
              <a:rPr lang="en-GB" sz="2800" b="0" i="0" u="none" strike="noStrike" cap="none" dirty="0" err="1">
                <a:solidFill>
                  <a:srgbClr val="000000"/>
                </a:solidFill>
                <a:latin typeface="Arial"/>
                <a:ea typeface="Arial"/>
                <a:cs typeface="Arial"/>
                <a:sym typeface="Arial"/>
              </a:rPr>
              <a:t>potreste</a:t>
            </a:r>
            <a:r>
              <a:rPr lang="en-GB" sz="2800" b="0" i="0" u="none" strike="noStrike" cap="none" dirty="0">
                <a:solidFill>
                  <a:srgbClr val="000000"/>
                </a:solidFill>
                <a:latin typeface="Arial"/>
                <a:ea typeface="Arial"/>
                <a:cs typeface="Arial"/>
                <a:sym typeface="Arial"/>
              </a:rPr>
              <a:t> non </a:t>
            </a:r>
            <a:r>
              <a:rPr lang="en-GB" sz="2800" b="0" i="0" u="none" strike="noStrike" cap="none" dirty="0" err="1">
                <a:solidFill>
                  <a:srgbClr val="000000"/>
                </a:solidFill>
                <a:latin typeface="Arial"/>
                <a:ea typeface="Arial"/>
                <a:cs typeface="Arial"/>
                <a:sym typeface="Arial"/>
              </a:rPr>
              <a:t>essere</a:t>
            </a:r>
            <a:r>
              <a:rPr lang="en-GB" sz="2800" b="0" i="0" u="none" strike="noStrike" cap="none" dirty="0">
                <a:solidFill>
                  <a:srgbClr val="000000"/>
                </a:solidFill>
                <a:latin typeface="Arial"/>
                <a:ea typeface="Arial"/>
                <a:cs typeface="Arial"/>
                <a:sym typeface="Arial"/>
              </a:rPr>
              <a:t> in </a:t>
            </a:r>
            <a:r>
              <a:rPr lang="en-GB" sz="2800" b="0" i="0" u="none" strike="noStrike" cap="none" dirty="0" err="1">
                <a:solidFill>
                  <a:srgbClr val="000000"/>
                </a:solidFill>
                <a:latin typeface="Arial"/>
                <a:ea typeface="Arial"/>
                <a:cs typeface="Arial"/>
                <a:sym typeface="Arial"/>
              </a:rPr>
              <a:t>grado</a:t>
            </a:r>
            <a:r>
              <a:rPr lang="en-GB" sz="2800" b="0" i="0" u="none" strike="noStrike" cap="none" dirty="0">
                <a:solidFill>
                  <a:srgbClr val="000000"/>
                </a:solidFill>
                <a:latin typeface="Arial"/>
                <a:ea typeface="Arial"/>
                <a:cs typeface="Arial"/>
                <a:sym typeface="Arial"/>
              </a:rPr>
              <a:t> di </a:t>
            </a:r>
            <a:r>
              <a:rPr lang="en-GB" sz="2800" b="0" i="0" u="none" strike="noStrike" cap="none" dirty="0" err="1">
                <a:solidFill>
                  <a:srgbClr val="000000"/>
                </a:solidFill>
                <a:latin typeface="Arial"/>
                <a:ea typeface="Arial"/>
                <a:cs typeface="Arial"/>
                <a:sym typeface="Arial"/>
              </a:rPr>
              <a:t>passare</a:t>
            </a:r>
            <a:r>
              <a:rPr lang="en-GB" sz="2800" b="0" i="0" u="none" strike="noStrike" cap="none" dirty="0">
                <a:solidFill>
                  <a:srgbClr val="000000"/>
                </a:solidFill>
                <a:latin typeface="Arial"/>
                <a:ea typeface="Arial"/>
                <a:cs typeface="Arial"/>
                <a:sym typeface="Arial"/>
              </a:rPr>
              <a:t> a un nuovo </a:t>
            </a:r>
            <a:r>
              <a:rPr lang="en-GB" sz="2800" b="0" i="0" u="none" strike="noStrike" cap="none" dirty="0" err="1">
                <a:solidFill>
                  <a:srgbClr val="000000"/>
                </a:solidFill>
                <a:latin typeface="Arial"/>
                <a:ea typeface="Arial"/>
                <a:cs typeface="Arial"/>
                <a:sym typeface="Arial"/>
              </a:rPr>
              <a:t>corso</a:t>
            </a:r>
            <a:r>
              <a:rPr lang="en-GB" sz="2800" b="0" i="0" u="none" strike="noStrike" cap="none" dirty="0">
                <a:solidFill>
                  <a:srgbClr val="000000"/>
                </a:solidFill>
                <a:latin typeface="Arial"/>
                <a:ea typeface="Arial"/>
                <a:cs typeface="Arial"/>
                <a:sym typeface="Arial"/>
              </a:rPr>
              <a:t>, se </a:t>
            </a:r>
            <a:r>
              <a:rPr lang="en-GB" sz="2800" b="0" i="0" u="none" strike="noStrike" cap="none" dirty="0" err="1">
                <a:solidFill>
                  <a:srgbClr val="000000"/>
                </a:solidFill>
                <a:latin typeface="Arial"/>
                <a:ea typeface="Arial"/>
                <a:cs typeface="Arial"/>
                <a:sym typeface="Arial"/>
              </a:rPr>
              <a:t>necessario</a:t>
            </a:r>
            <a:r>
              <a:rPr lang="en-GB" sz="2800" b="0" i="0" u="none" strike="noStrike" cap="none" dirty="0">
                <a:solidFill>
                  <a:srgbClr val="000000"/>
                </a:solidFill>
                <a:latin typeface="Arial"/>
                <a:ea typeface="Arial"/>
                <a:cs typeface="Arial"/>
                <a:sym typeface="Arial"/>
              </a:rPr>
              <a:t>. </a:t>
            </a:r>
            <a:endParaRPr sz="28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body" idx="1"/>
          </p:nvPr>
        </p:nvSpPr>
        <p:spPr>
          <a:xfrm>
            <a:off x="457200" y="1652954"/>
            <a:ext cx="8229600" cy="4427806"/>
          </a:xfrm>
          <a:prstGeom prst="rect">
            <a:avLst/>
          </a:prstGeom>
          <a:noFill/>
          <a:ln>
            <a:noFill/>
          </a:ln>
        </p:spPr>
        <p:txBody>
          <a:bodyPr spcFirstLastPara="1" wrap="square" lIns="91425" tIns="45700" rIns="91425" bIns="45700" anchor="t" anchorCtr="0">
            <a:normAutofit/>
          </a:bodyPr>
          <a:lstStyle/>
          <a:p>
            <a:pPr marL="457200" lvl="0" indent="-228600" algn="just" rtl="0">
              <a:lnSpc>
                <a:spcPct val="100000"/>
              </a:lnSpc>
              <a:spcBef>
                <a:spcPts val="320"/>
              </a:spcBef>
              <a:spcAft>
                <a:spcPts val="0"/>
              </a:spcAft>
              <a:buSzPts val="1600"/>
              <a:buNone/>
            </a:pPr>
            <a:r>
              <a:rPr lang="en-GB" sz="3000" b="0">
                <a:latin typeface="Arial"/>
                <a:ea typeface="Arial"/>
                <a:cs typeface="Arial"/>
                <a:sym typeface="Arial"/>
              </a:rPr>
              <a:t>  In questa sezione imparerete a preparare una descrizione scritta del futuro della vostra azienda. Imparerete cos'è un business plan, la sua utilità e come scriverlo.</a:t>
            </a:r>
            <a:endParaRPr sz="3000" b="0">
              <a:latin typeface="Arial"/>
              <a:ea typeface="Arial"/>
              <a:cs typeface="Arial"/>
              <a:sym typeface="Arial"/>
            </a:endParaRPr>
          </a:p>
          <a:p>
            <a:pPr marL="685800" lvl="1" indent="0" algn="l" rtl="0">
              <a:lnSpc>
                <a:spcPct val="100000"/>
              </a:lnSpc>
              <a:spcBef>
                <a:spcPts val="600"/>
              </a:spcBef>
              <a:spcAft>
                <a:spcPts val="0"/>
              </a:spcAft>
              <a:buSzPts val="2800"/>
              <a:buNone/>
            </a:pPr>
            <a:endParaRPr b="0"/>
          </a:p>
        </p:txBody>
      </p:sp>
      <p:sp>
        <p:nvSpPr>
          <p:cNvPr id="87" name="Google Shape;87;p18"/>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INTRODUZIONE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6"/>
          <p:cNvSpPr txBox="1">
            <a:spLocks noGrp="1"/>
          </p:cNvSpPr>
          <p:nvPr>
            <p:ph type="body" idx="1"/>
          </p:nvPr>
        </p:nvSpPr>
        <p:spPr>
          <a:xfrm>
            <a:off x="457200" y="1600199"/>
            <a:ext cx="8229600" cy="5046785"/>
          </a:xfrm>
          <a:prstGeom prst="rect">
            <a:avLst/>
          </a:prstGeom>
          <a:noFill/>
          <a:ln>
            <a:noFill/>
          </a:ln>
        </p:spPr>
        <p:txBody>
          <a:bodyPr spcFirstLastPara="1" wrap="square" lIns="91425" tIns="45700" rIns="91425" bIns="45700" anchor="t" anchorCtr="0">
            <a:normAutofit fontScale="85000" lnSpcReduction="10000"/>
          </a:bodyPr>
          <a:lstStyle/>
          <a:p>
            <a:pPr marL="685800" lvl="0" indent="-457200" algn="l" rtl="0">
              <a:lnSpc>
                <a:spcPct val="100000"/>
              </a:lnSpc>
              <a:spcBef>
                <a:spcPts val="640"/>
              </a:spcBef>
              <a:spcAft>
                <a:spcPts val="0"/>
              </a:spcAft>
              <a:buSzPct val="115315"/>
              <a:buFont typeface="Arial"/>
              <a:buChar char="•"/>
            </a:pPr>
            <a:r>
              <a:rPr lang="en-GB" sz="3000" b="0"/>
              <a:t>Uno dei motivi principali per cui è necessario un business plan è quello di fornire ai proprietari un quadro chiaro degli obiettivi, delle finalità, delle risorse, dei costi potenziali e degli svantaggi di determinate decisioni aziendali.</a:t>
            </a:r>
            <a:endParaRPr/>
          </a:p>
          <a:p>
            <a:pPr marL="685800" lvl="0" indent="-457200" algn="l" rtl="0">
              <a:lnSpc>
                <a:spcPct val="100000"/>
              </a:lnSpc>
              <a:spcBef>
                <a:spcPts val="640"/>
              </a:spcBef>
              <a:spcAft>
                <a:spcPts val="0"/>
              </a:spcAft>
              <a:buSzPct val="115315"/>
              <a:buFont typeface="Arial"/>
              <a:buChar char="•"/>
            </a:pPr>
            <a:r>
              <a:rPr lang="en-GB" sz="3000" b="0"/>
              <a:t>Ben preparato ed eseguito, il business plan è il documento aziendale più importante per l'imprenditore. </a:t>
            </a:r>
            <a:endParaRPr sz="3000" b="0"/>
          </a:p>
          <a:p>
            <a:pPr marL="685800" lvl="0" indent="-457200" algn="l" rtl="0">
              <a:lnSpc>
                <a:spcPct val="100000"/>
              </a:lnSpc>
              <a:spcBef>
                <a:spcPts val="640"/>
              </a:spcBef>
              <a:spcAft>
                <a:spcPts val="0"/>
              </a:spcAft>
              <a:buSzPct val="115315"/>
              <a:buFont typeface="Arial"/>
              <a:buChar char="•"/>
            </a:pPr>
            <a:r>
              <a:rPr lang="en-GB" sz="3000" b="0"/>
              <a:t>Con l'aumento del numero di nuove imprese ogni anno, la concorrenza per i finanziamenti è più forte che mai. Un business plan ben concepito è ancora lo strumento più efficace per raggiungere gli obiettivi a lungo termine e ottenere il successo.</a:t>
            </a:r>
            <a:endParaRPr/>
          </a:p>
        </p:txBody>
      </p:sp>
      <p:sp>
        <p:nvSpPr>
          <p:cNvPr id="207" name="Google Shape;207;p3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5.2 Considerazioni sul piano aziendale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7"/>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37"/>
          <p:cNvSpPr txBox="1"/>
          <p:nvPr/>
        </p:nvSpPr>
        <p:spPr>
          <a:xfrm>
            <a:off x="673000" y="589802"/>
            <a:ext cx="5906124"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4000" b="0" i="0" u="none" strike="noStrike" cap="none">
                <a:solidFill>
                  <a:srgbClr val="398F98"/>
                </a:solidFill>
                <a:latin typeface="Calibri"/>
                <a:ea typeface="Calibri"/>
                <a:cs typeface="Calibri"/>
                <a:sym typeface="Calibri"/>
              </a:rPr>
              <a:t>Avviso di copyright</a:t>
            </a:r>
            <a:endParaRPr/>
          </a:p>
        </p:txBody>
      </p:sp>
      <p:sp>
        <p:nvSpPr>
          <p:cNvPr id="215" name="Google Shape;215;p37"/>
          <p:cNvSpPr txBox="1"/>
          <p:nvPr/>
        </p:nvSpPr>
        <p:spPr>
          <a:xfrm>
            <a:off x="425495" y="2070991"/>
            <a:ext cx="8293009" cy="2462172"/>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0000"/>
              </a:lnSpc>
              <a:spcBef>
                <a:spcPts val="0"/>
              </a:spcBef>
              <a:spcAft>
                <a:spcPts val="0"/>
              </a:spcAft>
              <a:buClr>
                <a:srgbClr val="000000"/>
              </a:buClr>
              <a:buSzPts val="1400"/>
              <a:buFont typeface="Wingdings" pitchFamily="2" charset="2"/>
              <a:buChar char="Ø"/>
            </a:pPr>
            <a:r>
              <a:rPr lang="en-GB" sz="1400" b="0" i="0" u="none" strike="noStrike" cap="none" dirty="0">
                <a:solidFill>
                  <a:srgbClr val="000000"/>
                </a:solidFill>
                <a:latin typeface="Arial"/>
                <a:ea typeface="Arial"/>
                <a:cs typeface="Arial"/>
                <a:sym typeface="Arial"/>
              </a:rPr>
              <a:t>Copyright © </a:t>
            </a:r>
            <a:r>
              <a:rPr lang="en-GB" sz="1400" b="0" i="0" u="none" strike="noStrike" cap="none" dirty="0" err="1">
                <a:solidFill>
                  <a:srgbClr val="000000"/>
                </a:solidFill>
                <a:latin typeface="Arial"/>
                <a:ea typeface="Arial"/>
                <a:cs typeface="Arial"/>
                <a:sym typeface="Arial"/>
              </a:rPr>
              <a:t>Membri</a:t>
            </a:r>
            <a:r>
              <a:rPr lang="en-GB" sz="1400" b="0" i="0" u="none" strike="noStrike" cap="none" dirty="0">
                <a:solidFill>
                  <a:srgbClr val="000000"/>
                </a:solidFill>
                <a:latin typeface="Arial"/>
                <a:ea typeface="Arial"/>
                <a:cs typeface="Arial"/>
                <a:sym typeface="Arial"/>
              </a:rPr>
              <a:t> del Progetto </a:t>
            </a:r>
            <a:r>
              <a:rPr lang="en-GB" sz="1400" b="0" i="1" u="none" strike="noStrike" cap="none" dirty="0">
                <a:solidFill>
                  <a:srgbClr val="000000"/>
                </a:solidFill>
                <a:latin typeface="Arial"/>
                <a:ea typeface="Arial"/>
                <a:cs typeface="Arial"/>
                <a:sym typeface="Arial"/>
              </a:rPr>
              <a:t>Enhancing Young People Skills and Competencies in Social Entrepreneurship by Virtual Reality</a:t>
            </a:r>
            <a:r>
              <a:rPr lang="en-GB" sz="1400" b="0" i="0" u="none" strike="noStrike" cap="none" dirty="0">
                <a:solidFill>
                  <a:srgbClr val="000000"/>
                </a:solidFill>
                <a:latin typeface="Arial"/>
                <a:ea typeface="Arial"/>
                <a:cs typeface="Arial"/>
                <a:sym typeface="Arial"/>
              </a:rPr>
              <a:t>, 2021 per </a:t>
            </a:r>
            <a:r>
              <a:rPr lang="en-GB" sz="1400" b="0" i="0" u="none" strike="noStrike" cap="none" dirty="0" err="1">
                <a:solidFill>
                  <a:srgbClr val="000000"/>
                </a:solidFill>
                <a:latin typeface="Arial"/>
                <a:ea typeface="Arial"/>
                <a:cs typeface="Arial"/>
                <a:sym typeface="Arial"/>
              </a:rPr>
              <a:t>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dettagli</a:t>
            </a:r>
            <a:r>
              <a:rPr lang="en-GB" sz="1400" b="0" i="0" u="none" strike="noStrike" cap="none" dirty="0">
                <a:solidFill>
                  <a:srgbClr val="000000"/>
                </a:solidFill>
                <a:latin typeface="Arial"/>
                <a:ea typeface="Arial"/>
                <a:cs typeface="Arial"/>
                <a:sym typeface="Arial"/>
              </a:rPr>
              <a:t> del </a:t>
            </a:r>
            <a:r>
              <a:rPr lang="en-GB" sz="1400" b="0" i="0" u="none" strike="noStrike" cap="none" dirty="0" err="1">
                <a:solidFill>
                  <a:srgbClr val="000000"/>
                </a:solidFill>
                <a:latin typeface="Arial"/>
                <a:ea typeface="Arial"/>
                <a:cs typeface="Arial"/>
                <a:sym typeface="Arial"/>
              </a:rPr>
              <a:t>progetto</a:t>
            </a:r>
            <a:r>
              <a:rPr lang="en-GB" sz="1400" b="0" i="0" u="none" strike="noStrike" cap="none" dirty="0">
                <a:solidFill>
                  <a:srgbClr val="000000"/>
                </a:solidFill>
                <a:latin typeface="Arial"/>
                <a:ea typeface="Arial"/>
                <a:cs typeface="Arial"/>
                <a:sym typeface="Arial"/>
              </a:rPr>
              <a:t> ENTREREALITY </a:t>
            </a:r>
            <a:r>
              <a:rPr lang="en-GB" sz="1400" b="0" i="0" u="sng" strike="noStrike" cap="none" dirty="0">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https://projectentreality.eu/index.php/en/ </a:t>
            </a:r>
            <a:r>
              <a:rPr lang="en-GB" sz="1400" b="0" i="0" u="none" strike="noStrike" cap="none" dirty="0">
                <a:solidFill>
                  <a:srgbClr val="000000"/>
                </a:solidFill>
                <a:latin typeface="Arial"/>
                <a:ea typeface="Arial"/>
                <a:cs typeface="Arial"/>
                <a:sym typeface="Arial"/>
              </a:rPr>
              <a:t>e </a:t>
            </a:r>
            <a:r>
              <a:rPr lang="en-GB" sz="1400" b="0" i="0" u="none" strike="noStrike" cap="none" dirty="0" err="1">
                <a:solidFill>
                  <a:srgbClr val="000000"/>
                </a:solidFill>
                <a:latin typeface="Arial"/>
                <a:ea typeface="Arial"/>
                <a:cs typeface="Arial"/>
                <a:sym typeface="Arial"/>
              </a:rPr>
              <a:t>della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collaborazione</a:t>
            </a:r>
            <a:r>
              <a:rPr lang="en-GB" sz="1400" b="0" i="0" u="none" strike="noStrike" cap="none" dirty="0">
                <a:solidFill>
                  <a:srgbClr val="000000"/>
                </a:solidFill>
                <a:latin typeface="Arial"/>
                <a:ea typeface="Arial"/>
                <a:cs typeface="Arial"/>
                <a:sym typeface="Arial"/>
              </a:rPr>
              <a:t>.</a:t>
            </a:r>
            <a:endParaRPr dirty="0"/>
          </a:p>
          <a:p>
            <a:pPr marL="285750" marR="0" lvl="0" indent="-285750" algn="just" rtl="0">
              <a:lnSpc>
                <a:spcPct val="100000"/>
              </a:lnSpc>
              <a:spcBef>
                <a:spcPts val="0"/>
              </a:spcBef>
              <a:spcAft>
                <a:spcPts val="0"/>
              </a:spcAft>
              <a:buFont typeface="Wingdings" pitchFamily="2" charset="2"/>
              <a:buChar char="Ø"/>
            </a:pPr>
            <a:endParaRPr sz="1400" b="0" i="0" u="none" strike="noStrike" cap="none" dirty="0">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1400"/>
              <a:buFont typeface="Wingdings" pitchFamily="2" charset="2"/>
              <a:buChar char="Ø"/>
            </a:pP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L'opera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deve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essere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attribuita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allegando</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agli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elementi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copiati</a:t>
            </a:r>
            <a:r>
              <a:rPr lang="en-GB" sz="1400" b="0" i="0" u="none" strike="noStrike" cap="none" dirty="0">
                <a:solidFill>
                  <a:srgbClr val="000000"/>
                </a:solidFill>
                <a:latin typeface="Arial"/>
                <a:ea typeface="Arial"/>
                <a:cs typeface="Arial"/>
                <a:sym typeface="Arial"/>
              </a:rPr>
              <a:t> il </a:t>
            </a:r>
            <a:r>
              <a:rPr lang="en-GB" sz="1400" b="0" i="0" u="none" strike="noStrike" cap="none" dirty="0" err="1">
                <a:solidFill>
                  <a:srgbClr val="000000"/>
                </a:solidFill>
                <a:latin typeface="Arial"/>
                <a:ea typeface="Arial"/>
                <a:cs typeface="Arial"/>
                <a:sym typeface="Arial"/>
              </a:rPr>
              <a:t>seguente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riferimento</a:t>
            </a:r>
            <a:r>
              <a:rPr lang="en-GB" sz="1400" b="0" i="0" u="none" strike="noStrike" cap="none" dirty="0">
                <a:solidFill>
                  <a:srgbClr val="000000"/>
                </a:solidFill>
                <a:latin typeface="Arial"/>
                <a:ea typeface="Arial"/>
                <a:cs typeface="Arial"/>
                <a:sym typeface="Arial"/>
              </a:rPr>
              <a:t>: "Copyright © </a:t>
            </a:r>
            <a:r>
              <a:rPr lang="en-GB" sz="1400" b="0" i="0" u="none" strike="noStrike" cap="none" dirty="0" err="1">
                <a:solidFill>
                  <a:srgbClr val="000000"/>
                </a:solidFill>
                <a:latin typeface="Arial"/>
                <a:ea typeface="Arial"/>
                <a:cs typeface="Arial"/>
                <a:sym typeface="Arial"/>
              </a:rPr>
              <a:t>Membri</a:t>
            </a:r>
            <a:r>
              <a:rPr lang="en-GB" sz="1400" b="0" i="0" u="none" strike="noStrike" cap="none" dirty="0">
                <a:solidFill>
                  <a:srgbClr val="000000"/>
                </a:solidFill>
                <a:latin typeface="Arial"/>
                <a:ea typeface="Arial"/>
                <a:cs typeface="Arial"/>
                <a:sym typeface="Arial"/>
              </a:rPr>
              <a:t> del Progetto </a:t>
            </a:r>
            <a:r>
              <a:rPr lang="en-GB" sz="1400" b="0" i="0" u="none" strike="noStrike" cap="none" dirty="0" err="1">
                <a:solidFill>
                  <a:srgbClr val="000000"/>
                </a:solidFill>
                <a:latin typeface="Arial"/>
                <a:ea typeface="Arial"/>
                <a:cs typeface="Arial"/>
                <a:sym typeface="Arial"/>
              </a:rPr>
              <a:t>Entrereality</a:t>
            </a:r>
            <a:r>
              <a:rPr lang="en-GB" sz="1400" b="0" i="0" u="none" strike="noStrike" cap="none" dirty="0">
                <a:solidFill>
                  <a:srgbClr val="000000"/>
                </a:solidFill>
                <a:latin typeface="Arial"/>
                <a:ea typeface="Arial"/>
                <a:cs typeface="Arial"/>
                <a:sym typeface="Arial"/>
              </a:rPr>
              <a:t>, 2021". </a:t>
            </a:r>
            <a:endParaRPr dirty="0"/>
          </a:p>
          <a:p>
            <a:pPr marL="457200" marR="0" lvl="0" indent="-368300" algn="just" rtl="0">
              <a:lnSpc>
                <a:spcPct val="100000"/>
              </a:lnSpc>
              <a:spcBef>
                <a:spcPts val="0"/>
              </a:spcBef>
              <a:spcAft>
                <a:spcPts val="0"/>
              </a:spcAft>
              <a:buClr>
                <a:srgbClr val="000000"/>
              </a:buClr>
              <a:buSzPts val="1400"/>
              <a:buFont typeface="Wingdings" pitchFamily="2" charset="2"/>
              <a:buChar char="Ø"/>
            </a:pPr>
            <a:endParaRPr sz="1400" b="0" i="0" u="none" strike="noStrike" cap="none" dirty="0">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1400"/>
              <a:buFont typeface="Wingdings" pitchFamily="2" charset="2"/>
              <a:buChar char="Ø"/>
            </a:pPr>
            <a:r>
              <a:rPr lang="en-GB" sz="1400" b="0" i="0" u="none" strike="noStrike" cap="none" dirty="0" err="1">
                <a:solidFill>
                  <a:srgbClr val="000000"/>
                </a:solidFill>
                <a:latin typeface="Arial"/>
                <a:ea typeface="Arial"/>
                <a:cs typeface="Arial"/>
                <a:sym typeface="Arial"/>
              </a:rPr>
              <a:t>L'utilizzo</a:t>
            </a:r>
            <a:r>
              <a:rPr lang="en-GB" sz="1400" b="0" i="0" u="none" strike="noStrike" cap="none" dirty="0">
                <a:solidFill>
                  <a:srgbClr val="000000"/>
                </a:solidFill>
                <a:latin typeface="Arial"/>
                <a:ea typeface="Arial"/>
                <a:cs typeface="Arial"/>
                <a:sym typeface="Arial"/>
              </a:rPr>
              <a:t> di </a:t>
            </a:r>
            <a:r>
              <a:rPr lang="en-GB" sz="1400" b="0" i="0" u="none" strike="noStrike" cap="none" dirty="0" err="1">
                <a:solidFill>
                  <a:srgbClr val="000000"/>
                </a:solidFill>
                <a:latin typeface="Arial"/>
                <a:ea typeface="Arial"/>
                <a:cs typeface="Arial"/>
                <a:sym typeface="Arial"/>
              </a:rPr>
              <a:t>questa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presentazione</a:t>
            </a:r>
            <a:r>
              <a:rPr lang="en-GB" sz="1400" b="0" i="0" u="none" strike="noStrike" cap="none" dirty="0">
                <a:solidFill>
                  <a:srgbClr val="000000"/>
                </a:solidFill>
                <a:latin typeface="Arial"/>
                <a:ea typeface="Arial"/>
                <a:cs typeface="Arial"/>
                <a:sym typeface="Arial"/>
              </a:rPr>
              <a:t> in un modo e/o per </a:t>
            </a:r>
            <a:r>
              <a:rPr lang="en-GB" sz="1400" b="0" i="0" u="none" strike="noStrike" cap="none" dirty="0" err="1">
                <a:solidFill>
                  <a:srgbClr val="000000"/>
                </a:solidFill>
                <a:latin typeface="Arial"/>
                <a:ea typeface="Arial"/>
                <a:cs typeface="Arial"/>
                <a:sym typeface="Arial"/>
              </a:rPr>
              <a:t>scopi</a:t>
            </a:r>
            <a:r>
              <a:rPr lang="en-GB" sz="1400" b="0" i="0" u="none" strike="noStrike" cap="none" dirty="0">
                <a:solidFill>
                  <a:srgbClr val="000000"/>
                </a:solidFill>
                <a:latin typeface="Arial"/>
                <a:ea typeface="Arial"/>
                <a:cs typeface="Arial"/>
                <a:sym typeface="Arial"/>
              </a:rPr>
              <a:t> non </a:t>
            </a:r>
            <a:r>
              <a:rPr lang="en-GB" sz="1400" b="0" i="0" u="none" strike="noStrike" cap="none" dirty="0" err="1">
                <a:solidFill>
                  <a:srgbClr val="000000"/>
                </a:solidFill>
                <a:latin typeface="Arial"/>
                <a:ea typeface="Arial"/>
                <a:cs typeface="Arial"/>
                <a:sym typeface="Arial"/>
              </a:rPr>
              <a:t>previsti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dalla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licenza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richiede</a:t>
            </a:r>
            <a:r>
              <a:rPr lang="en-GB" sz="1400" b="0" i="0" u="none" strike="noStrike" cap="none" dirty="0">
                <a:solidFill>
                  <a:srgbClr val="000000"/>
                </a:solidFill>
                <a:latin typeface="Arial"/>
                <a:ea typeface="Arial"/>
                <a:cs typeface="Arial"/>
                <a:sym typeface="Arial"/>
              </a:rPr>
              <a:t> la previa </a:t>
            </a:r>
            <a:r>
              <a:rPr lang="en-GB" sz="1400" b="0" i="0" u="none" strike="noStrike" cap="none" dirty="0" err="1">
                <a:solidFill>
                  <a:srgbClr val="000000"/>
                </a:solidFill>
                <a:latin typeface="Arial"/>
                <a:ea typeface="Arial"/>
                <a:cs typeface="Arial"/>
                <a:sym typeface="Arial"/>
              </a:rPr>
              <a:t>autorizzazione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scritta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dei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titolari</a:t>
            </a:r>
            <a:r>
              <a:rPr lang="en-GB" sz="1400" b="0" i="0" u="none" strike="noStrike" cap="none" dirty="0">
                <a:solidFill>
                  <a:srgbClr val="000000"/>
                </a:solidFill>
                <a:latin typeface="Arial"/>
                <a:ea typeface="Arial"/>
                <a:cs typeface="Arial"/>
                <a:sym typeface="Arial"/>
              </a:rPr>
              <a:t> del copyright. Le </a:t>
            </a:r>
            <a:r>
              <a:rPr lang="en-GB" sz="1400" b="0" i="0" u="none" strike="noStrike" cap="none" dirty="0" err="1">
                <a:solidFill>
                  <a:srgbClr val="000000"/>
                </a:solidFill>
                <a:latin typeface="Arial"/>
                <a:ea typeface="Arial"/>
                <a:cs typeface="Arial"/>
                <a:sym typeface="Arial"/>
              </a:rPr>
              <a:t>informazioni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contenute</a:t>
            </a:r>
            <a:r>
              <a:rPr lang="en-GB" sz="1400" b="0" i="0" u="none" strike="noStrike" cap="none" dirty="0">
                <a:solidFill>
                  <a:srgbClr val="000000"/>
                </a:solidFill>
                <a:latin typeface="Arial"/>
                <a:ea typeface="Arial"/>
                <a:cs typeface="Arial"/>
                <a:sym typeface="Arial"/>
              </a:rPr>
              <a:t> in </a:t>
            </a:r>
            <a:r>
              <a:rPr lang="en-GB" sz="1400" b="0" i="0" u="none" strike="noStrike" cap="none" dirty="0" err="1">
                <a:solidFill>
                  <a:srgbClr val="000000"/>
                </a:solidFill>
                <a:latin typeface="Arial"/>
                <a:ea typeface="Arial"/>
                <a:cs typeface="Arial"/>
                <a:sym typeface="Arial"/>
              </a:rPr>
              <a:t>questa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presentazione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rappresentano</a:t>
            </a:r>
            <a:r>
              <a:rPr lang="en-GB" sz="1400" b="0" i="0" u="none" strike="noStrike" cap="none" dirty="0">
                <a:solidFill>
                  <a:srgbClr val="000000"/>
                </a:solidFill>
                <a:latin typeface="Arial"/>
                <a:ea typeface="Arial"/>
                <a:cs typeface="Arial"/>
                <a:sym typeface="Arial"/>
              </a:rPr>
              <a:t> il punto di vista </a:t>
            </a:r>
            <a:r>
              <a:rPr lang="en-GB" sz="1400" b="0" i="0" u="none" strike="noStrike" cap="none" dirty="0" err="1">
                <a:solidFill>
                  <a:srgbClr val="000000"/>
                </a:solidFill>
                <a:latin typeface="Arial"/>
                <a:ea typeface="Arial"/>
                <a:cs typeface="Arial"/>
                <a:sym typeface="Arial"/>
              </a:rPr>
              <a:t>dei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detentori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dei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diritti</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d'autore</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alla</a:t>
            </a:r>
            <a:r>
              <a:rPr lang="en-GB" sz="1400" b="0" i="0" u="none" strike="noStrike" cap="none" dirty="0">
                <a:solidFill>
                  <a:srgbClr val="000000"/>
                </a:solidFill>
                <a:latin typeface="Arial"/>
                <a:ea typeface="Arial"/>
                <a:cs typeface="Arial"/>
                <a:sym typeface="Arial"/>
              </a:rPr>
              <a:t> data </a:t>
            </a:r>
            <a:r>
              <a:rPr lang="en-GB" sz="1400" b="0" i="0" u="none" strike="noStrike" cap="none" dirty="0" err="1">
                <a:solidFill>
                  <a:srgbClr val="000000"/>
                </a:solidFill>
                <a:latin typeface="Arial"/>
                <a:ea typeface="Arial"/>
                <a:cs typeface="Arial"/>
                <a:sym typeface="Arial"/>
              </a:rPr>
              <a:t>della</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loro</a:t>
            </a:r>
            <a:r>
              <a:rPr lang="en-GB" sz="1400" b="0" i="0" u="none" strike="noStrike" cap="none" dirty="0">
                <a:solidFill>
                  <a:srgbClr val="000000"/>
                </a:solidFill>
                <a:latin typeface="Arial"/>
                <a:ea typeface="Arial"/>
                <a:cs typeface="Arial"/>
                <a:sym typeface="Arial"/>
              </a:rPr>
              <a:t> </a:t>
            </a:r>
            <a:r>
              <a:rPr lang="en-GB" sz="1400" b="0" i="0" u="none" strike="noStrike" cap="none" dirty="0" err="1">
                <a:solidFill>
                  <a:srgbClr val="000000"/>
                </a:solidFill>
                <a:latin typeface="Arial"/>
                <a:ea typeface="Arial"/>
                <a:cs typeface="Arial"/>
                <a:sym typeface="Arial"/>
              </a:rPr>
              <a:t>pubblicazione</a:t>
            </a:r>
            <a:r>
              <a:rPr lang="en-GB" sz="1400" b="0" i="0" u="none" strike="noStrike" cap="none" dirty="0">
                <a:solidFill>
                  <a:srgbClr val="000000"/>
                </a:solidFill>
                <a:latin typeface="Arial"/>
                <a:ea typeface="Arial"/>
                <a:cs typeface="Arial"/>
                <a:sym typeface="Arial"/>
              </a:rPr>
              <a:t>.</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8"/>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38"/>
          <p:cNvSpPr txBox="1"/>
          <p:nvPr/>
        </p:nvSpPr>
        <p:spPr>
          <a:xfrm>
            <a:off x="673000" y="589802"/>
            <a:ext cx="5906124"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4000" b="0" i="0" u="none" strike="noStrike" cap="none">
                <a:solidFill>
                  <a:srgbClr val="398F98"/>
                </a:solidFill>
                <a:latin typeface="Calibri"/>
                <a:ea typeface="Calibri"/>
                <a:cs typeface="Calibri"/>
                <a:sym typeface="Calibri"/>
              </a:rPr>
              <a:t>Riferimenti</a:t>
            </a:r>
            <a:endParaRPr/>
          </a:p>
        </p:txBody>
      </p:sp>
      <p:sp>
        <p:nvSpPr>
          <p:cNvPr id="223" name="Google Shape;223;p38"/>
          <p:cNvSpPr txBox="1">
            <a:spLocks noGrp="1"/>
          </p:cNvSpPr>
          <p:nvPr>
            <p:ph type="body" idx="2"/>
          </p:nvPr>
        </p:nvSpPr>
        <p:spPr>
          <a:xfrm>
            <a:off x="389931" y="1469945"/>
            <a:ext cx="8411029" cy="5078313"/>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Clr>
                <a:schemeClr val="dk1"/>
              </a:buClr>
              <a:buSzPts val="1600"/>
              <a:buNone/>
            </a:pPr>
            <a:endParaRPr b="0"/>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 Nunn, Leslie. (2010). L'importanza di un buon piano aziendale. Journal of Business &amp; Economics Research (JBER). 8. 10.19030/jber.v8i2.677.</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[2] https://www.investopedia.com/terms/b/business-plan.asp </a:t>
            </a:r>
            <a:endParaRPr sz="1400" b="0">
              <a:solidFill>
                <a:srgbClr val="000000"/>
              </a:solidFill>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[3] http://www.untag-smd.ac.id/files/Perpustakaan_Digital_1/BUSINESS%20PLAN%20Anatomy%20of%20a%20Business%20Plan%20The%20Step-by-Step%20Guide.PDF  </a:t>
            </a:r>
            <a:endParaRPr sz="1400" b="0">
              <a:solidFill>
                <a:srgbClr val="000000"/>
              </a:solidFill>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[4</a:t>
            </a:r>
            <a:r>
              <a:rPr lang="en-GB" sz="1400" b="0" u="sng">
                <a:solidFill>
                  <a:srgbClr val="000000"/>
                </a:solidFill>
                <a:hlinkClick r:id="rId3">
                  <a:extLst>
                    <a:ext uri="{A12FA001-AC4F-418D-AE19-62706E023703}">
                      <ahyp:hlinkClr xmlns:ahyp="http://schemas.microsoft.com/office/drawing/2018/hyperlinkcolor" val="tx"/>
                    </a:ext>
                  </a:extLst>
                </a:hlinkClick>
              </a:rPr>
              <a:t>]</a:t>
            </a:r>
            <a:r>
              <a:rPr lang="en-GB" sz="1400" b="0">
                <a:solidFill>
                  <a:srgbClr val="000000"/>
                </a:solidFill>
              </a:rPr>
              <a:t>https://www.emerald.com/insight/content/doi/10.1108/00251740210437725/full/html?casa_token=8hwIL8Ab4noAAAAA:cREJOyFnBMfj7d1MgG-SYIvltmShOU5Qo9vQuuyuNJRdvPNEtpsZEi5bBVI0IH2Ad89-Nh5C-5XWztIamLmBCAiEZ6bI7x2vNilkdZLZ_-3JBOOsaZViaQ    </a:t>
            </a:r>
            <a:endParaRPr sz="1400" b="0">
              <a:solidFill>
                <a:srgbClr val="000000"/>
              </a:solidFill>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[5]https://www.thinklions.com/blog/ask-the-experts-how-long-should-a-business-plan-be/</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[6] Burns, P. (1996). Il business plan. In: Burns, P., Dewhurst, J. (eds) Small Business and Entrepreneurship. Macmillan Small Business Series. Palgrave, London. https://doi.org/10.1007/978-1-349-24911-4_9  </a:t>
            </a:r>
            <a:endParaRPr sz="1400" b="0">
              <a:solidFill>
                <a:srgbClr val="000000"/>
              </a:solidFill>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[7] Haag, Annette. (2013). Scrivere un business plan di successo: Una panoramica. Salute e sicurezza sul lavoro. 61. 19-29. 10.3928/21650799-20121221-53.</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[8] Abrams, R. M. (2010). Il business plan di successo: Segreti e strategie (5a ed.). Palo Alto, CA: The Planning Shop</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[9] Bangs, D. H., Jr. (1995). La guida alla pianificazione aziendale: Creare un piano per il successo della propria attività. Chicago, IL: Upstart Publishing.</a:t>
            </a:r>
            <a:endParaRPr sz="1400" b="0">
              <a:solidFill>
                <a:srgbClr val="000000"/>
              </a:solidFill>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[10] Teoli D, Sanvictores T, An J. Analisi SWOT. In: StatPearls. StatPearls Publishing, Treasure Island (FL); 2022. PMID: 30725987.</a:t>
            </a:r>
            <a:endParaRPr sz="1400" b="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39"/>
          <p:cNvSpPr txBox="1"/>
          <p:nvPr/>
        </p:nvSpPr>
        <p:spPr>
          <a:xfrm>
            <a:off x="673000" y="589802"/>
            <a:ext cx="5906124"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4000" b="0" i="0" u="none" strike="noStrike" cap="none">
                <a:solidFill>
                  <a:srgbClr val="398F98"/>
                </a:solidFill>
                <a:latin typeface="Calibri"/>
                <a:ea typeface="Calibri"/>
                <a:cs typeface="Calibri"/>
                <a:sym typeface="Calibri"/>
              </a:rPr>
              <a:t>Riferimenti</a:t>
            </a:r>
            <a:endParaRPr/>
          </a:p>
        </p:txBody>
      </p:sp>
      <p:sp>
        <p:nvSpPr>
          <p:cNvPr id="231" name="Google Shape;231;p39"/>
          <p:cNvSpPr txBox="1">
            <a:spLocks noGrp="1"/>
          </p:cNvSpPr>
          <p:nvPr>
            <p:ph type="body" idx="2"/>
          </p:nvPr>
        </p:nvSpPr>
        <p:spPr>
          <a:xfrm>
            <a:off x="325385" y="1741066"/>
            <a:ext cx="8411029" cy="1846659"/>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Clr>
                <a:schemeClr val="dk1"/>
              </a:buClr>
              <a:buSzPts val="1600"/>
              <a:buNone/>
            </a:pPr>
            <a:endParaRPr b="0"/>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[11] https://www.cii.co.uk/media/6158020/a-useful-guide-to-swot-analysis.pdf </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[12] https://pestleanalysis.com/benefits-of-swot-analysis/ </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[13] https://www.masterclass.com/articles/strategic-thinking-guide </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[14] https://www.betterup.com/blog/big-picture-thinking </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[15] https://www.forbes.com/sites/forbescoachescouncil/2017/09/01/stop-doing-what-you-should-do-and-turn-your-thoughts-into-action/ </a:t>
            </a:r>
            <a:endParaRPr/>
          </a:p>
          <a:p>
            <a:pPr marL="457200" lvl="0" indent="-228600" algn="l" rtl="0">
              <a:lnSpc>
                <a:spcPct val="100000"/>
              </a:lnSpc>
              <a:spcBef>
                <a:spcPts val="0"/>
              </a:spcBef>
              <a:spcAft>
                <a:spcPts val="0"/>
              </a:spcAft>
              <a:buClr>
                <a:srgbClr val="000000"/>
              </a:buClr>
              <a:buSzPts val="1600"/>
              <a:buNone/>
            </a:pPr>
            <a:r>
              <a:rPr lang="en-GB" sz="1400" b="0">
                <a:solidFill>
                  <a:srgbClr val="000000"/>
                </a:solidFill>
              </a:rPr>
              <a:t>[16] https://www.investopedia.com/terms/b/business-plan.asp </a:t>
            </a:r>
            <a:endParaRPr sz="1400" b="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body" idx="1"/>
          </p:nvPr>
        </p:nvSpPr>
        <p:spPr>
          <a:xfrm>
            <a:off x="457200" y="1600201"/>
            <a:ext cx="8229600" cy="2456792"/>
          </a:xfrm>
          <a:prstGeom prst="rect">
            <a:avLst/>
          </a:prstGeom>
          <a:noFill/>
          <a:ln>
            <a:noFill/>
          </a:ln>
        </p:spPr>
        <p:txBody>
          <a:bodyPr spcFirstLastPara="1" wrap="square" lIns="91425" tIns="45700" rIns="91425" bIns="45700" anchor="t" anchorCtr="0">
            <a:normAutofit fontScale="92500" lnSpcReduction="20000"/>
          </a:bodyPr>
          <a:lstStyle/>
          <a:p>
            <a:pPr marL="228600" lvl="0" indent="0" algn="l" rtl="0">
              <a:lnSpc>
                <a:spcPct val="100000"/>
              </a:lnSpc>
              <a:spcBef>
                <a:spcPts val="640"/>
              </a:spcBef>
              <a:spcAft>
                <a:spcPts val="0"/>
              </a:spcAft>
              <a:buSzPct val="115315"/>
              <a:buNone/>
            </a:pPr>
            <a:r>
              <a:rPr lang="en-GB" sz="2600" b="0" dirty="0">
                <a:latin typeface="Arial"/>
                <a:ea typeface="Arial"/>
                <a:cs typeface="Arial"/>
                <a:sym typeface="Arial"/>
              </a:rPr>
              <a:t>Un business plan </a:t>
            </a:r>
            <a:r>
              <a:rPr lang="en-GB" sz="2600" b="0" dirty="0" err="1">
                <a:latin typeface="Arial"/>
                <a:ea typeface="Arial"/>
                <a:cs typeface="Arial"/>
                <a:sym typeface="Arial"/>
              </a:rPr>
              <a:t>è</a:t>
            </a:r>
            <a:r>
              <a:rPr lang="en-GB" sz="2600" b="0" dirty="0">
                <a:latin typeface="Arial"/>
                <a:ea typeface="Arial"/>
                <a:cs typeface="Arial"/>
                <a:sym typeface="Arial"/>
              </a:rPr>
              <a:t> un </a:t>
            </a:r>
            <a:r>
              <a:rPr lang="en-GB" sz="2600" b="0" dirty="0" err="1">
                <a:latin typeface="Arial"/>
                <a:ea typeface="Arial"/>
                <a:cs typeface="Arial"/>
                <a:sym typeface="Arial"/>
              </a:rPr>
              <a:t>documento</a:t>
            </a:r>
            <a:r>
              <a:rPr lang="en-GB" sz="2600" b="0" dirty="0">
                <a:latin typeface="Arial"/>
                <a:ea typeface="Arial"/>
                <a:cs typeface="Arial"/>
                <a:sym typeface="Arial"/>
              </a:rPr>
              <a:t> </a:t>
            </a:r>
            <a:r>
              <a:rPr lang="en-GB" sz="2600" b="0" dirty="0" err="1">
                <a:latin typeface="Arial"/>
                <a:ea typeface="Arial"/>
                <a:cs typeface="Arial"/>
                <a:sym typeface="Arial"/>
              </a:rPr>
              <a:t>che</a:t>
            </a:r>
            <a:r>
              <a:rPr lang="en-GB" sz="2600" b="0" dirty="0">
                <a:latin typeface="Arial"/>
                <a:ea typeface="Arial"/>
                <a:cs typeface="Arial"/>
                <a:sym typeface="Arial"/>
              </a:rPr>
              <a:t> </a:t>
            </a:r>
            <a:r>
              <a:rPr lang="en-GB" sz="2600" b="0" dirty="0" err="1">
                <a:latin typeface="Arial"/>
                <a:ea typeface="Arial"/>
                <a:cs typeface="Arial"/>
                <a:sym typeface="Arial"/>
              </a:rPr>
              <a:t>definisce</a:t>
            </a:r>
            <a:r>
              <a:rPr lang="en-GB" sz="2600" b="0" dirty="0">
                <a:latin typeface="Arial"/>
                <a:ea typeface="Arial"/>
                <a:cs typeface="Arial"/>
                <a:sym typeface="Arial"/>
              </a:rPr>
              <a:t> in </a:t>
            </a:r>
            <a:r>
              <a:rPr lang="en-GB" sz="2600" b="0" dirty="0" err="1">
                <a:latin typeface="Arial"/>
                <a:ea typeface="Arial"/>
                <a:cs typeface="Arial"/>
                <a:sym typeface="Arial"/>
              </a:rPr>
              <a:t>dettaglio</a:t>
            </a:r>
            <a:r>
              <a:rPr lang="en-GB" sz="2600" b="0" dirty="0">
                <a:latin typeface="Arial"/>
                <a:ea typeface="Arial"/>
                <a:cs typeface="Arial"/>
                <a:sym typeface="Arial"/>
              </a:rPr>
              <a:t> </a:t>
            </a:r>
            <a:r>
              <a:rPr lang="en-GB" sz="2600" b="0" dirty="0" err="1">
                <a:latin typeface="Arial"/>
                <a:ea typeface="Arial"/>
                <a:cs typeface="Arial"/>
                <a:sym typeface="Arial"/>
              </a:rPr>
              <a:t>gli</a:t>
            </a:r>
            <a:r>
              <a:rPr lang="en-GB" sz="2600" b="0" dirty="0">
                <a:latin typeface="Arial"/>
                <a:ea typeface="Arial"/>
                <a:cs typeface="Arial"/>
                <a:sym typeface="Arial"/>
              </a:rPr>
              <a:t> </a:t>
            </a:r>
            <a:r>
              <a:rPr lang="en-GB" sz="2600" b="0" dirty="0" err="1">
                <a:latin typeface="Arial"/>
                <a:ea typeface="Arial"/>
                <a:cs typeface="Arial"/>
                <a:sym typeface="Arial"/>
              </a:rPr>
              <a:t>obiettivi</a:t>
            </a:r>
            <a:r>
              <a:rPr lang="en-GB" sz="2600" b="0" dirty="0">
                <a:latin typeface="Arial"/>
                <a:ea typeface="Arial"/>
                <a:cs typeface="Arial"/>
                <a:sym typeface="Arial"/>
              </a:rPr>
              <a:t> di </a:t>
            </a:r>
            <a:r>
              <a:rPr lang="en-GB" sz="2600" b="0" dirty="0" err="1">
                <a:latin typeface="Arial"/>
                <a:ea typeface="Arial"/>
                <a:cs typeface="Arial"/>
                <a:sym typeface="Arial"/>
              </a:rPr>
              <a:t>un'azienda</a:t>
            </a:r>
            <a:r>
              <a:rPr lang="en-GB" sz="2600" b="0" dirty="0">
                <a:latin typeface="Arial"/>
                <a:ea typeface="Arial"/>
                <a:cs typeface="Arial"/>
                <a:sym typeface="Arial"/>
              </a:rPr>
              <a:t> e il modo in cui </a:t>
            </a:r>
            <a:r>
              <a:rPr lang="en-GB" sz="2600" b="0" dirty="0" err="1">
                <a:latin typeface="Arial"/>
                <a:ea typeface="Arial"/>
                <a:cs typeface="Arial"/>
                <a:sym typeface="Arial"/>
              </a:rPr>
              <a:t>intende</a:t>
            </a:r>
            <a:r>
              <a:rPr lang="en-GB" sz="2600" b="0" dirty="0">
                <a:latin typeface="Arial"/>
                <a:ea typeface="Arial"/>
                <a:cs typeface="Arial"/>
                <a:sym typeface="Arial"/>
              </a:rPr>
              <a:t> </a:t>
            </a:r>
            <a:r>
              <a:rPr lang="en-GB" sz="2600" b="0" dirty="0" err="1">
                <a:latin typeface="Arial"/>
                <a:ea typeface="Arial"/>
                <a:cs typeface="Arial"/>
                <a:sym typeface="Arial"/>
              </a:rPr>
              <a:t>raggiungerli</a:t>
            </a:r>
            <a:r>
              <a:rPr lang="en-GB" sz="2600" b="0" dirty="0">
                <a:latin typeface="Arial"/>
                <a:ea typeface="Arial"/>
                <a:cs typeface="Arial"/>
                <a:sym typeface="Arial"/>
              </a:rPr>
              <a:t>. </a:t>
            </a:r>
            <a:r>
              <a:rPr lang="en-GB" sz="2600" b="0" dirty="0" err="1">
                <a:latin typeface="Arial"/>
                <a:ea typeface="Arial"/>
                <a:cs typeface="Arial"/>
                <a:sym typeface="Arial"/>
              </a:rPr>
              <a:t>Questo</a:t>
            </a:r>
            <a:r>
              <a:rPr lang="en-GB" sz="2600" b="0" dirty="0">
                <a:latin typeface="Arial"/>
                <a:ea typeface="Arial"/>
                <a:cs typeface="Arial"/>
                <a:sym typeface="Arial"/>
              </a:rPr>
              <a:t> piano </a:t>
            </a:r>
            <a:r>
              <a:rPr lang="en-GB" sz="2600" b="0" dirty="0" err="1">
                <a:latin typeface="Arial"/>
                <a:ea typeface="Arial"/>
                <a:cs typeface="Arial"/>
                <a:sym typeface="Arial"/>
              </a:rPr>
              <a:t>descrive</a:t>
            </a:r>
            <a:r>
              <a:rPr lang="en-GB" sz="2600" b="0" dirty="0">
                <a:latin typeface="Arial"/>
                <a:ea typeface="Arial"/>
                <a:cs typeface="Arial"/>
                <a:sym typeface="Arial"/>
              </a:rPr>
              <a:t> la </a:t>
            </a:r>
            <a:r>
              <a:rPr lang="en-GB" sz="2600" b="0" dirty="0" err="1">
                <a:latin typeface="Arial"/>
                <a:ea typeface="Arial"/>
                <a:cs typeface="Arial"/>
                <a:sym typeface="Arial"/>
              </a:rPr>
              <a:t>vostra</a:t>
            </a:r>
            <a:r>
              <a:rPr lang="en-GB" sz="2600" b="0" dirty="0">
                <a:latin typeface="Arial"/>
                <a:ea typeface="Arial"/>
                <a:cs typeface="Arial"/>
                <a:sym typeface="Arial"/>
              </a:rPr>
              <a:t> </a:t>
            </a:r>
            <a:r>
              <a:rPr lang="en-GB" sz="2600" b="0" dirty="0" err="1">
                <a:latin typeface="Arial"/>
                <a:ea typeface="Arial"/>
                <a:cs typeface="Arial"/>
                <a:sym typeface="Arial"/>
              </a:rPr>
              <a:t>attività</a:t>
            </a:r>
            <a:r>
              <a:rPr lang="en-GB" sz="2600" b="0" dirty="0">
                <a:latin typeface="Arial"/>
                <a:ea typeface="Arial"/>
                <a:cs typeface="Arial"/>
                <a:sym typeface="Arial"/>
              </a:rPr>
              <a:t>, </a:t>
            </a:r>
            <a:r>
              <a:rPr lang="en-GB" sz="2600" b="0" dirty="0" err="1">
                <a:latin typeface="Arial"/>
                <a:ea typeface="Arial"/>
                <a:cs typeface="Arial"/>
                <a:sym typeface="Arial"/>
              </a:rPr>
              <a:t>i</a:t>
            </a:r>
            <a:r>
              <a:rPr lang="en-GB" sz="2600" b="0" dirty="0">
                <a:latin typeface="Arial"/>
                <a:ea typeface="Arial"/>
                <a:cs typeface="Arial"/>
                <a:sym typeface="Arial"/>
              </a:rPr>
              <a:t> </a:t>
            </a:r>
            <a:r>
              <a:rPr lang="en-GB" sz="2600" b="0" dirty="0" err="1">
                <a:latin typeface="Arial"/>
                <a:ea typeface="Arial"/>
                <a:cs typeface="Arial"/>
                <a:sym typeface="Arial"/>
              </a:rPr>
              <a:t>suoi</a:t>
            </a:r>
            <a:r>
              <a:rPr lang="en-GB" sz="2600" b="0" dirty="0">
                <a:latin typeface="Arial"/>
                <a:ea typeface="Arial"/>
                <a:cs typeface="Arial"/>
                <a:sym typeface="Arial"/>
              </a:rPr>
              <a:t> </a:t>
            </a:r>
            <a:r>
              <a:rPr lang="en-GB" sz="2600" b="0" dirty="0" err="1">
                <a:latin typeface="Arial"/>
                <a:ea typeface="Arial"/>
                <a:cs typeface="Arial"/>
                <a:sym typeface="Arial"/>
              </a:rPr>
              <a:t>obiettivi</a:t>
            </a:r>
            <a:r>
              <a:rPr lang="en-GB" sz="2600" b="0" dirty="0">
                <a:latin typeface="Arial"/>
                <a:ea typeface="Arial"/>
                <a:cs typeface="Arial"/>
                <a:sym typeface="Arial"/>
              </a:rPr>
              <a:t>, le </a:t>
            </a:r>
            <a:r>
              <a:rPr lang="en-GB" sz="2600" b="0" dirty="0" err="1">
                <a:latin typeface="Arial"/>
                <a:ea typeface="Arial"/>
                <a:cs typeface="Arial"/>
                <a:sym typeface="Arial"/>
              </a:rPr>
              <a:t>strategie</a:t>
            </a:r>
            <a:r>
              <a:rPr lang="en-GB" sz="2600" b="0" dirty="0">
                <a:latin typeface="Arial"/>
                <a:ea typeface="Arial"/>
                <a:cs typeface="Arial"/>
                <a:sym typeface="Arial"/>
              </a:rPr>
              <a:t>, il </a:t>
            </a:r>
            <a:r>
              <a:rPr lang="en-GB" sz="2600" b="0" dirty="0" err="1">
                <a:latin typeface="Arial"/>
                <a:ea typeface="Arial"/>
                <a:cs typeface="Arial"/>
                <a:sym typeface="Arial"/>
              </a:rPr>
              <a:t>mercato</a:t>
            </a:r>
            <a:r>
              <a:rPr lang="en-GB" sz="2600" b="0" dirty="0">
                <a:latin typeface="Arial"/>
                <a:ea typeface="Arial"/>
                <a:cs typeface="Arial"/>
                <a:sym typeface="Arial"/>
              </a:rPr>
              <a:t> di </a:t>
            </a:r>
            <a:r>
              <a:rPr lang="en-GB" sz="2600" b="0" dirty="0" err="1">
                <a:latin typeface="Arial"/>
                <a:ea typeface="Arial"/>
                <a:cs typeface="Arial"/>
                <a:sym typeface="Arial"/>
              </a:rPr>
              <a:t>riferimento</a:t>
            </a:r>
            <a:r>
              <a:rPr lang="en-GB" sz="2600" b="0" dirty="0">
                <a:latin typeface="Arial"/>
                <a:ea typeface="Arial"/>
                <a:cs typeface="Arial"/>
                <a:sym typeface="Arial"/>
              </a:rPr>
              <a:t> e le </a:t>
            </a:r>
            <a:r>
              <a:rPr lang="en-GB" sz="2600" b="0" dirty="0" err="1">
                <a:latin typeface="Arial"/>
                <a:ea typeface="Arial"/>
                <a:cs typeface="Arial"/>
                <a:sym typeface="Arial"/>
              </a:rPr>
              <a:t>previsioni</a:t>
            </a:r>
            <a:r>
              <a:rPr lang="en-GB" sz="2600" b="0" dirty="0">
                <a:latin typeface="Arial"/>
                <a:ea typeface="Arial"/>
                <a:cs typeface="Arial"/>
                <a:sym typeface="Arial"/>
              </a:rPr>
              <a:t> </a:t>
            </a:r>
            <a:r>
              <a:rPr lang="en-GB" sz="2600" b="0" dirty="0" err="1">
                <a:latin typeface="Arial"/>
                <a:ea typeface="Arial"/>
                <a:cs typeface="Arial"/>
                <a:sym typeface="Arial"/>
              </a:rPr>
              <a:t>finanziarie</a:t>
            </a:r>
            <a:r>
              <a:rPr lang="en-GB" sz="2600" b="0" dirty="0">
                <a:latin typeface="Arial"/>
                <a:ea typeface="Arial"/>
                <a:cs typeface="Arial"/>
                <a:sym typeface="Arial"/>
              </a:rPr>
              <a:t>.</a:t>
            </a:r>
            <a:endParaRPr sz="2600" b="0" dirty="0">
              <a:latin typeface="Arial"/>
              <a:ea typeface="Arial"/>
              <a:cs typeface="Arial"/>
              <a:sym typeface="Arial"/>
            </a:endParaRPr>
          </a:p>
          <a:p>
            <a:pPr marL="228600" lvl="0" indent="0" algn="l" rtl="0">
              <a:lnSpc>
                <a:spcPct val="100000"/>
              </a:lnSpc>
              <a:spcBef>
                <a:spcPts val="640"/>
              </a:spcBef>
              <a:spcAft>
                <a:spcPts val="0"/>
              </a:spcAft>
              <a:buSzPct val="115315"/>
              <a:buNone/>
            </a:pPr>
            <a:r>
              <a:rPr lang="en-GB" sz="2600" b="0" dirty="0">
                <a:latin typeface="Arial"/>
                <a:ea typeface="Arial"/>
                <a:cs typeface="Arial"/>
                <a:sym typeface="Arial"/>
              </a:rPr>
              <a:t>Il </a:t>
            </a:r>
            <a:r>
              <a:rPr lang="en-GB" sz="2600" dirty="0">
                <a:latin typeface="Arial"/>
                <a:ea typeface="Arial"/>
                <a:cs typeface="Arial"/>
                <a:sym typeface="Arial"/>
              </a:rPr>
              <a:t>business plan </a:t>
            </a:r>
            <a:r>
              <a:rPr lang="en-GB" sz="2600" b="0" dirty="0" err="1">
                <a:latin typeface="Arial"/>
                <a:ea typeface="Arial"/>
                <a:cs typeface="Arial"/>
                <a:sym typeface="Arial"/>
              </a:rPr>
              <a:t>è</a:t>
            </a:r>
            <a:r>
              <a:rPr lang="en-GB" sz="2600" b="0" dirty="0">
                <a:latin typeface="Arial"/>
                <a:ea typeface="Arial"/>
                <a:cs typeface="Arial"/>
                <a:sym typeface="Arial"/>
              </a:rPr>
              <a:t> il </a:t>
            </a:r>
            <a:r>
              <a:rPr lang="en-GB" sz="2600" b="0" dirty="0" err="1">
                <a:latin typeface="Arial"/>
                <a:ea typeface="Arial"/>
                <a:cs typeface="Arial"/>
                <a:sym typeface="Arial"/>
              </a:rPr>
              <a:t>prodotto</a:t>
            </a:r>
            <a:r>
              <a:rPr lang="en-GB" sz="2600" b="0" dirty="0">
                <a:latin typeface="Arial"/>
                <a:ea typeface="Arial"/>
                <a:cs typeface="Arial"/>
                <a:sym typeface="Arial"/>
              </a:rPr>
              <a:t> di un </a:t>
            </a:r>
            <a:r>
              <a:rPr lang="en-GB" sz="2600" dirty="0" err="1">
                <a:latin typeface="Arial"/>
                <a:ea typeface="Arial"/>
                <a:cs typeface="Arial"/>
                <a:sym typeface="Arial"/>
              </a:rPr>
              <a:t>processo</a:t>
            </a:r>
            <a:r>
              <a:rPr lang="en-GB" sz="2600" dirty="0">
                <a:latin typeface="Arial"/>
                <a:ea typeface="Arial"/>
                <a:cs typeface="Arial"/>
                <a:sym typeface="Arial"/>
              </a:rPr>
              <a:t> di </a:t>
            </a:r>
            <a:r>
              <a:rPr lang="en-GB" sz="2600" dirty="0" err="1">
                <a:latin typeface="Arial"/>
                <a:ea typeface="Arial"/>
                <a:cs typeface="Arial"/>
                <a:sym typeface="Arial"/>
              </a:rPr>
              <a:t>pensiero</a:t>
            </a:r>
            <a:r>
              <a:rPr lang="en-GB" sz="2600" dirty="0">
                <a:latin typeface="Arial"/>
                <a:ea typeface="Arial"/>
                <a:cs typeface="Arial"/>
                <a:sym typeface="Arial"/>
              </a:rPr>
              <a:t> </a:t>
            </a:r>
            <a:r>
              <a:rPr lang="en-GB" sz="2600" b="0" dirty="0">
                <a:latin typeface="Arial"/>
                <a:ea typeface="Arial"/>
                <a:cs typeface="Arial"/>
                <a:sym typeface="Arial"/>
              </a:rPr>
              <a:t>o </a:t>
            </a:r>
            <a:r>
              <a:rPr lang="en-GB" sz="2600" dirty="0" err="1">
                <a:latin typeface="Arial"/>
                <a:ea typeface="Arial"/>
                <a:cs typeface="Arial"/>
                <a:sym typeface="Arial"/>
              </a:rPr>
              <a:t>pianificazione</a:t>
            </a:r>
            <a:r>
              <a:rPr lang="en-GB" sz="2600" dirty="0">
                <a:latin typeface="Arial"/>
                <a:ea typeface="Arial"/>
                <a:cs typeface="Arial"/>
                <a:sym typeface="Arial"/>
              </a:rPr>
              <a:t> </a:t>
            </a:r>
            <a:r>
              <a:rPr lang="en-GB" sz="2600" dirty="0" err="1">
                <a:latin typeface="Arial"/>
                <a:ea typeface="Arial"/>
                <a:cs typeface="Arial"/>
                <a:sym typeface="Arial"/>
              </a:rPr>
              <a:t>strategica</a:t>
            </a:r>
            <a:r>
              <a:rPr lang="en-GB" sz="2600" b="0" dirty="0">
                <a:latin typeface="Arial"/>
                <a:ea typeface="Arial"/>
                <a:cs typeface="Arial"/>
                <a:sym typeface="Arial"/>
              </a:rPr>
              <a:t>. </a:t>
            </a:r>
            <a:endParaRPr sz="2600" dirty="0"/>
          </a:p>
          <a:p>
            <a:pPr marL="228600" lvl="0" indent="0" algn="l" rtl="0">
              <a:lnSpc>
                <a:spcPct val="100000"/>
              </a:lnSpc>
              <a:spcBef>
                <a:spcPts val="640"/>
              </a:spcBef>
              <a:spcAft>
                <a:spcPts val="0"/>
              </a:spcAft>
              <a:buSzPct val="108108"/>
              <a:buNone/>
            </a:pPr>
            <a:endParaRPr b="0" dirty="0"/>
          </a:p>
        </p:txBody>
      </p:sp>
      <p:sp>
        <p:nvSpPr>
          <p:cNvPr id="93" name="Google Shape;93;p1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1.1 INTRODUZIONE AL PIANO INDUSTRIALE</a:t>
            </a:r>
            <a:endParaRPr/>
          </a:p>
        </p:txBody>
      </p:sp>
      <p:sp>
        <p:nvSpPr>
          <p:cNvPr id="94" name="Google Shape;94;p19"/>
          <p:cNvSpPr txBox="1"/>
          <p:nvPr/>
        </p:nvSpPr>
        <p:spPr>
          <a:xfrm>
            <a:off x="2564561" y="4218550"/>
            <a:ext cx="6298641" cy="169277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600" b="0" i="0" u="none" strike="noStrike" cap="none" dirty="0">
                <a:solidFill>
                  <a:srgbClr val="000000"/>
                </a:solidFill>
                <a:latin typeface="Arial"/>
                <a:ea typeface="Arial"/>
                <a:cs typeface="Arial"/>
                <a:sym typeface="Arial"/>
              </a:rPr>
              <a:t>Il business plan </a:t>
            </a:r>
            <a:r>
              <a:rPr lang="en-GB" sz="2600" b="0" i="0" u="none" strike="noStrike" cap="none" dirty="0" err="1">
                <a:solidFill>
                  <a:srgbClr val="000000"/>
                </a:solidFill>
                <a:latin typeface="Arial"/>
                <a:ea typeface="Arial"/>
                <a:cs typeface="Arial"/>
                <a:sym typeface="Arial"/>
              </a:rPr>
              <a:t>è</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una</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guida</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una</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tabella</a:t>
            </a:r>
            <a:r>
              <a:rPr lang="en-GB" sz="2600" b="0" i="0" u="none" strike="noStrike" cap="none" dirty="0">
                <a:solidFill>
                  <a:srgbClr val="000000"/>
                </a:solidFill>
                <a:latin typeface="Arial"/>
                <a:ea typeface="Arial"/>
                <a:cs typeface="Arial"/>
                <a:sym typeface="Arial"/>
              </a:rPr>
              <a:t> di marcia per la </a:t>
            </a:r>
            <a:r>
              <a:rPr lang="en-GB" sz="2600" b="0" i="0" u="none" strike="noStrike" cap="none" dirty="0" err="1">
                <a:solidFill>
                  <a:srgbClr val="000000"/>
                </a:solidFill>
                <a:latin typeface="Arial"/>
                <a:ea typeface="Arial"/>
                <a:cs typeface="Arial"/>
                <a:sym typeface="Arial"/>
              </a:rPr>
              <a:t>vostra</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attività</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che</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delinea</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gli</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obiettivi</a:t>
            </a:r>
            <a:r>
              <a:rPr lang="en-GB" sz="2600" b="0" i="0" u="none" strike="noStrike" cap="none" dirty="0">
                <a:solidFill>
                  <a:srgbClr val="000000"/>
                </a:solidFill>
                <a:latin typeface="Arial"/>
                <a:ea typeface="Arial"/>
                <a:cs typeface="Arial"/>
                <a:sym typeface="Arial"/>
              </a:rPr>
              <a:t> e </a:t>
            </a:r>
            <a:r>
              <a:rPr lang="en-GB" sz="2600" b="0" i="0" u="none" strike="noStrike" cap="none" dirty="0" err="1">
                <a:solidFill>
                  <a:srgbClr val="000000"/>
                </a:solidFill>
                <a:latin typeface="Arial"/>
                <a:ea typeface="Arial"/>
                <a:cs typeface="Arial"/>
                <a:sym typeface="Arial"/>
              </a:rPr>
              <a:t>spiega</a:t>
            </a:r>
            <a:r>
              <a:rPr lang="en-GB" sz="2600" b="0" i="0" u="none" strike="noStrike" cap="none" dirty="0">
                <a:solidFill>
                  <a:srgbClr val="000000"/>
                </a:solidFill>
                <a:latin typeface="Arial"/>
                <a:ea typeface="Arial"/>
                <a:cs typeface="Arial"/>
                <a:sym typeface="Arial"/>
              </a:rPr>
              <a:t> come </a:t>
            </a:r>
            <a:r>
              <a:rPr lang="en-GB" sz="2600" b="0" i="0" u="none" strike="noStrike" cap="none" dirty="0" err="1">
                <a:solidFill>
                  <a:srgbClr val="000000"/>
                </a:solidFill>
                <a:latin typeface="Arial"/>
                <a:ea typeface="Arial"/>
                <a:cs typeface="Arial"/>
                <a:sym typeface="Arial"/>
              </a:rPr>
              <a:t>intendete</a:t>
            </a:r>
            <a:r>
              <a:rPr lang="en-GB" sz="2600" b="0" i="0" u="none" strike="noStrike" cap="none" dirty="0">
                <a:solidFill>
                  <a:srgbClr val="000000"/>
                </a:solidFill>
                <a:latin typeface="Arial"/>
                <a:ea typeface="Arial"/>
                <a:cs typeface="Arial"/>
                <a:sym typeface="Arial"/>
              </a:rPr>
              <a:t> </a:t>
            </a:r>
            <a:r>
              <a:rPr lang="en-GB" sz="2600" b="0" i="0" u="none" strike="noStrike" cap="none" dirty="0" err="1">
                <a:solidFill>
                  <a:srgbClr val="000000"/>
                </a:solidFill>
                <a:latin typeface="Arial"/>
                <a:ea typeface="Arial"/>
                <a:cs typeface="Arial"/>
                <a:sym typeface="Arial"/>
              </a:rPr>
              <a:t>raggiungerli</a:t>
            </a:r>
            <a:r>
              <a:rPr lang="en-GB" sz="2600" b="0" i="0" u="none" strike="noStrike" cap="none" dirty="0">
                <a:solidFill>
                  <a:srgbClr val="000000"/>
                </a:solidFill>
                <a:latin typeface="Arial"/>
                <a:ea typeface="Arial"/>
                <a:cs typeface="Arial"/>
                <a:sym typeface="Arial"/>
              </a:rPr>
              <a:t>.</a:t>
            </a:r>
            <a:endParaRPr sz="2600" b="0" i="0" u="none" strike="noStrike" cap="none" dirty="0">
              <a:solidFill>
                <a:srgbClr val="000000"/>
              </a:solidFill>
              <a:latin typeface="Arial"/>
              <a:ea typeface="Arial"/>
              <a:cs typeface="Arial"/>
              <a:sym typeface="Arial"/>
            </a:endParaRPr>
          </a:p>
        </p:txBody>
      </p:sp>
      <p:pic>
        <p:nvPicPr>
          <p:cNvPr id="95" name="Google Shape;95;p19" descr="Εικόνα που περιέχει είδη γραφείου, υπολογιστής, σκίτσο/σχέδιο, στυλό&#10;&#10;Περιγραφή που δημιουργήθηκε αυτόματα"/>
          <p:cNvPicPr preferRelativeResize="0"/>
          <p:nvPr/>
        </p:nvPicPr>
        <p:blipFill rotWithShape="1">
          <a:blip r:embed="rId3">
            <a:alphaModFix/>
          </a:blip>
          <a:srcRect/>
          <a:stretch/>
        </p:blipFill>
        <p:spPr>
          <a:xfrm>
            <a:off x="778042" y="4218550"/>
            <a:ext cx="1610117" cy="1619119"/>
          </a:xfrm>
          <a:prstGeom prst="rect">
            <a:avLst/>
          </a:prstGeom>
          <a:noFill/>
          <a:ln>
            <a:noFill/>
          </a:ln>
        </p:spPr>
      </p:pic>
      <p:sp>
        <p:nvSpPr>
          <p:cNvPr id="96" name="Google Shape;96;p19"/>
          <p:cNvSpPr/>
          <p:nvPr/>
        </p:nvSpPr>
        <p:spPr>
          <a:xfrm>
            <a:off x="3038308" y="5896742"/>
            <a:ext cx="5351145" cy="55399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GB" sz="2000" b="1" i="1" u="none" strike="noStrike" cap="none">
                <a:solidFill>
                  <a:srgbClr val="000000"/>
                </a:solidFill>
                <a:latin typeface="Cambria"/>
                <a:ea typeface="Cambria"/>
                <a:cs typeface="Cambria"/>
                <a:sym typeface="Cambria"/>
              </a:rPr>
              <a:t>"L'azienda che non pianifica, pianifica di fallire".</a:t>
            </a:r>
            <a:endParaRPr sz="2000" b="0" i="0" u="none" strike="noStrike" cap="none">
              <a:solidFill>
                <a:srgbClr val="000000"/>
              </a:solidFill>
              <a:latin typeface="Cambria"/>
              <a:ea typeface="Cambria"/>
              <a:cs typeface="Cambria"/>
              <a:sym typeface="Cambr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1.2 Perché serve un business plan?</a:t>
            </a:r>
            <a:endParaRPr/>
          </a:p>
        </p:txBody>
      </p:sp>
      <p:sp>
        <p:nvSpPr>
          <p:cNvPr id="102" name="Google Shape;102;p20"/>
          <p:cNvSpPr/>
          <p:nvPr/>
        </p:nvSpPr>
        <p:spPr>
          <a:xfrm>
            <a:off x="457200" y="1524318"/>
            <a:ext cx="8189495" cy="5309146"/>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GB" sz="3000" b="0" i="0" u="none" strike="noStrike" cap="none" dirty="0" err="1">
                <a:solidFill>
                  <a:srgbClr val="000000"/>
                </a:solidFill>
                <a:latin typeface="Arial"/>
                <a:ea typeface="Arial"/>
                <a:cs typeface="Arial"/>
                <a:sym typeface="Arial"/>
              </a:rPr>
              <a:t>Ogni</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azienda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può</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trarre</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beneficio</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dalla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preparazione</a:t>
            </a:r>
            <a:r>
              <a:rPr lang="en-GB" sz="3000" b="0" i="0" u="none" strike="noStrike" cap="none" dirty="0">
                <a:solidFill>
                  <a:srgbClr val="000000"/>
                </a:solidFill>
                <a:latin typeface="Arial"/>
                <a:ea typeface="Arial"/>
                <a:cs typeface="Arial"/>
                <a:sym typeface="Arial"/>
              </a:rPr>
              <a:t> di un business plan </a:t>
            </a:r>
            <a:r>
              <a:rPr lang="en-GB" sz="3000" b="0" i="0" u="none" strike="noStrike" cap="none" dirty="0" err="1">
                <a:solidFill>
                  <a:srgbClr val="000000"/>
                </a:solidFill>
                <a:latin typeface="Arial"/>
                <a:ea typeface="Arial"/>
                <a:cs typeface="Arial"/>
                <a:sym typeface="Arial"/>
              </a:rPr>
              <a:t>scritto</a:t>
            </a:r>
            <a:r>
              <a:rPr lang="en-GB" sz="3000" b="0" i="0" u="none" strike="noStrike" cap="none" dirty="0">
                <a:solidFill>
                  <a:srgbClr val="000000"/>
                </a:solidFill>
                <a:latin typeface="Arial"/>
                <a:ea typeface="Arial"/>
                <a:cs typeface="Arial"/>
                <a:sym typeface="Arial"/>
              </a:rPr>
              <a:t> con </a:t>
            </a:r>
            <a:r>
              <a:rPr lang="en-GB" sz="3000" b="0" i="0" u="none" strike="noStrike" cap="none" dirty="0" err="1">
                <a:solidFill>
                  <a:srgbClr val="000000"/>
                </a:solidFill>
                <a:latin typeface="Arial"/>
                <a:ea typeface="Arial"/>
                <a:cs typeface="Arial"/>
                <a:sym typeface="Arial"/>
              </a:rPr>
              <a:t>cura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Prendetevi</a:t>
            </a:r>
            <a:r>
              <a:rPr lang="en-GB" sz="3000" b="0" i="0" u="none" strike="noStrike" cap="none" dirty="0">
                <a:solidFill>
                  <a:srgbClr val="000000"/>
                </a:solidFill>
                <a:latin typeface="Arial"/>
                <a:ea typeface="Arial"/>
                <a:cs typeface="Arial"/>
                <a:sym typeface="Arial"/>
              </a:rPr>
              <a:t> il tempo </a:t>
            </a:r>
            <a:r>
              <a:rPr lang="en-GB" sz="3000" b="0" i="0" u="none" strike="noStrike" cap="none" dirty="0" err="1">
                <a:solidFill>
                  <a:srgbClr val="000000"/>
                </a:solidFill>
                <a:latin typeface="Arial"/>
                <a:ea typeface="Arial"/>
                <a:cs typeface="Arial"/>
                <a:sym typeface="Arial"/>
              </a:rPr>
              <a:t>necessario</a:t>
            </a:r>
            <a:r>
              <a:rPr lang="en-GB" sz="3000" b="0" i="0" u="none" strike="noStrike" cap="none" dirty="0">
                <a:solidFill>
                  <a:srgbClr val="000000"/>
                </a:solidFill>
                <a:latin typeface="Arial"/>
                <a:ea typeface="Arial"/>
                <a:cs typeface="Arial"/>
                <a:sym typeface="Arial"/>
              </a:rPr>
              <a:t> per </a:t>
            </a:r>
            <a:r>
              <a:rPr lang="en-GB" sz="3000" b="0" i="0" u="none" strike="noStrike" cap="none" dirty="0" err="1">
                <a:solidFill>
                  <a:srgbClr val="000000"/>
                </a:solidFill>
                <a:latin typeface="Arial"/>
                <a:ea typeface="Arial"/>
                <a:cs typeface="Arial"/>
                <a:sym typeface="Arial"/>
              </a:rPr>
              <a:t>scrivere</a:t>
            </a:r>
            <a:r>
              <a:rPr lang="en-GB" sz="3000" b="0" i="0" u="none" strike="noStrike" cap="none" dirty="0">
                <a:solidFill>
                  <a:srgbClr val="000000"/>
                </a:solidFill>
                <a:latin typeface="Arial"/>
                <a:ea typeface="Arial"/>
                <a:cs typeface="Arial"/>
                <a:sym typeface="Arial"/>
              </a:rPr>
              <a:t> un business plan </a:t>
            </a:r>
            <a:r>
              <a:rPr lang="en-GB" sz="3000" b="0" i="0" u="none" strike="noStrike" cap="none" dirty="0" err="1">
                <a:solidFill>
                  <a:srgbClr val="000000"/>
                </a:solidFill>
                <a:latin typeface="Arial"/>
                <a:ea typeface="Arial"/>
                <a:cs typeface="Arial"/>
                <a:sym typeface="Arial"/>
              </a:rPr>
              <a:t>chiaro</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conciso</a:t>
            </a:r>
            <a:r>
              <a:rPr lang="en-GB" sz="3000" b="0" i="0" u="none" strike="noStrike" cap="none" dirty="0">
                <a:solidFill>
                  <a:srgbClr val="000000"/>
                </a:solidFill>
                <a:latin typeface="Arial"/>
                <a:ea typeface="Arial"/>
                <a:cs typeface="Arial"/>
                <a:sym typeface="Arial"/>
              </a:rPr>
              <a:t> e </a:t>
            </a:r>
            <a:r>
              <a:rPr lang="en-GB" sz="3000" b="0" i="0" u="none" strike="noStrike" cap="none" dirty="0" err="1">
                <a:solidFill>
                  <a:srgbClr val="000000"/>
                </a:solidFill>
                <a:latin typeface="Arial"/>
                <a:ea typeface="Arial"/>
                <a:cs typeface="Arial"/>
                <a:sym typeface="Arial"/>
              </a:rPr>
              <a:t>vincente</a:t>
            </a:r>
            <a:r>
              <a:rPr lang="en-GB" sz="3000" b="0" i="0" u="none" strike="noStrike" cap="none" dirty="0">
                <a:solidFill>
                  <a:srgbClr val="000000"/>
                </a:solidFill>
                <a:latin typeface="Arial"/>
                <a:ea typeface="Arial"/>
                <a:cs typeface="Arial"/>
                <a:sym typeface="Arial"/>
              </a:rPr>
              <a:t>. Il </a:t>
            </a:r>
            <a:r>
              <a:rPr lang="en-GB" sz="3000" b="0" i="0" u="none" strike="noStrike" cap="none" dirty="0" err="1">
                <a:solidFill>
                  <a:srgbClr val="000000"/>
                </a:solidFill>
                <a:latin typeface="Arial"/>
                <a:ea typeface="Arial"/>
                <a:cs typeface="Arial"/>
                <a:sym typeface="Arial"/>
              </a:rPr>
              <a:t>successo</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della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vostra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attività</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dipende</a:t>
            </a:r>
            <a:r>
              <a:rPr lang="en-GB" sz="3000" b="0" i="0" u="none" strike="noStrike" cap="none" dirty="0">
                <a:solidFill>
                  <a:srgbClr val="000000"/>
                </a:solidFill>
                <a:latin typeface="Arial"/>
                <a:ea typeface="Arial"/>
                <a:cs typeface="Arial"/>
                <a:sym typeface="Arial"/>
              </a:rPr>
              <a:t> da </a:t>
            </a:r>
            <a:r>
              <a:rPr lang="en-GB" sz="3000" b="0" i="0" u="none" strike="noStrike" cap="none" dirty="0" err="1">
                <a:solidFill>
                  <a:srgbClr val="000000"/>
                </a:solidFill>
                <a:latin typeface="Arial"/>
                <a:ea typeface="Arial"/>
                <a:cs typeface="Arial"/>
                <a:sym typeface="Arial"/>
              </a:rPr>
              <a:t>questo</a:t>
            </a:r>
            <a:r>
              <a:rPr lang="en-GB" sz="3000" b="0" i="0" u="none" strike="noStrike" cap="none" dirty="0">
                <a:solidFill>
                  <a:srgbClr val="000000"/>
                </a:solidFill>
                <a:latin typeface="Arial"/>
                <a:ea typeface="Arial"/>
                <a:cs typeface="Arial"/>
                <a:sym typeface="Arial"/>
              </a:rPr>
              <a:t>. </a:t>
            </a:r>
            <a:endParaRPr sz="3000" b="0" i="0" u="none" strike="noStrike" cap="none" dirty="0">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1500" b="0" i="0" u="none" strike="noStrike" cap="none" dirty="0">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en-GB" sz="3000" b="0" i="0" u="none" strike="noStrike" cap="none" dirty="0">
                <a:solidFill>
                  <a:srgbClr val="000000"/>
                </a:solidFill>
                <a:latin typeface="Arial"/>
                <a:ea typeface="Arial"/>
                <a:cs typeface="Arial"/>
                <a:sym typeface="Arial"/>
              </a:rPr>
              <a:t>I </a:t>
            </a:r>
            <a:r>
              <a:rPr lang="en-GB" sz="3000" b="0" i="0" u="none" strike="noStrike" cap="none" dirty="0" err="1">
                <a:solidFill>
                  <a:srgbClr val="000000"/>
                </a:solidFill>
                <a:latin typeface="Arial"/>
                <a:ea typeface="Arial"/>
                <a:cs typeface="Arial"/>
                <a:sym typeface="Arial"/>
              </a:rPr>
              <a:t>vantaggi</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principali</a:t>
            </a:r>
            <a:r>
              <a:rPr lang="en-GB" sz="3000" b="0" i="0" u="none" strike="noStrike" cap="none" dirty="0">
                <a:solidFill>
                  <a:srgbClr val="000000"/>
                </a:solidFill>
                <a:latin typeface="Arial"/>
                <a:ea typeface="Arial"/>
                <a:cs typeface="Arial"/>
                <a:sym typeface="Arial"/>
              </a:rPr>
              <a:t> di </a:t>
            </a:r>
            <a:r>
              <a:rPr lang="en-GB" sz="3000" b="0" i="0" u="none" strike="noStrike" cap="none" dirty="0" err="1">
                <a:solidFill>
                  <a:srgbClr val="000000"/>
                </a:solidFill>
                <a:latin typeface="Arial"/>
                <a:ea typeface="Arial"/>
                <a:cs typeface="Arial"/>
                <a:sym typeface="Arial"/>
              </a:rPr>
              <a:t>un'attività</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commerciale</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internazionale</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sono</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tre</a:t>
            </a:r>
            <a:r>
              <a:rPr lang="en-GB" sz="3000" b="0" i="0" u="none" strike="noStrike" cap="none" dirty="0">
                <a:solidFill>
                  <a:srgbClr val="000000"/>
                </a:solidFill>
                <a:latin typeface="Arial"/>
                <a:ea typeface="Arial"/>
                <a:cs typeface="Arial"/>
                <a:sym typeface="Arial"/>
              </a:rPr>
              <a:t>:</a:t>
            </a:r>
            <a:endParaRPr sz="3000" b="0" i="0" u="none" strike="noStrike" cap="none" dirty="0">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en-GB" sz="3000" b="0" i="0" u="none" strike="noStrike" cap="none" dirty="0">
                <a:solidFill>
                  <a:srgbClr val="000000"/>
                </a:solidFill>
                <a:latin typeface="Arial"/>
                <a:ea typeface="Arial"/>
                <a:cs typeface="Arial"/>
                <a:sym typeface="Arial"/>
              </a:rPr>
              <a:t>1. </a:t>
            </a:r>
            <a:r>
              <a:rPr lang="en-GB" sz="3000" b="0" i="0" u="none" strike="noStrike" cap="none" dirty="0" err="1">
                <a:solidFill>
                  <a:srgbClr val="000000"/>
                </a:solidFill>
                <a:latin typeface="Arial"/>
                <a:ea typeface="Arial"/>
                <a:cs typeface="Arial"/>
                <a:sym typeface="Arial"/>
              </a:rPr>
              <a:t>Servire</a:t>
            </a:r>
            <a:r>
              <a:rPr lang="en-GB" sz="3000" b="0" i="0" u="none" strike="noStrike" cap="none" dirty="0">
                <a:solidFill>
                  <a:srgbClr val="000000"/>
                </a:solidFill>
                <a:latin typeface="Arial"/>
                <a:ea typeface="Arial"/>
                <a:cs typeface="Arial"/>
                <a:sym typeface="Arial"/>
              </a:rPr>
              <a:t> da </a:t>
            </a:r>
            <a:r>
              <a:rPr lang="en-GB" sz="3000" b="0" i="0" u="none" strike="noStrike" cap="none" dirty="0" err="1">
                <a:solidFill>
                  <a:srgbClr val="000000"/>
                </a:solidFill>
                <a:latin typeface="Arial"/>
                <a:ea typeface="Arial"/>
                <a:cs typeface="Arial"/>
                <a:sym typeface="Arial"/>
              </a:rPr>
              <a:t>guida</a:t>
            </a:r>
            <a:r>
              <a:rPr lang="en-GB" sz="3000" b="0" i="0" u="none" strike="noStrike" cap="none" dirty="0">
                <a:solidFill>
                  <a:srgbClr val="000000"/>
                </a:solidFill>
                <a:latin typeface="Arial"/>
                <a:ea typeface="Arial"/>
                <a:cs typeface="Arial"/>
                <a:sym typeface="Arial"/>
              </a:rPr>
              <a:t> per la </a:t>
            </a:r>
            <a:r>
              <a:rPr lang="en-GB" sz="3000" b="0" i="0" u="none" strike="noStrike" cap="none" dirty="0" err="1">
                <a:solidFill>
                  <a:srgbClr val="000000"/>
                </a:solidFill>
                <a:latin typeface="Arial"/>
                <a:ea typeface="Arial"/>
                <a:cs typeface="Arial"/>
                <a:sym typeface="Arial"/>
              </a:rPr>
              <a:t>vostra</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attività</a:t>
            </a:r>
            <a:endParaRPr dirty="0"/>
          </a:p>
          <a:p>
            <a:pPr marL="0" marR="0" lvl="0" indent="0" algn="just" rtl="0">
              <a:lnSpc>
                <a:spcPct val="100000"/>
              </a:lnSpc>
              <a:spcBef>
                <a:spcPts val="0"/>
              </a:spcBef>
              <a:spcAft>
                <a:spcPts val="0"/>
              </a:spcAft>
              <a:buNone/>
            </a:pPr>
            <a:r>
              <a:rPr lang="en-GB" sz="3000" b="0" i="0" u="none" strike="noStrike" cap="none" dirty="0">
                <a:solidFill>
                  <a:srgbClr val="000000"/>
                </a:solidFill>
                <a:latin typeface="Arial"/>
                <a:ea typeface="Arial"/>
                <a:cs typeface="Arial"/>
                <a:sym typeface="Arial"/>
              </a:rPr>
              <a:t>2. Come </a:t>
            </a:r>
            <a:r>
              <a:rPr lang="en-GB" sz="3000" b="0" i="0" u="none" strike="noStrike" cap="none" dirty="0" err="1">
                <a:solidFill>
                  <a:srgbClr val="000000"/>
                </a:solidFill>
                <a:latin typeface="Arial"/>
                <a:ea typeface="Arial"/>
                <a:cs typeface="Arial"/>
                <a:sym typeface="Arial"/>
              </a:rPr>
              <a:t>documentazione</a:t>
            </a:r>
            <a:r>
              <a:rPr lang="en-GB" sz="3000" b="0" i="0" u="none" strike="noStrike" cap="none" dirty="0">
                <a:solidFill>
                  <a:srgbClr val="000000"/>
                </a:solidFill>
                <a:latin typeface="Arial"/>
                <a:ea typeface="Arial"/>
                <a:cs typeface="Arial"/>
                <a:sym typeface="Arial"/>
              </a:rPr>
              <a:t> per il </a:t>
            </a:r>
            <a:r>
              <a:rPr lang="en-GB" sz="3000" b="0" i="0" u="none" strike="noStrike" cap="none" dirty="0" err="1">
                <a:solidFill>
                  <a:srgbClr val="000000"/>
                </a:solidFill>
                <a:latin typeface="Arial"/>
                <a:ea typeface="Arial"/>
                <a:cs typeface="Arial"/>
                <a:sym typeface="Arial"/>
              </a:rPr>
              <a:t>finanziamento</a:t>
            </a:r>
            <a:endParaRPr dirty="0"/>
          </a:p>
          <a:p>
            <a:pPr marL="0" marR="0" lvl="0" indent="0" algn="just" rtl="0">
              <a:lnSpc>
                <a:spcPct val="100000"/>
              </a:lnSpc>
              <a:spcBef>
                <a:spcPts val="0"/>
              </a:spcBef>
              <a:spcAft>
                <a:spcPts val="0"/>
              </a:spcAft>
              <a:buNone/>
            </a:pPr>
            <a:r>
              <a:rPr lang="en-GB" sz="3000" b="0" i="0" u="none" strike="noStrike" cap="none" dirty="0">
                <a:solidFill>
                  <a:srgbClr val="000000"/>
                </a:solidFill>
                <a:latin typeface="Arial"/>
                <a:ea typeface="Arial"/>
                <a:cs typeface="Arial"/>
                <a:sym typeface="Arial"/>
              </a:rPr>
              <a:t>3. </a:t>
            </a:r>
            <a:r>
              <a:rPr lang="en-GB" sz="3000" b="0" i="0" u="none" strike="noStrike" cap="none" dirty="0" err="1">
                <a:solidFill>
                  <a:srgbClr val="000000"/>
                </a:solidFill>
                <a:latin typeface="Arial"/>
                <a:ea typeface="Arial"/>
                <a:cs typeface="Arial"/>
                <a:sym typeface="Arial"/>
              </a:rPr>
              <a:t>Lavorare</a:t>
            </a:r>
            <a:r>
              <a:rPr lang="en-GB" sz="3000" b="0" i="0" u="none" strike="noStrike" cap="none" dirty="0">
                <a:solidFill>
                  <a:srgbClr val="000000"/>
                </a:solidFill>
                <a:latin typeface="Arial"/>
                <a:ea typeface="Arial"/>
                <a:cs typeface="Arial"/>
                <a:sym typeface="Arial"/>
              </a:rPr>
              <a:t> sui </a:t>
            </a:r>
            <a:r>
              <a:rPr lang="en-GB" sz="3000" b="0" i="0" u="none" strike="noStrike" cap="none" dirty="0" err="1">
                <a:solidFill>
                  <a:srgbClr val="000000"/>
                </a:solidFill>
                <a:latin typeface="Arial"/>
                <a:ea typeface="Arial"/>
                <a:cs typeface="Arial"/>
                <a:sym typeface="Arial"/>
              </a:rPr>
              <a:t>mercati</a:t>
            </a:r>
            <a:r>
              <a:rPr lang="en-GB" sz="3000" b="0" i="0" u="none" strike="noStrike" cap="none" dirty="0">
                <a:solidFill>
                  <a:srgbClr val="000000"/>
                </a:solidFill>
                <a:latin typeface="Arial"/>
                <a:ea typeface="Arial"/>
                <a:cs typeface="Arial"/>
                <a:sym typeface="Arial"/>
              </a:rPr>
              <a:t> </a:t>
            </a:r>
            <a:r>
              <a:rPr lang="en-GB" sz="3000" b="0" i="0" u="none" strike="noStrike" cap="none" dirty="0" err="1">
                <a:solidFill>
                  <a:srgbClr val="000000"/>
                </a:solidFill>
                <a:latin typeface="Arial"/>
                <a:ea typeface="Arial"/>
                <a:cs typeface="Arial"/>
                <a:sym typeface="Arial"/>
              </a:rPr>
              <a:t>esteri</a:t>
            </a:r>
            <a:endParaRPr dirty="0"/>
          </a:p>
          <a:p>
            <a:pPr marL="0" marR="0" lvl="0" indent="0" algn="just" rtl="0">
              <a:lnSpc>
                <a:spcPct val="100000"/>
              </a:lnSpc>
              <a:spcBef>
                <a:spcPts val="0"/>
              </a:spcBef>
              <a:spcAft>
                <a:spcPts val="0"/>
              </a:spcAft>
              <a:buNone/>
            </a:pPr>
            <a:endParaRPr sz="2400" b="1" i="0" u="none" strike="noStrike" cap="none" dirty="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52718"/>
            <a:ext cx="5791200" cy="1182958"/>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1.3 Tipi di piani aziendali </a:t>
            </a:r>
            <a:endParaRPr/>
          </a:p>
        </p:txBody>
      </p:sp>
      <p:pic>
        <p:nvPicPr>
          <p:cNvPr id="108" name="Google Shape;108;p21"/>
          <p:cNvPicPr preferRelativeResize="0"/>
          <p:nvPr/>
        </p:nvPicPr>
        <p:blipFill rotWithShape="1">
          <a:blip r:embed="rId3">
            <a:alphaModFix/>
          </a:blip>
          <a:srcRect/>
          <a:stretch/>
        </p:blipFill>
        <p:spPr>
          <a:xfrm>
            <a:off x="716408" y="1894114"/>
            <a:ext cx="1549936" cy="1534886"/>
          </a:xfrm>
          <a:prstGeom prst="rect">
            <a:avLst/>
          </a:prstGeom>
          <a:noFill/>
          <a:ln>
            <a:noFill/>
          </a:ln>
        </p:spPr>
      </p:pic>
      <p:sp>
        <p:nvSpPr>
          <p:cNvPr id="109" name="Google Shape;109;p21"/>
          <p:cNvSpPr txBox="1"/>
          <p:nvPr/>
        </p:nvSpPr>
        <p:spPr>
          <a:xfrm>
            <a:off x="192229" y="3429000"/>
            <a:ext cx="2982653" cy="30469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600" b="1" i="0" u="none" strike="noStrike" cap="none">
                <a:solidFill>
                  <a:srgbClr val="000000"/>
                </a:solidFill>
                <a:latin typeface="Arial"/>
                <a:ea typeface="Arial"/>
                <a:cs typeface="Arial"/>
                <a:sym typeface="Arial"/>
              </a:rPr>
              <a:t> Il Business Plan di una pagina </a:t>
            </a:r>
            <a:endParaRPr/>
          </a:p>
          <a:p>
            <a:pPr marL="0" marR="0" lvl="0" indent="0" algn="l" rtl="0">
              <a:lnSpc>
                <a:spcPct val="100000"/>
              </a:lnSpc>
              <a:spcBef>
                <a:spcPts val="0"/>
              </a:spcBef>
              <a:spcAft>
                <a:spcPts val="0"/>
              </a:spcAft>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600" b="0" i="0" u="none" strike="noStrike" cap="none">
                <a:solidFill>
                  <a:srgbClr val="000000"/>
                </a:solidFill>
                <a:latin typeface="Arial"/>
                <a:ea typeface="Arial"/>
                <a:cs typeface="Arial"/>
                <a:sym typeface="Arial"/>
              </a:rPr>
              <a:t>Riassume i punti importanti dell'azienda in un'unica pagina. </a:t>
            </a:r>
            <a:endParaRPr/>
          </a:p>
          <a:p>
            <a:pPr marL="0" marR="0" lvl="0" indent="0" algn="l" rtl="0">
              <a:lnSpc>
                <a:spcPct val="100000"/>
              </a:lnSpc>
              <a:spcBef>
                <a:spcPts val="0"/>
              </a:spcBef>
              <a:spcAft>
                <a:spcPts val="0"/>
              </a:spcAft>
              <a:buNone/>
            </a:pPr>
            <a:r>
              <a:rPr lang="en-GB" sz="1600" b="0" i="0" u="none" strike="noStrike" cap="none">
                <a:solidFill>
                  <a:srgbClr val="000000"/>
                </a:solidFill>
                <a:latin typeface="Arial"/>
                <a:ea typeface="Arial"/>
                <a:cs typeface="Arial"/>
                <a:sym typeface="Arial"/>
              </a:rPr>
              <a:t>Lo scenario più adatto per un business plan di una pagina è quello di presentare a un investitore (o a un altro soggetto) un'azienda che non conosce.</a:t>
            </a:r>
            <a:endParaRPr sz="1600" b="0" i="0" u="none" strike="noStrike" cap="none">
              <a:solidFill>
                <a:srgbClr val="000000"/>
              </a:solidFill>
              <a:latin typeface="Arial"/>
              <a:ea typeface="Arial"/>
              <a:cs typeface="Arial"/>
              <a:sym typeface="Arial"/>
            </a:endParaRPr>
          </a:p>
        </p:txBody>
      </p:sp>
      <p:sp>
        <p:nvSpPr>
          <p:cNvPr id="110" name="Google Shape;110;p21"/>
          <p:cNvSpPr txBox="1"/>
          <p:nvPr/>
        </p:nvSpPr>
        <p:spPr>
          <a:xfrm>
            <a:off x="3174882" y="3429000"/>
            <a:ext cx="2710543" cy="255454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600" b="1" i="1" u="none" strike="noStrike" cap="none">
                <a:solidFill>
                  <a:srgbClr val="000000"/>
                </a:solidFill>
                <a:latin typeface="Arial"/>
                <a:ea typeface="Arial"/>
                <a:cs typeface="Arial"/>
                <a:sym typeface="Arial"/>
              </a:rPr>
              <a:t> Il mini piano aziendale </a:t>
            </a:r>
            <a:endParaRPr/>
          </a:p>
          <a:p>
            <a:pPr marL="0" marR="0" lvl="0" indent="0" algn="l" rtl="0">
              <a:lnSpc>
                <a:spcPct val="100000"/>
              </a:lnSpc>
              <a:spcBef>
                <a:spcPts val="0"/>
              </a:spcBef>
              <a:spcAft>
                <a:spcPts val="0"/>
              </a:spcAft>
              <a:buNone/>
            </a:pPr>
            <a:endParaRPr sz="1600" b="0" i="1"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600" b="0" i="0" u="none" strike="noStrike" cap="none">
                <a:solidFill>
                  <a:srgbClr val="000000"/>
                </a:solidFill>
                <a:latin typeface="Arial"/>
                <a:ea typeface="Arial"/>
                <a:cs typeface="Arial"/>
                <a:sym typeface="Arial"/>
              </a:rPr>
              <a:t>Si tratta di un documento di 1-10 pagine che fornisce molte delle stesse informazioni di un business plan completo. Le informazioni sono condensate e riducono al minimo tutti i dettagli e le spiegazioni.</a:t>
            </a:r>
            <a:endParaRPr sz="1600" b="0" i="0" u="none" strike="noStrike" cap="none">
              <a:solidFill>
                <a:srgbClr val="000000"/>
              </a:solidFill>
              <a:latin typeface="Arial"/>
              <a:ea typeface="Arial"/>
              <a:cs typeface="Arial"/>
              <a:sym typeface="Arial"/>
            </a:endParaRPr>
          </a:p>
        </p:txBody>
      </p:sp>
      <p:pic>
        <p:nvPicPr>
          <p:cNvPr id="111" name="Google Shape;111;p21"/>
          <p:cNvPicPr preferRelativeResize="0"/>
          <p:nvPr/>
        </p:nvPicPr>
        <p:blipFill rotWithShape="1">
          <a:blip r:embed="rId4">
            <a:alphaModFix/>
          </a:blip>
          <a:srcRect/>
          <a:stretch/>
        </p:blipFill>
        <p:spPr>
          <a:xfrm>
            <a:off x="3709987" y="1828119"/>
            <a:ext cx="1724025" cy="1666875"/>
          </a:xfrm>
          <a:prstGeom prst="rect">
            <a:avLst/>
          </a:prstGeom>
          <a:noFill/>
          <a:ln>
            <a:noFill/>
          </a:ln>
        </p:spPr>
      </p:pic>
      <p:sp>
        <p:nvSpPr>
          <p:cNvPr id="112" name="Google Shape;112;p21"/>
          <p:cNvSpPr txBox="1"/>
          <p:nvPr/>
        </p:nvSpPr>
        <p:spPr>
          <a:xfrm>
            <a:off x="5821413" y="3429000"/>
            <a:ext cx="3015309" cy="30469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600" b="1" i="1" u="none" strike="noStrike" cap="none">
                <a:solidFill>
                  <a:srgbClr val="000000"/>
                </a:solidFill>
                <a:latin typeface="Arial"/>
                <a:ea typeface="Arial"/>
                <a:cs typeface="Arial"/>
                <a:sym typeface="Arial"/>
              </a:rPr>
              <a:t>Il piano aziendale completo </a:t>
            </a:r>
            <a:endParaRPr/>
          </a:p>
          <a:p>
            <a:pPr marL="0" marR="0" lvl="0" indent="0" algn="l" rtl="0">
              <a:lnSpc>
                <a:spcPct val="100000"/>
              </a:lnSpc>
              <a:spcBef>
                <a:spcPts val="0"/>
              </a:spcBef>
              <a:spcAft>
                <a:spcPts val="0"/>
              </a:spcAft>
              <a:buNone/>
            </a:pPr>
            <a:endParaRPr sz="1600" b="0" i="1"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600" b="0" i="0" u="none" strike="noStrike" cap="none">
                <a:solidFill>
                  <a:srgbClr val="000000"/>
                </a:solidFill>
                <a:latin typeface="Arial"/>
                <a:ea typeface="Arial"/>
                <a:cs typeface="Arial"/>
                <a:sym typeface="Arial"/>
              </a:rPr>
              <a:t>Un piano completo inizia con una sintesi (simile al business plan di una pagina). Fornisce ai lettori una visione completa dell'azienda, compresi il problema del mercato, la soluzione, la missione aziendale, gli obiettivi e i traguardi, la strategia di marketing e la strategia di marketing.</a:t>
            </a:r>
            <a:endParaRPr sz="1600" b="0" i="1" u="none" strike="noStrike" cap="none">
              <a:solidFill>
                <a:srgbClr val="000000"/>
              </a:solidFill>
              <a:latin typeface="Arial"/>
              <a:ea typeface="Arial"/>
              <a:cs typeface="Arial"/>
              <a:sym typeface="Arial"/>
            </a:endParaRPr>
          </a:p>
        </p:txBody>
      </p:sp>
      <p:pic>
        <p:nvPicPr>
          <p:cNvPr id="113" name="Google Shape;113;p21"/>
          <p:cNvPicPr preferRelativeResize="0"/>
          <p:nvPr/>
        </p:nvPicPr>
        <p:blipFill rotWithShape="1">
          <a:blip r:embed="rId5">
            <a:alphaModFix/>
          </a:blip>
          <a:srcRect/>
          <a:stretch/>
        </p:blipFill>
        <p:spPr>
          <a:xfrm>
            <a:off x="6563841" y="1666194"/>
            <a:ext cx="1676400" cy="1828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2"/>
          <p:cNvSpPr txBox="1">
            <a:spLocks noGrp="1"/>
          </p:cNvSpPr>
          <p:nvPr>
            <p:ph type="body" idx="1"/>
          </p:nvPr>
        </p:nvSpPr>
        <p:spPr>
          <a:xfrm>
            <a:off x="457200" y="1881554"/>
            <a:ext cx="7924800" cy="4480560"/>
          </a:xfrm>
          <a:prstGeom prst="rect">
            <a:avLst/>
          </a:prstGeom>
          <a:noFill/>
          <a:ln>
            <a:noFill/>
          </a:ln>
        </p:spPr>
        <p:txBody>
          <a:bodyPr spcFirstLastPara="1" wrap="square" lIns="91425" tIns="45700" rIns="91425" bIns="45700" anchor="t" anchorCtr="0">
            <a:normAutofit fontScale="92500" lnSpcReduction="20000"/>
          </a:bodyPr>
          <a:lstStyle/>
          <a:p>
            <a:pPr marL="457200" lvl="0" indent="-228600" algn="just" rtl="0">
              <a:lnSpc>
                <a:spcPct val="100000"/>
              </a:lnSpc>
              <a:spcBef>
                <a:spcPts val="640"/>
              </a:spcBef>
              <a:spcAft>
                <a:spcPts val="0"/>
              </a:spcAft>
              <a:buSzPct val="115315"/>
              <a:buNone/>
            </a:pPr>
            <a:r>
              <a:rPr lang="en-GB" sz="3000" b="0">
                <a:latin typeface="Arial"/>
                <a:ea typeface="Arial"/>
                <a:cs typeface="Arial"/>
                <a:sym typeface="Arial"/>
              </a:rPr>
              <a:t>Dipende dalla natura della vostra attività. Se avete un concetto semplice, potreste essere in grado di esprimerlo con poche parole. Lo scopo del piano determina anche la sua lunghezza. </a:t>
            </a:r>
            <a:endParaRPr/>
          </a:p>
          <a:p>
            <a:pPr marL="457200" lvl="0" indent="-228600" algn="just" rtl="0">
              <a:lnSpc>
                <a:spcPct val="100000"/>
              </a:lnSpc>
              <a:spcBef>
                <a:spcPts val="640"/>
              </a:spcBef>
              <a:spcAft>
                <a:spcPts val="0"/>
              </a:spcAft>
              <a:buSzPct val="115315"/>
              <a:buNone/>
            </a:pPr>
            <a:r>
              <a:rPr lang="en-GB" sz="3000" b="0">
                <a:latin typeface="Arial"/>
                <a:ea typeface="Arial"/>
                <a:cs typeface="Arial"/>
                <a:sym typeface="Arial"/>
              </a:rPr>
              <a:t>Tuttavia, non si deve compilare un unico business plan e inviarlo per ogni situazione. </a:t>
            </a:r>
            <a:endParaRPr/>
          </a:p>
          <a:p>
            <a:pPr marL="457200" lvl="0" indent="-228600" algn="just" rtl="0">
              <a:lnSpc>
                <a:spcPct val="100000"/>
              </a:lnSpc>
              <a:spcBef>
                <a:spcPts val="640"/>
              </a:spcBef>
              <a:spcAft>
                <a:spcPts val="0"/>
              </a:spcAft>
              <a:buSzPct val="115315"/>
              <a:buNone/>
            </a:pPr>
            <a:r>
              <a:rPr lang="en-GB" sz="3000" b="0">
                <a:latin typeface="Arial"/>
                <a:ea typeface="Arial"/>
                <a:cs typeface="Arial"/>
                <a:sym typeface="Arial"/>
              </a:rPr>
              <a:t>Dovreste avere tutti e tre i tipi di business plan nel vostro arsenale ed essere in grado di fornire il business plan giusto quando necessario. </a:t>
            </a:r>
            <a:endParaRPr/>
          </a:p>
          <a:p>
            <a:pPr marL="457200" lvl="0" indent="-228600" algn="l" rtl="0">
              <a:lnSpc>
                <a:spcPct val="100000"/>
              </a:lnSpc>
              <a:spcBef>
                <a:spcPts val="640"/>
              </a:spcBef>
              <a:spcAft>
                <a:spcPts val="0"/>
              </a:spcAft>
              <a:buClr>
                <a:schemeClr val="dk1"/>
              </a:buClr>
              <a:buSzPct val="108108"/>
              <a:buNone/>
            </a:pPr>
            <a:endParaRPr/>
          </a:p>
        </p:txBody>
      </p:sp>
      <p:sp>
        <p:nvSpPr>
          <p:cNvPr id="119" name="Google Shape;119;p2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1.4 DI QUALI TIPI DI PIANI HO BISOGNO?</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3"/>
          <p:cNvSpPr txBox="1">
            <a:spLocks noGrp="1"/>
          </p:cNvSpPr>
          <p:nvPr>
            <p:ph type="body" idx="1"/>
          </p:nvPr>
        </p:nvSpPr>
        <p:spPr>
          <a:xfrm>
            <a:off x="328246" y="1676400"/>
            <a:ext cx="8335108" cy="5181600"/>
          </a:xfrm>
          <a:prstGeom prst="rect">
            <a:avLst/>
          </a:prstGeom>
          <a:noFill/>
          <a:ln>
            <a:noFill/>
          </a:ln>
        </p:spPr>
        <p:txBody>
          <a:bodyPr spcFirstLastPara="1" wrap="square" lIns="91425" tIns="45700" rIns="91425" bIns="45700" anchor="t" anchorCtr="0">
            <a:noAutofit/>
          </a:bodyPr>
          <a:lstStyle/>
          <a:p>
            <a:pPr marL="228600" lvl="0" indent="0" algn="just" rtl="0">
              <a:lnSpc>
                <a:spcPct val="100000"/>
              </a:lnSpc>
              <a:spcBef>
                <a:spcPts val="640"/>
              </a:spcBef>
              <a:spcAft>
                <a:spcPts val="0"/>
              </a:spcAft>
              <a:buSzPts val="3200"/>
              <a:buNone/>
            </a:pPr>
            <a:r>
              <a:rPr lang="en-GB" sz="1800" b="0" dirty="0"/>
              <a:t>Un </a:t>
            </a:r>
            <a:r>
              <a:rPr lang="en-GB" sz="1800" b="0" dirty="0" err="1"/>
              <a:t>buon</a:t>
            </a:r>
            <a:r>
              <a:rPr lang="en-GB" sz="1800" b="0" dirty="0"/>
              <a:t> piano </a:t>
            </a:r>
            <a:r>
              <a:rPr lang="en-GB" sz="1800" b="0" dirty="0" err="1"/>
              <a:t>aziendale</a:t>
            </a:r>
            <a:r>
              <a:rPr lang="en-GB" sz="1800" b="0" dirty="0"/>
              <a:t>: </a:t>
            </a:r>
            <a:endParaRPr sz="1800" dirty="0"/>
          </a:p>
          <a:p>
            <a:pPr marL="571500" lvl="0" indent="-342900" algn="just" rtl="0">
              <a:lnSpc>
                <a:spcPct val="100000"/>
              </a:lnSpc>
              <a:spcBef>
                <a:spcPts val="640"/>
              </a:spcBef>
              <a:spcAft>
                <a:spcPts val="0"/>
              </a:spcAft>
              <a:buSzPts val="3200"/>
              <a:buFont typeface="Arial"/>
              <a:buChar char="•"/>
            </a:pPr>
            <a:r>
              <a:rPr lang="en-GB" sz="1800" b="0" dirty="0" err="1"/>
              <a:t>dovrebbe</a:t>
            </a:r>
            <a:r>
              <a:rPr lang="en-GB" sz="1800" b="0" dirty="0"/>
              <a:t> </a:t>
            </a:r>
            <a:r>
              <a:rPr lang="en-GB" sz="1800" b="0" dirty="0" err="1"/>
              <a:t>delineare</a:t>
            </a:r>
            <a:r>
              <a:rPr lang="en-GB" sz="1800" b="0" dirty="0"/>
              <a:t> tutti </a:t>
            </a:r>
            <a:r>
              <a:rPr lang="en-GB" sz="1800" b="0" dirty="0" err="1"/>
              <a:t>i</a:t>
            </a:r>
            <a:r>
              <a:rPr lang="en-GB" sz="1800" b="0" dirty="0"/>
              <a:t> </a:t>
            </a:r>
            <a:r>
              <a:rPr lang="en-GB" sz="1800" b="0" dirty="0" err="1"/>
              <a:t>costi</a:t>
            </a:r>
            <a:r>
              <a:rPr lang="en-GB" sz="1800" b="0" dirty="0"/>
              <a:t> </a:t>
            </a:r>
            <a:r>
              <a:rPr lang="en-GB" sz="1800" b="0" dirty="0" err="1"/>
              <a:t>previsti</a:t>
            </a:r>
            <a:r>
              <a:rPr lang="en-GB" sz="1800" b="0" dirty="0"/>
              <a:t> e le </a:t>
            </a:r>
            <a:r>
              <a:rPr lang="en-GB" sz="1800" b="0" dirty="0" err="1"/>
              <a:t>potenziali</a:t>
            </a:r>
            <a:r>
              <a:rPr lang="en-GB" sz="1800" b="0" dirty="0"/>
              <a:t> </a:t>
            </a:r>
            <a:r>
              <a:rPr lang="en-GB" sz="1800" b="0" dirty="0" err="1"/>
              <a:t>insidie</a:t>
            </a:r>
            <a:r>
              <a:rPr lang="en-GB" sz="1800" b="0" dirty="0"/>
              <a:t> di </a:t>
            </a:r>
            <a:r>
              <a:rPr lang="en-GB" sz="1800" b="0" dirty="0" err="1"/>
              <a:t>ogni</a:t>
            </a:r>
            <a:r>
              <a:rPr lang="en-GB" sz="1800" b="0" dirty="0"/>
              <a:t> </a:t>
            </a:r>
            <a:r>
              <a:rPr lang="en-GB" sz="1800" b="0" dirty="0" err="1"/>
              <a:t>decisione</a:t>
            </a:r>
            <a:r>
              <a:rPr lang="en-GB" sz="1800" b="0" dirty="0"/>
              <a:t> presa </a:t>
            </a:r>
            <a:r>
              <a:rPr lang="en-GB" sz="1800" b="0" dirty="0" err="1"/>
              <a:t>dall'azienda</a:t>
            </a:r>
            <a:r>
              <a:rPr lang="en-GB" sz="1800" b="0" dirty="0"/>
              <a:t>. In </a:t>
            </a:r>
            <a:r>
              <a:rPr lang="en-GB" sz="1800" b="0" dirty="0" err="1"/>
              <a:t>effetti</a:t>
            </a:r>
            <a:r>
              <a:rPr lang="en-GB" sz="1800" b="0" dirty="0"/>
              <a:t>, </a:t>
            </a:r>
            <a:r>
              <a:rPr lang="en-GB" sz="1800" b="0" dirty="0" err="1"/>
              <a:t>sono</a:t>
            </a:r>
            <a:r>
              <a:rPr lang="en-GB" sz="1800" b="0" dirty="0"/>
              <a:t> poche le </a:t>
            </a:r>
            <a:r>
              <a:rPr lang="en-GB" sz="1800" b="0" dirty="0" err="1"/>
              <a:t>aziende</a:t>
            </a:r>
            <a:r>
              <a:rPr lang="en-GB" sz="1800" b="0" dirty="0"/>
              <a:t> </a:t>
            </a:r>
            <a:r>
              <a:rPr lang="en-GB" sz="1800" b="0" dirty="0" err="1"/>
              <a:t>che</a:t>
            </a:r>
            <a:r>
              <a:rPr lang="en-GB" sz="1800" b="0" dirty="0"/>
              <a:t> </a:t>
            </a:r>
            <a:r>
              <a:rPr lang="en-GB" sz="1800" b="0" dirty="0" err="1"/>
              <a:t>riescono</a:t>
            </a:r>
            <a:r>
              <a:rPr lang="en-GB" sz="1800" b="0" dirty="0"/>
              <a:t> a </a:t>
            </a:r>
            <a:r>
              <a:rPr lang="en-GB" sz="1800" b="0" dirty="0" err="1"/>
              <a:t>rimanere</a:t>
            </a:r>
            <a:r>
              <a:rPr lang="en-GB" sz="1800" b="0" dirty="0"/>
              <a:t> a </a:t>
            </a:r>
            <a:r>
              <a:rPr lang="en-GB" sz="1800" b="0" dirty="0" err="1"/>
              <a:t>lungo</a:t>
            </a:r>
            <a:r>
              <a:rPr lang="en-GB" sz="1800" b="0" dirty="0"/>
              <a:t> senza un </a:t>
            </a:r>
            <a:r>
              <a:rPr lang="en-GB" sz="1800" b="0" dirty="0" err="1"/>
              <a:t>documento</a:t>
            </a:r>
            <a:r>
              <a:rPr lang="en-GB" sz="1800" b="0" dirty="0"/>
              <a:t>. </a:t>
            </a:r>
            <a:endParaRPr sz="1800" b="0" dirty="0"/>
          </a:p>
          <a:p>
            <a:pPr marL="571500" lvl="0" indent="-342900" algn="just" rtl="0">
              <a:lnSpc>
                <a:spcPct val="100000"/>
              </a:lnSpc>
              <a:spcBef>
                <a:spcPts val="640"/>
              </a:spcBef>
              <a:spcAft>
                <a:spcPts val="0"/>
              </a:spcAft>
              <a:buSzPts val="3200"/>
              <a:buFont typeface="Arial"/>
              <a:buChar char="•"/>
            </a:pPr>
            <a:r>
              <a:rPr lang="en-GB" sz="1800" b="0" dirty="0"/>
              <a:t>indica come </a:t>
            </a:r>
            <a:r>
              <a:rPr lang="en-GB" sz="1800" b="0" dirty="0" err="1"/>
              <a:t>l'azienda</a:t>
            </a:r>
            <a:r>
              <a:rPr lang="en-GB" sz="1800" b="0" dirty="0"/>
              <a:t> </a:t>
            </a:r>
            <a:r>
              <a:rPr lang="en-GB" sz="1800" b="0" dirty="0" err="1"/>
              <a:t>intende</a:t>
            </a:r>
            <a:r>
              <a:rPr lang="en-GB" sz="1800" b="0" dirty="0"/>
              <a:t> </a:t>
            </a:r>
            <a:r>
              <a:rPr lang="en-GB" sz="1800" b="0" dirty="0" err="1"/>
              <a:t>raggiungere</a:t>
            </a:r>
            <a:r>
              <a:rPr lang="en-GB" sz="1800" b="0" dirty="0"/>
              <a:t> </a:t>
            </a:r>
            <a:r>
              <a:rPr lang="en-GB" sz="1800" b="0" dirty="0" err="1"/>
              <a:t>i</a:t>
            </a:r>
            <a:r>
              <a:rPr lang="en-GB" sz="1800" b="0" dirty="0"/>
              <a:t> </a:t>
            </a:r>
            <a:r>
              <a:rPr lang="en-GB" sz="1800" b="0" dirty="0" err="1"/>
              <a:t>propri</a:t>
            </a:r>
            <a:r>
              <a:rPr lang="en-GB" sz="1800" b="0" dirty="0"/>
              <a:t> </a:t>
            </a:r>
            <a:r>
              <a:rPr lang="en-GB" sz="1800" b="0" dirty="0" err="1"/>
              <a:t>obiettivi</a:t>
            </a:r>
            <a:r>
              <a:rPr lang="en-GB" sz="1800" b="0" dirty="0"/>
              <a:t>.</a:t>
            </a:r>
            <a:endParaRPr sz="1800" dirty="0"/>
          </a:p>
          <a:p>
            <a:pPr marL="571500" lvl="0" indent="-342900" algn="just" rtl="0">
              <a:lnSpc>
                <a:spcPct val="100000"/>
              </a:lnSpc>
              <a:spcBef>
                <a:spcPts val="640"/>
              </a:spcBef>
              <a:spcAft>
                <a:spcPts val="0"/>
              </a:spcAft>
              <a:buSzPts val="3200"/>
              <a:buFont typeface="Arial"/>
              <a:buChar char="•"/>
            </a:pPr>
            <a:r>
              <a:rPr lang="en-GB" sz="1800" b="0" dirty="0" err="1"/>
              <a:t>può</a:t>
            </a:r>
            <a:r>
              <a:rPr lang="en-GB" sz="1800" b="0" dirty="0"/>
              <a:t> </a:t>
            </a:r>
            <a:r>
              <a:rPr lang="en-GB" sz="1800" b="0" dirty="0" err="1"/>
              <a:t>aiutare</a:t>
            </a:r>
            <a:r>
              <a:rPr lang="en-GB" sz="1800" b="0" dirty="0"/>
              <a:t> il </a:t>
            </a:r>
            <a:r>
              <a:rPr lang="en-GB" sz="1800" b="0" dirty="0" err="1"/>
              <a:t>proprietario-dirigente</a:t>
            </a:r>
            <a:r>
              <a:rPr lang="en-GB" sz="1800" b="0" dirty="0"/>
              <a:t> a </a:t>
            </a:r>
            <a:r>
              <a:rPr lang="en-GB" sz="1800" b="0" dirty="0" err="1"/>
              <a:t>cristallizzare</a:t>
            </a:r>
            <a:r>
              <a:rPr lang="en-GB" sz="1800" b="0" dirty="0"/>
              <a:t> e </a:t>
            </a:r>
            <a:r>
              <a:rPr lang="en-GB" sz="1800" b="0" dirty="0" err="1"/>
              <a:t>focalizzare</a:t>
            </a:r>
            <a:r>
              <a:rPr lang="en-GB" sz="1800" b="0" dirty="0"/>
              <a:t> le sue idee. </a:t>
            </a:r>
            <a:r>
              <a:rPr lang="en-GB" sz="1800" b="0" dirty="0" err="1"/>
              <a:t>Inoltre</a:t>
            </a:r>
            <a:r>
              <a:rPr lang="en-GB" sz="1800" b="0" dirty="0"/>
              <a:t>, </a:t>
            </a:r>
            <a:r>
              <a:rPr lang="en-GB" sz="1800" b="0" dirty="0" err="1"/>
              <a:t>può</a:t>
            </a:r>
            <a:r>
              <a:rPr lang="en-GB" sz="1800" b="0" dirty="0"/>
              <a:t> </a:t>
            </a:r>
            <a:r>
              <a:rPr lang="en-GB" sz="1800" b="0" dirty="0" err="1"/>
              <a:t>aiutarlo</a:t>
            </a:r>
            <a:r>
              <a:rPr lang="en-GB" sz="1800" b="0" dirty="0"/>
              <a:t> a </a:t>
            </a:r>
            <a:r>
              <a:rPr lang="en-GB" sz="1800" b="0" dirty="0" err="1"/>
              <a:t>fissare</a:t>
            </a:r>
            <a:r>
              <a:rPr lang="en-GB" sz="1800" b="0" dirty="0"/>
              <a:t> </a:t>
            </a:r>
            <a:r>
              <a:rPr lang="en-GB" sz="1800" b="0" dirty="0" err="1"/>
              <a:t>gli</a:t>
            </a:r>
            <a:r>
              <a:rPr lang="en-GB" sz="1800" b="0" dirty="0"/>
              <a:t> </a:t>
            </a:r>
            <a:r>
              <a:rPr lang="en-GB" sz="1800" b="0" dirty="0" err="1"/>
              <a:t>obiettivi</a:t>
            </a:r>
            <a:r>
              <a:rPr lang="en-GB" sz="1800" b="0" dirty="0"/>
              <a:t> e a </a:t>
            </a:r>
            <a:r>
              <a:rPr lang="en-GB" sz="1800" b="0" dirty="0" err="1"/>
              <a:t>fornire</a:t>
            </a:r>
            <a:r>
              <a:rPr lang="en-GB" sz="1800" b="0" dirty="0"/>
              <a:t> un metro di </a:t>
            </a:r>
            <a:r>
              <a:rPr lang="en-GB" sz="1800" b="0" dirty="0" err="1"/>
              <a:t>paragone</a:t>
            </a:r>
            <a:r>
              <a:rPr lang="en-GB" sz="1800" b="0" dirty="0"/>
              <a:t> con cui </a:t>
            </a:r>
            <a:r>
              <a:rPr lang="en-GB" sz="1800" b="0" dirty="0" err="1"/>
              <a:t>monitorare</a:t>
            </a:r>
            <a:r>
              <a:rPr lang="en-GB" sz="1800" b="0" dirty="0"/>
              <a:t> le </a:t>
            </a:r>
            <a:r>
              <a:rPr lang="en-GB" sz="1800" b="0" dirty="0" err="1"/>
              <a:t>prestazioni</a:t>
            </a:r>
            <a:r>
              <a:rPr lang="en-GB" sz="1800" b="0" dirty="0"/>
              <a:t>. </a:t>
            </a:r>
            <a:endParaRPr sz="1800" b="0" dirty="0"/>
          </a:p>
          <a:p>
            <a:pPr marL="571500" lvl="0" indent="-342900" algn="just" rtl="0">
              <a:lnSpc>
                <a:spcPct val="100000"/>
              </a:lnSpc>
              <a:spcBef>
                <a:spcPts val="640"/>
              </a:spcBef>
              <a:spcAft>
                <a:spcPts val="0"/>
              </a:spcAft>
              <a:buSzPts val="3200"/>
              <a:buFont typeface="Arial"/>
              <a:buChar char="•"/>
            </a:pPr>
            <a:r>
              <a:rPr lang="en-GB" sz="1800" b="0" dirty="0"/>
              <a:t>Il </a:t>
            </a:r>
            <a:r>
              <a:rPr lang="en-GB" sz="1800" b="0" dirty="0" err="1"/>
              <a:t>sistema</a:t>
            </a:r>
            <a:r>
              <a:rPr lang="en-GB" sz="1800" b="0" dirty="0"/>
              <a:t> </a:t>
            </a:r>
            <a:r>
              <a:rPr lang="en-GB" sz="1800" b="0" dirty="0" err="1"/>
              <a:t>è</a:t>
            </a:r>
            <a:r>
              <a:rPr lang="en-GB" sz="1800" b="0" dirty="0"/>
              <a:t> in </a:t>
            </a:r>
            <a:r>
              <a:rPr lang="en-GB" sz="1800" b="0" dirty="0" err="1"/>
              <a:t>grado</a:t>
            </a:r>
            <a:r>
              <a:rPr lang="en-GB" sz="1800" b="0" dirty="0"/>
              <a:t> di </a:t>
            </a:r>
            <a:r>
              <a:rPr lang="en-GB" sz="1800" b="0" dirty="0" err="1"/>
              <a:t>agire</a:t>
            </a:r>
            <a:r>
              <a:rPr lang="en-GB" sz="1800" b="0" dirty="0"/>
              <a:t> come </a:t>
            </a:r>
            <a:r>
              <a:rPr lang="en-GB" sz="1800" b="0" dirty="0" err="1"/>
              <a:t>veicolo</a:t>
            </a:r>
            <a:r>
              <a:rPr lang="en-GB" sz="1800" b="0" dirty="0"/>
              <a:t> per </a:t>
            </a:r>
            <a:r>
              <a:rPr lang="en-GB" sz="1800" b="0" dirty="0" err="1"/>
              <a:t>attrarre</a:t>
            </a:r>
            <a:r>
              <a:rPr lang="en-GB" sz="1800" b="0" dirty="0"/>
              <a:t> </a:t>
            </a:r>
            <a:r>
              <a:rPr lang="en-GB" sz="1800" b="0" dirty="0" err="1"/>
              <a:t>i</a:t>
            </a:r>
            <a:r>
              <a:rPr lang="en-GB" sz="1800" b="0" dirty="0"/>
              <a:t> </a:t>
            </a:r>
            <a:r>
              <a:rPr lang="en-GB" sz="1800" b="0" dirty="0" err="1"/>
              <a:t>finanziamenti</a:t>
            </a:r>
            <a:r>
              <a:rPr lang="en-GB" sz="1800" b="0" dirty="0"/>
              <a:t> </a:t>
            </a:r>
            <a:r>
              <a:rPr lang="en-GB" sz="1800" b="0" dirty="0" err="1"/>
              <a:t>esterni</a:t>
            </a:r>
            <a:r>
              <a:rPr lang="en-GB" sz="1800" b="0" dirty="0"/>
              <a:t> di cui </a:t>
            </a:r>
            <a:r>
              <a:rPr lang="en-GB" sz="1800" b="0" dirty="0" err="1"/>
              <a:t>l'azienda</a:t>
            </a:r>
            <a:r>
              <a:rPr lang="en-GB" sz="1800" b="0" dirty="0"/>
              <a:t> ha </a:t>
            </a:r>
            <a:r>
              <a:rPr lang="en-GB" sz="1800" b="0" dirty="0" err="1"/>
              <a:t>bisogno</a:t>
            </a:r>
            <a:r>
              <a:rPr lang="en-GB" sz="1800" b="0" dirty="0"/>
              <a:t>, e di </a:t>
            </a:r>
            <a:r>
              <a:rPr lang="en-GB" sz="1800" b="0" dirty="0" err="1"/>
              <a:t>convincere</a:t>
            </a:r>
            <a:r>
              <a:rPr lang="en-GB" sz="1800" b="0" dirty="0"/>
              <a:t> </a:t>
            </a:r>
            <a:r>
              <a:rPr lang="en-GB" sz="1800" b="0" dirty="0" err="1"/>
              <a:t>gli</a:t>
            </a:r>
            <a:r>
              <a:rPr lang="en-GB" sz="1800" b="0" dirty="0"/>
              <a:t> </a:t>
            </a:r>
            <a:r>
              <a:rPr lang="en-GB" sz="1800" b="0" dirty="0" err="1"/>
              <a:t>investitori</a:t>
            </a:r>
            <a:r>
              <a:rPr lang="en-GB" sz="1800" b="0" dirty="0"/>
              <a:t> </a:t>
            </a:r>
            <a:r>
              <a:rPr lang="en-GB" sz="1800" b="0" dirty="0" err="1"/>
              <a:t>che</a:t>
            </a:r>
            <a:r>
              <a:rPr lang="en-GB" sz="1800" b="0" dirty="0"/>
              <a:t> il </a:t>
            </a:r>
            <a:r>
              <a:rPr lang="en-GB" sz="1800" b="0" dirty="0" err="1"/>
              <a:t>proprietario-gestore</a:t>
            </a:r>
            <a:r>
              <a:rPr lang="en-GB" sz="1800" b="0" dirty="0"/>
              <a:t> ha </a:t>
            </a:r>
            <a:r>
              <a:rPr lang="en-GB" sz="1800" b="0" dirty="0" err="1"/>
              <a:t>individuato</a:t>
            </a:r>
            <a:r>
              <a:rPr lang="en-GB" sz="1800" b="0" dirty="0"/>
              <a:t> </a:t>
            </a:r>
            <a:r>
              <a:rPr lang="en-GB" sz="1800" b="0" dirty="0" err="1"/>
              <a:t>opportunità</a:t>
            </a:r>
            <a:r>
              <a:rPr lang="en-GB" sz="1800" b="0" dirty="0"/>
              <a:t> di </a:t>
            </a:r>
            <a:r>
              <a:rPr lang="en-GB" sz="1800" b="0" dirty="0" err="1"/>
              <a:t>crescita</a:t>
            </a:r>
            <a:r>
              <a:rPr lang="en-GB" sz="1800" b="0" dirty="0"/>
              <a:t> elevate.</a:t>
            </a:r>
            <a:endParaRPr sz="1800" dirty="0"/>
          </a:p>
          <a:p>
            <a:pPr marL="571500" lvl="0" indent="-342900" algn="just" rtl="0">
              <a:lnSpc>
                <a:spcPct val="100000"/>
              </a:lnSpc>
              <a:spcBef>
                <a:spcPts val="640"/>
              </a:spcBef>
              <a:spcAft>
                <a:spcPts val="0"/>
              </a:spcAft>
              <a:buSzPts val="3200"/>
              <a:buFont typeface="Arial"/>
              <a:buChar char="•"/>
            </a:pPr>
            <a:r>
              <a:rPr lang="en-GB" sz="1800" b="0" dirty="0" err="1"/>
              <a:t>implica</a:t>
            </a:r>
            <a:r>
              <a:rPr lang="en-GB" sz="1800" b="0" dirty="0"/>
              <a:t> </a:t>
            </a:r>
            <a:r>
              <a:rPr lang="en-GB" sz="1800" b="0" dirty="0" err="1"/>
              <a:t>una</a:t>
            </a:r>
            <a:r>
              <a:rPr lang="en-GB" sz="1800" b="0" dirty="0"/>
              <a:t> </a:t>
            </a:r>
            <a:r>
              <a:rPr lang="en-GB" sz="1800" b="0" dirty="0" err="1"/>
              <a:t>visione</a:t>
            </a:r>
            <a:r>
              <a:rPr lang="en-GB" sz="1800" b="0" dirty="0"/>
              <a:t> a </a:t>
            </a:r>
            <a:r>
              <a:rPr lang="en-GB" sz="1800" b="0" dirty="0" err="1"/>
              <a:t>lungo</a:t>
            </a:r>
            <a:r>
              <a:rPr lang="en-GB" sz="1800" b="0" dirty="0"/>
              <a:t> </a:t>
            </a:r>
            <a:r>
              <a:rPr lang="en-GB" sz="1800" b="0" dirty="0" err="1"/>
              <a:t>termine</a:t>
            </a:r>
            <a:r>
              <a:rPr lang="en-GB" sz="1800" b="0" dirty="0"/>
              <a:t> </a:t>
            </a:r>
            <a:r>
              <a:rPr lang="en-GB" sz="1800" b="0" dirty="0" err="1"/>
              <a:t>dell'azienda</a:t>
            </a:r>
            <a:r>
              <a:rPr lang="en-GB" sz="1800" b="0" dirty="0"/>
              <a:t> e del </a:t>
            </a:r>
            <a:r>
              <a:rPr lang="en-GB" sz="1800" b="0" dirty="0" err="1"/>
              <a:t>suo</a:t>
            </a:r>
            <a:r>
              <a:rPr lang="en-GB" sz="1800" b="0" dirty="0"/>
              <a:t> </a:t>
            </a:r>
            <a:r>
              <a:rPr lang="en-GB" sz="1800" b="0" dirty="0" err="1"/>
              <a:t>ambiente</a:t>
            </a:r>
            <a:r>
              <a:rPr lang="en-GB" sz="1800" b="0" dirty="0"/>
              <a:t>. Un </a:t>
            </a:r>
            <a:r>
              <a:rPr lang="en-GB" sz="1800" b="0" dirty="0" err="1"/>
              <a:t>buon</a:t>
            </a:r>
            <a:r>
              <a:rPr lang="en-GB" sz="1800" b="0" dirty="0"/>
              <a:t> business plan </a:t>
            </a:r>
            <a:r>
              <a:rPr lang="en-GB" sz="1800" b="0" dirty="0" err="1"/>
              <a:t>deve</a:t>
            </a:r>
            <a:r>
              <a:rPr lang="en-GB" sz="1800" b="0" dirty="0"/>
              <a:t> </a:t>
            </a:r>
            <a:r>
              <a:rPr lang="en-GB" sz="1800" b="0" dirty="0" err="1"/>
              <a:t>trasmettere</a:t>
            </a:r>
            <a:r>
              <a:rPr lang="en-GB" sz="1800" b="0" dirty="0"/>
              <a:t> </a:t>
            </a:r>
            <a:r>
              <a:rPr lang="en-GB" sz="1800" b="0" dirty="0" err="1"/>
              <a:t>una</a:t>
            </a:r>
            <a:r>
              <a:rPr lang="en-GB" sz="1800" b="0" dirty="0"/>
              <a:t> </a:t>
            </a:r>
            <a:r>
              <a:rPr lang="en-GB" sz="1800" b="0" dirty="0" err="1"/>
              <a:t>sincerità</a:t>
            </a:r>
            <a:r>
              <a:rPr lang="en-GB" sz="1800" b="0" dirty="0"/>
              <a:t> di </a:t>
            </a:r>
            <a:r>
              <a:rPr lang="en-GB" sz="1800" b="0" dirty="0" err="1"/>
              <a:t>intenti</a:t>
            </a:r>
            <a:r>
              <a:rPr lang="en-GB" sz="1800" b="0" dirty="0"/>
              <a:t> e di </a:t>
            </a:r>
            <a:r>
              <a:rPr lang="en-GB" sz="1800" b="0" dirty="0" err="1"/>
              <a:t>analisi</a:t>
            </a:r>
            <a:r>
              <a:rPr lang="en-GB" sz="1800" b="0" dirty="0"/>
              <a:t> </a:t>
            </a:r>
            <a:r>
              <a:rPr lang="en-GB" sz="1800" b="0" dirty="0" err="1"/>
              <a:t>che</a:t>
            </a:r>
            <a:r>
              <a:rPr lang="en-GB" sz="1800" b="0" dirty="0"/>
              <a:t> </a:t>
            </a:r>
            <a:r>
              <a:rPr lang="en-GB" sz="1800" b="0" dirty="0" err="1"/>
              <a:t>conferisce</a:t>
            </a:r>
            <a:r>
              <a:rPr lang="en-GB" sz="1800" b="0" dirty="0"/>
              <a:t> </a:t>
            </a:r>
            <a:r>
              <a:rPr lang="en-GB" sz="1800" b="0" dirty="0" err="1"/>
              <a:t>credibilità</a:t>
            </a:r>
            <a:r>
              <a:rPr lang="en-GB" sz="1800" b="0" dirty="0"/>
              <a:t> </a:t>
            </a:r>
            <a:r>
              <a:rPr lang="en-GB" sz="1800" b="0" dirty="0" err="1"/>
              <a:t>sia</a:t>
            </a:r>
            <a:r>
              <a:rPr lang="en-GB" sz="1800" b="0" dirty="0"/>
              <a:t> al piano </a:t>
            </a:r>
            <a:r>
              <a:rPr lang="en-GB" sz="1800" b="0" dirty="0" err="1"/>
              <a:t>che</a:t>
            </a:r>
            <a:r>
              <a:rPr lang="en-GB" sz="1800" b="0" dirty="0"/>
              <a:t> </a:t>
            </a:r>
            <a:r>
              <a:rPr lang="en-GB" sz="1800" b="0" dirty="0" err="1"/>
              <a:t>all'imprenditore</a:t>
            </a:r>
            <a:r>
              <a:rPr lang="en-GB" sz="1800" b="0" dirty="0"/>
              <a:t> </a:t>
            </a:r>
            <a:r>
              <a:rPr lang="en-GB" sz="1800" b="0" dirty="0" err="1"/>
              <a:t>che</a:t>
            </a:r>
            <a:r>
              <a:rPr lang="en-GB" sz="1800" b="0" dirty="0"/>
              <a:t> lo </a:t>
            </a:r>
            <a:r>
              <a:rPr lang="en-GB" sz="1800" b="0" dirty="0" err="1"/>
              <a:t>presenta</a:t>
            </a:r>
            <a:r>
              <a:rPr lang="en-GB" sz="1800" b="0" dirty="0"/>
              <a:t>. </a:t>
            </a:r>
            <a:endParaRPr sz="1800" b="0" dirty="0"/>
          </a:p>
        </p:txBody>
      </p:sp>
      <p:sp>
        <p:nvSpPr>
          <p:cNvPr id="125" name="Google Shape;125;p2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1.5 L'importanza di un buon business plan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4"/>
          <p:cNvSpPr txBox="1">
            <a:spLocks noGrp="1"/>
          </p:cNvSpPr>
          <p:nvPr>
            <p:ph type="body" idx="1"/>
          </p:nvPr>
        </p:nvSpPr>
        <p:spPr>
          <a:xfrm>
            <a:off x="457200" y="1547446"/>
            <a:ext cx="8229600" cy="5108178"/>
          </a:xfrm>
          <a:prstGeom prst="rect">
            <a:avLst/>
          </a:prstGeom>
          <a:noFill/>
          <a:ln>
            <a:noFill/>
          </a:ln>
        </p:spPr>
        <p:txBody>
          <a:bodyPr spcFirstLastPara="1" wrap="square" lIns="91425" tIns="45700" rIns="91425" bIns="45700" anchor="t" anchorCtr="0">
            <a:noAutofit/>
          </a:bodyPr>
          <a:lstStyle/>
          <a:p>
            <a:pPr marL="228600" lvl="0" indent="0" algn="just" rtl="0">
              <a:lnSpc>
                <a:spcPct val="100000"/>
              </a:lnSpc>
              <a:spcBef>
                <a:spcPts val="640"/>
              </a:spcBef>
              <a:spcAft>
                <a:spcPts val="0"/>
              </a:spcAft>
              <a:buSzPts val="3200"/>
              <a:buNone/>
            </a:pPr>
            <a:r>
              <a:rPr lang="en-GB" sz="2200" b="0"/>
              <a:t>Nel caso di un'azienda esistente, questo processo comporta innanzitutto la necessità di fare i conti con gli obiettivi personali del titolare-direttore.</a:t>
            </a:r>
            <a:endParaRPr sz="2200" b="0"/>
          </a:p>
          <a:p>
            <a:pPr marL="571500" lvl="0" indent="-342900" algn="just" rtl="0">
              <a:lnSpc>
                <a:spcPct val="100000"/>
              </a:lnSpc>
              <a:spcBef>
                <a:spcPts val="640"/>
              </a:spcBef>
              <a:spcAft>
                <a:spcPts val="0"/>
              </a:spcAft>
              <a:buSzPts val="3200"/>
              <a:buFont typeface="Arial"/>
              <a:buChar char="•"/>
            </a:pPr>
            <a:r>
              <a:rPr lang="en-GB" sz="2200" b="0"/>
              <a:t>Vogliamo il reddito o la crescita del capitale?</a:t>
            </a:r>
            <a:endParaRPr/>
          </a:p>
          <a:p>
            <a:pPr marL="571500" lvl="0" indent="-342900" algn="just" rtl="0">
              <a:lnSpc>
                <a:spcPct val="100000"/>
              </a:lnSpc>
              <a:spcBef>
                <a:spcPts val="640"/>
              </a:spcBef>
              <a:spcAft>
                <a:spcPts val="0"/>
              </a:spcAft>
              <a:buSzPts val="3200"/>
              <a:buFont typeface="Arial"/>
              <a:buChar char="•"/>
            </a:pPr>
            <a:r>
              <a:rPr lang="en-GB" sz="2200" b="0"/>
              <a:t>Vogliamo vendere l'azienda come un'impresa in attività quando raggiunge la maturità, o vogliamo trasmetterla ai nostri figli?</a:t>
            </a:r>
            <a:endParaRPr/>
          </a:p>
          <a:p>
            <a:pPr marL="571500" lvl="0" indent="-342900" algn="just" rtl="0">
              <a:lnSpc>
                <a:spcPct val="100000"/>
              </a:lnSpc>
              <a:spcBef>
                <a:spcPts val="640"/>
              </a:spcBef>
              <a:spcAft>
                <a:spcPts val="0"/>
              </a:spcAft>
              <a:buSzPts val="3200"/>
              <a:buFont typeface="Arial"/>
              <a:buChar char="•"/>
            </a:pPr>
            <a:r>
              <a:rPr lang="en-GB" sz="2200" b="0"/>
              <a:t>Vogliamo correre dei rischi nell'attività o diamo più valore alla sicurezza?</a:t>
            </a:r>
            <a:endParaRPr sz="2200" b="0"/>
          </a:p>
          <a:p>
            <a:pPr marL="228600" lvl="0" indent="0" algn="just" rtl="0">
              <a:lnSpc>
                <a:spcPct val="100000"/>
              </a:lnSpc>
              <a:spcBef>
                <a:spcPts val="640"/>
              </a:spcBef>
              <a:spcAft>
                <a:spcPts val="0"/>
              </a:spcAft>
              <a:buSzPts val="3200"/>
              <a:buNone/>
            </a:pPr>
            <a:r>
              <a:rPr lang="en-GB" sz="2200" b="0"/>
              <a:t>In secondo luogo, si tratta di fare i conti con i punti di forza e di debolezza dell'azienda esistente, nonché con le opportunità e le minacce che essa deve affrontare. Si tratta spesso di una "verifica della posizione" o di un'analisi "SWOT" (Strengths, Weaknesses, Opportunities, Threats).</a:t>
            </a:r>
            <a:endParaRPr sz="2200" b="0"/>
          </a:p>
        </p:txBody>
      </p:sp>
      <p:sp>
        <p:nvSpPr>
          <p:cNvPr id="131" name="Google Shape;131;p24"/>
          <p:cNvSpPr txBox="1">
            <a:spLocks noGrp="1"/>
          </p:cNvSpPr>
          <p:nvPr>
            <p:ph type="title"/>
          </p:nvPr>
        </p:nvSpPr>
        <p:spPr>
          <a:xfrm>
            <a:off x="457200" y="152718"/>
            <a:ext cx="6444532" cy="949251"/>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1.6 Il processo di pianificazione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5"/>
          <p:cNvSpPr txBox="1">
            <a:spLocks noGrp="1"/>
          </p:cNvSpPr>
          <p:nvPr>
            <p:ph type="body" idx="1"/>
          </p:nvPr>
        </p:nvSpPr>
        <p:spPr>
          <a:xfrm>
            <a:off x="457200" y="1600200"/>
            <a:ext cx="8229600" cy="5031188"/>
          </a:xfrm>
          <a:prstGeom prst="rect">
            <a:avLst/>
          </a:prstGeom>
          <a:noFill/>
          <a:ln>
            <a:noFill/>
          </a:ln>
        </p:spPr>
        <p:txBody>
          <a:bodyPr spcFirstLastPara="1" wrap="square" lIns="91425" tIns="45700" rIns="91425" bIns="45700" anchor="t" anchorCtr="0">
            <a:normAutofit/>
          </a:bodyPr>
          <a:lstStyle/>
          <a:p>
            <a:pPr marL="457200" lvl="1" indent="0" algn="ctr" rtl="0">
              <a:lnSpc>
                <a:spcPct val="100000"/>
              </a:lnSpc>
              <a:spcBef>
                <a:spcPts val="0"/>
              </a:spcBef>
              <a:spcAft>
                <a:spcPts val="0"/>
              </a:spcAft>
              <a:buSzPts val="2800"/>
              <a:buNone/>
            </a:pPr>
            <a:r>
              <a:rPr lang="en-GB" sz="3000"/>
              <a:t>L'intero processo di pianificazione è illustrato in modo schematico nella figura seguente.</a:t>
            </a:r>
            <a:endParaRPr sz="3000" b="0"/>
          </a:p>
        </p:txBody>
      </p:sp>
      <p:sp>
        <p:nvSpPr>
          <p:cNvPr id="137" name="Google Shape;137;p25"/>
          <p:cNvSpPr txBox="1">
            <a:spLocks noGrp="1"/>
          </p:cNvSpPr>
          <p:nvPr>
            <p:ph type="title"/>
          </p:nvPr>
        </p:nvSpPr>
        <p:spPr>
          <a:xfrm>
            <a:off x="457200" y="152718"/>
            <a:ext cx="5533292"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66C0C4"/>
              </a:buClr>
              <a:buSzPts val="2800"/>
              <a:buFont typeface="Arial Black"/>
              <a:buNone/>
            </a:pPr>
            <a:r>
              <a:rPr lang="en-GB"/>
              <a:t>1.6. Il processo di pianificazione</a:t>
            </a:r>
            <a:endParaRPr/>
          </a:p>
        </p:txBody>
      </p:sp>
      <p:pic>
        <p:nvPicPr>
          <p:cNvPr id="138" name="Google Shape;138;p25"/>
          <p:cNvPicPr preferRelativeResize="0"/>
          <p:nvPr/>
        </p:nvPicPr>
        <p:blipFill rotWithShape="1">
          <a:blip r:embed="rId3">
            <a:alphaModFix/>
          </a:blip>
          <a:srcRect/>
          <a:stretch/>
        </p:blipFill>
        <p:spPr>
          <a:xfrm>
            <a:off x="1582615" y="2476483"/>
            <a:ext cx="6611816" cy="4381517"/>
          </a:xfrm>
          <a:prstGeom prst="rect">
            <a:avLst/>
          </a:prstGeom>
          <a:noFill/>
          <a:ln>
            <a:noFill/>
          </a:ln>
        </p:spPr>
      </p:pic>
    </p:spTree>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1994</Words>
  <Application>Microsoft Macintosh PowerPoint</Application>
  <PresentationFormat>Presentazione su schermo (4:3)</PresentationFormat>
  <Paragraphs>140</Paragraphs>
  <Slides>23</Slides>
  <Notes>23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23</vt:i4>
      </vt:variant>
    </vt:vector>
  </HeadingPairs>
  <TitlesOfParts>
    <vt:vector size="30" baseType="lpstr">
      <vt:lpstr>Arial</vt:lpstr>
      <vt:lpstr>Cambria</vt:lpstr>
      <vt:lpstr>Calibri</vt:lpstr>
      <vt:lpstr>Wingdings</vt:lpstr>
      <vt:lpstr>Arial Black</vt:lpstr>
      <vt:lpstr>Noto Sans Symbols</vt:lpstr>
      <vt:lpstr>Základné</vt:lpstr>
      <vt:lpstr>Fondamenti di business plan </vt:lpstr>
      <vt:lpstr>INTRODUZIONE</vt:lpstr>
      <vt:lpstr>1.1 INTRODUZIONE AL PIANO INDUSTRIALE</vt:lpstr>
      <vt:lpstr>1.2 Perché serve un business plan?</vt:lpstr>
      <vt:lpstr>1.3 Tipi di piani aziendali </vt:lpstr>
      <vt:lpstr>1.4 DI QUALI TIPI DI PIANI HO BISOGNO?</vt:lpstr>
      <vt:lpstr>1.5 L'importanza di un buon business plan</vt:lpstr>
      <vt:lpstr>1.6 Il processo di pianificazione</vt:lpstr>
      <vt:lpstr>1.6. Il processo di pianificazione</vt:lpstr>
      <vt:lpstr>2.1 COME SCRIVERE UN BUSINESS PLAN</vt:lpstr>
      <vt:lpstr>2.1 COMPONENTI DEL PIANO AZIENDALE</vt:lpstr>
      <vt:lpstr>3.1 Cos'è l'analisi SWOT? </vt:lpstr>
      <vt:lpstr>3.2 Illustrazione SWOT</vt:lpstr>
      <vt:lpstr>3.3 Vantaggi dell'analisi SWOT</vt:lpstr>
      <vt:lpstr>Strategie di pensiero</vt:lpstr>
      <vt:lpstr>Vedere il quadro generale</vt:lpstr>
      <vt:lpstr>Pianificare in anticipo</vt:lpstr>
      <vt:lpstr>Pianificare in anticipo</vt:lpstr>
      <vt:lpstr>5.1 Perché i piani aziendali falliscono?</vt:lpstr>
      <vt:lpstr>5.2 Considerazioni sul piano aziendale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Fondamenti di business plan </dc:title>
  <dc:creator>Zuzana Palková</dc:creator>
  <cp:lastModifiedBy>Dario La Guardia</cp:lastModifiedBy>
  <cp:revision>1</cp:revision>
  <dcterms:created xsi:type="dcterms:W3CDTF">2019-02-10T21:49:04Z</dcterms:created>
  <dcterms:modified xsi:type="dcterms:W3CDTF">2023-09-14T13:49:32Z</dcterms:modified>
</cp:coreProperties>
</file>