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6858000" cx="9144000"/>
  <p:notesSz cx="7315200" cy="9601200"/>
  <p:embeddedFontLst>
    <p:embeddedFont>
      <p:font typeface="Arial Black"/>
      <p:regular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9" roundtripDataSignature="AMtx7miO1uTrPMqVsdQaJsWKvk+tvV4aj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ArialBlack-regular.fntdata"/><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customschemas.google.com/relationships/presentationmetadata" Target="meta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1"/>
            <a:ext cx="3169920" cy="48006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4143587" y="1"/>
            <a:ext cx="3169920" cy="48006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119474"/>
            <a:ext cx="3169920" cy="480060"/>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p1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 name="Google Shape;75;p16: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6" name="Google Shape;76;p16: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25: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0" name="Google Shape;140;p2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26: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 name="Google Shape;147;p2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27: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3" name="Google Shape;153;p2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28: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9" name="Google Shape;159;p2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29: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6" name="Google Shape;166;p2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30: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3" name="Google Shape;173;p3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3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9" name="Google Shape;179;p3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32: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5" name="Google Shape;185;p3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33: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1" name="Google Shape;191;p3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34: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7" name="Google Shape;197;p3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17: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 name="Google Shape;84;p1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3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3" name="Google Shape;203;p35: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4" name="Google Shape;204;p35: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3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1" name="Google Shape;211;p36: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2" name="Google Shape;212;p36: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3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9" name="Google Shape;219;p37: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0" name="Google Shape;220;p37: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18: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0" name="Google Shape;90;p1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19: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1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20: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p2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21: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2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22: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1" name="Google Shape;121;p2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23: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7" name="Google Shape;127;p2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24: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3" name="Google Shape;133;p2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Úvodná snímka" showMasterSp="0" type="title">
  <p:cSld name="TITLE">
    <p:spTree>
      <p:nvGrpSpPr>
        <p:cNvPr id="18" name="Shape 18"/>
        <p:cNvGrpSpPr/>
        <p:nvPr/>
      </p:nvGrpSpPr>
      <p:grpSpPr>
        <a:xfrm>
          <a:off x="0" y="0"/>
          <a:ext cx="0" cy="0"/>
          <a:chOff x="0" y="0"/>
          <a:chExt cx="0" cy="0"/>
        </a:xfrm>
      </p:grpSpPr>
      <p:sp>
        <p:nvSpPr>
          <p:cNvPr id="19" name="Google Shape;19;p5"/>
          <p:cNvSpPr txBox="1"/>
          <p:nvPr>
            <p:ph type="ctrTitle"/>
          </p:nvPr>
        </p:nvSpPr>
        <p:spPr>
          <a:xfrm>
            <a:off x="457200" y="1626915"/>
            <a:ext cx="7772400" cy="317368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5"/>
          <p:cNvSpPr txBox="1"/>
          <p:nvPr>
            <p:ph idx="1" type="subTitle"/>
          </p:nvPr>
        </p:nvSpPr>
        <p:spPr>
          <a:xfrm>
            <a:off x="457200" y="4800600"/>
            <a:ext cx="6858000" cy="914400"/>
          </a:xfrm>
          <a:prstGeom prst="rect">
            <a:avLst/>
          </a:prstGeom>
          <a:noFill/>
          <a:ln>
            <a:noFill/>
          </a:ln>
        </p:spPr>
        <p:txBody>
          <a:bodyPr anchorCtr="0" anchor="t" bIns="45700" lIns="91425" spcFirstLastPara="1" rIns="91425" wrap="square" tIns="4570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p:txBody>
      </p:sp>
      <p:sp>
        <p:nvSpPr>
          <p:cNvPr id="21" name="Google Shape;21;p5"/>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5"/>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5"/>
          <p:cNvSpPr/>
          <p:nvPr/>
        </p:nvSpPr>
        <p:spPr>
          <a:xfrm>
            <a:off x="9001124" y="4846320"/>
            <a:ext cx="142876" cy="2011680"/>
          </a:xfrm>
          <a:prstGeom prst="rect">
            <a:avLst/>
          </a:prstGeom>
          <a:solidFill>
            <a:srgbClr val="4A9B8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5" name="Google Shape;25;p5"/>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pic>
        <p:nvPicPr>
          <p:cNvPr descr="Logo&#10;&#10;Description automatically generated" id="26" name="Google Shape;26;p5"/>
          <p:cNvPicPr preferRelativeResize="0"/>
          <p:nvPr/>
        </p:nvPicPr>
        <p:blipFill rotWithShape="1">
          <a:blip r:embed="rId2">
            <a:alphaModFix/>
          </a:blip>
          <a:srcRect b="0" l="0" r="0" t="0"/>
          <a:stretch/>
        </p:blipFill>
        <p:spPr>
          <a:xfrm>
            <a:off x="7598575" y="107926"/>
            <a:ext cx="1286662" cy="1286662"/>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sah s popisom" type="objTx">
  <p:cSld name="OBJECT_WITH_CAPTION_TEXT">
    <p:spTree>
      <p:nvGrpSpPr>
        <p:cNvPr id="27" name="Shape 27"/>
        <p:cNvGrpSpPr/>
        <p:nvPr/>
      </p:nvGrpSpPr>
      <p:grpSpPr>
        <a:xfrm>
          <a:off x="0" y="0"/>
          <a:ext cx="0" cy="0"/>
          <a:chOff x="0" y="0"/>
          <a:chExt cx="0" cy="0"/>
        </a:xfrm>
      </p:grpSpPr>
      <p:sp>
        <p:nvSpPr>
          <p:cNvPr id="28" name="Google Shape;28;p12"/>
          <p:cNvSpPr txBox="1"/>
          <p:nvPr>
            <p:ph idx="1" type="body"/>
          </p:nvPr>
        </p:nvSpPr>
        <p:spPr>
          <a:xfrm>
            <a:off x="3575050" y="1600200"/>
            <a:ext cx="5111750" cy="448056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640"/>
              </a:spcBef>
              <a:spcAft>
                <a:spcPts val="0"/>
              </a:spcAft>
              <a:buClr>
                <a:schemeClr val="dk1"/>
              </a:buClr>
              <a:buSzPts val="3200"/>
              <a:buNone/>
              <a:defRPr sz="3200"/>
            </a:lvl1pPr>
            <a:lvl2pPr indent="-406400" lvl="1" marL="914400" algn="l">
              <a:lnSpc>
                <a:spcPct val="100000"/>
              </a:lnSpc>
              <a:spcBef>
                <a:spcPts val="600"/>
              </a:spcBef>
              <a:spcAft>
                <a:spcPts val="0"/>
              </a:spcAft>
              <a:buSzPts val="2800"/>
              <a:buChar char="•"/>
              <a:defRPr sz="2800"/>
            </a:lvl2pPr>
            <a:lvl3pPr indent="-381000" lvl="2" marL="1371600" algn="l">
              <a:lnSpc>
                <a:spcPct val="100000"/>
              </a:lnSpc>
              <a:spcBef>
                <a:spcPts val="480"/>
              </a:spcBef>
              <a:spcAft>
                <a:spcPts val="0"/>
              </a:spcAft>
              <a:buSzPts val="2400"/>
              <a:buChar char="•"/>
              <a:defRPr sz="2400"/>
            </a:lvl3pPr>
            <a:lvl4pPr indent="-355600" lvl="3" marL="1828800" algn="l">
              <a:lnSpc>
                <a:spcPct val="100000"/>
              </a:lnSpc>
              <a:spcBef>
                <a:spcPts val="400"/>
              </a:spcBef>
              <a:spcAft>
                <a:spcPts val="0"/>
              </a:spcAft>
              <a:buSzPts val="2000"/>
              <a:buChar char="•"/>
              <a:defRPr sz="2000"/>
            </a:lvl4pPr>
            <a:lvl5pPr indent="-355600" lvl="4" marL="2286000" algn="l">
              <a:lnSpc>
                <a:spcPct val="100000"/>
              </a:lnSpc>
              <a:spcBef>
                <a:spcPts val="400"/>
              </a:spcBef>
              <a:spcAft>
                <a:spcPts val="0"/>
              </a:spcAft>
              <a:buSzPts val="2000"/>
              <a:buChar char="•"/>
              <a:defRPr sz="2000"/>
            </a:lvl5pPr>
            <a:lvl6pPr indent="-355600" lvl="5" marL="2743200" algn="l">
              <a:lnSpc>
                <a:spcPct val="100000"/>
              </a:lnSpc>
              <a:spcBef>
                <a:spcPts val="400"/>
              </a:spcBef>
              <a:spcAft>
                <a:spcPts val="0"/>
              </a:spcAft>
              <a:buSzPts val="2000"/>
              <a:buChar char="•"/>
              <a:defRPr sz="2000"/>
            </a:lvl6pPr>
            <a:lvl7pPr indent="-355600" lvl="6" marL="3200400" algn="l">
              <a:lnSpc>
                <a:spcPct val="100000"/>
              </a:lnSpc>
              <a:spcBef>
                <a:spcPts val="400"/>
              </a:spcBef>
              <a:spcAft>
                <a:spcPts val="0"/>
              </a:spcAft>
              <a:buSzPts val="2000"/>
              <a:buChar char="•"/>
              <a:defRPr sz="2000"/>
            </a:lvl7pPr>
            <a:lvl8pPr indent="-355600" lvl="7" marL="3657600" algn="l">
              <a:lnSpc>
                <a:spcPct val="100000"/>
              </a:lnSpc>
              <a:spcBef>
                <a:spcPts val="400"/>
              </a:spcBef>
              <a:spcAft>
                <a:spcPts val="0"/>
              </a:spcAft>
              <a:buSzPts val="2000"/>
              <a:buChar char="•"/>
              <a:defRPr sz="2000"/>
            </a:lvl8pPr>
            <a:lvl9pPr indent="-355600" lvl="8" marL="4114800" algn="l">
              <a:lnSpc>
                <a:spcPct val="100000"/>
              </a:lnSpc>
              <a:spcBef>
                <a:spcPts val="400"/>
              </a:spcBef>
              <a:spcAft>
                <a:spcPts val="0"/>
              </a:spcAft>
              <a:buSzPts val="2000"/>
              <a:buChar char="•"/>
              <a:defRPr sz="2000"/>
            </a:lvl9pPr>
          </a:lstStyle>
          <a:p/>
        </p:txBody>
      </p:sp>
      <p:sp>
        <p:nvSpPr>
          <p:cNvPr id="29" name="Google Shape;29;p12"/>
          <p:cNvSpPr txBox="1"/>
          <p:nvPr>
            <p:ph idx="2" type="body"/>
          </p:nvPr>
        </p:nvSpPr>
        <p:spPr>
          <a:xfrm>
            <a:off x="457200" y="1600200"/>
            <a:ext cx="3008313" cy="448056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20"/>
              </a:spcBef>
              <a:spcAft>
                <a:spcPts val="0"/>
              </a:spcAft>
              <a:buClr>
                <a:schemeClr val="dk1"/>
              </a:buClr>
              <a:buSzPts val="1600"/>
              <a:buNone/>
              <a:defRPr sz="1600"/>
            </a:lvl1pPr>
            <a:lvl2pPr indent="-228600" lvl="1" marL="914400" algn="l">
              <a:lnSpc>
                <a:spcPct val="100000"/>
              </a:lnSpc>
              <a:spcBef>
                <a:spcPts val="600"/>
              </a:spcBef>
              <a:spcAft>
                <a:spcPts val="0"/>
              </a:spcAft>
              <a:buSzPts val="1200"/>
              <a:buNone/>
              <a:defRPr sz="1200"/>
            </a:lvl2pPr>
            <a:lvl3pPr indent="-228600" lvl="2" marL="1371600" algn="l">
              <a:lnSpc>
                <a:spcPct val="100000"/>
              </a:lnSpc>
              <a:spcBef>
                <a:spcPts val="200"/>
              </a:spcBef>
              <a:spcAft>
                <a:spcPts val="0"/>
              </a:spcAft>
              <a:buSzPts val="1000"/>
              <a:buNone/>
              <a:defRPr sz="1000"/>
            </a:lvl3pPr>
            <a:lvl4pPr indent="-228600" lvl="3" marL="1828800" algn="l">
              <a:lnSpc>
                <a:spcPct val="100000"/>
              </a:lnSpc>
              <a:spcBef>
                <a:spcPts val="180"/>
              </a:spcBef>
              <a:spcAft>
                <a:spcPts val="0"/>
              </a:spcAft>
              <a:buSzPts val="900"/>
              <a:buNone/>
              <a:defRPr sz="900"/>
            </a:lvl4pPr>
            <a:lvl5pPr indent="-228600" lvl="4" marL="2286000" algn="l">
              <a:lnSpc>
                <a:spcPct val="100000"/>
              </a:lnSpc>
              <a:spcBef>
                <a:spcPts val="180"/>
              </a:spcBef>
              <a:spcAft>
                <a:spcPts val="0"/>
              </a:spcAft>
              <a:buSzPts val="900"/>
              <a:buNone/>
              <a:defRPr sz="900"/>
            </a:lvl5pPr>
            <a:lvl6pPr indent="-228600" lvl="5" marL="2743200" algn="l">
              <a:lnSpc>
                <a:spcPct val="100000"/>
              </a:lnSpc>
              <a:spcBef>
                <a:spcPts val="180"/>
              </a:spcBef>
              <a:spcAft>
                <a:spcPts val="0"/>
              </a:spcAft>
              <a:buSzPts val="900"/>
              <a:buNone/>
              <a:defRPr sz="900"/>
            </a:lvl6pPr>
            <a:lvl7pPr indent="-228600" lvl="6" marL="3200400" algn="l">
              <a:lnSpc>
                <a:spcPct val="100000"/>
              </a:lnSpc>
              <a:spcBef>
                <a:spcPts val="180"/>
              </a:spcBef>
              <a:spcAft>
                <a:spcPts val="0"/>
              </a:spcAft>
              <a:buSzPts val="900"/>
              <a:buNone/>
              <a:defRPr sz="900"/>
            </a:lvl7pPr>
            <a:lvl8pPr indent="-228600" lvl="7" marL="3657600" algn="l">
              <a:lnSpc>
                <a:spcPct val="100000"/>
              </a:lnSpc>
              <a:spcBef>
                <a:spcPts val="180"/>
              </a:spcBef>
              <a:spcAft>
                <a:spcPts val="0"/>
              </a:spcAft>
              <a:buSzPts val="900"/>
              <a:buNone/>
              <a:defRPr sz="900"/>
            </a:lvl8pPr>
            <a:lvl9pPr indent="-228600" lvl="8" marL="4114800" algn="l">
              <a:lnSpc>
                <a:spcPct val="100000"/>
              </a:lnSpc>
              <a:spcBef>
                <a:spcPts val="180"/>
              </a:spcBef>
              <a:spcAft>
                <a:spcPts val="0"/>
              </a:spcAft>
              <a:buSzPts val="900"/>
              <a:buNone/>
              <a:defRPr sz="900"/>
            </a:lvl9pPr>
          </a:lstStyle>
          <a:p/>
        </p:txBody>
      </p:sp>
      <p:sp>
        <p:nvSpPr>
          <p:cNvPr id="30" name="Google Shape;30;p12"/>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2"/>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
        <p:nvSpPr>
          <p:cNvPr id="33" name="Google Shape;33;p12"/>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dpis a obsah" type="obj">
  <p:cSld name="OBJECT">
    <p:spTree>
      <p:nvGrpSpPr>
        <p:cNvPr id="34" name="Shape 34"/>
        <p:cNvGrpSpPr/>
        <p:nvPr/>
      </p:nvGrpSpPr>
      <p:grpSpPr>
        <a:xfrm>
          <a:off x="0" y="0"/>
          <a:ext cx="0" cy="0"/>
          <a:chOff x="0" y="0"/>
          <a:chExt cx="0" cy="0"/>
        </a:xfrm>
      </p:grpSpPr>
      <p:sp>
        <p:nvSpPr>
          <p:cNvPr id="35" name="Google Shape;35;p38"/>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rgbClr val="66C0C4"/>
              </a:buClr>
              <a:buSzPts val="3600"/>
              <a:buFont typeface="Arial"/>
              <a:buNone/>
              <a:defRPr b="1">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38"/>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60"/>
              </a:spcBef>
              <a:spcAft>
                <a:spcPts val="0"/>
              </a:spcAft>
              <a:buClr>
                <a:schemeClr val="dk1"/>
              </a:buClr>
              <a:buSzPts val="1800"/>
              <a:buNone/>
              <a:defRPr/>
            </a:lvl1pPr>
            <a:lvl2pPr indent="-342900" lvl="1" marL="914400" algn="l">
              <a:lnSpc>
                <a:spcPct val="100000"/>
              </a:lnSpc>
              <a:spcBef>
                <a:spcPts val="60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37" name="Google Shape;37;p38"/>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38"/>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38"/>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va obsahy" type="twoObj">
  <p:cSld name="TWO_OBJECTS">
    <p:spTree>
      <p:nvGrpSpPr>
        <p:cNvPr id="40" name="Shape 40"/>
        <p:cNvGrpSpPr/>
        <p:nvPr/>
      </p:nvGrpSpPr>
      <p:grpSpPr>
        <a:xfrm>
          <a:off x="0" y="0"/>
          <a:ext cx="0" cy="0"/>
          <a:chOff x="0" y="0"/>
          <a:chExt cx="0" cy="0"/>
        </a:xfrm>
      </p:grpSpPr>
      <p:sp>
        <p:nvSpPr>
          <p:cNvPr id="41" name="Google Shape;41;p6"/>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6"/>
          <p:cNvSpPr txBox="1"/>
          <p:nvPr>
            <p:ph idx="1" type="body"/>
          </p:nvPr>
        </p:nvSpPr>
        <p:spPr>
          <a:xfrm>
            <a:off x="1630680" y="1574800"/>
            <a:ext cx="3291840" cy="45259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560"/>
              </a:spcBef>
              <a:spcAft>
                <a:spcPts val="0"/>
              </a:spcAft>
              <a:buClr>
                <a:schemeClr val="dk1"/>
              </a:buClr>
              <a:buSzPts val="2800"/>
              <a:buNone/>
              <a:defRPr sz="2800"/>
            </a:lvl1pPr>
            <a:lvl2pPr indent="-381000" lvl="1" marL="914400" algn="l">
              <a:lnSpc>
                <a:spcPct val="100000"/>
              </a:lnSpc>
              <a:spcBef>
                <a:spcPts val="600"/>
              </a:spcBef>
              <a:spcAft>
                <a:spcPts val="0"/>
              </a:spcAft>
              <a:buSzPts val="2400"/>
              <a:buChar char="•"/>
              <a:defRPr sz="2400"/>
            </a:lvl2pPr>
            <a:lvl3pPr indent="-355600" lvl="2" marL="1371600" algn="l">
              <a:lnSpc>
                <a:spcPct val="100000"/>
              </a:lnSpc>
              <a:spcBef>
                <a:spcPts val="400"/>
              </a:spcBef>
              <a:spcAft>
                <a:spcPts val="0"/>
              </a:spcAft>
              <a:buSzPts val="2000"/>
              <a:buChar char="•"/>
              <a:defRPr sz="2000"/>
            </a:lvl3pPr>
            <a:lvl4pPr indent="-342900" lvl="3" marL="1828800" algn="l">
              <a:lnSpc>
                <a:spcPct val="100000"/>
              </a:lnSpc>
              <a:spcBef>
                <a:spcPts val="360"/>
              </a:spcBef>
              <a:spcAft>
                <a:spcPts val="0"/>
              </a:spcAft>
              <a:buSzPts val="1800"/>
              <a:buChar char="•"/>
              <a:defRPr sz="1800"/>
            </a:lvl4pPr>
            <a:lvl5pPr indent="-342900" lvl="4" marL="2286000" algn="l">
              <a:lnSpc>
                <a:spcPct val="100000"/>
              </a:lnSpc>
              <a:spcBef>
                <a:spcPts val="360"/>
              </a:spcBef>
              <a:spcAft>
                <a:spcPts val="0"/>
              </a:spcAft>
              <a:buSzPts val="1800"/>
              <a:buChar char="•"/>
              <a:defRPr sz="1800"/>
            </a:lvl5pPr>
            <a:lvl6pPr indent="-342900" lvl="5" marL="2743200" algn="l">
              <a:lnSpc>
                <a:spcPct val="100000"/>
              </a:lnSpc>
              <a:spcBef>
                <a:spcPts val="360"/>
              </a:spcBef>
              <a:spcAft>
                <a:spcPts val="0"/>
              </a:spcAft>
              <a:buSzPts val="1800"/>
              <a:buChar char="•"/>
              <a:defRPr sz="1800"/>
            </a:lvl6pPr>
            <a:lvl7pPr indent="-342900" lvl="6" marL="3200400" algn="l">
              <a:lnSpc>
                <a:spcPct val="100000"/>
              </a:lnSpc>
              <a:spcBef>
                <a:spcPts val="360"/>
              </a:spcBef>
              <a:spcAft>
                <a:spcPts val="0"/>
              </a:spcAft>
              <a:buSzPts val="1800"/>
              <a:buChar char="•"/>
              <a:defRPr sz="1800"/>
            </a:lvl7pPr>
            <a:lvl8pPr indent="-342900" lvl="7" marL="3657600" algn="l">
              <a:lnSpc>
                <a:spcPct val="100000"/>
              </a:lnSpc>
              <a:spcBef>
                <a:spcPts val="360"/>
              </a:spcBef>
              <a:spcAft>
                <a:spcPts val="0"/>
              </a:spcAft>
              <a:buSzPts val="1800"/>
              <a:buChar char="•"/>
              <a:defRPr sz="1800"/>
            </a:lvl8pPr>
            <a:lvl9pPr indent="-342900" lvl="8" marL="4114800" algn="l">
              <a:lnSpc>
                <a:spcPct val="100000"/>
              </a:lnSpc>
              <a:spcBef>
                <a:spcPts val="360"/>
              </a:spcBef>
              <a:spcAft>
                <a:spcPts val="0"/>
              </a:spcAft>
              <a:buSzPts val="1800"/>
              <a:buChar char="•"/>
              <a:defRPr sz="1800"/>
            </a:lvl9pPr>
          </a:lstStyle>
          <a:p/>
        </p:txBody>
      </p:sp>
      <p:sp>
        <p:nvSpPr>
          <p:cNvPr id="43" name="Google Shape;43;p6"/>
          <p:cNvSpPr txBox="1"/>
          <p:nvPr>
            <p:ph idx="2" type="body"/>
          </p:nvPr>
        </p:nvSpPr>
        <p:spPr>
          <a:xfrm>
            <a:off x="5090160" y="1574800"/>
            <a:ext cx="3291840" cy="45259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560"/>
              </a:spcBef>
              <a:spcAft>
                <a:spcPts val="0"/>
              </a:spcAft>
              <a:buClr>
                <a:schemeClr val="dk1"/>
              </a:buClr>
              <a:buSzPts val="2800"/>
              <a:buNone/>
              <a:defRPr sz="2800"/>
            </a:lvl1pPr>
            <a:lvl2pPr indent="-381000" lvl="1" marL="914400" algn="l">
              <a:lnSpc>
                <a:spcPct val="100000"/>
              </a:lnSpc>
              <a:spcBef>
                <a:spcPts val="600"/>
              </a:spcBef>
              <a:spcAft>
                <a:spcPts val="0"/>
              </a:spcAft>
              <a:buSzPts val="2400"/>
              <a:buChar char="•"/>
              <a:defRPr sz="2400"/>
            </a:lvl2pPr>
            <a:lvl3pPr indent="-355600" lvl="2" marL="1371600" algn="l">
              <a:lnSpc>
                <a:spcPct val="100000"/>
              </a:lnSpc>
              <a:spcBef>
                <a:spcPts val="400"/>
              </a:spcBef>
              <a:spcAft>
                <a:spcPts val="0"/>
              </a:spcAft>
              <a:buSzPts val="2000"/>
              <a:buChar char="•"/>
              <a:defRPr sz="2000"/>
            </a:lvl3pPr>
            <a:lvl4pPr indent="-342900" lvl="3" marL="1828800" algn="l">
              <a:lnSpc>
                <a:spcPct val="100000"/>
              </a:lnSpc>
              <a:spcBef>
                <a:spcPts val="360"/>
              </a:spcBef>
              <a:spcAft>
                <a:spcPts val="0"/>
              </a:spcAft>
              <a:buSzPts val="1800"/>
              <a:buChar char="•"/>
              <a:defRPr sz="1800"/>
            </a:lvl4pPr>
            <a:lvl5pPr indent="-342900" lvl="4" marL="2286000" algn="l">
              <a:lnSpc>
                <a:spcPct val="100000"/>
              </a:lnSpc>
              <a:spcBef>
                <a:spcPts val="360"/>
              </a:spcBef>
              <a:spcAft>
                <a:spcPts val="0"/>
              </a:spcAft>
              <a:buSzPts val="1800"/>
              <a:buChar char="•"/>
              <a:defRPr sz="1800"/>
            </a:lvl5pPr>
            <a:lvl6pPr indent="-342900" lvl="5" marL="2743200" algn="l">
              <a:lnSpc>
                <a:spcPct val="100000"/>
              </a:lnSpc>
              <a:spcBef>
                <a:spcPts val="360"/>
              </a:spcBef>
              <a:spcAft>
                <a:spcPts val="0"/>
              </a:spcAft>
              <a:buSzPts val="1800"/>
              <a:buChar char="•"/>
              <a:defRPr sz="1800"/>
            </a:lvl6pPr>
            <a:lvl7pPr indent="-342900" lvl="6" marL="3200400" algn="l">
              <a:lnSpc>
                <a:spcPct val="100000"/>
              </a:lnSpc>
              <a:spcBef>
                <a:spcPts val="360"/>
              </a:spcBef>
              <a:spcAft>
                <a:spcPts val="0"/>
              </a:spcAft>
              <a:buSzPts val="1800"/>
              <a:buChar char="•"/>
              <a:defRPr sz="1800"/>
            </a:lvl7pPr>
            <a:lvl8pPr indent="-342900" lvl="7" marL="3657600" algn="l">
              <a:lnSpc>
                <a:spcPct val="100000"/>
              </a:lnSpc>
              <a:spcBef>
                <a:spcPts val="360"/>
              </a:spcBef>
              <a:spcAft>
                <a:spcPts val="0"/>
              </a:spcAft>
              <a:buSzPts val="1800"/>
              <a:buChar char="•"/>
              <a:defRPr sz="1800"/>
            </a:lvl8pPr>
            <a:lvl9pPr indent="-342900" lvl="8" marL="4114800" algn="l">
              <a:lnSpc>
                <a:spcPct val="100000"/>
              </a:lnSpc>
              <a:spcBef>
                <a:spcPts val="360"/>
              </a:spcBef>
              <a:spcAft>
                <a:spcPts val="0"/>
              </a:spcAft>
              <a:buSzPts val="1800"/>
              <a:buChar char="•"/>
              <a:defRPr sz="1800"/>
            </a:lvl9pPr>
          </a:lstStyle>
          <a:p/>
        </p:txBody>
      </p:sp>
      <p:sp>
        <p:nvSpPr>
          <p:cNvPr id="44" name="Google Shape;44;p6"/>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5" name="Google Shape;45;p6"/>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6"/>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n nadpis" type="titleOnly">
  <p:cSld name="TITLE_ONLY">
    <p:spTree>
      <p:nvGrpSpPr>
        <p:cNvPr id="47" name="Shape 47"/>
        <p:cNvGrpSpPr/>
        <p:nvPr/>
      </p:nvGrpSpPr>
      <p:grpSpPr>
        <a:xfrm>
          <a:off x="0" y="0"/>
          <a:ext cx="0" cy="0"/>
          <a:chOff x="0" y="0"/>
          <a:chExt cx="0" cy="0"/>
        </a:xfrm>
      </p:grpSpPr>
      <p:sp>
        <p:nvSpPr>
          <p:cNvPr id="48" name="Google Shape;48;p10"/>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rgbClr val="66C0C4"/>
              </a:buClr>
              <a:buSzPts val="3600"/>
              <a:buFont typeface="Arial Black"/>
              <a:buNone/>
              <a:defRPr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10"/>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10"/>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0"/>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rázok s popisom" showMasterSp="0" type="picTx">
  <p:cSld name="PICTURE_WITH_CAPTION_TEXT">
    <p:spTree>
      <p:nvGrpSpPr>
        <p:cNvPr id="52" name="Shape 52"/>
        <p:cNvGrpSpPr/>
        <p:nvPr/>
      </p:nvGrpSpPr>
      <p:grpSpPr>
        <a:xfrm>
          <a:off x="0" y="0"/>
          <a:ext cx="0" cy="0"/>
          <a:chOff x="0" y="0"/>
          <a:chExt cx="0" cy="0"/>
        </a:xfrm>
      </p:grpSpPr>
      <p:sp>
        <p:nvSpPr>
          <p:cNvPr id="53" name="Google Shape;53;p13"/>
          <p:cNvSpPr/>
          <p:nvPr/>
        </p:nvSpPr>
        <p:spPr>
          <a:xfrm>
            <a:off x="9001124" y="4846320"/>
            <a:ext cx="142876" cy="201168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54" name="Google Shape;54;p13"/>
          <p:cNvSpPr/>
          <p:nvPr>
            <p:ph idx="2" type="pic"/>
          </p:nvPr>
        </p:nvSpPr>
        <p:spPr>
          <a:xfrm>
            <a:off x="-1" y="0"/>
            <a:ext cx="9000877" cy="4846320"/>
          </a:xfrm>
          <a:prstGeom prst="rect">
            <a:avLst/>
          </a:prstGeom>
          <a:solidFill>
            <a:srgbClr val="BFBFBF"/>
          </a:solidFill>
          <a:ln>
            <a:noFill/>
          </a:ln>
        </p:spPr>
      </p:sp>
      <p:sp>
        <p:nvSpPr>
          <p:cNvPr id="55" name="Google Shape;55;p13"/>
          <p:cNvSpPr txBox="1"/>
          <p:nvPr>
            <p:ph idx="1" type="body"/>
          </p:nvPr>
        </p:nvSpPr>
        <p:spPr>
          <a:xfrm>
            <a:off x="457200" y="5715000"/>
            <a:ext cx="8153400" cy="4572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20"/>
              </a:spcBef>
              <a:spcAft>
                <a:spcPts val="0"/>
              </a:spcAft>
              <a:buClr>
                <a:schemeClr val="dk1"/>
              </a:buClr>
              <a:buSzPts val="1600"/>
              <a:buNone/>
              <a:defRPr sz="1600"/>
            </a:lvl1pPr>
            <a:lvl2pPr indent="-228600" lvl="1" marL="914400" algn="l">
              <a:lnSpc>
                <a:spcPct val="100000"/>
              </a:lnSpc>
              <a:spcBef>
                <a:spcPts val="600"/>
              </a:spcBef>
              <a:spcAft>
                <a:spcPts val="0"/>
              </a:spcAft>
              <a:buSzPts val="1200"/>
              <a:buNone/>
              <a:defRPr sz="1200"/>
            </a:lvl2pPr>
            <a:lvl3pPr indent="-228600" lvl="2" marL="1371600" algn="l">
              <a:lnSpc>
                <a:spcPct val="100000"/>
              </a:lnSpc>
              <a:spcBef>
                <a:spcPts val="200"/>
              </a:spcBef>
              <a:spcAft>
                <a:spcPts val="0"/>
              </a:spcAft>
              <a:buSzPts val="1000"/>
              <a:buNone/>
              <a:defRPr sz="1000"/>
            </a:lvl3pPr>
            <a:lvl4pPr indent="-228600" lvl="3" marL="1828800" algn="l">
              <a:lnSpc>
                <a:spcPct val="100000"/>
              </a:lnSpc>
              <a:spcBef>
                <a:spcPts val="180"/>
              </a:spcBef>
              <a:spcAft>
                <a:spcPts val="0"/>
              </a:spcAft>
              <a:buSzPts val="900"/>
              <a:buNone/>
              <a:defRPr sz="900"/>
            </a:lvl4pPr>
            <a:lvl5pPr indent="-228600" lvl="4" marL="2286000" algn="l">
              <a:lnSpc>
                <a:spcPct val="100000"/>
              </a:lnSpc>
              <a:spcBef>
                <a:spcPts val="180"/>
              </a:spcBef>
              <a:spcAft>
                <a:spcPts val="0"/>
              </a:spcAft>
              <a:buSzPts val="900"/>
              <a:buNone/>
              <a:defRPr sz="900"/>
            </a:lvl5pPr>
            <a:lvl6pPr indent="-228600" lvl="5" marL="2743200" algn="l">
              <a:lnSpc>
                <a:spcPct val="100000"/>
              </a:lnSpc>
              <a:spcBef>
                <a:spcPts val="180"/>
              </a:spcBef>
              <a:spcAft>
                <a:spcPts val="0"/>
              </a:spcAft>
              <a:buSzPts val="900"/>
              <a:buNone/>
              <a:defRPr sz="900"/>
            </a:lvl6pPr>
            <a:lvl7pPr indent="-228600" lvl="6" marL="3200400" algn="l">
              <a:lnSpc>
                <a:spcPct val="100000"/>
              </a:lnSpc>
              <a:spcBef>
                <a:spcPts val="180"/>
              </a:spcBef>
              <a:spcAft>
                <a:spcPts val="0"/>
              </a:spcAft>
              <a:buSzPts val="900"/>
              <a:buNone/>
              <a:defRPr sz="900"/>
            </a:lvl7pPr>
            <a:lvl8pPr indent="-228600" lvl="7" marL="3657600" algn="l">
              <a:lnSpc>
                <a:spcPct val="100000"/>
              </a:lnSpc>
              <a:spcBef>
                <a:spcPts val="180"/>
              </a:spcBef>
              <a:spcAft>
                <a:spcPts val="0"/>
              </a:spcAft>
              <a:buSzPts val="900"/>
              <a:buNone/>
              <a:defRPr sz="900"/>
            </a:lvl8pPr>
            <a:lvl9pPr indent="-228600" lvl="8" marL="4114800" algn="l">
              <a:lnSpc>
                <a:spcPct val="100000"/>
              </a:lnSpc>
              <a:spcBef>
                <a:spcPts val="180"/>
              </a:spcBef>
              <a:spcAft>
                <a:spcPts val="0"/>
              </a:spcAft>
              <a:buSzPts val="900"/>
              <a:buNone/>
              <a:defRPr sz="900"/>
            </a:lvl9pPr>
          </a:lstStyle>
          <a:p/>
        </p:txBody>
      </p:sp>
      <p:sp>
        <p:nvSpPr>
          <p:cNvPr id="56" name="Google Shape;56;p13"/>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13"/>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13"/>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
        <p:nvSpPr>
          <p:cNvPr id="59" name="Google Shape;59;p13"/>
          <p:cNvSpPr txBox="1"/>
          <p:nvPr>
            <p:ph type="title"/>
          </p:nvPr>
        </p:nvSpPr>
        <p:spPr>
          <a:xfrm>
            <a:off x="457200" y="4953000"/>
            <a:ext cx="8153400" cy="7620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Clr>
                <a:srgbClr val="66C0C4"/>
              </a:buClr>
              <a:buSzPts val="2400"/>
              <a:buFont typeface="Arial Black"/>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3"/>
          <p:cNvSpPr/>
          <p:nvPr/>
        </p:nvSpPr>
        <p:spPr>
          <a:xfrm>
            <a:off x="9001124" y="0"/>
            <a:ext cx="142876" cy="484632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dpis a zvislý text" type="vertTx">
  <p:cSld name="VERTICAL_TEXT">
    <p:spTree>
      <p:nvGrpSpPr>
        <p:cNvPr id="61" name="Shape 61"/>
        <p:cNvGrpSpPr/>
        <p:nvPr/>
      </p:nvGrpSpPr>
      <p:grpSpPr>
        <a:xfrm>
          <a:off x="0" y="0"/>
          <a:ext cx="0" cy="0"/>
          <a:chOff x="0" y="0"/>
          <a:chExt cx="0" cy="0"/>
        </a:xfrm>
      </p:grpSpPr>
      <p:sp>
        <p:nvSpPr>
          <p:cNvPr id="62" name="Google Shape;62;p14"/>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4"/>
          <p:cNvSpPr txBox="1"/>
          <p:nvPr>
            <p:ph idx="1" type="body"/>
          </p:nvPr>
        </p:nvSpPr>
        <p:spPr>
          <a:xfrm rot="5400000">
            <a:off x="2080419" y="129382"/>
            <a:ext cx="4373563" cy="76200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60"/>
              </a:spcBef>
              <a:spcAft>
                <a:spcPts val="0"/>
              </a:spcAft>
              <a:buClr>
                <a:schemeClr val="dk1"/>
              </a:buClr>
              <a:buSzPts val="1800"/>
              <a:buNone/>
              <a:defRPr/>
            </a:lvl1pPr>
            <a:lvl2pPr indent="-342900" lvl="1" marL="914400" algn="l">
              <a:lnSpc>
                <a:spcPct val="100000"/>
              </a:lnSpc>
              <a:spcBef>
                <a:spcPts val="60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64" name="Google Shape;64;p14"/>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14"/>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4"/>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Zvislý nadpis a text" type="vertTitleAndTx">
  <p:cSld name="VERTICAL_TITLE_AND_VERTICAL_TEXT">
    <p:spTree>
      <p:nvGrpSpPr>
        <p:cNvPr id="67" name="Shape 67"/>
        <p:cNvGrpSpPr/>
        <p:nvPr/>
      </p:nvGrpSpPr>
      <p:grpSpPr>
        <a:xfrm>
          <a:off x="0" y="0"/>
          <a:ext cx="0" cy="0"/>
          <a:chOff x="0" y="0"/>
          <a:chExt cx="0" cy="0"/>
        </a:xfrm>
      </p:grpSpPr>
      <p:sp>
        <p:nvSpPr>
          <p:cNvPr id="68" name="Google Shape;68;p15"/>
          <p:cNvSpPr txBox="1"/>
          <p:nvPr>
            <p:ph type="title"/>
          </p:nvPr>
        </p:nvSpPr>
        <p:spPr>
          <a:xfrm rot="5400000">
            <a:off x="5157391" y="2596754"/>
            <a:ext cx="5001419" cy="20574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15"/>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60"/>
              </a:spcBef>
              <a:spcAft>
                <a:spcPts val="0"/>
              </a:spcAft>
              <a:buClr>
                <a:schemeClr val="dk1"/>
              </a:buClr>
              <a:buSzPts val="1800"/>
              <a:buNone/>
              <a:defRPr/>
            </a:lvl1pPr>
            <a:lvl2pPr indent="-342900" lvl="1" marL="914400" algn="l">
              <a:lnSpc>
                <a:spcPct val="100000"/>
              </a:lnSpc>
              <a:spcBef>
                <a:spcPts val="60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70" name="Google Shape;70;p15"/>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15"/>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5"/>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0" Type="http://schemas.openxmlformats.org/officeDocument/2006/relationships/theme" Target="../theme/theme2.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4"/>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rgbClr val="66C0C4"/>
              </a:buClr>
              <a:buSzPts val="3600"/>
              <a:buFont typeface="Arial Black"/>
              <a:buNone/>
              <a:defRPr b="0" i="0" sz="3600" u="none" cap="none" strike="noStrike">
                <a:solidFill>
                  <a:srgbClr val="66C0C4"/>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4"/>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400"/>
              </a:spcBef>
              <a:spcAft>
                <a:spcPts val="0"/>
              </a:spcAft>
              <a:buClr>
                <a:schemeClr val="dk1"/>
              </a:buClr>
              <a:buSzPts val="2000"/>
              <a:buFont typeface="Arial"/>
              <a:buNone/>
              <a:defRPr b="1" i="0" sz="2000" u="none" cap="none" strike="noStrike">
                <a:solidFill>
                  <a:schemeClr val="dk1"/>
                </a:solidFill>
                <a:latin typeface="Arial"/>
                <a:ea typeface="Arial"/>
                <a:cs typeface="Arial"/>
                <a:sym typeface="Arial"/>
              </a:defRPr>
            </a:lvl1pPr>
            <a:lvl2pPr indent="-355600" lvl="1" marL="914400" marR="0" rtl="0" algn="l">
              <a:lnSpc>
                <a:spcPct val="100000"/>
              </a:lnSpc>
              <a:spcBef>
                <a:spcPts val="600"/>
              </a:spcBef>
              <a:spcAft>
                <a:spcPts val="0"/>
              </a:spcAft>
              <a:buClr>
                <a:schemeClr val="dk2"/>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lnSpc>
                <a:spcPct val="100000"/>
              </a:lnSpc>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3pPr>
            <a:lvl4pPr indent="-342900" lvl="3" marL="1828800" marR="0" rtl="0" algn="l">
              <a:lnSpc>
                <a:spcPct val="100000"/>
              </a:lnSpc>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100000"/>
              </a:lnSpc>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5pPr>
            <a:lvl6pPr indent="-330200" lvl="5" marL="27432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12" name="Google Shape;12;p4"/>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0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3" name="Google Shape;13;p4"/>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0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4" name="Google Shape;14;p4"/>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
        <p:nvSpPr>
          <p:cNvPr id="15" name="Google Shape;15;p4"/>
          <p:cNvSpPr/>
          <p:nvPr/>
        </p:nvSpPr>
        <p:spPr>
          <a:xfrm>
            <a:off x="9001124" y="0"/>
            <a:ext cx="142876" cy="1371600"/>
          </a:xfrm>
          <a:prstGeom prst="rect">
            <a:avLst/>
          </a:prstGeom>
          <a:solidFill>
            <a:srgbClr val="C6E4D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descr="Logo&#10;&#10;Description automatically generated" id="17" name="Google Shape;17;p4"/>
          <p:cNvPicPr preferRelativeResize="0"/>
          <p:nvPr/>
        </p:nvPicPr>
        <p:blipFill rotWithShape="1">
          <a:blip r:embed="rId1">
            <a:alphaModFix/>
          </a:blip>
          <a:srcRect b="0" l="0" r="0" t="0"/>
          <a:stretch/>
        </p:blipFill>
        <p:spPr>
          <a:xfrm>
            <a:off x="7308304" y="-1"/>
            <a:ext cx="1576933" cy="1576933"/>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hyperlink" Target="https://projectentreality.eu/index.php/en/"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https://www.investopedia.com/terms/b/business-plan.asp" TargetMode="External"/><Relationship Id="rId4" Type="http://schemas.openxmlformats.org/officeDocument/2006/relationships/hyperlink" Target="http://www.untag-smd.ac.id/files/Perpustakaan_Digital_1/BUSINESS%20PLAN%20Anatomy%20of%20a%20Business%20Plan%20The%20Step-by-Step%20Guide.PDF" TargetMode="External"/><Relationship Id="rId5" Type="http://schemas.openxmlformats.org/officeDocument/2006/relationships/hyperlink" Target="https://www.emerald.com/insight/content/doi/10.1108/00251740210437725/full/html?casa_token=8hwIL8Ab4noAAAAA:cREJOyFnBMfj7d1MgG-SYIvltmShOU5Qo9vQuuyuNJRdvPNEtpsZEi5bBVI0IH2Ad89-Nh5C-5XWztIamLmBCAiEZ6bI7x2vNilkdZLZ_-3JBOOsaZViaQ"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hyperlink" Target="https://www.cii.co.uk/media/6158020/a-useful-guide-to-swot-analysis.pdf" TargetMode="External"/><Relationship Id="rId4" Type="http://schemas.openxmlformats.org/officeDocument/2006/relationships/hyperlink" Target="https://pestleanalysis.com/benefits-of-swot-analysis/" TargetMode="External"/><Relationship Id="rId5" Type="http://schemas.openxmlformats.org/officeDocument/2006/relationships/hyperlink" Target="https://www.masterclass.com/articles/strategic-thinking-guide" TargetMode="External"/><Relationship Id="rId6" Type="http://schemas.openxmlformats.org/officeDocument/2006/relationships/hyperlink" Target="https://www.betterup.com/blog/big-picture-thinking" TargetMode="External"/><Relationship Id="rId7" Type="http://schemas.openxmlformats.org/officeDocument/2006/relationships/hyperlink" Target="https://www.forbes.com/sites/forbescoachescouncil/2017/09/01/stop-doing-what-you-should-do-and-turn-your-thoughts-into-action/" TargetMode="External"/><Relationship Id="rId8" Type="http://schemas.openxmlformats.org/officeDocument/2006/relationships/hyperlink" Target="https://www.investopedia.com/terms/b/business-plan.asp"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6"/>
          <p:cNvSpPr txBox="1"/>
          <p:nvPr>
            <p:ph type="ctrTitle"/>
          </p:nvPr>
        </p:nvSpPr>
        <p:spPr>
          <a:xfrm>
            <a:off x="387050" y="2968427"/>
            <a:ext cx="8072400" cy="1297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4000"/>
              <a:buNone/>
            </a:pPr>
            <a:r>
              <a:rPr lang="en-GB" sz="4000">
                <a:latin typeface="Calibri"/>
                <a:ea typeface="Calibri"/>
                <a:cs typeface="Calibri"/>
                <a:sym typeface="Calibri"/>
              </a:rPr>
              <a:t>Βασικές αρχές Επιχειρηματικού Σχεδίου</a:t>
            </a:r>
            <a:endParaRPr sz="4000">
              <a:latin typeface="Calibri"/>
              <a:ea typeface="Calibri"/>
              <a:cs typeface="Calibri"/>
              <a:sym typeface="Calibri"/>
            </a:endParaRPr>
          </a:p>
        </p:txBody>
      </p:sp>
      <p:pic>
        <p:nvPicPr>
          <p:cNvPr id="79" name="Google Shape;79;p16"/>
          <p:cNvPicPr preferRelativeResize="0"/>
          <p:nvPr/>
        </p:nvPicPr>
        <p:blipFill rotWithShape="1">
          <a:blip r:embed="rId3">
            <a:alphaModFix/>
          </a:blip>
          <a:srcRect b="0" l="0" r="0" t="0"/>
          <a:stretch/>
        </p:blipFill>
        <p:spPr>
          <a:xfrm>
            <a:off x="500034" y="397819"/>
            <a:ext cx="1928826" cy="549715"/>
          </a:xfrm>
          <a:prstGeom prst="rect">
            <a:avLst/>
          </a:prstGeom>
          <a:noFill/>
          <a:ln>
            <a:noFill/>
          </a:ln>
        </p:spPr>
      </p:pic>
      <p:sp>
        <p:nvSpPr>
          <p:cNvPr id="80" name="Google Shape;80;p16"/>
          <p:cNvSpPr/>
          <p:nvPr/>
        </p:nvSpPr>
        <p:spPr>
          <a:xfrm>
            <a:off x="1681137" y="1507271"/>
            <a:ext cx="5484227" cy="76940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en-GB" sz="1600" u="none" cap="none" strike="noStrike">
                <a:solidFill>
                  <a:srgbClr val="398F98"/>
                </a:solidFill>
                <a:latin typeface="Calibri"/>
                <a:ea typeface="Calibri"/>
                <a:cs typeface="Calibri"/>
                <a:sym typeface="Calibri"/>
              </a:rPr>
              <a:t>Enhancing Young People Skills and Competencies in Social Entrepreneurship by Virtual Reality </a:t>
            </a:r>
            <a:endParaRPr/>
          </a:p>
          <a:p>
            <a:pPr indent="0" lvl="0" marL="0" marR="0" rtl="0" algn="ctr">
              <a:lnSpc>
                <a:spcPct val="100000"/>
              </a:lnSpc>
              <a:spcBef>
                <a:spcPts val="0"/>
              </a:spcBef>
              <a:spcAft>
                <a:spcPts val="0"/>
              </a:spcAft>
              <a:buClr>
                <a:srgbClr val="000000"/>
              </a:buClr>
              <a:buSzPts val="1400"/>
              <a:buFont typeface="Arial"/>
              <a:buNone/>
            </a:pPr>
            <a:r>
              <a:rPr b="1" i="0" lang="en-GB" sz="1200" u="none" cap="none" strike="noStrike">
                <a:solidFill>
                  <a:srgbClr val="1C6294"/>
                </a:solidFill>
                <a:latin typeface="Calibri"/>
                <a:ea typeface="Calibri"/>
                <a:cs typeface="Calibri"/>
                <a:sym typeface="Calibri"/>
              </a:rPr>
              <a:t>ERASMUS+2021-1-RO01-KA220-YOU-000029869</a:t>
            </a:r>
            <a:endParaRPr b="1" i="0" sz="1200" u="none" cap="none" strike="noStrike">
              <a:solidFill>
                <a:srgbClr val="1C6294"/>
              </a:solidFill>
              <a:latin typeface="Calibri"/>
              <a:ea typeface="Calibri"/>
              <a:cs typeface="Calibri"/>
              <a:sym typeface="Calibri"/>
            </a:endParaRPr>
          </a:p>
        </p:txBody>
      </p:sp>
      <p:sp>
        <p:nvSpPr>
          <p:cNvPr id="81" name="Google Shape;81;p16"/>
          <p:cNvSpPr/>
          <p:nvPr/>
        </p:nvSpPr>
        <p:spPr>
          <a:xfrm>
            <a:off x="500034" y="6286520"/>
            <a:ext cx="8101770" cy="36929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GB" sz="1800" u="none" cap="none" strike="noStrike">
                <a:solidFill>
                  <a:srgbClr val="ABD7C9"/>
                </a:solidFill>
                <a:latin typeface="Arial"/>
                <a:ea typeface="Arial"/>
                <a:cs typeface="Arial"/>
                <a:sym typeface="Arial"/>
              </a:rPr>
              <a:t>Πανεπιστήμιο Πατρών-Τμήμα Μηχανικών Η/Υ και Πληροφορικής</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5"/>
          <p:cNvSpPr txBox="1"/>
          <p:nvPr>
            <p:ph idx="1" type="body"/>
          </p:nvPr>
        </p:nvSpPr>
        <p:spPr>
          <a:xfrm>
            <a:off x="257909" y="2650410"/>
            <a:ext cx="8660460" cy="4078635"/>
          </a:xfrm>
          <a:prstGeom prst="rect">
            <a:avLst/>
          </a:prstGeom>
          <a:noFill/>
          <a:ln>
            <a:noFill/>
          </a:ln>
        </p:spPr>
        <p:txBody>
          <a:bodyPr anchorCtr="0" anchor="t" bIns="45700" lIns="91425" spcFirstLastPara="1" rIns="91425" wrap="square" tIns="45700">
            <a:noAutofit/>
          </a:bodyPr>
          <a:lstStyle/>
          <a:p>
            <a:pPr indent="-514350" lvl="0" marL="514350" rtl="0" algn="l">
              <a:lnSpc>
                <a:spcPct val="100000"/>
              </a:lnSpc>
              <a:spcBef>
                <a:spcPts val="640"/>
              </a:spcBef>
              <a:spcAft>
                <a:spcPts val="0"/>
              </a:spcAft>
              <a:buSzPts val="3200"/>
              <a:buFont typeface="Arial"/>
              <a:buAutoNum type="arabicPeriod"/>
            </a:pPr>
            <a:r>
              <a:rPr b="0" lang="en-GB" sz="2600"/>
              <a:t>Τίτλος σελίδας,  </a:t>
            </a:r>
            <a:endParaRPr/>
          </a:p>
          <a:p>
            <a:pPr indent="-514350" lvl="0" marL="514350" rtl="0" algn="l">
              <a:lnSpc>
                <a:spcPct val="100000"/>
              </a:lnSpc>
              <a:spcBef>
                <a:spcPts val="640"/>
              </a:spcBef>
              <a:spcAft>
                <a:spcPts val="0"/>
              </a:spcAft>
              <a:buSzPts val="3200"/>
              <a:buFont typeface="Arial"/>
              <a:buAutoNum type="arabicPeriod"/>
            </a:pPr>
            <a:r>
              <a:rPr b="0" lang="en-GB" sz="2600"/>
              <a:t>Περίληψη των κυριότερων σημείων,  </a:t>
            </a:r>
            <a:endParaRPr/>
          </a:p>
          <a:p>
            <a:pPr indent="-514350" lvl="0" marL="514350" rtl="0" algn="l">
              <a:lnSpc>
                <a:spcPct val="100000"/>
              </a:lnSpc>
              <a:spcBef>
                <a:spcPts val="640"/>
              </a:spcBef>
              <a:spcAft>
                <a:spcPts val="0"/>
              </a:spcAft>
              <a:buSzPts val="3200"/>
              <a:buFont typeface="Arial"/>
              <a:buAutoNum type="arabicPeriod"/>
            </a:pPr>
            <a:r>
              <a:rPr b="0" lang="en-GB" sz="2600"/>
              <a:t>Πίνακας περιεχομένων,  </a:t>
            </a:r>
            <a:endParaRPr/>
          </a:p>
          <a:p>
            <a:pPr indent="-514350" lvl="0" marL="514350" rtl="0" algn="l">
              <a:lnSpc>
                <a:spcPct val="100000"/>
              </a:lnSpc>
              <a:spcBef>
                <a:spcPts val="640"/>
              </a:spcBef>
              <a:spcAft>
                <a:spcPts val="0"/>
              </a:spcAft>
              <a:buSzPts val="3200"/>
              <a:buFont typeface="Arial"/>
              <a:buAutoNum type="arabicPeriod"/>
            </a:pPr>
            <a:r>
              <a:rPr b="0" lang="en-GB" sz="2600"/>
              <a:t>Περιγραφή επιχείρησης και ιστορικό,  </a:t>
            </a:r>
            <a:endParaRPr/>
          </a:p>
          <a:p>
            <a:pPr indent="-514350" lvl="0" marL="514350" rtl="0" algn="l">
              <a:lnSpc>
                <a:spcPct val="100000"/>
              </a:lnSpc>
              <a:spcBef>
                <a:spcPts val="640"/>
              </a:spcBef>
              <a:spcAft>
                <a:spcPts val="0"/>
              </a:spcAft>
              <a:buSzPts val="3200"/>
              <a:buFont typeface="Arial"/>
              <a:buAutoNum type="arabicPeriod"/>
            </a:pPr>
            <a:r>
              <a:rPr b="0" lang="en-GB" sz="2600"/>
              <a:t>Διαχείριση  </a:t>
            </a:r>
            <a:endParaRPr/>
          </a:p>
          <a:p>
            <a:pPr indent="-514350" lvl="0" marL="514350" rtl="0" algn="l">
              <a:lnSpc>
                <a:spcPct val="100000"/>
              </a:lnSpc>
              <a:spcBef>
                <a:spcPts val="640"/>
              </a:spcBef>
              <a:spcAft>
                <a:spcPts val="0"/>
              </a:spcAft>
              <a:buSzPts val="3200"/>
              <a:buFont typeface="Arial"/>
              <a:buAutoNum type="arabicPeriod"/>
            </a:pPr>
            <a:r>
              <a:rPr b="0" lang="en-GB" sz="2600"/>
              <a:t>Ανάλυση Αγοράς και Επιχειρήσεων,</a:t>
            </a:r>
            <a:endParaRPr/>
          </a:p>
          <a:p>
            <a:pPr indent="-311150" lvl="0" marL="514350" rtl="0" algn="l">
              <a:lnSpc>
                <a:spcPct val="100000"/>
              </a:lnSpc>
              <a:spcBef>
                <a:spcPts val="640"/>
              </a:spcBef>
              <a:spcAft>
                <a:spcPts val="0"/>
              </a:spcAft>
              <a:buSzPts val="3200"/>
              <a:buFont typeface="Arial"/>
              <a:buNone/>
            </a:pPr>
            <a:r>
              <a:t/>
            </a:r>
            <a:endParaRPr b="0" sz="2600"/>
          </a:p>
          <a:p>
            <a:pPr indent="-514350" lvl="0" marL="514350" rtl="0" algn="l">
              <a:lnSpc>
                <a:spcPct val="100000"/>
              </a:lnSpc>
              <a:spcBef>
                <a:spcPts val="640"/>
              </a:spcBef>
              <a:spcAft>
                <a:spcPts val="0"/>
              </a:spcAft>
              <a:buSzPts val="3200"/>
              <a:buFont typeface="Arial"/>
              <a:buAutoNum type="arabicPeriod"/>
            </a:pPr>
            <a:r>
              <a:rPr b="0" lang="en-GB" sz="2600"/>
              <a:t>Ανάπτυξη επιχειρήσεων και αγοράς,  </a:t>
            </a:r>
            <a:endParaRPr/>
          </a:p>
          <a:p>
            <a:pPr indent="-514350" lvl="0" marL="514350" rtl="0" algn="l">
              <a:lnSpc>
                <a:spcPct val="100000"/>
              </a:lnSpc>
              <a:spcBef>
                <a:spcPts val="640"/>
              </a:spcBef>
              <a:spcAft>
                <a:spcPts val="0"/>
              </a:spcAft>
              <a:buSzPts val="3200"/>
              <a:buFont typeface="Arial"/>
              <a:buAutoNum type="arabicPeriod"/>
            </a:pPr>
            <a:r>
              <a:rPr b="0" lang="en-GB" sz="2600"/>
              <a:t>Προώθηση και πωλήσεις,  </a:t>
            </a:r>
            <a:endParaRPr/>
          </a:p>
          <a:p>
            <a:pPr indent="-514350" lvl="0" marL="514350" rtl="0" algn="l">
              <a:lnSpc>
                <a:spcPct val="100000"/>
              </a:lnSpc>
              <a:spcBef>
                <a:spcPts val="640"/>
              </a:spcBef>
              <a:spcAft>
                <a:spcPts val="0"/>
              </a:spcAft>
              <a:buSzPts val="3200"/>
              <a:buFont typeface="Arial"/>
              <a:buAutoNum type="arabicPeriod"/>
            </a:pPr>
            <a:r>
              <a:rPr b="0" lang="en-GB" sz="2600"/>
              <a:t>Οικονομικά στοιχεία,  </a:t>
            </a:r>
            <a:endParaRPr/>
          </a:p>
          <a:p>
            <a:pPr indent="-514350" lvl="0" marL="514350" rtl="0" algn="l">
              <a:lnSpc>
                <a:spcPct val="100000"/>
              </a:lnSpc>
              <a:spcBef>
                <a:spcPts val="640"/>
              </a:spcBef>
              <a:spcAft>
                <a:spcPts val="0"/>
              </a:spcAft>
              <a:buSzPts val="3200"/>
              <a:buFont typeface="Arial"/>
              <a:buAutoNum type="arabicPeriod"/>
            </a:pPr>
            <a:r>
              <a:rPr b="0" lang="en-GB" sz="2600"/>
              <a:t>Εφαρμογή κεφαλαίου,  </a:t>
            </a:r>
            <a:endParaRPr/>
          </a:p>
          <a:p>
            <a:pPr indent="-514350" lvl="0" marL="514350" rtl="0" algn="l">
              <a:lnSpc>
                <a:spcPct val="100000"/>
              </a:lnSpc>
              <a:spcBef>
                <a:spcPts val="640"/>
              </a:spcBef>
              <a:spcAft>
                <a:spcPts val="0"/>
              </a:spcAft>
              <a:buSzPts val="3200"/>
              <a:buFont typeface="Arial"/>
              <a:buAutoNum type="arabicPeriod"/>
            </a:pPr>
            <a:r>
              <a:rPr b="0" lang="en-GB" sz="2600"/>
              <a:t>Παράρτημα.</a:t>
            </a:r>
            <a:endParaRPr b="0" sz="2600"/>
          </a:p>
          <a:p>
            <a:pPr indent="0" lvl="0" marL="0" rtl="0" algn="l">
              <a:lnSpc>
                <a:spcPct val="100000"/>
              </a:lnSpc>
              <a:spcBef>
                <a:spcPts val="640"/>
              </a:spcBef>
              <a:spcAft>
                <a:spcPts val="0"/>
              </a:spcAft>
              <a:buSzPts val="3200"/>
              <a:buNone/>
            </a:pPr>
            <a:r>
              <a:t/>
            </a:r>
            <a:endParaRPr b="0" sz="2600"/>
          </a:p>
          <a:p>
            <a:pPr indent="0" lvl="0" marL="0" rtl="0" algn="just">
              <a:lnSpc>
                <a:spcPct val="100000"/>
              </a:lnSpc>
              <a:spcBef>
                <a:spcPts val="0"/>
              </a:spcBef>
              <a:spcAft>
                <a:spcPts val="0"/>
              </a:spcAft>
              <a:buSzPts val="3200"/>
              <a:buNone/>
            </a:pPr>
            <a:r>
              <a:t/>
            </a:r>
            <a:endParaRPr b="0"/>
          </a:p>
        </p:txBody>
      </p:sp>
      <p:sp>
        <p:nvSpPr>
          <p:cNvPr id="143" name="Google Shape;143;p25"/>
          <p:cNvSpPr txBox="1"/>
          <p:nvPr>
            <p:ph type="title"/>
          </p:nvPr>
        </p:nvSpPr>
        <p:spPr>
          <a:xfrm>
            <a:off x="457200" y="152718"/>
            <a:ext cx="5156421"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800"/>
              <a:buNone/>
            </a:pPr>
            <a:r>
              <a:rPr b="1" lang="en-GB" cap="none"/>
              <a:t>2.1 </a:t>
            </a:r>
            <a:r>
              <a:rPr b="1" lang="en-GB"/>
              <a:t>Πώς να γράψετε ένα επιχειρηματικό σχέδιο</a:t>
            </a:r>
            <a:endParaRPr b="1" cap="none"/>
          </a:p>
        </p:txBody>
      </p:sp>
      <p:sp>
        <p:nvSpPr>
          <p:cNvPr id="144" name="Google Shape;144;p25"/>
          <p:cNvSpPr/>
          <p:nvPr/>
        </p:nvSpPr>
        <p:spPr>
          <a:xfrm>
            <a:off x="257908" y="1610310"/>
            <a:ext cx="8346830" cy="954107"/>
          </a:xfrm>
          <a:prstGeom prst="rect">
            <a:avLst/>
          </a:prstGeom>
          <a:noFill/>
          <a:ln>
            <a:noFill/>
          </a:ln>
        </p:spPr>
        <p:txBody>
          <a:bodyPr anchorCtr="0" anchor="t" bIns="45700" lIns="91425" spcFirstLastPara="1" rIns="91425" wrap="square" tIns="45700">
            <a:spAutoFit/>
          </a:bodyPr>
          <a:lstStyle/>
          <a:p>
            <a:pPr indent="0" lvl="0" marL="228600" marR="0" rtl="0" algn="just">
              <a:lnSpc>
                <a:spcPct val="100000"/>
              </a:lnSpc>
              <a:spcBef>
                <a:spcPts val="0"/>
              </a:spcBef>
              <a:spcAft>
                <a:spcPts val="0"/>
              </a:spcAft>
              <a:buNone/>
            </a:pPr>
            <a:r>
              <a:rPr b="0" i="0" lang="en-GB" sz="2800" u="none" cap="none" strike="noStrike">
                <a:solidFill>
                  <a:srgbClr val="000000"/>
                </a:solidFill>
                <a:latin typeface="Arial"/>
                <a:ea typeface="Arial"/>
                <a:cs typeface="Arial"/>
                <a:sym typeface="Arial"/>
              </a:rPr>
              <a:t>Το επιχειρηματικό σχέδιο πρέπει να περιλαμβάνει τις ακόλουθες ενότητες:</a:t>
            </a:r>
            <a:endParaRPr b="0" i="0" sz="2800" u="none" cap="none"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6"/>
          <p:cNvSpPr txBox="1"/>
          <p:nvPr>
            <p:ph idx="1" type="body"/>
          </p:nvPr>
        </p:nvSpPr>
        <p:spPr>
          <a:xfrm>
            <a:off x="457200" y="1746738"/>
            <a:ext cx="8229600" cy="5111262"/>
          </a:xfrm>
          <a:prstGeom prst="rect">
            <a:avLst/>
          </a:prstGeom>
          <a:noFill/>
          <a:ln>
            <a:noFill/>
          </a:ln>
        </p:spPr>
        <p:txBody>
          <a:bodyPr anchorCtr="0" anchor="t" bIns="45700" lIns="91425" spcFirstLastPara="1" rIns="91425" wrap="square" tIns="45700">
            <a:normAutofit fontScale="92500" lnSpcReduction="20000"/>
          </a:bodyPr>
          <a:lstStyle/>
          <a:p>
            <a:pPr indent="-457200" lvl="0" marL="685800" rtl="0" algn="l">
              <a:lnSpc>
                <a:spcPct val="100000"/>
              </a:lnSpc>
              <a:spcBef>
                <a:spcPts val="640"/>
              </a:spcBef>
              <a:spcAft>
                <a:spcPts val="0"/>
              </a:spcAft>
              <a:buSzPct val="115315"/>
              <a:buFont typeface="Noto Sans Symbols"/>
              <a:buChar char="⮚"/>
            </a:pPr>
            <a:r>
              <a:rPr b="0" lang="en-GB" sz="3000"/>
              <a:t>Οι ειδικοί προτείνουν ότι το επιχειρηματικό σχέδιο δεν πρέπει να υπερβαίνει τις 15 - 35 σελίδες, χωρίς να περιλαμβάνει τα οικονομικά στοιχεία και τα παραρτήματα..  </a:t>
            </a:r>
            <a:endParaRPr/>
          </a:p>
          <a:p>
            <a:pPr indent="-457200" lvl="0" marL="685800" rtl="0" algn="l">
              <a:lnSpc>
                <a:spcPct val="100000"/>
              </a:lnSpc>
              <a:spcBef>
                <a:spcPts val="640"/>
              </a:spcBef>
              <a:spcAft>
                <a:spcPts val="0"/>
              </a:spcAft>
              <a:buSzPct val="115315"/>
              <a:buFont typeface="Noto Sans Symbols"/>
              <a:buChar char="⮚"/>
            </a:pPr>
            <a:r>
              <a:rPr b="0" lang="en-GB" sz="3000"/>
              <a:t>20 σελίδες είναι αρκετές για σχεδόν κάθε επιχείρηση. Οτιδήποτε λιγότερο από 10 σελίδες μπορεί να θεωρηθεί επιπόλαιο.</a:t>
            </a:r>
            <a:endParaRPr/>
          </a:p>
          <a:p>
            <a:pPr indent="-457200" lvl="0" marL="685800" rtl="0" algn="l">
              <a:lnSpc>
                <a:spcPct val="100000"/>
              </a:lnSpc>
              <a:spcBef>
                <a:spcPts val="640"/>
              </a:spcBef>
              <a:spcAft>
                <a:spcPts val="0"/>
              </a:spcAft>
              <a:buSzPct val="115315"/>
              <a:buFont typeface="Noto Sans Symbols"/>
              <a:buChar char="⮚"/>
            </a:pPr>
            <a:r>
              <a:rPr b="0" lang="en-GB" sz="3000"/>
              <a:t>Τα περισσότερα σχέδια θα πρέπει να προβλεφθούν 3 έως 5 χρόνια στο μέλλον ή έως ότου ο ιδιοκτήτης φτάσει σε μια προτεινόμενη στρατηγική εξόδου. </a:t>
            </a:r>
            <a:endParaRPr b="0" sz="3000"/>
          </a:p>
          <a:p>
            <a:pPr indent="-457200" lvl="0" marL="685800" rtl="0" algn="l">
              <a:lnSpc>
                <a:spcPct val="100000"/>
              </a:lnSpc>
              <a:spcBef>
                <a:spcPts val="640"/>
              </a:spcBef>
              <a:spcAft>
                <a:spcPts val="0"/>
              </a:spcAft>
              <a:buSzPct val="115315"/>
              <a:buFont typeface="Noto Sans Symbols"/>
              <a:buChar char="⮚"/>
            </a:pPr>
            <a:r>
              <a:rPr b="0" lang="en-GB" sz="3000"/>
              <a:t>Εάν οι επενδυτές ενδιαφέρονται, θα ζητήσουν περισσότερες πληροφορίες.</a:t>
            </a:r>
            <a:endParaRPr b="0" sz="3000"/>
          </a:p>
          <a:p>
            <a:pPr indent="-254000" lvl="0" marL="685800" rtl="0" algn="l">
              <a:lnSpc>
                <a:spcPct val="100000"/>
              </a:lnSpc>
              <a:spcBef>
                <a:spcPts val="640"/>
              </a:spcBef>
              <a:spcAft>
                <a:spcPts val="0"/>
              </a:spcAft>
              <a:buSzPct val="115315"/>
              <a:buFont typeface="Noto Sans Symbols"/>
              <a:buNone/>
            </a:pPr>
            <a:r>
              <a:t/>
            </a:r>
            <a:endParaRPr b="0" sz="3000"/>
          </a:p>
        </p:txBody>
      </p:sp>
      <p:sp>
        <p:nvSpPr>
          <p:cNvPr id="150" name="Google Shape;150;p26"/>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rgbClr val="66C0C4"/>
              </a:buClr>
              <a:buSzPts val="2800"/>
              <a:buFont typeface="Arial Black"/>
              <a:buNone/>
            </a:pPr>
            <a:r>
              <a:rPr lang="en-GB"/>
              <a:t>2.1 Βασικά </a:t>
            </a:r>
            <a:r>
              <a:rPr b="1" lang="en-GB"/>
              <a:t>στοιχεία ενός επιχειρηματικού σχεδίου</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7"/>
          <p:cNvSpPr txBox="1"/>
          <p:nvPr>
            <p:ph idx="1" type="body"/>
          </p:nvPr>
        </p:nvSpPr>
        <p:spPr>
          <a:xfrm>
            <a:off x="457200" y="1805354"/>
            <a:ext cx="8229600" cy="4275406"/>
          </a:xfrm>
          <a:prstGeom prst="rect">
            <a:avLst/>
          </a:prstGeom>
          <a:noFill/>
          <a:ln>
            <a:noFill/>
          </a:ln>
        </p:spPr>
        <p:txBody>
          <a:bodyPr anchorCtr="0" anchor="t" bIns="45700" lIns="91425" spcFirstLastPara="1" rIns="91425" wrap="square" tIns="45700">
            <a:normAutofit fontScale="92500"/>
          </a:bodyPr>
          <a:lstStyle/>
          <a:p>
            <a:pPr indent="-457200" lvl="0" marL="685800" rtl="0" algn="l">
              <a:lnSpc>
                <a:spcPct val="100000"/>
              </a:lnSpc>
              <a:spcBef>
                <a:spcPts val="640"/>
              </a:spcBef>
              <a:spcAft>
                <a:spcPts val="0"/>
              </a:spcAft>
              <a:buSzPct val="115315"/>
              <a:buFont typeface="Noto Sans Symbols"/>
              <a:buChar char="⮚"/>
            </a:pPr>
            <a:r>
              <a:rPr b="0" lang="en-GB" sz="3000"/>
              <a:t>Η ανάλυση SWOT (συντομογραφία για δυνατά σημεία, αδυναμίες, ευκαιρίες, απειλές) είναι ένα εργαλείο επιχειρηματικής στρατηγικής για την αξιολόγηση του τρόπου σύγκρισης ενός οργανισμού με τον ανταγωνισμό του. </a:t>
            </a:r>
            <a:endParaRPr/>
          </a:p>
          <a:p>
            <a:pPr indent="-457200" lvl="0" marL="685800" rtl="0" algn="l">
              <a:lnSpc>
                <a:spcPct val="100000"/>
              </a:lnSpc>
              <a:spcBef>
                <a:spcPts val="640"/>
              </a:spcBef>
              <a:spcAft>
                <a:spcPts val="0"/>
              </a:spcAft>
              <a:buSzPct val="115315"/>
              <a:buFont typeface="Noto Sans Symbols"/>
              <a:buChar char="⮚"/>
            </a:pPr>
            <a:r>
              <a:rPr b="0" lang="en-GB" sz="3000"/>
              <a:t>Η ανάλυση SWOT είναι μια εις βάθος εξέταση βασικών παραγόντων που είναι εσωτερικοί (δυνατά σημεία και αδυναμίες) και εξωτερικοί (ευκαιρίες και απειλές) για μια επιχείρηση..</a:t>
            </a:r>
            <a:endParaRPr b="0" sz="3000"/>
          </a:p>
        </p:txBody>
      </p:sp>
      <p:sp>
        <p:nvSpPr>
          <p:cNvPr id="156" name="Google Shape;156;p27"/>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rgbClr val="66C0C4"/>
              </a:buClr>
              <a:buSzPts val="2800"/>
              <a:buFont typeface="Arial Black"/>
              <a:buNone/>
            </a:pPr>
            <a:r>
              <a:rPr lang="en-GB"/>
              <a:t>3.1 </a:t>
            </a:r>
            <a:r>
              <a:rPr b="1" lang="en-GB"/>
              <a:t>Τι είναι η ανάλυση SWOT;</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8"/>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rgbClr val="66C0C4"/>
              </a:buClr>
              <a:buSzPts val="2800"/>
              <a:buFont typeface="Arial Black"/>
              <a:buNone/>
            </a:pPr>
            <a:r>
              <a:rPr lang="en-GB"/>
              <a:t>3.2 Απεικόνιση SWOT</a:t>
            </a:r>
            <a:endParaRPr/>
          </a:p>
        </p:txBody>
      </p:sp>
      <p:sp>
        <p:nvSpPr>
          <p:cNvPr id="162" name="Google Shape;162;p28"/>
          <p:cNvSpPr/>
          <p:nvPr/>
        </p:nvSpPr>
        <p:spPr>
          <a:xfrm>
            <a:off x="457200" y="1970891"/>
            <a:ext cx="2761013" cy="409342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GB" sz="2000" u="none" cap="none" strike="noStrike">
                <a:solidFill>
                  <a:srgbClr val="000000"/>
                </a:solidFill>
                <a:latin typeface="Arial"/>
                <a:ea typeface="Arial"/>
                <a:cs typeface="Arial"/>
                <a:sym typeface="Arial"/>
              </a:rPr>
              <a:t>Το SWOT πρέπει να σχεδιαστεί όπως φαίνεται στο παρακάτω σχήμα.</a:t>
            </a:r>
            <a:endParaRPr/>
          </a:p>
          <a:p>
            <a:pPr indent="0" lvl="0" marL="0" marR="0" rtl="0" algn="l">
              <a:lnSpc>
                <a:spcPct val="100000"/>
              </a:lnSpc>
              <a:spcBef>
                <a:spcPts val="0"/>
              </a:spcBef>
              <a:spcAft>
                <a:spcPts val="0"/>
              </a:spcAft>
              <a:buNone/>
            </a:pPr>
            <a:r>
              <a:rPr b="0" i="0" lang="en-GB" sz="2000" u="none" cap="none" strike="noStrike">
                <a:solidFill>
                  <a:srgbClr val="000000"/>
                </a:solidFill>
                <a:latin typeface="Arial"/>
                <a:ea typeface="Arial"/>
                <a:cs typeface="Arial"/>
                <a:sym typeface="Arial"/>
              </a:rPr>
              <a:t>Υπάρχουν τέσσερα πλαίσια, Δύναμη (S), Ευκαιρίες (O), Αδυναμίες (W) και Απειλές (T).Οι άξονες είναι σημαντικοί στο SWOT επειδή ορίζουν το περιεχόμενο τεσσάρων πλαισίων.</a:t>
            </a:r>
            <a:endParaRPr b="0" i="0" sz="2000" u="none" cap="none" strike="noStrike">
              <a:solidFill>
                <a:srgbClr val="000000"/>
              </a:solidFill>
              <a:latin typeface="Arial"/>
              <a:ea typeface="Arial"/>
              <a:cs typeface="Arial"/>
              <a:sym typeface="Arial"/>
            </a:endParaRPr>
          </a:p>
        </p:txBody>
      </p:sp>
      <p:pic>
        <p:nvPicPr>
          <p:cNvPr id="163" name="Google Shape;163;p28"/>
          <p:cNvPicPr preferRelativeResize="0"/>
          <p:nvPr/>
        </p:nvPicPr>
        <p:blipFill rotWithShape="1">
          <a:blip r:embed="rId3">
            <a:alphaModFix/>
          </a:blip>
          <a:srcRect b="0" l="0" r="0" t="0"/>
          <a:stretch/>
        </p:blipFill>
        <p:spPr>
          <a:xfrm>
            <a:off x="3329354" y="1947347"/>
            <a:ext cx="5427784" cy="441828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29"/>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rgbClr val="66C0C4"/>
              </a:buClr>
              <a:buSzPts val="2800"/>
              <a:buFont typeface="Arial Black"/>
              <a:buNone/>
            </a:pPr>
            <a:r>
              <a:rPr b="1" lang="en-GB"/>
              <a:t>3.3 Οφέλη μιας ανάλυσης SWOT</a:t>
            </a:r>
            <a:endParaRPr/>
          </a:p>
        </p:txBody>
      </p:sp>
      <p:sp>
        <p:nvSpPr>
          <p:cNvPr id="169" name="Google Shape;169;p29"/>
          <p:cNvSpPr/>
          <p:nvPr/>
        </p:nvSpPr>
        <p:spPr>
          <a:xfrm>
            <a:off x="687322" y="4771147"/>
            <a:ext cx="8006862" cy="2086853"/>
          </a:xfrm>
          <a:prstGeom prst="rect">
            <a:avLst/>
          </a:prstGeom>
          <a:noFill/>
          <a:ln>
            <a:noFill/>
          </a:ln>
        </p:spPr>
        <p:txBody>
          <a:bodyPr anchorCtr="0" anchor="t" bIns="45700" lIns="91425" spcFirstLastPara="1" rIns="91425" wrap="square" tIns="45700">
            <a:spAutoFit/>
          </a:bodyPr>
          <a:lstStyle/>
          <a:p>
            <a:pPr indent="-342900" lvl="0" marL="342900" marR="0" rtl="0" algn="l">
              <a:lnSpc>
                <a:spcPct val="150000"/>
              </a:lnSpc>
              <a:spcBef>
                <a:spcPts val="0"/>
              </a:spcBef>
              <a:spcAft>
                <a:spcPts val="0"/>
              </a:spcAft>
              <a:buClr>
                <a:srgbClr val="000000"/>
              </a:buClr>
              <a:buSzPts val="2000"/>
              <a:buFont typeface="Cambria"/>
              <a:buChar char="•"/>
            </a:pPr>
            <a:r>
              <a:rPr b="0" i="0" lang="en-GB" sz="2000" u="none" cap="none" strike="noStrike">
                <a:solidFill>
                  <a:srgbClr val="000000"/>
                </a:solidFill>
                <a:latin typeface="Arial"/>
                <a:ea typeface="Arial"/>
                <a:cs typeface="Arial"/>
                <a:sym typeface="Arial"/>
              </a:rPr>
              <a:t>Αποδοτικότητα</a:t>
            </a:r>
            <a:endParaRPr/>
          </a:p>
          <a:p>
            <a:pPr indent="-342900" lvl="0" marL="342900" marR="0" rtl="0" algn="l">
              <a:lnSpc>
                <a:spcPct val="150000"/>
              </a:lnSpc>
              <a:spcBef>
                <a:spcPts val="600"/>
              </a:spcBef>
              <a:spcAft>
                <a:spcPts val="0"/>
              </a:spcAft>
              <a:buClr>
                <a:srgbClr val="000000"/>
              </a:buClr>
              <a:buSzPts val="2000"/>
              <a:buFont typeface="Cambria"/>
              <a:buChar char="•"/>
            </a:pPr>
            <a:r>
              <a:rPr b="0" i="0" lang="en-GB" sz="2000" u="none" cap="none" strike="noStrike">
                <a:solidFill>
                  <a:srgbClr val="000000"/>
                </a:solidFill>
                <a:latin typeface="Arial"/>
                <a:ea typeface="Arial"/>
                <a:cs typeface="Arial"/>
                <a:sym typeface="Arial"/>
              </a:rPr>
              <a:t>Ευρύ φάσμα Εφαρμογών</a:t>
            </a:r>
            <a:endParaRPr/>
          </a:p>
          <a:p>
            <a:pPr indent="-342900" lvl="0" marL="342900" marR="0" rtl="0" algn="l">
              <a:lnSpc>
                <a:spcPct val="150000"/>
              </a:lnSpc>
              <a:spcBef>
                <a:spcPts val="600"/>
              </a:spcBef>
              <a:spcAft>
                <a:spcPts val="0"/>
              </a:spcAft>
              <a:buClr>
                <a:srgbClr val="000000"/>
              </a:buClr>
              <a:buSzPts val="2000"/>
              <a:buFont typeface="Cambria"/>
              <a:buChar char="•"/>
            </a:pPr>
            <a:r>
              <a:rPr b="0" i="0" lang="en-GB" sz="2000" u="none" cap="none" strike="noStrike">
                <a:solidFill>
                  <a:srgbClr val="000000"/>
                </a:solidFill>
                <a:latin typeface="Arial"/>
                <a:ea typeface="Arial"/>
                <a:cs typeface="Arial"/>
                <a:sym typeface="Arial"/>
              </a:rPr>
              <a:t>Προωθεί τη συζήτηση</a:t>
            </a:r>
            <a:endParaRPr/>
          </a:p>
          <a:p>
            <a:pPr indent="0" lvl="0" marL="0" marR="0" rtl="0" algn="l">
              <a:lnSpc>
                <a:spcPct val="150000"/>
              </a:lnSpc>
              <a:spcBef>
                <a:spcPts val="600"/>
              </a:spcBef>
              <a:spcAft>
                <a:spcPts val="0"/>
              </a:spcAft>
              <a:buNone/>
            </a:pPr>
            <a:r>
              <a:t/>
            </a:r>
            <a:endParaRPr b="0" i="0" sz="1800" u="none" cap="none" strike="noStrike">
              <a:solidFill>
                <a:srgbClr val="000000"/>
              </a:solidFill>
              <a:latin typeface="Arial"/>
              <a:ea typeface="Arial"/>
              <a:cs typeface="Arial"/>
              <a:sym typeface="Arial"/>
            </a:endParaRPr>
          </a:p>
          <a:p>
            <a:pPr indent="-342900" lvl="0" marL="342900" marR="0" rtl="0" algn="l">
              <a:lnSpc>
                <a:spcPct val="150000"/>
              </a:lnSpc>
              <a:spcBef>
                <a:spcPts val="600"/>
              </a:spcBef>
              <a:spcAft>
                <a:spcPts val="0"/>
              </a:spcAft>
              <a:buClr>
                <a:srgbClr val="000000"/>
              </a:buClr>
              <a:buSzPts val="2000"/>
              <a:buFont typeface="Cambria"/>
              <a:buChar char="•"/>
            </a:pPr>
            <a:r>
              <a:rPr b="0" i="0" lang="en-GB" sz="2000" u="none" cap="none" strike="noStrike">
                <a:solidFill>
                  <a:srgbClr val="000000"/>
                </a:solidFill>
                <a:latin typeface="Arial"/>
                <a:ea typeface="Arial"/>
                <a:cs typeface="Arial"/>
                <a:sym typeface="Arial"/>
              </a:rPr>
              <a:t>Παρέχει οπτική επισκόπηση</a:t>
            </a:r>
            <a:endParaRPr/>
          </a:p>
          <a:p>
            <a:pPr indent="-342900" lvl="0" marL="342900" marR="0" rtl="0" algn="l">
              <a:lnSpc>
                <a:spcPct val="150000"/>
              </a:lnSpc>
              <a:spcBef>
                <a:spcPts val="600"/>
              </a:spcBef>
              <a:spcAft>
                <a:spcPts val="0"/>
              </a:spcAft>
              <a:buClr>
                <a:srgbClr val="000000"/>
              </a:buClr>
              <a:buSzPts val="2000"/>
              <a:buFont typeface="Cambria"/>
              <a:buChar char="•"/>
            </a:pPr>
            <a:r>
              <a:rPr b="0" i="0" lang="en-GB" sz="2000" u="none" cap="none" strike="noStrike">
                <a:solidFill>
                  <a:srgbClr val="000000"/>
                </a:solidFill>
                <a:latin typeface="Arial"/>
                <a:ea typeface="Arial"/>
                <a:cs typeface="Arial"/>
                <a:sym typeface="Arial"/>
              </a:rPr>
              <a:t>Ένταξη και Σύνθεση</a:t>
            </a:r>
            <a:endParaRPr/>
          </a:p>
          <a:p>
            <a:pPr indent="-342900" lvl="0" marL="342900" marR="0" rtl="0" algn="l">
              <a:lnSpc>
                <a:spcPct val="150000"/>
              </a:lnSpc>
              <a:spcBef>
                <a:spcPts val="600"/>
              </a:spcBef>
              <a:spcAft>
                <a:spcPts val="0"/>
              </a:spcAft>
              <a:buClr>
                <a:srgbClr val="000000"/>
              </a:buClr>
              <a:buSzPts val="2000"/>
              <a:buFont typeface="Cambria"/>
              <a:buChar char="•"/>
            </a:pPr>
            <a:r>
              <a:rPr b="0" i="0" lang="en-GB" sz="2000" u="none" cap="none" strike="noStrike">
                <a:solidFill>
                  <a:srgbClr val="000000"/>
                </a:solidFill>
                <a:latin typeface="Arial"/>
                <a:ea typeface="Arial"/>
                <a:cs typeface="Arial"/>
                <a:sym typeface="Arial"/>
              </a:rPr>
              <a:t>Προωθεί τη Συνεργασία</a:t>
            </a:r>
            <a:endParaRPr b="0" i="0" sz="2000" u="none" cap="none" strike="noStrike">
              <a:solidFill>
                <a:srgbClr val="000000"/>
              </a:solidFill>
              <a:latin typeface="Arial"/>
              <a:ea typeface="Arial"/>
              <a:cs typeface="Arial"/>
              <a:sym typeface="Arial"/>
            </a:endParaRPr>
          </a:p>
        </p:txBody>
      </p:sp>
      <p:sp>
        <p:nvSpPr>
          <p:cNvPr id="170" name="Google Shape;170;p29"/>
          <p:cNvSpPr/>
          <p:nvPr/>
        </p:nvSpPr>
        <p:spPr>
          <a:xfrm>
            <a:off x="457200" y="1622317"/>
            <a:ext cx="8006862" cy="3153492"/>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b="0" i="0" lang="en-GB" sz="2200" u="none" cap="none" strike="noStrike">
                <a:solidFill>
                  <a:srgbClr val="000000"/>
                </a:solidFill>
                <a:latin typeface="Arial"/>
                <a:ea typeface="Arial"/>
                <a:cs typeface="Arial"/>
                <a:sym typeface="Arial"/>
              </a:rPr>
              <a:t>Η διεξαγωγή μιας ανάλυσης SWOT επιτρέπει σε μια επιχείρηση να διοχετεύσει την εστίασή της σε εκείνους τους τομείς που παρουσιάζουν τις μεγαλύτερες ευκαιρίες και εκείνες τις ικανότητες στις οποίες είναι ισχυρότερη.</a:t>
            </a:r>
            <a:endParaRPr/>
          </a:p>
          <a:p>
            <a:pPr indent="0" lvl="0" marL="0" marR="0" rtl="0" algn="just">
              <a:lnSpc>
                <a:spcPct val="150000"/>
              </a:lnSpc>
              <a:spcBef>
                <a:spcPts val="600"/>
              </a:spcBef>
              <a:spcAft>
                <a:spcPts val="0"/>
              </a:spcAft>
              <a:buNone/>
            </a:pPr>
            <a:r>
              <a:rPr b="0" i="0" lang="en-GB" sz="2200" u="none" cap="none" strike="noStrike">
                <a:solidFill>
                  <a:srgbClr val="000000"/>
                </a:solidFill>
                <a:latin typeface="Arial"/>
                <a:ea typeface="Arial"/>
                <a:cs typeface="Arial"/>
                <a:sym typeface="Arial"/>
              </a:rPr>
              <a:t>Μερικά οφέλη από την εκτέλεση μιας ανάλυσης SWOT περιλαμβάνουν:</a:t>
            </a:r>
            <a:endParaRPr b="0" i="0" sz="2200" u="none" cap="none" strike="noStrike">
              <a:solidFill>
                <a:srgbClr val="000000"/>
              </a:solidFill>
              <a:latin typeface="Cambria"/>
              <a:ea typeface="Cambria"/>
              <a:cs typeface="Cambria"/>
              <a:sym typeface="Cambria"/>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30"/>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rgbClr val="66C0C4"/>
              </a:buClr>
              <a:buSzPts val="3600"/>
              <a:buFont typeface="Arial"/>
              <a:buNone/>
            </a:pPr>
            <a:r>
              <a:rPr lang="en-GB"/>
              <a:t>4.1 Στρατηγικές Σκέψης</a:t>
            </a:r>
            <a:endParaRPr/>
          </a:p>
        </p:txBody>
      </p:sp>
      <p:sp>
        <p:nvSpPr>
          <p:cNvPr id="176" name="Google Shape;176;p30"/>
          <p:cNvSpPr txBox="1"/>
          <p:nvPr>
            <p:ph idx="1" type="body"/>
          </p:nvPr>
        </p:nvSpPr>
        <p:spPr>
          <a:xfrm>
            <a:off x="457200" y="1752600"/>
            <a:ext cx="7620000" cy="4671646"/>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100000"/>
              </a:lnSpc>
              <a:spcBef>
                <a:spcPts val="970"/>
              </a:spcBef>
              <a:spcAft>
                <a:spcPts val="0"/>
              </a:spcAft>
              <a:buSzPct val="100000"/>
              <a:buNone/>
            </a:pPr>
            <a:r>
              <a:rPr b="0" lang="en-GB" sz="3000"/>
              <a:t>Για να αποφύγετε προβλήματα, καθυστερήσεις ή απόρριψη από τους επενδυτές, είναι καλύτερο να ακολουθήσετε </a:t>
            </a:r>
            <a:r>
              <a:rPr lang="en-GB" sz="3000"/>
              <a:t>στρατηγικές σκέψης</a:t>
            </a:r>
            <a:r>
              <a:rPr b="0" lang="en-GB" sz="3000"/>
              <a:t>. Για να αποκτήσετε ένα ανταγωνιστικό πλεονέκτημα, είναι σημαντικό να σκεφτόμαστε στρατηγικά στην επιχειρηματικότητα.</a:t>
            </a:r>
            <a:endParaRPr/>
          </a:p>
          <a:p>
            <a:pPr indent="0" lvl="0" marL="0" rtl="0" algn="l">
              <a:lnSpc>
                <a:spcPct val="100000"/>
              </a:lnSpc>
              <a:spcBef>
                <a:spcPts val="970"/>
              </a:spcBef>
              <a:spcAft>
                <a:spcPts val="0"/>
              </a:spcAft>
              <a:buSzPct val="100000"/>
              <a:buNone/>
            </a:pPr>
            <a:r>
              <a:rPr b="0" lang="en-GB" sz="3000"/>
              <a:t>Αυτή η διαδικασία συνήθως περιλαμβάνει:</a:t>
            </a:r>
            <a:endParaRPr b="0" sz="3000"/>
          </a:p>
          <a:p>
            <a:pPr indent="-457200" lvl="0" marL="457200" rtl="0" algn="l">
              <a:lnSpc>
                <a:spcPct val="100000"/>
              </a:lnSpc>
              <a:spcBef>
                <a:spcPts val="970"/>
              </a:spcBef>
              <a:spcAft>
                <a:spcPts val="0"/>
              </a:spcAft>
              <a:buClr>
                <a:schemeClr val="dk1"/>
              </a:buClr>
              <a:buSzPct val="100000"/>
              <a:buFont typeface="Arial"/>
              <a:buChar char="•"/>
            </a:pPr>
            <a:r>
              <a:rPr b="0" lang="en-GB" sz="3000"/>
              <a:t>Βλέποντας τη μεγάλη εικόνα</a:t>
            </a:r>
            <a:endParaRPr/>
          </a:p>
          <a:p>
            <a:pPr indent="-457200" lvl="0" marL="457200" rtl="0" algn="l">
              <a:lnSpc>
                <a:spcPct val="100000"/>
              </a:lnSpc>
              <a:spcBef>
                <a:spcPts val="970"/>
              </a:spcBef>
              <a:spcAft>
                <a:spcPts val="0"/>
              </a:spcAft>
              <a:buClr>
                <a:schemeClr val="dk1"/>
              </a:buClr>
              <a:buSzPct val="100000"/>
              <a:buFont typeface="Arial"/>
              <a:buChar char="•"/>
            </a:pPr>
            <a:r>
              <a:rPr b="0" lang="en-GB" sz="3000"/>
              <a:t>Προγραμματισμός εκ των προτέρων</a:t>
            </a:r>
            <a:endParaRPr/>
          </a:p>
          <a:p>
            <a:pPr indent="-457200" lvl="0" marL="457200" rtl="0" algn="l">
              <a:lnSpc>
                <a:spcPct val="100000"/>
              </a:lnSpc>
              <a:spcBef>
                <a:spcPts val="970"/>
              </a:spcBef>
              <a:spcAft>
                <a:spcPts val="0"/>
              </a:spcAft>
              <a:buClr>
                <a:schemeClr val="dk1"/>
              </a:buClr>
              <a:buSzPct val="100000"/>
              <a:buFont typeface="Arial"/>
              <a:buChar char="•"/>
            </a:pPr>
            <a:r>
              <a:rPr b="0" lang="en-GB" sz="3000"/>
              <a:t>Μετατρέποντας τη σκέψη σε πράξη</a:t>
            </a:r>
            <a:endParaRPr b="0" sz="3000"/>
          </a:p>
          <a:p>
            <a:pPr indent="0" lvl="0" marL="0" rtl="0" algn="l">
              <a:lnSpc>
                <a:spcPct val="100000"/>
              </a:lnSpc>
              <a:spcBef>
                <a:spcPts val="970"/>
              </a:spcBef>
              <a:spcAft>
                <a:spcPts val="0"/>
              </a:spcAft>
              <a:buClr>
                <a:schemeClr val="dk1"/>
              </a:buClr>
              <a:buSzPct val="100000"/>
              <a:buNone/>
            </a:pPr>
            <a:r>
              <a:t/>
            </a:r>
            <a:endParaRPr/>
          </a:p>
          <a:p>
            <a:pPr indent="0" lvl="0" marL="0" rtl="0" algn="l">
              <a:lnSpc>
                <a:spcPct val="100000"/>
              </a:lnSpc>
              <a:spcBef>
                <a:spcPts val="970"/>
              </a:spcBef>
              <a:spcAft>
                <a:spcPts val="0"/>
              </a:spcAft>
              <a:buClr>
                <a:schemeClr val="dk1"/>
              </a:buClr>
              <a:buSzPct val="100000"/>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31"/>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rgbClr val="66C0C4"/>
              </a:buClr>
              <a:buSzPts val="3600"/>
              <a:buFont typeface="Arial"/>
              <a:buNone/>
            </a:pPr>
            <a:r>
              <a:rPr lang="en-GB"/>
              <a:t>4.2 Βλέποντας τη «μεγάλη εικόνα»</a:t>
            </a:r>
            <a:endParaRPr/>
          </a:p>
        </p:txBody>
      </p:sp>
      <p:sp>
        <p:nvSpPr>
          <p:cNvPr id="182" name="Google Shape;182;p31"/>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970"/>
              </a:spcBef>
              <a:spcAft>
                <a:spcPts val="0"/>
              </a:spcAft>
              <a:buClr>
                <a:schemeClr val="dk1"/>
              </a:buClr>
              <a:buSzPts val="2000"/>
              <a:buNone/>
            </a:pPr>
            <a:r>
              <a:t/>
            </a:r>
            <a:endParaRPr/>
          </a:p>
          <a:p>
            <a:pPr indent="0" lvl="0" marL="0" rtl="0" algn="l">
              <a:lnSpc>
                <a:spcPct val="100000"/>
              </a:lnSpc>
              <a:spcBef>
                <a:spcPts val="970"/>
              </a:spcBef>
              <a:spcAft>
                <a:spcPts val="0"/>
              </a:spcAft>
              <a:buClr>
                <a:schemeClr val="dk1"/>
              </a:buClr>
              <a:buSzPts val="3000"/>
              <a:buNone/>
            </a:pPr>
            <a:r>
              <a:rPr lang="en-GB" sz="3000"/>
              <a:t>Η σκέψη της μεγάλης εικόνας </a:t>
            </a:r>
            <a:r>
              <a:rPr b="0" lang="en-GB" sz="3000"/>
              <a:t>εκτείνεται πέρα από βραχυπρόθεσμα και εξετάζει πώς μια επιχειρηματικότητα μπορεί να πετύχει μακροπρόθεσμα.</a:t>
            </a:r>
            <a:endParaRPr/>
          </a:p>
          <a:p>
            <a:pPr indent="0" lvl="0" marL="0" rtl="0" algn="l">
              <a:lnSpc>
                <a:spcPct val="100000"/>
              </a:lnSpc>
              <a:spcBef>
                <a:spcPts val="970"/>
              </a:spcBef>
              <a:spcAft>
                <a:spcPts val="0"/>
              </a:spcAft>
              <a:buClr>
                <a:schemeClr val="dk1"/>
              </a:buClr>
              <a:buSzPts val="3000"/>
              <a:buNone/>
            </a:pPr>
            <a:r>
              <a:rPr b="0" lang="en-GB" sz="3000"/>
              <a:t>Σας βοηθά να δημιουργήσετε ένα όραμα για τις ευκαιρίες που έχετε μπροστά σας</a:t>
            </a:r>
            <a:endParaRPr b="0" sz="30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32"/>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rgbClr val="66C0C4"/>
              </a:buClr>
              <a:buSzPts val="3600"/>
              <a:buFont typeface="Arial"/>
              <a:buNone/>
            </a:pPr>
            <a:r>
              <a:rPr lang="en-GB"/>
              <a:t>4.3 Προγραμματισμός εκ των προτέρων</a:t>
            </a:r>
            <a:endParaRPr/>
          </a:p>
        </p:txBody>
      </p:sp>
      <p:sp>
        <p:nvSpPr>
          <p:cNvPr id="188" name="Google Shape;188;p32"/>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970"/>
              </a:spcBef>
              <a:spcAft>
                <a:spcPts val="0"/>
              </a:spcAft>
              <a:buClr>
                <a:schemeClr val="dk1"/>
              </a:buClr>
              <a:buSzPts val="3000"/>
              <a:buNone/>
            </a:pPr>
            <a:r>
              <a:rPr b="0" lang="en-GB" sz="3000"/>
              <a:t>Οι στρατηγικοί στοχαστές μπορούν να </a:t>
            </a:r>
            <a:r>
              <a:rPr lang="en-GB" sz="3000">
                <a:solidFill>
                  <a:schemeClr val="dk1"/>
                </a:solidFill>
              </a:rPr>
              <a:t>προγραμματίσουν</a:t>
            </a:r>
            <a:r>
              <a:rPr b="0" lang="en-GB" sz="3000"/>
              <a:t> το μέλλον και να </a:t>
            </a:r>
            <a:r>
              <a:rPr lang="en-GB" sz="3000"/>
              <a:t>προβλέψουν</a:t>
            </a:r>
            <a:r>
              <a:rPr b="0" lang="en-GB" sz="3000"/>
              <a:t> πιθανά προβλήματα.</a:t>
            </a:r>
            <a:endParaRPr/>
          </a:p>
          <a:p>
            <a:pPr indent="0" lvl="0" marL="0" rtl="0" algn="l">
              <a:lnSpc>
                <a:spcPct val="100000"/>
              </a:lnSpc>
              <a:spcBef>
                <a:spcPts val="970"/>
              </a:spcBef>
              <a:spcAft>
                <a:spcPts val="0"/>
              </a:spcAft>
              <a:buClr>
                <a:schemeClr val="dk1"/>
              </a:buClr>
              <a:buSzPts val="3000"/>
              <a:buNone/>
            </a:pPr>
            <a:r>
              <a:rPr b="0" lang="en-GB" sz="3000"/>
              <a:t>Το να έχετε ένα εφεδρικό σχέδιο σας βοηθά πάντα όταν τα πράγματα δεν πάνε όπως τα σχεδιάζετε.</a:t>
            </a:r>
            <a:endParaRPr b="0" sz="30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33"/>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rgbClr val="66C0C4"/>
              </a:buClr>
              <a:buSzPts val="2800"/>
              <a:buFont typeface="Arial Black"/>
              <a:buNone/>
            </a:pPr>
            <a:r>
              <a:rPr lang="en-GB"/>
              <a:t>5.1	Γιατί μπορεί να αποτύχει ένα επιχειρηματικό σχέδιο;</a:t>
            </a:r>
            <a:endParaRPr/>
          </a:p>
        </p:txBody>
      </p:sp>
      <p:sp>
        <p:nvSpPr>
          <p:cNvPr id="194" name="Google Shape;194;p33"/>
          <p:cNvSpPr/>
          <p:nvPr/>
        </p:nvSpPr>
        <p:spPr>
          <a:xfrm>
            <a:off x="359228" y="1813625"/>
            <a:ext cx="8425543" cy="4493538"/>
          </a:xfrm>
          <a:prstGeom prst="rect">
            <a:avLst/>
          </a:prstGeom>
          <a:noFill/>
          <a:ln>
            <a:noFill/>
          </a:ln>
        </p:spPr>
        <p:txBody>
          <a:bodyPr anchorCtr="0" anchor="t" bIns="45700" lIns="91425" spcFirstLastPara="1" rIns="91425" wrap="square" tIns="45700">
            <a:spAutoFit/>
          </a:bodyPr>
          <a:lstStyle/>
          <a:p>
            <a:pPr indent="-457200" lvl="0" marL="457200" marR="0" rtl="0" algn="l">
              <a:lnSpc>
                <a:spcPct val="100000"/>
              </a:lnSpc>
              <a:spcBef>
                <a:spcPts val="0"/>
              </a:spcBef>
              <a:spcAft>
                <a:spcPts val="0"/>
              </a:spcAft>
              <a:buClr>
                <a:srgbClr val="000000"/>
              </a:buClr>
              <a:buSzPts val="2600"/>
              <a:buFont typeface="Arial"/>
              <a:buChar char="•"/>
            </a:pPr>
            <a:r>
              <a:rPr b="0" i="0" lang="en-GB" sz="2600" u="none" cap="none" strike="noStrike">
                <a:solidFill>
                  <a:srgbClr val="000000"/>
                </a:solidFill>
                <a:latin typeface="Arial"/>
                <a:ea typeface="Arial"/>
                <a:cs typeface="Arial"/>
                <a:sym typeface="Arial"/>
              </a:rPr>
              <a:t>Ακόμα κι αν υπάρχει ένα καλό επιχειρηματικό σχέδιο, μπορεί να αποτύχει, ειδικά αν το σχέδιο δεν τηρηθεί!</a:t>
            </a:r>
            <a:endParaRPr b="0" i="0" sz="26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rgbClr val="000000"/>
              </a:buClr>
              <a:buSzPts val="2600"/>
              <a:buFont typeface="Arial"/>
              <a:buChar char="•"/>
            </a:pPr>
            <a:r>
              <a:rPr b="0" i="0" lang="en-GB" sz="2600" u="none" cap="none" strike="noStrike">
                <a:solidFill>
                  <a:srgbClr val="000000"/>
                </a:solidFill>
                <a:latin typeface="Arial"/>
                <a:ea typeface="Arial"/>
                <a:cs typeface="Arial"/>
                <a:sym typeface="Arial"/>
              </a:rPr>
              <a:t>Ακόμη και όταν ακολουθείται το σχέδιο, αν υπάρχουν κακές υποθέσεις σχετικά με τις προβλέψεις σας, μπορεί να εμπλακείτε σε ελλείψεις ταμειακών ροών και προϋπολογισμούς εκτός ελέγχου.</a:t>
            </a:r>
            <a:endParaRPr/>
          </a:p>
          <a:p>
            <a:pPr indent="-457200" lvl="0" marL="457200" marR="0" rtl="0" algn="l">
              <a:lnSpc>
                <a:spcPct val="100000"/>
              </a:lnSpc>
              <a:spcBef>
                <a:spcPts val="0"/>
              </a:spcBef>
              <a:spcAft>
                <a:spcPts val="0"/>
              </a:spcAft>
              <a:buClr>
                <a:srgbClr val="000000"/>
              </a:buClr>
              <a:buSzPts val="2600"/>
              <a:buFont typeface="Arial"/>
              <a:buChar char="•"/>
            </a:pPr>
            <a:r>
              <a:rPr b="0" i="0" lang="en-GB" sz="2600" u="none" cap="none" strike="noStrike">
                <a:solidFill>
                  <a:srgbClr val="000000"/>
                </a:solidFill>
                <a:latin typeface="Arial"/>
                <a:ea typeface="Arial"/>
                <a:cs typeface="Arial"/>
                <a:sym typeface="Arial"/>
              </a:rPr>
              <a:t>Οι αγορές και η οικονομία μπορούν επίσης να αλλάξουν.</a:t>
            </a:r>
            <a:endParaRPr/>
          </a:p>
          <a:p>
            <a:pPr indent="-457200" lvl="0" marL="457200" marR="0" rtl="0" algn="l">
              <a:lnSpc>
                <a:spcPct val="100000"/>
              </a:lnSpc>
              <a:spcBef>
                <a:spcPts val="0"/>
              </a:spcBef>
              <a:spcAft>
                <a:spcPts val="0"/>
              </a:spcAft>
              <a:buClr>
                <a:srgbClr val="000000"/>
              </a:buClr>
              <a:buSzPts val="2600"/>
              <a:buFont typeface="Arial"/>
              <a:buChar char="•"/>
            </a:pPr>
            <a:r>
              <a:rPr b="0" i="0" lang="en-GB" sz="2600" u="none" cap="none" strike="noStrike">
                <a:solidFill>
                  <a:srgbClr val="000000"/>
                </a:solidFill>
                <a:latin typeface="Arial"/>
                <a:ea typeface="Arial"/>
                <a:cs typeface="Arial"/>
                <a:sym typeface="Arial"/>
              </a:rPr>
              <a:t>Χωρίς ενσωματωμένη ευελιξία στο επιχειρηματικό σας σχέδιο, ενδέχεται να μην μπορείτε να στραφείτε σε ένα νέο μάθημα όπως απαιτείται.</a:t>
            </a:r>
            <a:endParaRPr b="0" i="0" sz="26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34"/>
          <p:cNvSpPr txBox="1"/>
          <p:nvPr>
            <p:ph idx="1" type="body"/>
          </p:nvPr>
        </p:nvSpPr>
        <p:spPr>
          <a:xfrm>
            <a:off x="457200" y="1959429"/>
            <a:ext cx="8229600" cy="4687555"/>
          </a:xfrm>
          <a:prstGeom prst="rect">
            <a:avLst/>
          </a:prstGeom>
          <a:noFill/>
          <a:ln>
            <a:noFill/>
          </a:ln>
        </p:spPr>
        <p:txBody>
          <a:bodyPr anchorCtr="0" anchor="t" bIns="45700" lIns="91425" spcFirstLastPara="1" rIns="91425" wrap="square" tIns="45700">
            <a:normAutofit fontScale="77500" lnSpcReduction="20000"/>
          </a:bodyPr>
          <a:lstStyle/>
          <a:p>
            <a:pPr indent="-457200" lvl="0" marL="685800" rtl="0" algn="l">
              <a:lnSpc>
                <a:spcPct val="100000"/>
              </a:lnSpc>
              <a:spcBef>
                <a:spcPts val="640"/>
              </a:spcBef>
              <a:spcAft>
                <a:spcPts val="0"/>
              </a:spcAft>
              <a:buSzPct val="137634"/>
              <a:buFont typeface="Arial"/>
              <a:buChar char="•"/>
            </a:pPr>
            <a:r>
              <a:rPr b="0" lang="en-GB" sz="3000"/>
              <a:t>Ένας σημαντικότερος λόγος ύπαρξης ενός επιχειρηματικού σχεδίου είναι να δώσει στους ιδιοκτήτες μια σαφή εικόνα των στόχων, των πόρων, του πιθανού κόστους και των μειονεκτημάτων ορισμένων επιχειρηματικών αποφάσεων.</a:t>
            </a:r>
            <a:endParaRPr/>
          </a:p>
          <a:p>
            <a:pPr indent="-457200" lvl="0" marL="685800" rtl="0" algn="l">
              <a:lnSpc>
                <a:spcPct val="100000"/>
              </a:lnSpc>
              <a:spcBef>
                <a:spcPts val="640"/>
              </a:spcBef>
              <a:spcAft>
                <a:spcPts val="0"/>
              </a:spcAft>
              <a:buSzPct val="137634"/>
              <a:buFont typeface="Arial"/>
              <a:buChar char="•"/>
            </a:pPr>
            <a:r>
              <a:rPr b="0" lang="en-GB" sz="3000"/>
              <a:t>Καλά προετοιμασμένο και εκτελεσμένο επιχειρηματικό σχέδιο καθώς είναι το πιο κρίσιμο επιχειρηματικό έγγραφο του επιχειρηματία.</a:t>
            </a:r>
            <a:endParaRPr/>
          </a:p>
          <a:p>
            <a:pPr indent="-457200" lvl="0" marL="685800" rtl="0" algn="l">
              <a:lnSpc>
                <a:spcPct val="100000"/>
              </a:lnSpc>
              <a:spcBef>
                <a:spcPts val="640"/>
              </a:spcBef>
              <a:spcAft>
                <a:spcPts val="0"/>
              </a:spcAft>
              <a:buSzPct val="137634"/>
              <a:buFont typeface="Arial"/>
              <a:buChar char="•"/>
            </a:pPr>
            <a:r>
              <a:rPr b="0" lang="en-GB" sz="3000"/>
              <a:t>Καθώς ο αριθμός των νέων επιχειρήσεων αυξάνεται κάθε χρόνο, ο ανταγωνισμός για χρηματοδότηση είναι μεγαλύτερος από ποτέ. Ένα καλά σχεδιασμένο επιχειρηματικό σχέδιο εξακολουθεί να είναι το πιο αποτελεσματικό εργαλείο για την επίτευξη μακροπρόθεσμων στόχων και της επιτυχίας.</a:t>
            </a:r>
            <a:endParaRPr b="0" sz="3000"/>
          </a:p>
        </p:txBody>
      </p:sp>
      <p:sp>
        <p:nvSpPr>
          <p:cNvPr id="200" name="Google Shape;200;p34"/>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rgbClr val="66C0C4"/>
              </a:buClr>
              <a:buSzPts val="2800"/>
              <a:buFont typeface="Arial Black"/>
              <a:buNone/>
            </a:pPr>
            <a:r>
              <a:rPr lang="en-GB"/>
              <a:t>5.2	Σκέψεις για ένα Επιχειρηματικό Σχέδιο</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7"/>
          <p:cNvSpPr txBox="1"/>
          <p:nvPr>
            <p:ph idx="1" type="body"/>
          </p:nvPr>
        </p:nvSpPr>
        <p:spPr>
          <a:xfrm>
            <a:off x="1071006" y="1771707"/>
            <a:ext cx="7001988" cy="2954672"/>
          </a:xfrm>
          <a:prstGeom prst="rect">
            <a:avLst/>
          </a:prstGeom>
          <a:noFill/>
          <a:ln>
            <a:noFill/>
          </a:ln>
        </p:spPr>
        <p:txBody>
          <a:bodyPr anchorCtr="0" anchor="t" bIns="45700" lIns="91425" spcFirstLastPara="1" rIns="91425" wrap="square" tIns="45700">
            <a:normAutofit/>
          </a:bodyPr>
          <a:lstStyle/>
          <a:p>
            <a:pPr indent="-228600" lvl="0" marL="457200" rtl="0" algn="just">
              <a:lnSpc>
                <a:spcPct val="100000"/>
              </a:lnSpc>
              <a:spcBef>
                <a:spcPts val="320"/>
              </a:spcBef>
              <a:spcAft>
                <a:spcPts val="0"/>
              </a:spcAft>
              <a:buSzPts val="1600"/>
              <a:buNone/>
            </a:pPr>
            <a:r>
              <a:rPr b="0" lang="en-GB" sz="3000">
                <a:latin typeface="Arial"/>
                <a:ea typeface="Arial"/>
                <a:cs typeface="Arial"/>
                <a:sym typeface="Arial"/>
              </a:rPr>
              <a:t>  Σε αυτή την ενότητα, θα μάθετε να προετοιμάζετε μια γραπτή περιγραφή του μέλλοντος της επιχείρησής σας. Θα μάθετε τι είναι ένα επιχειρηματικό σχέδιο, τη χρησιμότητα ενός τέτοιου σχεδίου και πώς να το γράψετε.</a:t>
            </a:r>
            <a:endParaRPr b="0" sz="3000">
              <a:latin typeface="Arial"/>
              <a:ea typeface="Arial"/>
              <a:cs typeface="Arial"/>
              <a:sym typeface="Arial"/>
            </a:endParaRPr>
          </a:p>
          <a:p>
            <a:pPr indent="0" lvl="1" marL="685800" rtl="0" algn="l">
              <a:lnSpc>
                <a:spcPct val="100000"/>
              </a:lnSpc>
              <a:spcBef>
                <a:spcPts val="600"/>
              </a:spcBef>
              <a:spcAft>
                <a:spcPts val="0"/>
              </a:spcAft>
              <a:buSzPts val="2800"/>
              <a:buNone/>
            </a:pPr>
            <a:r>
              <a:t/>
            </a:r>
            <a:endParaRPr b="0"/>
          </a:p>
        </p:txBody>
      </p:sp>
      <p:sp>
        <p:nvSpPr>
          <p:cNvPr id="87" name="Google Shape;87;p17"/>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rgbClr val="66C0C4"/>
              </a:buClr>
              <a:buSzPts val="2800"/>
              <a:buFont typeface="Arial Black"/>
              <a:buNone/>
            </a:pPr>
            <a:r>
              <a:rPr lang="en-GB"/>
              <a:t>Εισαγωγή</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35"/>
          <p:cNvSpPr txBox="1"/>
          <p:nvPr/>
        </p:nvSpPr>
        <p:spPr>
          <a:xfrm>
            <a:off x="673000" y="648475"/>
            <a:ext cx="6549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 name="Google Shape;207;p35"/>
          <p:cNvSpPr txBox="1"/>
          <p:nvPr/>
        </p:nvSpPr>
        <p:spPr>
          <a:xfrm>
            <a:off x="673000" y="589802"/>
            <a:ext cx="5906124" cy="132343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GB" sz="4000" u="none" cap="none" strike="noStrike">
                <a:solidFill>
                  <a:srgbClr val="398F98"/>
                </a:solidFill>
                <a:latin typeface="Calibri"/>
                <a:ea typeface="Calibri"/>
                <a:cs typeface="Calibri"/>
                <a:sym typeface="Calibri"/>
              </a:rPr>
              <a:t>Σημείωση περί πνευματικών δικαιωμάτων</a:t>
            </a:r>
            <a:endParaRPr/>
          </a:p>
        </p:txBody>
      </p:sp>
      <p:sp>
        <p:nvSpPr>
          <p:cNvPr id="208" name="Google Shape;208;p35"/>
          <p:cNvSpPr txBox="1"/>
          <p:nvPr/>
        </p:nvSpPr>
        <p:spPr>
          <a:xfrm>
            <a:off x="425495" y="2070991"/>
            <a:ext cx="8293009" cy="3108543"/>
          </a:xfrm>
          <a:prstGeom prst="rect">
            <a:avLst/>
          </a:prstGeom>
          <a:noFill/>
          <a:ln>
            <a:noFill/>
          </a:ln>
        </p:spPr>
        <p:txBody>
          <a:bodyPr anchorCtr="0" anchor="t" bIns="45700" lIns="91425" spcFirstLastPara="1" rIns="91425" wrap="square" tIns="45700">
            <a:spAutoFit/>
          </a:bodyPr>
          <a:lstStyle/>
          <a:p>
            <a:pPr indent="-457200" lvl="0" marL="457200" marR="0" rtl="0" algn="just">
              <a:lnSpc>
                <a:spcPct val="100000"/>
              </a:lnSpc>
              <a:spcBef>
                <a:spcPts val="0"/>
              </a:spcBef>
              <a:spcAft>
                <a:spcPts val="0"/>
              </a:spcAft>
              <a:buClr>
                <a:srgbClr val="000000"/>
              </a:buClr>
              <a:buSzPts val="1400"/>
              <a:buFont typeface="Noto Sans Symbols"/>
              <a:buChar char="⮚"/>
            </a:pPr>
            <a:r>
              <a:rPr b="0" i="0" lang="en-GB" sz="1400" u="none" cap="none" strike="noStrike">
                <a:solidFill>
                  <a:srgbClr val="000000"/>
                </a:solidFill>
                <a:latin typeface="Arial"/>
                <a:ea typeface="Arial"/>
                <a:cs typeface="Arial"/>
                <a:sym typeface="Arial"/>
              </a:rPr>
              <a:t>Copyright © Members of the </a:t>
            </a:r>
            <a:r>
              <a:rPr b="0" i="1" lang="en-GB" sz="1400" u="none" cap="none" strike="noStrike">
                <a:solidFill>
                  <a:srgbClr val="000000"/>
                </a:solidFill>
                <a:latin typeface="Arial"/>
                <a:ea typeface="Arial"/>
                <a:cs typeface="Arial"/>
                <a:sym typeface="Arial"/>
              </a:rPr>
              <a:t>Enhancing Young People Skills and Competencies in Social Entrepreneurship by Virtual Reality </a:t>
            </a:r>
            <a:r>
              <a:rPr b="0" i="0" lang="en-GB" sz="1400" u="none" cap="none" strike="noStrike">
                <a:solidFill>
                  <a:srgbClr val="000000"/>
                </a:solidFill>
                <a:latin typeface="Arial"/>
                <a:ea typeface="Arial"/>
                <a:cs typeface="Arial"/>
                <a:sym typeface="Arial"/>
              </a:rPr>
              <a:t>Project, 2021 για λεπτομέρειες σχετικά με το έργο ENTREREALITY </a:t>
            </a:r>
            <a:r>
              <a:rPr b="0" i="0" lang="en-GB" sz="1400" u="sng" cap="none" strike="noStrike">
                <a:solidFill>
                  <a:srgbClr val="000000"/>
                </a:solidFill>
                <a:latin typeface="Arial"/>
                <a:ea typeface="Arial"/>
                <a:cs typeface="Arial"/>
                <a:sym typeface="Arial"/>
                <a:hlinkClick r:id="rId3">
                  <a:extLst>
                    <a:ext uri="{A12FA001-AC4F-418D-AE19-62706E023703}">
                      <ahyp:hlinkClr val="tx"/>
                    </a:ext>
                  </a:extLst>
                </a:hlinkClick>
              </a:rPr>
              <a:t>https://projectentreality.eu/index.php/en/ </a:t>
            </a:r>
            <a:r>
              <a:rPr b="0" i="0" lang="en-GB" sz="1400" u="none" cap="none" strike="noStrike">
                <a:solidFill>
                  <a:srgbClr val="000000"/>
                </a:solidFill>
                <a:latin typeface="Arial"/>
                <a:ea typeface="Arial"/>
                <a:cs typeface="Arial"/>
                <a:sym typeface="Arial"/>
              </a:rPr>
              <a:t>project και τη συνεργασία.</a:t>
            </a:r>
            <a:endParaRPr/>
          </a:p>
          <a:p>
            <a:pPr indent="0" lvl="0" marL="0" marR="0" rtl="0" algn="just">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a:p>
            <a:pPr indent="-457200" lvl="0" marL="457200" marR="0" rtl="0" algn="just">
              <a:lnSpc>
                <a:spcPct val="100000"/>
              </a:lnSpc>
              <a:spcBef>
                <a:spcPts val="0"/>
              </a:spcBef>
              <a:spcAft>
                <a:spcPts val="0"/>
              </a:spcAft>
              <a:buClr>
                <a:srgbClr val="000000"/>
              </a:buClr>
              <a:buSzPts val="1400"/>
              <a:buFont typeface="Noto Sans Symbols"/>
              <a:buChar char="⮚"/>
            </a:pPr>
            <a:r>
              <a:rPr b="0" i="0" lang="en-GB" sz="1400" u="none" cap="none" strike="noStrike">
                <a:solidFill>
                  <a:srgbClr val="000000"/>
                </a:solidFill>
                <a:latin typeface="Arial"/>
                <a:ea typeface="Arial"/>
                <a:cs typeface="Arial"/>
                <a:sym typeface="Arial"/>
              </a:rPr>
              <a:t> Το έργο πρέπει να αποδίδεται με την προσθήκη της ακόλουθης αναφοράς στα αντιγραμμένα στοιχεία: "Copyright © Members of the Entrereality Project, 2021". </a:t>
            </a:r>
            <a:endParaRPr/>
          </a:p>
          <a:p>
            <a:pPr indent="-368300" lvl="0" marL="457200" marR="0" rtl="0" algn="just">
              <a:lnSpc>
                <a:spcPct val="100000"/>
              </a:lnSpc>
              <a:spcBef>
                <a:spcPts val="0"/>
              </a:spcBef>
              <a:spcAft>
                <a:spcPts val="0"/>
              </a:spcAft>
              <a:buClr>
                <a:srgbClr val="000000"/>
              </a:buClr>
              <a:buSzPts val="1400"/>
              <a:buFont typeface="Noto Sans Symbols"/>
              <a:buNone/>
            </a:pPr>
            <a:r>
              <a:t/>
            </a:r>
            <a:endParaRPr b="0" i="0" sz="1400" u="none" cap="none" strike="noStrike">
              <a:solidFill>
                <a:srgbClr val="000000"/>
              </a:solidFill>
              <a:latin typeface="Arial"/>
              <a:ea typeface="Arial"/>
              <a:cs typeface="Arial"/>
              <a:sym typeface="Arial"/>
            </a:endParaRPr>
          </a:p>
          <a:p>
            <a:pPr indent="-457200" lvl="0" marL="457200" marR="0" rtl="0" algn="just">
              <a:lnSpc>
                <a:spcPct val="100000"/>
              </a:lnSpc>
              <a:spcBef>
                <a:spcPts val="0"/>
              </a:spcBef>
              <a:spcAft>
                <a:spcPts val="0"/>
              </a:spcAft>
              <a:buClr>
                <a:srgbClr val="000000"/>
              </a:buClr>
              <a:buSzPts val="1400"/>
              <a:buFont typeface="Noto Sans Symbols"/>
              <a:buChar char="⮚"/>
            </a:pPr>
            <a:r>
              <a:rPr b="0" i="0" lang="en-GB" sz="1400" u="none" cap="none" strike="noStrike">
                <a:solidFill>
                  <a:srgbClr val="000000"/>
                </a:solidFill>
                <a:latin typeface="Arial"/>
                <a:ea typeface="Arial"/>
                <a:cs typeface="Arial"/>
                <a:sym typeface="Arial"/>
              </a:rPr>
              <a:t>Για τη χρήση αυτής της παρουσίασης με τρόπο ή/και για σκοπούς που δεν προβλέπονται στην άδεια χρήσης, απαιτείται η προηγούμενη γραπτή άδεια των κατόχων των πνευματικών δικαιωμάτων. Οι πληροφορίες που περιέχονται στην παρούσα παρουσίαση αντιπροσωπεύουν τις απόψεις των κατόχων των πνευματικών δικαιωμάτων κατά την ημερομηνία δημοσίευσης των εν λόγω απόψεων.</a:t>
            </a:r>
            <a:endParaRPr/>
          </a:p>
          <a:p>
            <a:pPr indent="0" lvl="0" marL="0" marR="0" rtl="0" algn="just">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a:p>
            <a:pPr indent="-368300" lvl="0" marL="457200" marR="0" rtl="0" algn="just">
              <a:lnSpc>
                <a:spcPct val="100000"/>
              </a:lnSpc>
              <a:spcBef>
                <a:spcPts val="0"/>
              </a:spcBef>
              <a:spcAft>
                <a:spcPts val="0"/>
              </a:spcAft>
              <a:buClr>
                <a:srgbClr val="000000"/>
              </a:buClr>
              <a:buSzPts val="1400"/>
              <a:buFont typeface="Noto Sans Symbols"/>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36"/>
          <p:cNvSpPr txBox="1"/>
          <p:nvPr/>
        </p:nvSpPr>
        <p:spPr>
          <a:xfrm>
            <a:off x="673000" y="648475"/>
            <a:ext cx="6549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p36"/>
          <p:cNvSpPr txBox="1"/>
          <p:nvPr/>
        </p:nvSpPr>
        <p:spPr>
          <a:xfrm>
            <a:off x="673000" y="589802"/>
            <a:ext cx="5906124"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GB" sz="4000" u="none" cap="none" strike="noStrike">
                <a:solidFill>
                  <a:srgbClr val="398F98"/>
                </a:solidFill>
                <a:latin typeface="Calibri"/>
                <a:ea typeface="Calibri"/>
                <a:cs typeface="Calibri"/>
                <a:sym typeface="Calibri"/>
              </a:rPr>
              <a:t>Αναφορές</a:t>
            </a:r>
            <a:endParaRPr b="0" i="0" sz="4000" u="none" cap="none" strike="noStrike">
              <a:solidFill>
                <a:srgbClr val="398F98"/>
              </a:solidFill>
              <a:latin typeface="Calibri"/>
              <a:ea typeface="Calibri"/>
              <a:cs typeface="Calibri"/>
              <a:sym typeface="Calibri"/>
            </a:endParaRPr>
          </a:p>
        </p:txBody>
      </p:sp>
      <p:sp>
        <p:nvSpPr>
          <p:cNvPr id="216" name="Google Shape;216;p36"/>
          <p:cNvSpPr txBox="1"/>
          <p:nvPr>
            <p:ph idx="2" type="body"/>
          </p:nvPr>
        </p:nvSpPr>
        <p:spPr>
          <a:xfrm>
            <a:off x="389931" y="1469945"/>
            <a:ext cx="8411029" cy="5078313"/>
          </a:xfrm>
          <a:prstGeom prst="rect">
            <a:avLst/>
          </a:prstGeom>
          <a:noFill/>
          <a:ln>
            <a:noFill/>
          </a:ln>
        </p:spPr>
        <p:txBody>
          <a:bodyPr anchorCtr="0" anchor="ctr" bIns="45700" lIns="91425" spcFirstLastPara="1" rIns="91425" wrap="square" tIns="45700">
            <a:spAutoFit/>
          </a:bodyPr>
          <a:lstStyle/>
          <a:p>
            <a:pPr indent="0" lvl="0" marL="0" rtl="0" algn="l">
              <a:lnSpc>
                <a:spcPct val="100000"/>
              </a:lnSpc>
              <a:spcBef>
                <a:spcPts val="0"/>
              </a:spcBef>
              <a:spcAft>
                <a:spcPts val="0"/>
              </a:spcAft>
              <a:buClr>
                <a:schemeClr val="dk1"/>
              </a:buClr>
              <a:buSzPts val="1600"/>
              <a:buNone/>
            </a:pPr>
            <a:r>
              <a:t/>
            </a:r>
            <a:endParaRPr b="0"/>
          </a:p>
          <a:p>
            <a:pPr indent="-228600" lvl="0" marL="457200" rtl="0" algn="l">
              <a:lnSpc>
                <a:spcPct val="100000"/>
              </a:lnSpc>
              <a:spcBef>
                <a:spcPts val="0"/>
              </a:spcBef>
              <a:spcAft>
                <a:spcPts val="0"/>
              </a:spcAft>
              <a:buClr>
                <a:srgbClr val="000000"/>
              </a:buClr>
              <a:buSzPts val="1600"/>
              <a:buNone/>
            </a:pPr>
            <a:r>
              <a:rPr b="0" lang="en-GB" sz="1400">
                <a:solidFill>
                  <a:srgbClr val="000000"/>
                </a:solidFill>
              </a:rPr>
              <a:t>[1] Nunn, Leslie. (2010). The Importance Of A Good Business Plan. Journal of Business &amp; Economics Research (JBER). 8. 10.19030/jber.v8i2.677.</a:t>
            </a:r>
            <a:endParaRPr/>
          </a:p>
          <a:p>
            <a:pPr indent="-228600" lvl="0" marL="457200" rtl="0" algn="l">
              <a:lnSpc>
                <a:spcPct val="100000"/>
              </a:lnSpc>
              <a:spcBef>
                <a:spcPts val="0"/>
              </a:spcBef>
              <a:spcAft>
                <a:spcPts val="0"/>
              </a:spcAft>
              <a:buClr>
                <a:srgbClr val="000000"/>
              </a:buClr>
              <a:buSzPts val="1600"/>
              <a:buNone/>
            </a:pPr>
            <a:r>
              <a:rPr b="0" lang="en-GB" sz="1400">
                <a:solidFill>
                  <a:srgbClr val="000000"/>
                </a:solidFill>
              </a:rPr>
              <a:t>[2] </a:t>
            </a:r>
            <a:r>
              <a:rPr b="0" lang="en-GB" sz="1400" u="sng">
                <a:solidFill>
                  <a:srgbClr val="000000"/>
                </a:solidFill>
                <a:hlinkClick r:id="rId3">
                  <a:extLst>
                    <a:ext uri="{A12FA001-AC4F-418D-AE19-62706E023703}">
                      <ahyp:hlinkClr val="tx"/>
                    </a:ext>
                  </a:extLst>
                </a:hlinkClick>
              </a:rPr>
              <a:t>https://www.investopedia.com/terms/b/business-plan.asp</a:t>
            </a:r>
            <a:r>
              <a:rPr b="0" lang="en-GB" sz="1400">
                <a:solidFill>
                  <a:srgbClr val="000000"/>
                </a:solidFill>
              </a:rPr>
              <a:t> </a:t>
            </a:r>
            <a:endParaRPr/>
          </a:p>
          <a:p>
            <a:pPr indent="-228600" lvl="0" marL="457200" rtl="0" algn="l">
              <a:lnSpc>
                <a:spcPct val="100000"/>
              </a:lnSpc>
              <a:spcBef>
                <a:spcPts val="0"/>
              </a:spcBef>
              <a:spcAft>
                <a:spcPts val="0"/>
              </a:spcAft>
              <a:buClr>
                <a:srgbClr val="000000"/>
              </a:buClr>
              <a:buSzPts val="1600"/>
              <a:buNone/>
            </a:pPr>
            <a:r>
              <a:rPr b="0" lang="en-GB" sz="1400">
                <a:solidFill>
                  <a:srgbClr val="000000"/>
                </a:solidFill>
              </a:rPr>
              <a:t>[3] </a:t>
            </a:r>
            <a:r>
              <a:rPr b="0" lang="en-GB" sz="1400" u="sng">
                <a:solidFill>
                  <a:srgbClr val="000000"/>
                </a:solidFill>
                <a:hlinkClick r:id="rId4">
                  <a:extLst>
                    <a:ext uri="{A12FA001-AC4F-418D-AE19-62706E023703}">
                      <ahyp:hlinkClr val="tx"/>
                    </a:ext>
                  </a:extLst>
                </a:hlinkClick>
              </a:rPr>
              <a:t>http://www.untag-smd.ac.id/files/Perpustakaan_Digital_1/BUSINESS%20PLAN%20Anatomy%20of%20a%20Business%20Plan%20The%20Step-by-Step%20Guide.PDF</a:t>
            </a:r>
            <a:r>
              <a:rPr b="0" lang="en-GB" sz="1400">
                <a:solidFill>
                  <a:srgbClr val="000000"/>
                </a:solidFill>
              </a:rPr>
              <a:t>  </a:t>
            </a:r>
            <a:endParaRPr/>
          </a:p>
          <a:p>
            <a:pPr indent="-228600" lvl="0" marL="457200" rtl="0" algn="l">
              <a:lnSpc>
                <a:spcPct val="100000"/>
              </a:lnSpc>
              <a:spcBef>
                <a:spcPts val="0"/>
              </a:spcBef>
              <a:spcAft>
                <a:spcPts val="0"/>
              </a:spcAft>
              <a:buClr>
                <a:srgbClr val="000000"/>
              </a:buClr>
              <a:buSzPts val="1600"/>
              <a:buNone/>
            </a:pPr>
            <a:r>
              <a:rPr b="0" lang="en-GB" sz="1400">
                <a:solidFill>
                  <a:srgbClr val="000000"/>
                </a:solidFill>
              </a:rPr>
              <a:t>[4]</a:t>
            </a:r>
            <a:r>
              <a:rPr b="0" lang="en-GB" sz="1400" u="sng">
                <a:solidFill>
                  <a:srgbClr val="000000"/>
                </a:solidFill>
                <a:hlinkClick r:id="rId5">
                  <a:extLst>
                    <a:ext uri="{A12FA001-AC4F-418D-AE19-62706E023703}">
                      <ahyp:hlinkClr val="tx"/>
                    </a:ext>
                  </a:extLst>
                </a:hlinkClick>
              </a:rPr>
              <a:t>https://www.emerald.com/insight/content/doi/10.1108/00251740210437725/full/html?casa_token=8hwIL8Ab4noAAAAA:cREJOyFnBMfj7d1MgG-SYIvltmShOU5Qo9vQuuyuNJRdvPNEtpsZEi5bBVI0IH2Ad89-Nh5C-5XWztIamLmBCAiEZ6bI7x2vNilkdZLZ_-3JBOOsaZViaQ</a:t>
            </a:r>
            <a:r>
              <a:rPr b="0" lang="en-GB" sz="1400">
                <a:solidFill>
                  <a:srgbClr val="000000"/>
                </a:solidFill>
              </a:rPr>
              <a:t>    </a:t>
            </a:r>
            <a:endParaRPr/>
          </a:p>
          <a:p>
            <a:pPr indent="-228600" lvl="0" marL="457200" rtl="0" algn="l">
              <a:lnSpc>
                <a:spcPct val="100000"/>
              </a:lnSpc>
              <a:spcBef>
                <a:spcPts val="0"/>
              </a:spcBef>
              <a:spcAft>
                <a:spcPts val="0"/>
              </a:spcAft>
              <a:buClr>
                <a:srgbClr val="000000"/>
              </a:buClr>
              <a:buSzPts val="1600"/>
              <a:buNone/>
            </a:pPr>
            <a:r>
              <a:rPr b="0" lang="en-GB" sz="1400">
                <a:solidFill>
                  <a:srgbClr val="000000"/>
                </a:solidFill>
              </a:rPr>
              <a:t>[5]https://www.thinklions.com/blog/ask-the-experts-how-long-should-a-business-plan-be/</a:t>
            </a:r>
            <a:endParaRPr/>
          </a:p>
          <a:p>
            <a:pPr indent="-228600" lvl="0" marL="457200" rtl="0" algn="l">
              <a:lnSpc>
                <a:spcPct val="100000"/>
              </a:lnSpc>
              <a:spcBef>
                <a:spcPts val="0"/>
              </a:spcBef>
              <a:spcAft>
                <a:spcPts val="0"/>
              </a:spcAft>
              <a:buClr>
                <a:srgbClr val="000000"/>
              </a:buClr>
              <a:buSzPts val="1600"/>
              <a:buNone/>
            </a:pPr>
            <a:r>
              <a:rPr b="0" lang="en-GB" sz="1400">
                <a:solidFill>
                  <a:srgbClr val="000000"/>
                </a:solidFill>
              </a:rPr>
              <a:t>[6] Burns, P. (1996). The business plan. In: Burns, P., Dewhurst, J. (eds) Small Business and Entrepreneurship. Macmillan Small Business Series. Palgrave, London. https://doi.org/10.1007/978-1-349-24911-4_9  </a:t>
            </a:r>
            <a:endParaRPr/>
          </a:p>
          <a:p>
            <a:pPr indent="-228600" lvl="0" marL="457200" rtl="0" algn="l">
              <a:lnSpc>
                <a:spcPct val="100000"/>
              </a:lnSpc>
              <a:spcBef>
                <a:spcPts val="0"/>
              </a:spcBef>
              <a:spcAft>
                <a:spcPts val="0"/>
              </a:spcAft>
              <a:buClr>
                <a:srgbClr val="000000"/>
              </a:buClr>
              <a:buSzPts val="1600"/>
              <a:buNone/>
            </a:pPr>
            <a:r>
              <a:rPr b="0" lang="en-GB" sz="1400">
                <a:solidFill>
                  <a:srgbClr val="000000"/>
                </a:solidFill>
              </a:rPr>
              <a:t>[7] Haag, Annette. (2013). Writing a Successful Business Plan: An Overview. Workplace health &amp; safety. 61. 19-29. 10.3928/21650799-20121221-53.</a:t>
            </a:r>
            <a:endParaRPr/>
          </a:p>
          <a:p>
            <a:pPr indent="-228600" lvl="0" marL="457200" rtl="0" algn="l">
              <a:lnSpc>
                <a:spcPct val="100000"/>
              </a:lnSpc>
              <a:spcBef>
                <a:spcPts val="0"/>
              </a:spcBef>
              <a:spcAft>
                <a:spcPts val="0"/>
              </a:spcAft>
              <a:buClr>
                <a:srgbClr val="000000"/>
              </a:buClr>
              <a:buSzPts val="1600"/>
              <a:buNone/>
            </a:pPr>
            <a:r>
              <a:rPr b="0" lang="en-GB" sz="1400">
                <a:solidFill>
                  <a:srgbClr val="000000"/>
                </a:solidFill>
              </a:rPr>
              <a:t>[8] Abrams, R. M. (2010). The successful business plan: Secrets &amp; strate-gies (5th ed.). Palo Alto, CA: The Planning Shop</a:t>
            </a:r>
            <a:endParaRPr/>
          </a:p>
          <a:p>
            <a:pPr indent="-228600" lvl="0" marL="457200" rtl="0" algn="l">
              <a:lnSpc>
                <a:spcPct val="100000"/>
              </a:lnSpc>
              <a:spcBef>
                <a:spcPts val="0"/>
              </a:spcBef>
              <a:spcAft>
                <a:spcPts val="0"/>
              </a:spcAft>
              <a:buClr>
                <a:srgbClr val="000000"/>
              </a:buClr>
              <a:buSzPts val="1600"/>
              <a:buNone/>
            </a:pPr>
            <a:r>
              <a:rPr b="0" lang="en-GB" sz="1400">
                <a:solidFill>
                  <a:srgbClr val="000000"/>
                </a:solidFill>
              </a:rPr>
              <a:t>[9] Bangs, D. H., Jr. (1995). The business planning guide: Creating a plan for success in your own business. Chicago, IL: Upstart Publishing.</a:t>
            </a:r>
            <a:endParaRPr/>
          </a:p>
          <a:p>
            <a:pPr indent="-228600" lvl="0" marL="457200" rtl="0" algn="l">
              <a:lnSpc>
                <a:spcPct val="100000"/>
              </a:lnSpc>
              <a:spcBef>
                <a:spcPts val="0"/>
              </a:spcBef>
              <a:spcAft>
                <a:spcPts val="0"/>
              </a:spcAft>
              <a:buClr>
                <a:srgbClr val="000000"/>
              </a:buClr>
              <a:buSzPts val="1600"/>
              <a:buNone/>
            </a:pPr>
            <a:r>
              <a:rPr b="0" lang="en-GB" sz="1400">
                <a:solidFill>
                  <a:srgbClr val="000000"/>
                </a:solidFill>
              </a:rPr>
              <a:t>[10] Teoli D, Sanvictores T, An J. SWOT Analysis. In: StatPearls. StatPearls Publishing, Treasure Island (FL); 2022. PMID: 30725987.</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37"/>
          <p:cNvSpPr txBox="1"/>
          <p:nvPr/>
        </p:nvSpPr>
        <p:spPr>
          <a:xfrm>
            <a:off x="673000" y="648475"/>
            <a:ext cx="6549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 name="Google Shape;223;p37"/>
          <p:cNvSpPr txBox="1"/>
          <p:nvPr/>
        </p:nvSpPr>
        <p:spPr>
          <a:xfrm>
            <a:off x="673000" y="589802"/>
            <a:ext cx="5906124"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GB" sz="4000" u="none" cap="none" strike="noStrike">
                <a:solidFill>
                  <a:srgbClr val="398F98"/>
                </a:solidFill>
                <a:latin typeface="Calibri"/>
                <a:ea typeface="Calibri"/>
                <a:cs typeface="Calibri"/>
                <a:sym typeface="Calibri"/>
              </a:rPr>
              <a:t>Αναφορές</a:t>
            </a:r>
            <a:endParaRPr b="0" i="0" sz="4000" u="none" cap="none" strike="noStrike">
              <a:solidFill>
                <a:srgbClr val="398F98"/>
              </a:solidFill>
              <a:latin typeface="Calibri"/>
              <a:ea typeface="Calibri"/>
              <a:cs typeface="Calibri"/>
              <a:sym typeface="Calibri"/>
            </a:endParaRPr>
          </a:p>
        </p:txBody>
      </p:sp>
      <p:sp>
        <p:nvSpPr>
          <p:cNvPr id="224" name="Google Shape;224;p37"/>
          <p:cNvSpPr txBox="1"/>
          <p:nvPr>
            <p:ph idx="2" type="body"/>
          </p:nvPr>
        </p:nvSpPr>
        <p:spPr>
          <a:xfrm>
            <a:off x="325385" y="1741066"/>
            <a:ext cx="8411029" cy="1846659"/>
          </a:xfrm>
          <a:prstGeom prst="rect">
            <a:avLst/>
          </a:prstGeom>
          <a:noFill/>
          <a:ln>
            <a:noFill/>
          </a:ln>
        </p:spPr>
        <p:txBody>
          <a:bodyPr anchorCtr="0" anchor="ctr" bIns="45700" lIns="91425" spcFirstLastPara="1" rIns="91425" wrap="square" tIns="45700">
            <a:spAutoFit/>
          </a:bodyPr>
          <a:lstStyle/>
          <a:p>
            <a:pPr indent="0" lvl="0" marL="0" rtl="0" algn="l">
              <a:lnSpc>
                <a:spcPct val="100000"/>
              </a:lnSpc>
              <a:spcBef>
                <a:spcPts val="0"/>
              </a:spcBef>
              <a:spcAft>
                <a:spcPts val="0"/>
              </a:spcAft>
              <a:buClr>
                <a:schemeClr val="dk1"/>
              </a:buClr>
              <a:buSzPts val="1600"/>
              <a:buNone/>
            </a:pPr>
            <a:r>
              <a:t/>
            </a:r>
            <a:endParaRPr b="0"/>
          </a:p>
          <a:p>
            <a:pPr indent="-228600" lvl="0" marL="457200" rtl="0" algn="l">
              <a:lnSpc>
                <a:spcPct val="100000"/>
              </a:lnSpc>
              <a:spcBef>
                <a:spcPts val="0"/>
              </a:spcBef>
              <a:spcAft>
                <a:spcPts val="0"/>
              </a:spcAft>
              <a:buClr>
                <a:srgbClr val="000000"/>
              </a:buClr>
              <a:buSzPts val="1600"/>
              <a:buNone/>
            </a:pPr>
            <a:r>
              <a:rPr b="0" lang="en-GB" sz="1400">
                <a:solidFill>
                  <a:srgbClr val="000000"/>
                </a:solidFill>
              </a:rPr>
              <a:t>[11] </a:t>
            </a:r>
            <a:r>
              <a:rPr b="0" lang="en-GB" sz="1400" u="sng">
                <a:solidFill>
                  <a:srgbClr val="000000"/>
                </a:solidFill>
                <a:hlinkClick r:id="rId3">
                  <a:extLst>
                    <a:ext uri="{A12FA001-AC4F-418D-AE19-62706E023703}">
                      <ahyp:hlinkClr val="tx"/>
                    </a:ext>
                  </a:extLst>
                </a:hlinkClick>
              </a:rPr>
              <a:t>https://www.cii.co.uk/media/6158020/a-useful-guide-to-swot-analysis.pdf</a:t>
            </a:r>
            <a:r>
              <a:rPr b="0" lang="en-GB" sz="1400">
                <a:solidFill>
                  <a:srgbClr val="000000"/>
                </a:solidFill>
              </a:rPr>
              <a:t> </a:t>
            </a:r>
            <a:endParaRPr/>
          </a:p>
          <a:p>
            <a:pPr indent="-228600" lvl="0" marL="457200" rtl="0" algn="l">
              <a:lnSpc>
                <a:spcPct val="100000"/>
              </a:lnSpc>
              <a:spcBef>
                <a:spcPts val="0"/>
              </a:spcBef>
              <a:spcAft>
                <a:spcPts val="0"/>
              </a:spcAft>
              <a:buClr>
                <a:srgbClr val="000000"/>
              </a:buClr>
              <a:buSzPts val="1600"/>
              <a:buNone/>
            </a:pPr>
            <a:r>
              <a:rPr b="0" lang="en-GB" sz="1400">
                <a:solidFill>
                  <a:srgbClr val="000000"/>
                </a:solidFill>
              </a:rPr>
              <a:t>[12] </a:t>
            </a:r>
            <a:r>
              <a:rPr b="0" lang="en-GB" sz="1400" u="sng">
                <a:solidFill>
                  <a:srgbClr val="000000"/>
                </a:solidFill>
                <a:hlinkClick r:id="rId4">
                  <a:extLst>
                    <a:ext uri="{A12FA001-AC4F-418D-AE19-62706E023703}">
                      <ahyp:hlinkClr val="tx"/>
                    </a:ext>
                  </a:extLst>
                </a:hlinkClick>
              </a:rPr>
              <a:t>https://pestleanalysis.com/benefits-of-swot-analysis/</a:t>
            </a:r>
            <a:r>
              <a:rPr b="0" lang="en-GB" sz="1400">
                <a:solidFill>
                  <a:srgbClr val="000000"/>
                </a:solidFill>
              </a:rPr>
              <a:t> </a:t>
            </a:r>
            <a:endParaRPr/>
          </a:p>
          <a:p>
            <a:pPr indent="-228600" lvl="0" marL="457200" rtl="0" algn="l">
              <a:lnSpc>
                <a:spcPct val="100000"/>
              </a:lnSpc>
              <a:spcBef>
                <a:spcPts val="0"/>
              </a:spcBef>
              <a:spcAft>
                <a:spcPts val="0"/>
              </a:spcAft>
              <a:buClr>
                <a:srgbClr val="000000"/>
              </a:buClr>
              <a:buSzPts val="1600"/>
              <a:buNone/>
            </a:pPr>
            <a:r>
              <a:rPr b="0" lang="en-GB" sz="1400">
                <a:solidFill>
                  <a:srgbClr val="000000"/>
                </a:solidFill>
              </a:rPr>
              <a:t>[13] </a:t>
            </a:r>
            <a:r>
              <a:rPr b="0" lang="en-GB" sz="1400" u="sng">
                <a:solidFill>
                  <a:srgbClr val="000000"/>
                </a:solidFill>
                <a:hlinkClick r:id="rId5">
                  <a:extLst>
                    <a:ext uri="{A12FA001-AC4F-418D-AE19-62706E023703}">
                      <ahyp:hlinkClr val="tx"/>
                    </a:ext>
                  </a:extLst>
                </a:hlinkClick>
              </a:rPr>
              <a:t>https://www.masterclass.com/articles/strategic-thinking-guide</a:t>
            </a:r>
            <a:r>
              <a:rPr b="0" lang="en-GB" sz="1400">
                <a:solidFill>
                  <a:srgbClr val="000000"/>
                </a:solidFill>
              </a:rPr>
              <a:t> </a:t>
            </a:r>
            <a:endParaRPr/>
          </a:p>
          <a:p>
            <a:pPr indent="-228600" lvl="0" marL="457200" rtl="0" algn="l">
              <a:lnSpc>
                <a:spcPct val="100000"/>
              </a:lnSpc>
              <a:spcBef>
                <a:spcPts val="0"/>
              </a:spcBef>
              <a:spcAft>
                <a:spcPts val="0"/>
              </a:spcAft>
              <a:buClr>
                <a:srgbClr val="000000"/>
              </a:buClr>
              <a:buSzPts val="1600"/>
              <a:buNone/>
            </a:pPr>
            <a:r>
              <a:rPr b="0" lang="en-GB" sz="1400">
                <a:solidFill>
                  <a:srgbClr val="000000"/>
                </a:solidFill>
              </a:rPr>
              <a:t>[14] </a:t>
            </a:r>
            <a:r>
              <a:rPr b="0" lang="en-GB" sz="1400" u="sng">
                <a:solidFill>
                  <a:srgbClr val="000000"/>
                </a:solidFill>
                <a:hlinkClick r:id="rId6">
                  <a:extLst>
                    <a:ext uri="{A12FA001-AC4F-418D-AE19-62706E023703}">
                      <ahyp:hlinkClr val="tx"/>
                    </a:ext>
                  </a:extLst>
                </a:hlinkClick>
              </a:rPr>
              <a:t>https://www.betterup.com/blog/big-picture-thinking</a:t>
            </a:r>
            <a:r>
              <a:rPr b="0" lang="en-GB" sz="1400">
                <a:solidFill>
                  <a:srgbClr val="000000"/>
                </a:solidFill>
              </a:rPr>
              <a:t> </a:t>
            </a:r>
            <a:endParaRPr/>
          </a:p>
          <a:p>
            <a:pPr indent="-228600" lvl="0" marL="457200" rtl="0" algn="l">
              <a:lnSpc>
                <a:spcPct val="100000"/>
              </a:lnSpc>
              <a:spcBef>
                <a:spcPts val="0"/>
              </a:spcBef>
              <a:spcAft>
                <a:spcPts val="0"/>
              </a:spcAft>
              <a:buClr>
                <a:srgbClr val="000000"/>
              </a:buClr>
              <a:buSzPts val="1600"/>
              <a:buNone/>
            </a:pPr>
            <a:r>
              <a:rPr b="0" lang="en-GB" sz="1400">
                <a:solidFill>
                  <a:srgbClr val="000000"/>
                </a:solidFill>
              </a:rPr>
              <a:t>[15] </a:t>
            </a:r>
            <a:r>
              <a:rPr b="0" lang="en-GB" sz="1400" u="sng">
                <a:solidFill>
                  <a:srgbClr val="000000"/>
                </a:solidFill>
                <a:hlinkClick r:id="rId7">
                  <a:extLst>
                    <a:ext uri="{A12FA001-AC4F-418D-AE19-62706E023703}">
                      <ahyp:hlinkClr val="tx"/>
                    </a:ext>
                  </a:extLst>
                </a:hlinkClick>
              </a:rPr>
              <a:t>https://www.forbes.com/sites/forbescoachescouncil/2017/09/01/stop-doing-what-you-should-do-and-turn-your-thoughts-into-action/</a:t>
            </a:r>
            <a:r>
              <a:rPr b="0" lang="en-GB" sz="1400">
                <a:solidFill>
                  <a:srgbClr val="000000"/>
                </a:solidFill>
              </a:rPr>
              <a:t> </a:t>
            </a:r>
            <a:endParaRPr/>
          </a:p>
          <a:p>
            <a:pPr indent="-228600" lvl="0" marL="457200" rtl="0" algn="l">
              <a:lnSpc>
                <a:spcPct val="100000"/>
              </a:lnSpc>
              <a:spcBef>
                <a:spcPts val="0"/>
              </a:spcBef>
              <a:spcAft>
                <a:spcPts val="0"/>
              </a:spcAft>
              <a:buClr>
                <a:srgbClr val="000000"/>
              </a:buClr>
              <a:buSzPts val="1600"/>
              <a:buNone/>
            </a:pPr>
            <a:r>
              <a:rPr b="0" lang="en-GB" sz="1400">
                <a:solidFill>
                  <a:srgbClr val="000000"/>
                </a:solidFill>
              </a:rPr>
              <a:t>[16] </a:t>
            </a:r>
            <a:r>
              <a:rPr b="0" lang="en-GB" sz="1400" u="sng">
                <a:solidFill>
                  <a:srgbClr val="000000"/>
                </a:solidFill>
                <a:hlinkClick r:id="rId8">
                  <a:extLst>
                    <a:ext uri="{A12FA001-AC4F-418D-AE19-62706E023703}">
                      <ahyp:hlinkClr val="tx"/>
                    </a:ext>
                  </a:extLst>
                </a:hlinkClick>
              </a:rPr>
              <a:t>https://www.investopedia.com/terms/b/business-plan.asp</a:t>
            </a:r>
            <a:r>
              <a:rPr b="0" lang="en-GB" sz="1400">
                <a:solidFill>
                  <a:srgbClr val="000000"/>
                </a:solidFill>
              </a:rPr>
              <a:t>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8"/>
          <p:cNvSpPr txBox="1"/>
          <p:nvPr>
            <p:ph idx="1" type="body"/>
          </p:nvPr>
        </p:nvSpPr>
        <p:spPr>
          <a:xfrm>
            <a:off x="457200" y="1600200"/>
            <a:ext cx="8229600" cy="3000917"/>
          </a:xfrm>
          <a:prstGeom prst="rect">
            <a:avLst/>
          </a:prstGeom>
          <a:noFill/>
          <a:ln>
            <a:noFill/>
          </a:ln>
        </p:spPr>
        <p:txBody>
          <a:bodyPr anchorCtr="0" anchor="t" bIns="45700" lIns="91425" spcFirstLastPara="1" rIns="91425" wrap="square" tIns="45700">
            <a:normAutofit fontScale="85000" lnSpcReduction="20000"/>
          </a:bodyPr>
          <a:lstStyle/>
          <a:p>
            <a:pPr indent="0" lvl="0" marL="228600" rtl="0" algn="l">
              <a:lnSpc>
                <a:spcPct val="100000"/>
              </a:lnSpc>
              <a:spcBef>
                <a:spcPts val="640"/>
              </a:spcBef>
              <a:spcAft>
                <a:spcPts val="0"/>
              </a:spcAft>
              <a:buSzPct val="125490"/>
              <a:buNone/>
            </a:pPr>
            <a:r>
              <a:rPr b="0" lang="en-GB" sz="3000">
                <a:latin typeface="Arial"/>
                <a:ea typeface="Arial"/>
                <a:cs typeface="Arial"/>
                <a:sym typeface="Arial"/>
              </a:rPr>
              <a:t>Ένα επιχειρηματικό σχέδιο είναι ένα έγγραφο που καθορίζει λεπτομερώς τους στόχους μιας εταιρείας και τον τρόπο με τον οποίο σχεδιάζει να επιτύχει τους στόχους της. Αυτό το σχέδιο περιγράφει την επιχείρησή σας, τους στόχους, τις στρατηγικές, την αγορά-στόχο και τις οικονομικές προβλέψεις. </a:t>
            </a:r>
            <a:endParaRPr/>
          </a:p>
          <a:p>
            <a:pPr indent="0" lvl="0" marL="228600" rtl="0" algn="l">
              <a:lnSpc>
                <a:spcPct val="100000"/>
              </a:lnSpc>
              <a:spcBef>
                <a:spcPts val="640"/>
              </a:spcBef>
              <a:spcAft>
                <a:spcPts val="0"/>
              </a:spcAft>
              <a:buSzPct val="125490"/>
              <a:buNone/>
            </a:pPr>
            <a:r>
              <a:rPr b="0" lang="en-GB" sz="3000">
                <a:latin typeface="Arial"/>
                <a:ea typeface="Arial"/>
                <a:cs typeface="Arial"/>
                <a:sym typeface="Arial"/>
              </a:rPr>
              <a:t>Το </a:t>
            </a:r>
            <a:r>
              <a:rPr lang="en-GB" sz="3000">
                <a:latin typeface="Arial"/>
                <a:ea typeface="Arial"/>
                <a:cs typeface="Arial"/>
                <a:sym typeface="Arial"/>
              </a:rPr>
              <a:t>επιχειρηματικό σχέδιο </a:t>
            </a:r>
            <a:r>
              <a:rPr b="0" lang="en-GB" sz="3000">
                <a:latin typeface="Arial"/>
                <a:ea typeface="Arial"/>
                <a:cs typeface="Arial"/>
                <a:sym typeface="Arial"/>
              </a:rPr>
              <a:t>είναι προϊόν </a:t>
            </a:r>
            <a:r>
              <a:rPr lang="en-GB" sz="3000">
                <a:latin typeface="Arial"/>
                <a:ea typeface="Arial"/>
                <a:cs typeface="Arial"/>
                <a:sym typeface="Arial"/>
              </a:rPr>
              <a:t>στρατηγικής σκέψης</a:t>
            </a:r>
            <a:r>
              <a:rPr b="0" lang="en-GB" sz="3000">
                <a:latin typeface="Arial"/>
                <a:ea typeface="Arial"/>
                <a:cs typeface="Arial"/>
                <a:sym typeface="Arial"/>
              </a:rPr>
              <a:t> ή </a:t>
            </a:r>
            <a:r>
              <a:rPr lang="en-GB" sz="3000">
                <a:latin typeface="Arial"/>
                <a:ea typeface="Arial"/>
                <a:cs typeface="Arial"/>
                <a:sym typeface="Arial"/>
              </a:rPr>
              <a:t>διαδικασίας σχεδιασμού</a:t>
            </a:r>
            <a:r>
              <a:rPr b="0" lang="en-GB" sz="3000">
                <a:latin typeface="Arial"/>
                <a:ea typeface="Arial"/>
                <a:cs typeface="Arial"/>
                <a:sym typeface="Arial"/>
              </a:rPr>
              <a:t>.</a:t>
            </a:r>
            <a:endParaRPr/>
          </a:p>
          <a:p>
            <a:pPr indent="0" lvl="0" marL="228600" rtl="0" algn="l">
              <a:lnSpc>
                <a:spcPct val="100000"/>
              </a:lnSpc>
              <a:spcBef>
                <a:spcPts val="640"/>
              </a:spcBef>
              <a:spcAft>
                <a:spcPts val="0"/>
              </a:spcAft>
              <a:buSzPct val="117647"/>
              <a:buNone/>
            </a:pPr>
            <a:r>
              <a:t/>
            </a:r>
            <a:endParaRPr b="0"/>
          </a:p>
        </p:txBody>
      </p:sp>
      <p:sp>
        <p:nvSpPr>
          <p:cNvPr id="93" name="Google Shape;93;p18"/>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rgbClr val="66C0C4"/>
              </a:buClr>
              <a:buSzPts val="2800"/>
              <a:buFont typeface="Arial Black"/>
              <a:buNone/>
            </a:pPr>
            <a:r>
              <a:rPr lang="en-GB"/>
              <a:t>1.1 Εισαγωγή στο επιχειρηματικό σχέδιο</a:t>
            </a:r>
            <a:endParaRPr/>
          </a:p>
        </p:txBody>
      </p:sp>
      <p:sp>
        <p:nvSpPr>
          <p:cNvPr id="94" name="Google Shape;94;p18"/>
          <p:cNvSpPr txBox="1"/>
          <p:nvPr/>
        </p:nvSpPr>
        <p:spPr>
          <a:xfrm>
            <a:off x="3158836" y="4416139"/>
            <a:ext cx="5527964" cy="230832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GB" sz="2400" u="none" cap="none" strike="noStrike">
                <a:solidFill>
                  <a:schemeClr val="dk1"/>
                </a:solidFill>
                <a:latin typeface="Arial"/>
                <a:ea typeface="Arial"/>
                <a:cs typeface="Arial"/>
                <a:sym typeface="Arial"/>
              </a:rPr>
              <a:t>Το Επιχειρηματικό σχέδιο είναι ένας οδηγός—ένας οδικός χάρτης για την επιχείρησή σας που περιγράφει τους στόχους και λεπτομέρειες για το πώς σχεδιάζετε να επιτύχετε αυτούς τους στόχους.</a:t>
            </a:r>
            <a:endParaRPr b="0" i="0" sz="2400" u="none" cap="none" strike="noStrike">
              <a:solidFill>
                <a:schemeClr val="dk1"/>
              </a:solidFill>
              <a:latin typeface="Arial"/>
              <a:ea typeface="Arial"/>
              <a:cs typeface="Arial"/>
              <a:sym typeface="Arial"/>
            </a:endParaRPr>
          </a:p>
        </p:txBody>
      </p:sp>
      <p:pic>
        <p:nvPicPr>
          <p:cNvPr descr="Εικόνα που περιέχει είδη γραφείου, υπολογιστής, σκίτσο/σχέδιο, στυλό&#10;&#10;Περιγραφή που δημιουργήθηκε αυτόματα" id="95" name="Google Shape;95;p18"/>
          <p:cNvPicPr preferRelativeResize="0"/>
          <p:nvPr/>
        </p:nvPicPr>
        <p:blipFill rotWithShape="1">
          <a:blip r:embed="rId3">
            <a:alphaModFix/>
          </a:blip>
          <a:srcRect b="0" l="0" r="0" t="0"/>
          <a:stretch/>
        </p:blipFill>
        <p:spPr>
          <a:xfrm>
            <a:off x="766063" y="4601117"/>
            <a:ext cx="1988909" cy="200002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9"/>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rgbClr val="66C0C4"/>
              </a:buClr>
              <a:buSzPts val="2800"/>
              <a:buFont typeface="Arial Black"/>
              <a:buNone/>
            </a:pPr>
            <a:r>
              <a:rPr lang="en-GB"/>
              <a:t>1.2	Γιατί χρειάζεστε ένα επιχειρηματικό σχέδιο;</a:t>
            </a:r>
            <a:endParaRPr/>
          </a:p>
        </p:txBody>
      </p:sp>
      <p:sp>
        <p:nvSpPr>
          <p:cNvPr id="101" name="Google Shape;101;p19"/>
          <p:cNvSpPr/>
          <p:nvPr/>
        </p:nvSpPr>
        <p:spPr>
          <a:xfrm>
            <a:off x="457200" y="1738100"/>
            <a:ext cx="8271164" cy="4662815"/>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None/>
            </a:pPr>
            <a:r>
              <a:rPr b="0" i="0" lang="en-GB" sz="2700" u="none" cap="none" strike="noStrike">
                <a:solidFill>
                  <a:srgbClr val="000000"/>
                </a:solidFill>
                <a:latin typeface="Arial"/>
                <a:ea typeface="Arial"/>
                <a:cs typeface="Arial"/>
                <a:sym typeface="Arial"/>
              </a:rPr>
              <a:t>Κάθε επιχείρηση θα ωφεληθεί από την προετοιμασία ενός προσεκτικά γραμμένου επιχειρηματικού σχεδίου. Αφιερώστε χρόνο για να γράψετε ένα σαφές, συνοπτικό και κερδοφόρο επιχειρηματικό σχέδιο. Η επιτυχία της επιχείρησής σας εξαρτάται από αυτό.</a:t>
            </a:r>
            <a:endParaRPr b="0" i="0" sz="27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None/>
            </a:pPr>
            <a:r>
              <a:rPr b="0" i="0" lang="en-GB" sz="2700" u="none" cap="none" strike="noStrike">
                <a:solidFill>
                  <a:srgbClr val="000000"/>
                </a:solidFill>
                <a:latin typeface="Arial"/>
                <a:ea typeface="Arial"/>
                <a:cs typeface="Arial"/>
                <a:sym typeface="Arial"/>
              </a:rPr>
              <a:t>Υπάρχουν τρία κύρια πλεονεκτήματα που προσφέρει η επιχειρηματική δραστηριότητα σε διεθνές επίπεδο:</a:t>
            </a:r>
            <a:endParaRPr/>
          </a:p>
          <a:p>
            <a:pPr indent="-457200" lvl="0" marL="457200" marR="0" rtl="0" algn="just">
              <a:lnSpc>
                <a:spcPct val="100000"/>
              </a:lnSpc>
              <a:spcBef>
                <a:spcPts val="0"/>
              </a:spcBef>
              <a:spcAft>
                <a:spcPts val="0"/>
              </a:spcAft>
              <a:buClr>
                <a:srgbClr val="000000"/>
              </a:buClr>
              <a:buSzPts val="2700"/>
              <a:buFont typeface="Arial"/>
              <a:buAutoNum type="arabicPeriod"/>
            </a:pPr>
            <a:r>
              <a:rPr b="0" i="0" lang="en-GB" sz="2700" u="none" cap="none" strike="noStrike">
                <a:solidFill>
                  <a:srgbClr val="000000"/>
                </a:solidFill>
                <a:latin typeface="Arial"/>
                <a:ea typeface="Arial"/>
                <a:cs typeface="Arial"/>
                <a:sym typeface="Arial"/>
              </a:rPr>
              <a:t>Χρησιμεύει ως οδηγός για την επιχείρησή σας</a:t>
            </a:r>
            <a:endParaRPr/>
          </a:p>
          <a:p>
            <a:pPr indent="-457200" lvl="0" marL="457200" marR="0" rtl="0" algn="just">
              <a:lnSpc>
                <a:spcPct val="100000"/>
              </a:lnSpc>
              <a:spcBef>
                <a:spcPts val="0"/>
              </a:spcBef>
              <a:spcAft>
                <a:spcPts val="0"/>
              </a:spcAft>
              <a:buClr>
                <a:srgbClr val="000000"/>
              </a:buClr>
              <a:buSzPts val="2700"/>
              <a:buFont typeface="Arial"/>
              <a:buAutoNum type="arabicPeriod"/>
            </a:pPr>
            <a:r>
              <a:rPr b="0" i="0" lang="en-GB" sz="2700" u="none" cap="none" strike="noStrike">
                <a:solidFill>
                  <a:srgbClr val="000000"/>
                </a:solidFill>
                <a:latin typeface="Arial"/>
                <a:ea typeface="Arial"/>
                <a:cs typeface="Arial"/>
                <a:sym typeface="Arial"/>
              </a:rPr>
              <a:t>Ως τεκμηρίωση για χρηματοδότηση</a:t>
            </a:r>
            <a:endParaRPr/>
          </a:p>
          <a:p>
            <a:pPr indent="-457200" lvl="0" marL="457200" marR="0" rtl="0" algn="just">
              <a:lnSpc>
                <a:spcPct val="100000"/>
              </a:lnSpc>
              <a:spcBef>
                <a:spcPts val="0"/>
              </a:spcBef>
              <a:spcAft>
                <a:spcPts val="0"/>
              </a:spcAft>
              <a:buClr>
                <a:srgbClr val="000000"/>
              </a:buClr>
              <a:buSzPts val="2700"/>
              <a:buFont typeface="Arial"/>
              <a:buAutoNum type="arabicPeriod"/>
            </a:pPr>
            <a:r>
              <a:rPr b="0" i="0" lang="en-GB" sz="2700" u="none" cap="none" strike="noStrike">
                <a:solidFill>
                  <a:srgbClr val="000000"/>
                </a:solidFill>
                <a:latin typeface="Arial"/>
                <a:ea typeface="Arial"/>
                <a:cs typeface="Arial"/>
                <a:sym typeface="Arial"/>
              </a:rPr>
              <a:t>Εργασία σε ξένες αγορές</a:t>
            </a:r>
            <a:endParaRPr b="1" i="0" sz="27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0"/>
          <p:cNvSpPr txBox="1"/>
          <p:nvPr>
            <p:ph type="title"/>
          </p:nvPr>
        </p:nvSpPr>
        <p:spPr>
          <a:xfrm>
            <a:off x="457200" y="152718"/>
            <a:ext cx="5791200" cy="1182958"/>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rgbClr val="66C0C4"/>
              </a:buClr>
              <a:buSzPts val="2800"/>
              <a:buFont typeface="Arial Black"/>
              <a:buNone/>
            </a:pPr>
            <a:r>
              <a:rPr lang="en-GB"/>
              <a:t>1.3 Είδη Επιχειρηματικών Σχεδίων </a:t>
            </a:r>
            <a:endParaRPr/>
          </a:p>
        </p:txBody>
      </p:sp>
      <p:pic>
        <p:nvPicPr>
          <p:cNvPr id="107" name="Google Shape;107;p20"/>
          <p:cNvPicPr preferRelativeResize="0"/>
          <p:nvPr/>
        </p:nvPicPr>
        <p:blipFill rotWithShape="1">
          <a:blip r:embed="rId3">
            <a:alphaModFix/>
          </a:blip>
          <a:srcRect b="0" l="0" r="0" t="0"/>
          <a:stretch/>
        </p:blipFill>
        <p:spPr>
          <a:xfrm>
            <a:off x="549130" y="1518167"/>
            <a:ext cx="1207395" cy="1195671"/>
          </a:xfrm>
          <a:prstGeom prst="rect">
            <a:avLst/>
          </a:prstGeom>
          <a:noFill/>
          <a:ln>
            <a:noFill/>
          </a:ln>
        </p:spPr>
      </p:pic>
      <p:sp>
        <p:nvSpPr>
          <p:cNvPr id="108" name="Google Shape;108;p20"/>
          <p:cNvSpPr txBox="1"/>
          <p:nvPr/>
        </p:nvSpPr>
        <p:spPr>
          <a:xfrm>
            <a:off x="253549" y="2896329"/>
            <a:ext cx="2982653" cy="304698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1" lang="en-GB" sz="1600" u="none" cap="none" strike="noStrike">
                <a:solidFill>
                  <a:srgbClr val="000000"/>
                </a:solidFill>
                <a:latin typeface="Arial"/>
                <a:ea typeface="Arial"/>
                <a:cs typeface="Arial"/>
                <a:sym typeface="Arial"/>
              </a:rPr>
              <a:t>Το μονοσέλιδο επιχειρηματικό σχέδιο</a:t>
            </a:r>
            <a:endParaRPr b="1" i="1"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GB" sz="1600" u="none" cap="none" strike="noStrike">
                <a:solidFill>
                  <a:srgbClr val="000000"/>
                </a:solidFill>
                <a:latin typeface="Arial"/>
                <a:ea typeface="Arial"/>
                <a:cs typeface="Arial"/>
                <a:sym typeface="Arial"/>
              </a:rPr>
              <a:t>Συνοψίζει τα σημαντικά σημεία της επιχείρησης σε μία μόνο σελίδα. Το πιο εφαρμόσιμο σενάριο για ένα μονοσέλιδο επιχειρηματικό σχέδιο είναι η εισαγωγή ενός επενδυτή (ή ενός άλλου μέρους) σε μια επιχείρηση με την οποία δεν είναι εξοικειωμένοι.</a:t>
            </a:r>
            <a:endParaRPr/>
          </a:p>
        </p:txBody>
      </p:sp>
      <p:sp>
        <p:nvSpPr>
          <p:cNvPr id="109" name="Google Shape;109;p20"/>
          <p:cNvSpPr txBox="1"/>
          <p:nvPr/>
        </p:nvSpPr>
        <p:spPr>
          <a:xfrm>
            <a:off x="3174881" y="2773219"/>
            <a:ext cx="2710543" cy="329320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1" lang="en-GB" sz="1600" u="none" cap="none" strike="noStrike">
                <a:solidFill>
                  <a:srgbClr val="000000"/>
                </a:solidFill>
                <a:latin typeface="Arial"/>
                <a:ea typeface="Arial"/>
                <a:cs typeface="Arial"/>
                <a:sym typeface="Arial"/>
              </a:rPr>
              <a:t>Το μίνι επιχειρηματικό σχέδιο</a:t>
            </a:r>
            <a:endParaRPr b="1" i="1"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1"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GB" sz="1600" u="none" cap="none" strike="noStrike">
                <a:solidFill>
                  <a:srgbClr val="000000"/>
                </a:solidFill>
                <a:latin typeface="Arial"/>
                <a:ea typeface="Arial"/>
                <a:cs typeface="Arial"/>
                <a:sym typeface="Arial"/>
              </a:rPr>
              <a:t>Είναι ένα έγγραφο 1-10 σελίδων και παρέχει πολλές από τις ίδιες πληροφορίες με ένα ολοκληρωμένο επιχειρηματικό σχέδιο. Οι πληροφορίες είναι συμπυκνωμένες και ελαχιστοποιούν όλες τις μικρές λεπτομέρειες και επεξηγήσεις.</a:t>
            </a:r>
            <a:endParaRPr/>
          </a:p>
        </p:txBody>
      </p:sp>
      <p:pic>
        <p:nvPicPr>
          <p:cNvPr id="110" name="Google Shape;110;p20"/>
          <p:cNvPicPr preferRelativeResize="0"/>
          <p:nvPr/>
        </p:nvPicPr>
        <p:blipFill rotWithShape="1">
          <a:blip r:embed="rId4">
            <a:alphaModFix/>
          </a:blip>
          <a:srcRect b="0" l="0" r="0" t="0"/>
          <a:stretch/>
        </p:blipFill>
        <p:spPr>
          <a:xfrm>
            <a:off x="3740361" y="1292229"/>
            <a:ext cx="1579581" cy="1423793"/>
          </a:xfrm>
          <a:prstGeom prst="rect">
            <a:avLst/>
          </a:prstGeom>
          <a:noFill/>
          <a:ln>
            <a:noFill/>
          </a:ln>
        </p:spPr>
      </p:pic>
      <p:sp>
        <p:nvSpPr>
          <p:cNvPr id="111" name="Google Shape;111;p20"/>
          <p:cNvSpPr txBox="1"/>
          <p:nvPr/>
        </p:nvSpPr>
        <p:spPr>
          <a:xfrm>
            <a:off x="6018707" y="2779487"/>
            <a:ext cx="3099005" cy="40318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1" lang="en-GB" sz="1600" u="none" cap="none" strike="noStrike">
                <a:solidFill>
                  <a:srgbClr val="000000"/>
                </a:solidFill>
                <a:latin typeface="Arial"/>
                <a:ea typeface="Arial"/>
                <a:cs typeface="Arial"/>
                <a:sym typeface="Arial"/>
              </a:rPr>
              <a:t>Το Ολοκληρωμένο Επιχειρηματικό Σχέδιο</a:t>
            </a:r>
            <a:endParaRPr b="1" i="1"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1"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GB" sz="1600" u="none" cap="none" strike="noStrike">
                <a:solidFill>
                  <a:srgbClr val="000000"/>
                </a:solidFill>
                <a:latin typeface="Arial"/>
                <a:ea typeface="Arial"/>
                <a:cs typeface="Arial"/>
                <a:sym typeface="Arial"/>
              </a:rPr>
              <a:t>Ένα ολοκληρωμένο σχέδιο ξεκινά με μια εκτελεστική περίληψη (παρόμοια με το μονοσέλιδο επιχειρηματικό σχέδιο). Δίνει στους αναγνώστες μια πλήρη εικόνα της επιχείρησης, συμπεριλαμβανομένου του προβλήματος της αγοράς, της λύσης, της αποστολής της εταιρείας, των στόχων και των στόχων, της στρατηγικής μάρκετινγκ.</a:t>
            </a:r>
            <a:endParaRPr b="0" i="1" sz="1600" u="none" cap="none" strike="noStrike">
              <a:solidFill>
                <a:srgbClr val="000000"/>
              </a:solidFill>
              <a:latin typeface="Arial"/>
              <a:ea typeface="Arial"/>
              <a:cs typeface="Arial"/>
              <a:sym typeface="Arial"/>
            </a:endParaRPr>
          </a:p>
        </p:txBody>
      </p:sp>
      <p:pic>
        <p:nvPicPr>
          <p:cNvPr id="112" name="Google Shape;112;p20"/>
          <p:cNvPicPr preferRelativeResize="0"/>
          <p:nvPr/>
        </p:nvPicPr>
        <p:blipFill rotWithShape="1">
          <a:blip r:embed="rId5">
            <a:alphaModFix/>
          </a:blip>
          <a:srcRect b="0" l="0" r="0" t="0"/>
          <a:stretch/>
        </p:blipFill>
        <p:spPr>
          <a:xfrm>
            <a:off x="6512830" y="1235033"/>
            <a:ext cx="1742772" cy="153818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1"/>
          <p:cNvSpPr txBox="1"/>
          <p:nvPr>
            <p:ph idx="1" type="body"/>
          </p:nvPr>
        </p:nvSpPr>
        <p:spPr>
          <a:xfrm>
            <a:off x="457200" y="1881554"/>
            <a:ext cx="7924800" cy="4480560"/>
          </a:xfrm>
          <a:prstGeom prst="rect">
            <a:avLst/>
          </a:prstGeom>
          <a:noFill/>
          <a:ln>
            <a:noFill/>
          </a:ln>
        </p:spPr>
        <p:txBody>
          <a:bodyPr anchorCtr="0" anchor="t" bIns="45700" lIns="91425" spcFirstLastPara="1" rIns="91425" wrap="square" tIns="45700">
            <a:normAutofit fontScale="85000" lnSpcReduction="10000"/>
          </a:bodyPr>
          <a:lstStyle/>
          <a:p>
            <a:pPr indent="-228600" lvl="0" marL="457200" rtl="0" algn="just">
              <a:lnSpc>
                <a:spcPct val="100000"/>
              </a:lnSpc>
              <a:spcBef>
                <a:spcPts val="640"/>
              </a:spcBef>
              <a:spcAft>
                <a:spcPts val="0"/>
              </a:spcAft>
              <a:buSzPct val="125490"/>
              <a:buNone/>
            </a:pPr>
            <a:r>
              <a:rPr b="0" lang="en-GB" sz="3000">
                <a:latin typeface="Arial"/>
                <a:ea typeface="Arial"/>
                <a:cs typeface="Arial"/>
                <a:sym typeface="Arial"/>
              </a:rPr>
              <a:t>Εξαρτάται από τη φύση της επιχείρησής σας. Εάν έχετε μια απλή ιδέα, ίσως μπορείτε να την εκφράσετε με πολύ λίγες λέξεις. Ο σκοπός του σχεδίου σας καθορίζει και το μήκος του.</a:t>
            </a:r>
            <a:endParaRPr/>
          </a:p>
          <a:p>
            <a:pPr indent="-228600" lvl="0" marL="457200" rtl="0" algn="just">
              <a:lnSpc>
                <a:spcPct val="100000"/>
              </a:lnSpc>
              <a:spcBef>
                <a:spcPts val="640"/>
              </a:spcBef>
              <a:spcAft>
                <a:spcPts val="0"/>
              </a:spcAft>
              <a:buSzPct val="125490"/>
              <a:buNone/>
            </a:pPr>
            <a:r>
              <a:rPr b="0" lang="en-GB" sz="3000">
                <a:latin typeface="Arial"/>
                <a:ea typeface="Arial"/>
                <a:cs typeface="Arial"/>
                <a:sym typeface="Arial"/>
              </a:rPr>
              <a:t>Ωστόσο, δεν πρέπει να ολοκληρώσετε ένα επιχειρηματικό σχέδιο και να στείλετε αυτό το ένα επιχειρηματικό σχέδιο για κάθε περίπτωση.</a:t>
            </a:r>
            <a:endParaRPr/>
          </a:p>
          <a:p>
            <a:pPr indent="-228600" lvl="0" marL="457200" rtl="0" algn="just">
              <a:lnSpc>
                <a:spcPct val="100000"/>
              </a:lnSpc>
              <a:spcBef>
                <a:spcPts val="640"/>
              </a:spcBef>
              <a:spcAft>
                <a:spcPts val="0"/>
              </a:spcAft>
              <a:buSzPct val="125490"/>
              <a:buNone/>
            </a:pPr>
            <a:r>
              <a:rPr b="0" lang="en-GB" sz="3000">
                <a:latin typeface="Arial"/>
                <a:ea typeface="Arial"/>
                <a:cs typeface="Arial"/>
                <a:sym typeface="Arial"/>
              </a:rPr>
              <a:t>Θα πρέπει να έχετε και τους τρεις τύπους επιχειρηματικών σχεδίων στο οπλοστάσιό σας και να μπορείτε να παρέχετε το σωστό επιχειρηματικό σχέδιο όταν χρειάζεται.</a:t>
            </a:r>
            <a:endParaRPr/>
          </a:p>
        </p:txBody>
      </p:sp>
      <p:sp>
        <p:nvSpPr>
          <p:cNvPr id="118" name="Google Shape;118;p21"/>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rgbClr val="66C0C4"/>
              </a:buClr>
              <a:buSzPts val="2800"/>
              <a:buFont typeface="Arial Black"/>
              <a:buNone/>
            </a:pPr>
            <a:r>
              <a:rPr lang="en-GB"/>
              <a:t>1.4 Τι είδη σχεδίων χρειάζομαι;</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2"/>
          <p:cNvSpPr txBox="1"/>
          <p:nvPr>
            <p:ph idx="1" type="body"/>
          </p:nvPr>
        </p:nvSpPr>
        <p:spPr>
          <a:xfrm>
            <a:off x="0" y="1516083"/>
            <a:ext cx="8918368" cy="5181600"/>
          </a:xfrm>
          <a:prstGeom prst="rect">
            <a:avLst/>
          </a:prstGeom>
          <a:noFill/>
          <a:ln>
            <a:noFill/>
          </a:ln>
        </p:spPr>
        <p:txBody>
          <a:bodyPr anchorCtr="0" anchor="t" bIns="45700" lIns="91425" spcFirstLastPara="1" rIns="91425" wrap="square" tIns="45700">
            <a:noAutofit/>
          </a:bodyPr>
          <a:lstStyle/>
          <a:p>
            <a:pPr indent="0" lvl="0" marL="228600" rtl="0" algn="just">
              <a:lnSpc>
                <a:spcPct val="100000"/>
              </a:lnSpc>
              <a:spcBef>
                <a:spcPts val="640"/>
              </a:spcBef>
              <a:spcAft>
                <a:spcPts val="0"/>
              </a:spcAft>
              <a:buSzPts val="3200"/>
              <a:buNone/>
            </a:pPr>
            <a:r>
              <a:rPr b="0" lang="en-GB" sz="1800"/>
              <a:t>Ένα καλό επιχειρηματικό σχέδιο: </a:t>
            </a:r>
            <a:endParaRPr/>
          </a:p>
          <a:p>
            <a:pPr indent="-342900" lvl="0" marL="571500" rtl="0" algn="just">
              <a:lnSpc>
                <a:spcPct val="100000"/>
              </a:lnSpc>
              <a:spcBef>
                <a:spcPts val="640"/>
              </a:spcBef>
              <a:spcAft>
                <a:spcPts val="0"/>
              </a:spcAft>
              <a:buSzPts val="3200"/>
              <a:buFont typeface="Arial"/>
              <a:buChar char="•"/>
            </a:pPr>
            <a:r>
              <a:rPr b="0" lang="en-GB" sz="1800"/>
              <a:t>θα πρέπει να περιγράφει όλα τα προβλεπόμενα κόστη και τις πιθανές παγίδες κάθε απόφασης που λαμβάνει μια εταιρεία. Στην πραγματικότητα, πολύ λίγες εταιρείες είναι σε θέση να διαρκέσουν πολύ χωρίς ένα.</a:t>
            </a:r>
            <a:endParaRPr/>
          </a:p>
          <a:p>
            <a:pPr indent="-342900" lvl="0" marL="571500" rtl="0" algn="just">
              <a:lnSpc>
                <a:spcPct val="100000"/>
              </a:lnSpc>
              <a:spcBef>
                <a:spcPts val="640"/>
              </a:spcBef>
              <a:spcAft>
                <a:spcPts val="0"/>
              </a:spcAft>
              <a:buSzPts val="3200"/>
              <a:buFont typeface="Arial"/>
              <a:buChar char="•"/>
            </a:pPr>
            <a:r>
              <a:rPr b="0" lang="en-GB" sz="1800"/>
              <a:t>δηλώνει πώς η επιχείρηση σκοπεύει να επιτύχει τους στόχους της.</a:t>
            </a:r>
            <a:endParaRPr/>
          </a:p>
          <a:p>
            <a:pPr indent="-342900" lvl="0" marL="571500" rtl="0" algn="just">
              <a:lnSpc>
                <a:spcPct val="100000"/>
              </a:lnSpc>
              <a:spcBef>
                <a:spcPts val="640"/>
              </a:spcBef>
              <a:spcAft>
                <a:spcPts val="0"/>
              </a:spcAft>
              <a:buSzPts val="3200"/>
              <a:buFont typeface="Arial"/>
              <a:buChar char="•"/>
            </a:pPr>
            <a:r>
              <a:rPr b="0" lang="en-GB" sz="1800"/>
              <a:t>μπορεί να βοηθήσει τον ιδιοκτήτη-διαχειριστή να αποκρυσταλλώσει και να επικεντρώσει τις ιδέες του. </a:t>
            </a:r>
            <a:endParaRPr/>
          </a:p>
          <a:p>
            <a:pPr indent="-342900" lvl="0" marL="571500" rtl="0" algn="just">
              <a:lnSpc>
                <a:spcPct val="100000"/>
              </a:lnSpc>
              <a:spcBef>
                <a:spcPts val="640"/>
              </a:spcBef>
              <a:spcAft>
                <a:spcPts val="0"/>
              </a:spcAft>
              <a:buSzPts val="3200"/>
              <a:buFont typeface="Arial"/>
              <a:buChar char="•"/>
            </a:pPr>
            <a:r>
              <a:rPr b="0" lang="en-GB" sz="1800"/>
              <a:t>μπορεί επίσης να τον βοηθήσει να θέσει στόχους και να του δώσει ένα μέτρο σύγκρισης για να παρακολουθεί την απόδοση.</a:t>
            </a:r>
            <a:endParaRPr/>
          </a:p>
          <a:p>
            <a:pPr indent="-342900" lvl="0" marL="571500" rtl="0" algn="just">
              <a:lnSpc>
                <a:spcPct val="100000"/>
              </a:lnSpc>
              <a:spcBef>
                <a:spcPts val="640"/>
              </a:spcBef>
              <a:spcAft>
                <a:spcPts val="0"/>
              </a:spcAft>
              <a:buSzPts val="3200"/>
              <a:buFont typeface="Arial"/>
              <a:buChar char="•"/>
            </a:pPr>
            <a:r>
              <a:rPr b="0" lang="en-GB" sz="1800"/>
              <a:t>λειτουργεί ως όχημα για την προσέλκυση οποιασδήποτε εξωτερικής χρηματοδότησης των αναγκών της επιχείρησης, μπορεί να πείσει τους επενδυτές ότι ο ιδιοκτήτης-διαχειριστής έχει εντοπίσει υψηλές ευκαιρίες ανάπτυξης.</a:t>
            </a:r>
            <a:endParaRPr/>
          </a:p>
          <a:p>
            <a:pPr indent="-342900" lvl="0" marL="571500" rtl="0" algn="just">
              <a:lnSpc>
                <a:spcPct val="100000"/>
              </a:lnSpc>
              <a:spcBef>
                <a:spcPts val="640"/>
              </a:spcBef>
              <a:spcAft>
                <a:spcPts val="0"/>
              </a:spcAft>
              <a:buSzPts val="3200"/>
              <a:buFont typeface="Arial"/>
              <a:buChar char="•"/>
            </a:pPr>
            <a:r>
              <a:rPr b="0" lang="en-GB" sz="1800"/>
              <a:t>συνεπάγεται τη μακροπρόθεσμη άποψη της επιχείρησης και του περιβάλλοντος της. Ένα καλό επιχειρηματικό σχέδιο πρέπει να μεταφέρει μια ειλικρίνεια σκοπού και ανάλυσης που προσδίδει αξιοπιστία τόσο στο σχέδιο όσο και στον επιχειρηματία που το υποβάλλει.</a:t>
            </a:r>
            <a:endParaRPr b="0" sz="1800"/>
          </a:p>
        </p:txBody>
      </p:sp>
      <p:sp>
        <p:nvSpPr>
          <p:cNvPr id="124" name="Google Shape;124;p22"/>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rgbClr val="66C0C4"/>
              </a:buClr>
              <a:buSzPts val="2800"/>
              <a:buFont typeface="Arial Black"/>
              <a:buNone/>
            </a:pPr>
            <a:r>
              <a:rPr lang="en-GB"/>
              <a:t>1.5 Η σημασία ενός καλού επιχειρηματικού σχεδίου</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3"/>
          <p:cNvSpPr txBox="1"/>
          <p:nvPr>
            <p:ph idx="1" type="body"/>
          </p:nvPr>
        </p:nvSpPr>
        <p:spPr>
          <a:xfrm>
            <a:off x="457200" y="1547446"/>
            <a:ext cx="8229600" cy="5108178"/>
          </a:xfrm>
          <a:prstGeom prst="rect">
            <a:avLst/>
          </a:prstGeom>
          <a:noFill/>
          <a:ln>
            <a:noFill/>
          </a:ln>
        </p:spPr>
        <p:txBody>
          <a:bodyPr anchorCtr="0" anchor="t" bIns="45700" lIns="91425" spcFirstLastPara="1" rIns="91425" wrap="square" tIns="45700">
            <a:noAutofit/>
          </a:bodyPr>
          <a:lstStyle/>
          <a:p>
            <a:pPr indent="0" lvl="0" marL="228600" rtl="0" algn="just">
              <a:lnSpc>
                <a:spcPct val="100000"/>
              </a:lnSpc>
              <a:spcBef>
                <a:spcPts val="640"/>
              </a:spcBef>
              <a:spcAft>
                <a:spcPts val="0"/>
              </a:spcAft>
              <a:buSzPts val="3200"/>
              <a:buNone/>
            </a:pPr>
            <a:r>
              <a:rPr b="0" lang="en-GB" sz="2200"/>
              <a:t>Για μια υπάρχουσα επιχείρηση, αυτή η διαδικασία περιλαμβάνει πρώτα τη συμφιλίωση με τους προσωπικούς στόχους του ιδιοκτήτη-διαχειριστή.</a:t>
            </a:r>
            <a:endParaRPr b="0" sz="2200"/>
          </a:p>
          <a:p>
            <a:pPr indent="-342900" lvl="0" marL="571500" rtl="0" algn="just">
              <a:lnSpc>
                <a:spcPct val="100000"/>
              </a:lnSpc>
              <a:spcBef>
                <a:spcPts val="640"/>
              </a:spcBef>
              <a:spcAft>
                <a:spcPts val="0"/>
              </a:spcAft>
              <a:buSzPts val="3200"/>
              <a:buFont typeface="Arial"/>
              <a:buChar char="•"/>
            </a:pPr>
            <a:r>
              <a:rPr b="0" lang="en-GB" sz="2200"/>
              <a:t>Do Θέλουμε εισόδημα ή αύξηση κεφαλαίου;</a:t>
            </a:r>
            <a:endParaRPr/>
          </a:p>
          <a:p>
            <a:pPr indent="-342900" lvl="0" marL="571500" rtl="0" algn="just">
              <a:lnSpc>
                <a:spcPct val="100000"/>
              </a:lnSpc>
              <a:spcBef>
                <a:spcPts val="640"/>
              </a:spcBef>
              <a:spcAft>
                <a:spcPts val="0"/>
              </a:spcAft>
              <a:buSzPts val="3200"/>
              <a:buFont typeface="Arial"/>
              <a:buChar char="•"/>
            </a:pPr>
            <a:r>
              <a:rPr b="0" lang="en-GB" sz="2200"/>
              <a:t>Θέλουμε να πουλήσουμε την επιχείρηση ως συνεχιζόμενη επιχείρηση όταν φτάσει στην ωρίμανση ή θέλουμε να τη μεταβιβάσουμε στα παιδιά μας;</a:t>
            </a:r>
            <a:endParaRPr/>
          </a:p>
          <a:p>
            <a:pPr indent="-342900" lvl="0" marL="571500" rtl="0" algn="just">
              <a:lnSpc>
                <a:spcPct val="100000"/>
              </a:lnSpc>
              <a:spcBef>
                <a:spcPts val="640"/>
              </a:spcBef>
              <a:spcAft>
                <a:spcPts val="0"/>
              </a:spcAft>
              <a:buSzPts val="3200"/>
              <a:buFont typeface="Arial"/>
              <a:buChar char="•"/>
            </a:pPr>
            <a:r>
              <a:rPr b="0" lang="en-GB" sz="2200"/>
              <a:t>Θέλουμε να αναλάβουμε ρίσκα στην επιχείρηση ή εκτιμούμε περισσότερο την ασφάλεια;</a:t>
            </a:r>
            <a:endParaRPr/>
          </a:p>
          <a:p>
            <a:pPr indent="0" lvl="0" marL="228600" rtl="0" algn="just">
              <a:lnSpc>
                <a:spcPct val="100000"/>
              </a:lnSpc>
              <a:spcBef>
                <a:spcPts val="640"/>
              </a:spcBef>
              <a:spcAft>
                <a:spcPts val="0"/>
              </a:spcAft>
              <a:buSzPts val="3200"/>
              <a:buNone/>
            </a:pPr>
            <a:r>
              <a:rPr b="0" lang="en-GB" sz="2200"/>
              <a:t>Δεύτερον, περιλαμβάνει τη συμφιλίωση με τα δυνατά και τα αδύνατα σημεία της υπάρχουσας επιχείρησης, καθώς και τις ευκαιρίες και τις απειλές που αντιμετωπίζει. Αυτό ονομάζεται συχνά «έλεγχος θέσης» ή ανάλυση «SWOT» (Δυνατά σημεία, Αδυναμίες, Ευκαιρίες, Απειλές).</a:t>
            </a:r>
            <a:endParaRPr/>
          </a:p>
        </p:txBody>
      </p:sp>
      <p:sp>
        <p:nvSpPr>
          <p:cNvPr id="130" name="Google Shape;130;p23"/>
          <p:cNvSpPr txBox="1"/>
          <p:nvPr>
            <p:ph type="title"/>
          </p:nvPr>
        </p:nvSpPr>
        <p:spPr>
          <a:xfrm>
            <a:off x="457200" y="152718"/>
            <a:ext cx="6444532" cy="949251"/>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rgbClr val="66C0C4"/>
              </a:buClr>
              <a:buSzPts val="2800"/>
              <a:buFont typeface="Arial Black"/>
              <a:buNone/>
            </a:pPr>
            <a:r>
              <a:rPr lang="en-GB"/>
              <a:t>1.6 Η διαδικασία σχεδιασμού</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4"/>
          <p:cNvSpPr txBox="1"/>
          <p:nvPr>
            <p:ph idx="1" type="body"/>
          </p:nvPr>
        </p:nvSpPr>
        <p:spPr>
          <a:xfrm>
            <a:off x="457200" y="1607118"/>
            <a:ext cx="8229600" cy="5031188"/>
          </a:xfrm>
          <a:prstGeom prst="rect">
            <a:avLst/>
          </a:prstGeom>
          <a:noFill/>
          <a:ln>
            <a:noFill/>
          </a:ln>
        </p:spPr>
        <p:txBody>
          <a:bodyPr anchorCtr="0" anchor="t" bIns="45700" lIns="91425" spcFirstLastPara="1" rIns="91425" wrap="square" tIns="45700">
            <a:normAutofit/>
          </a:bodyPr>
          <a:lstStyle/>
          <a:p>
            <a:pPr indent="0" lvl="1" marL="457200" rtl="0" algn="ctr">
              <a:lnSpc>
                <a:spcPct val="100000"/>
              </a:lnSpc>
              <a:spcBef>
                <a:spcPts val="0"/>
              </a:spcBef>
              <a:spcAft>
                <a:spcPts val="0"/>
              </a:spcAft>
              <a:buSzPts val="2800"/>
              <a:buNone/>
            </a:pPr>
            <a:r>
              <a:rPr lang="en-GB" sz="3000"/>
              <a:t>Η όλη διαδικασία σχεδιασμού φαίνεται διαγραμματικά στο παρακάτω σχήμα.</a:t>
            </a:r>
            <a:endParaRPr b="0" sz="3000"/>
          </a:p>
        </p:txBody>
      </p:sp>
      <p:sp>
        <p:nvSpPr>
          <p:cNvPr id="136" name="Google Shape;136;p24"/>
          <p:cNvSpPr txBox="1"/>
          <p:nvPr>
            <p:ph type="title"/>
          </p:nvPr>
        </p:nvSpPr>
        <p:spPr>
          <a:xfrm>
            <a:off x="457199" y="152718"/>
            <a:ext cx="6145481"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rgbClr val="66C0C4"/>
              </a:buClr>
              <a:buSzPts val="2800"/>
              <a:buFont typeface="Arial Black"/>
              <a:buNone/>
            </a:pPr>
            <a:r>
              <a:rPr lang="en-GB"/>
              <a:t>1.6. Η διαδικασία σχεδιασμού</a:t>
            </a:r>
            <a:endParaRPr/>
          </a:p>
        </p:txBody>
      </p:sp>
      <p:pic>
        <p:nvPicPr>
          <p:cNvPr id="137" name="Google Shape;137;p24"/>
          <p:cNvPicPr preferRelativeResize="0"/>
          <p:nvPr/>
        </p:nvPicPr>
        <p:blipFill rotWithShape="1">
          <a:blip r:embed="rId3">
            <a:alphaModFix/>
          </a:blip>
          <a:srcRect b="0" l="0" r="0" t="0"/>
          <a:stretch/>
        </p:blipFill>
        <p:spPr>
          <a:xfrm>
            <a:off x="1266092" y="2683823"/>
            <a:ext cx="6611816" cy="417417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Základné">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2019-02-10T21:49:04Z</dcterms:created>
  <dc:creator>Zuzana Palková</dc:creator>
</cp:coreProperties>
</file>