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329" r:id="rId2"/>
    <p:sldId id="330" r:id="rId3"/>
    <p:sldId id="331" r:id="rId4"/>
    <p:sldId id="366" r:id="rId5"/>
    <p:sldId id="332" r:id="rId6"/>
    <p:sldId id="367" r:id="rId7"/>
    <p:sldId id="333" r:id="rId8"/>
    <p:sldId id="334" r:id="rId9"/>
    <p:sldId id="349" r:id="rId10"/>
    <p:sldId id="350" r:id="rId11"/>
    <p:sldId id="336" r:id="rId12"/>
    <p:sldId id="376" r:id="rId13"/>
    <p:sldId id="377" r:id="rId14"/>
    <p:sldId id="378" r:id="rId15"/>
    <p:sldId id="372" r:id="rId16"/>
    <p:sldId id="373" r:id="rId17"/>
    <p:sldId id="374" r:id="rId18"/>
    <p:sldId id="375" r:id="rId19"/>
    <p:sldId id="368" r:id="rId20"/>
    <p:sldId id="369" r:id="rId21"/>
    <p:sldId id="320" r:id="rId22"/>
    <p:sldId id="365" r:id="rId23"/>
    <p:sldId id="379" r:id="rId24"/>
  </p:sldIdLst>
  <p:sldSz cx="9144000" cy="6858000" type="screen4x3"/>
  <p:notesSz cx="7315200" cy="9601200"/>
  <p:embeddedFontLst>
    <p:embeddedFont>
      <p:font typeface="Calibri" panose="020F0502020204030204" pitchFamily="34" charset="0"/>
      <p:regular r:id="rId26"/>
      <p:bold r:id="rId27"/>
      <p:italic r:id="rId28"/>
      <p:boldItalic r:id="rId29"/>
    </p:embeddedFont>
    <p:embeddedFont>
      <p:font typeface="Arial Black" panose="020B0A04020102020204" pitchFamily="34" charset="0"/>
      <p:bold r:id="rId30"/>
    </p:embeddedFont>
    <p:embeddedFont>
      <p:font typeface="Cambria" panose="02040503050406030204" pitchFamily="18" charset="0"/>
      <p:regular r:id="rId31"/>
      <p:bold r:id="rId32"/>
      <p:italic r:id="rId33"/>
      <p:boldItalic r:id="rId34"/>
    </p:embeddedFont>
    <p:embeddedFont>
      <p:font typeface="Montserrat" panose="00000500000000000000" pitchFamily="2" charset="0"/>
      <p:regular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Business Plan Fundamentals" id="{1FBC83C5-0559-499F-B637-49A5C58255D8}">
          <p14:sldIdLst>
            <p14:sldId id="329"/>
          </p14:sldIdLst>
        </p14:section>
        <p14:section name="INTRODUCTION" id="{D0402A96-151B-4466-943B-01897F22D695}">
          <p14:sldIdLst>
            <p14:sldId id="330"/>
          </p14:sldIdLst>
        </p14:section>
        <p14:section name="1. BUSINESS PLAN" id="{6DB0DEEC-461D-4B70-A3ED-54AA366A204E}">
          <p14:sldIdLst>
            <p14:sldId id="331"/>
            <p14:sldId id="366"/>
            <p14:sldId id="332"/>
            <p14:sldId id="367"/>
            <p14:sldId id="333"/>
            <p14:sldId id="334"/>
            <p14:sldId id="349"/>
          </p14:sldIdLst>
        </p14:section>
        <p14:section name="2. HOW TO WRITE A BUSINESS PLAN" id="{F33BBD18-57A5-46CB-AFC7-12535C8CE0FB}">
          <p14:sldIdLst>
            <p14:sldId id="350"/>
            <p14:sldId id="336"/>
          </p14:sldIdLst>
        </p14:section>
        <p14:section name="3. SWOT ANALYSIS" id="{302C848B-83E5-4D0E-B6D6-E4DF7E757E69}">
          <p14:sldIdLst>
            <p14:sldId id="376"/>
            <p14:sldId id="377"/>
            <p14:sldId id="378"/>
          </p14:sldIdLst>
        </p14:section>
        <p14:section name="4. THINKING STRATEGIES" id="{69812183-4860-4B6A-A176-79738A74E473}">
          <p14:sldIdLst>
            <p14:sldId id="372"/>
            <p14:sldId id="373"/>
            <p14:sldId id="374"/>
            <p14:sldId id="375"/>
          </p14:sldIdLst>
        </p14:section>
        <p14:section name="5. A FINAL THOUGHT ON PLANNING" id="{1C8CAF0E-7A79-47DF-8A61-4A432B216B40}">
          <p14:sldIdLst>
            <p14:sldId id="368"/>
            <p14:sldId id="369"/>
            <p14:sldId id="320"/>
            <p14:sldId id="365"/>
            <p14:sldId id="3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67"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3" autoAdjust="0"/>
    <p:restoredTop sz="94659" autoAdjust="0"/>
  </p:normalViewPr>
  <p:slideViewPr>
    <p:cSldViewPr snapToGrid="0">
      <p:cViewPr varScale="1">
        <p:scale>
          <a:sx n="71" d="100"/>
          <a:sy n="71" d="100"/>
        </p:scale>
        <p:origin x="96" y="53"/>
      </p:cViewPr>
      <p:guideLst>
        <p:guide orient="horz" pos="2160"/>
        <p:guide pos="2880"/>
      </p:guideLst>
    </p:cSldViewPr>
  </p:slideViewPr>
  <p:outlineViewPr>
    <p:cViewPr>
      <p:scale>
        <a:sx n="33" d="100"/>
        <a:sy n="33" d="100"/>
      </p:scale>
      <p:origin x="0" y="-3546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68"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67" Type="http://customschemas.google.com/relationships/presentationmetadata" Target="metadata"/><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6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550451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extLst>
      <p:ext uri="{BB962C8B-B14F-4D97-AF65-F5344CB8AC3E}">
        <p14:creationId xmlns:p14="http://schemas.microsoft.com/office/powerpoint/2010/main" val="3714472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5926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58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4178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8352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88779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533898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adpis a obsah" type="obj">
  <p:cSld name="Nadpis a obsah">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66C0C4"/>
              </a:buClr>
              <a:buSzPts val="3600"/>
              <a:buFont typeface="Arial"/>
              <a:buNone/>
              <a:defRPr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7"/>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Clr>
                <a:schemeClr val="dk1"/>
              </a:buClr>
              <a:buSzPts val="1800"/>
              <a:buNone/>
              <a:defRPr/>
            </a:lvl1pPr>
            <a:lvl2pPr marL="914400" lvl="1" indent="-342900" algn="l">
              <a:spcBef>
                <a:spcPts val="600"/>
              </a:spcBef>
              <a:spcAft>
                <a:spcPts val="0"/>
              </a:spcAft>
              <a:buSzPts val="1800"/>
              <a:buChar char="•"/>
              <a:defRPr/>
            </a:lvl2pPr>
            <a:lvl3pPr marL="1371600" lvl="2" indent="-342900" algn="l">
              <a:spcBef>
                <a:spcPts val="360"/>
              </a:spcBef>
              <a:spcAft>
                <a:spcPts val="0"/>
              </a:spcAft>
              <a:buSzPts val="180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7" name="Google Shape;37;p7"/>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62660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0">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4" r:id="rId3"/>
    <p:sldLayoutId id="2147483656" r:id="rId4"/>
    <p:sldLayoutId id="2147483657" r:id="rId5"/>
    <p:sldLayoutId id="2147483658" r:id="rId6"/>
    <p:sldLayoutId id="2147483659" r:id="rId7"/>
    <p:sldLayoutId id="214748366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nvestopedia.com/terms/b/business-plan.asp"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emerald.com/insight/content/doi/10.1108/00251740210437725/full/html?casa_token=8hwIL8Ab4noAAAAA:cREJOyFnBMfj7d1MgG-SYIvltmShOU5Qo9vQuuyuNJRdvPNEtpsZEi5bBVI0IH2Ad89-Nh5C-5XWztIamLmBCAiEZ6bI7x2vNilkdZLZ_-3JBOOsaZViaQ" TargetMode="External"/><Relationship Id="rId4" Type="http://schemas.openxmlformats.org/officeDocument/2006/relationships/hyperlink" Target="http://www.untag-smd.ac.id/files/Perpustakaan_Digital_1/BUSINESS%20PLAN%20Anatomy%20of%20a%20Business%20Plan%20The%20Step-by-Step%20Guide.PD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investopedia.com/terms/b/business-plan.asp" TargetMode="External"/><Relationship Id="rId3" Type="http://schemas.openxmlformats.org/officeDocument/2006/relationships/hyperlink" Target="https://www.cii.co.uk/media/6158020/a-useful-guide-to-swot-analysis.pdf" TargetMode="External"/><Relationship Id="rId7" Type="http://schemas.openxmlformats.org/officeDocument/2006/relationships/hyperlink" Target="https://www.forbes.com/sites/forbescoachescouncil/2017/09/01/stop-doing-what-you-should-do-and-turn-your-thoughts-into-action/"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www.betterup.com/blog/big-picture-thinking" TargetMode="External"/><Relationship Id="rId5" Type="http://schemas.openxmlformats.org/officeDocument/2006/relationships/hyperlink" Target="https://www.masterclass.com/articles/strategic-thinking-guide" TargetMode="External"/><Relationship Id="rId4" Type="http://schemas.openxmlformats.org/officeDocument/2006/relationships/hyperlink" Target="https://pestleanalysis.com/benefits-of-swot-analysi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0" y="2968427"/>
            <a:ext cx="8072400" cy="1297200"/>
          </a:xfrm>
          <a:prstGeom prst="rect">
            <a:avLst/>
          </a:prstGeom>
          <a:noFill/>
          <a:ln>
            <a:noFill/>
          </a:ln>
        </p:spPr>
        <p:txBody>
          <a:bodyPr spcFirstLastPara="1" wrap="square" lIns="91425" tIns="45700" rIns="91425" bIns="45700" anchor="ctr" anchorCtr="0">
            <a:noAutofit/>
          </a:bodyPr>
          <a:lstStyle/>
          <a:p>
            <a:pPr algn="ctr">
              <a:buSzPts val="4000"/>
            </a:pPr>
            <a:r>
              <a:rPr lang="sk-SK" sz="4000" dirty="0">
                <a:latin typeface="Calibri"/>
                <a:cs typeface="Calibri"/>
              </a:rPr>
              <a:t>Business Plan Fundamentals </a:t>
            </a:r>
            <a:endParaRPr sz="4000" dirty="0">
              <a:latin typeface="Calibri"/>
              <a:cs typeface="Calibri"/>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a:t>
            </a:r>
          </a:p>
          <a:p>
            <a:pPr marL="0" marR="0" lvl="0" indent="0" algn="ctr" rtl="0">
              <a:lnSpc>
                <a:spcPct val="100000"/>
              </a:lnSpc>
              <a:spcBef>
                <a:spcPts val="0"/>
              </a:spcBef>
              <a:spcAft>
                <a:spcPts val="0"/>
              </a:spcAft>
              <a:buClr>
                <a:srgbClr val="000000"/>
              </a:buClr>
              <a:buSzPts val="1400"/>
              <a:buFont typeface="Arial"/>
              <a:buNone/>
            </a:pPr>
            <a:r>
              <a:rPr lang="en-IE" sz="1200" b="1" dirty="0">
                <a:solidFill>
                  <a:schemeClr val="accent6">
                    <a:lumMod val="75000"/>
                  </a:schemeClr>
                </a:solidFill>
                <a:latin typeface="Calibri"/>
                <a:cs typeface="Calibri"/>
              </a:rPr>
              <a:t>ERASMUS+2021-1-RO01-KA220-YOU-000029869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dirty="0" smtClean="0">
                <a:solidFill>
                  <a:srgbClr val="ABD7C9"/>
                </a:solidFill>
              </a:rPr>
              <a:t>University of </a:t>
            </a:r>
            <a:r>
              <a:rPr lang="en-US" sz="1800" dirty="0" err="1" smtClean="0">
                <a:solidFill>
                  <a:srgbClr val="ABD7C9"/>
                </a:solidFill>
              </a:rPr>
              <a:t>Patras</a:t>
            </a:r>
            <a:r>
              <a:rPr lang="en-US" sz="1800" dirty="0" smtClean="0">
                <a:solidFill>
                  <a:srgbClr val="ABD7C9"/>
                </a:solidFill>
              </a:rPr>
              <a:t>-Department of Computer Engineering and Informatics</a:t>
            </a:r>
            <a:endParaRPr sz="14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2650410"/>
            <a:ext cx="8405446" cy="4078635"/>
          </a:xfrm>
        </p:spPr>
        <p:txBody>
          <a:bodyPr numCol="2">
            <a:noAutofit/>
          </a:bodyPr>
          <a:lstStyle/>
          <a:p>
            <a:pPr marL="514350" lvl="0" indent="-514350">
              <a:buFont typeface="+mj-lt"/>
              <a:buAutoNum type="arabicPeriod"/>
            </a:pPr>
            <a:r>
              <a:rPr lang="en-US" sz="2600" b="0" dirty="0" smtClean="0"/>
              <a:t>Title </a:t>
            </a:r>
            <a:r>
              <a:rPr lang="en-US" sz="2600" b="0" dirty="0"/>
              <a:t>Page, </a:t>
            </a:r>
          </a:p>
          <a:p>
            <a:pPr marL="514350" lvl="0" indent="-514350">
              <a:buFont typeface="+mj-lt"/>
              <a:buAutoNum type="arabicPeriod"/>
            </a:pPr>
            <a:r>
              <a:rPr lang="en-US" sz="2600" b="0" dirty="0"/>
              <a:t> Executive Summary, </a:t>
            </a:r>
          </a:p>
          <a:p>
            <a:pPr marL="514350" lvl="0" indent="-514350">
              <a:buFont typeface="+mj-lt"/>
              <a:buAutoNum type="arabicPeriod"/>
            </a:pPr>
            <a:r>
              <a:rPr lang="en-US" sz="2600" b="0" dirty="0"/>
              <a:t> Table of Contents, </a:t>
            </a:r>
          </a:p>
          <a:p>
            <a:pPr marL="514350" lvl="0" indent="-514350">
              <a:buFont typeface="+mj-lt"/>
              <a:buAutoNum type="arabicPeriod"/>
            </a:pPr>
            <a:r>
              <a:rPr lang="en-US" sz="2600" b="0" dirty="0"/>
              <a:t> Business Description and history,</a:t>
            </a:r>
          </a:p>
          <a:p>
            <a:pPr marL="514350" lvl="0" indent="-514350">
              <a:buFont typeface="+mj-lt"/>
              <a:buAutoNum type="arabicPeriod"/>
            </a:pPr>
            <a:r>
              <a:rPr lang="en-US" sz="2600" b="0" dirty="0"/>
              <a:t> Management </a:t>
            </a:r>
          </a:p>
          <a:p>
            <a:pPr marL="514350" lvl="0" indent="-514350">
              <a:buFont typeface="+mj-lt"/>
              <a:buAutoNum type="arabicPeriod"/>
            </a:pPr>
            <a:r>
              <a:rPr lang="en-US" sz="2600" b="0" dirty="0"/>
              <a:t> Market and Business Analysis</a:t>
            </a:r>
            <a:r>
              <a:rPr lang="en-US" sz="2600" b="0" dirty="0" smtClean="0"/>
              <a:t>,</a:t>
            </a:r>
          </a:p>
          <a:p>
            <a:pPr marL="514350" lvl="0" indent="-514350">
              <a:buFont typeface="+mj-lt"/>
              <a:buAutoNum type="arabicPeriod"/>
            </a:pPr>
            <a:endParaRPr lang="en-US" sz="2600" b="0" dirty="0"/>
          </a:p>
          <a:p>
            <a:pPr marL="514350" lvl="0" indent="-514350">
              <a:buFont typeface="+mj-lt"/>
              <a:buAutoNum type="arabicPeriod"/>
            </a:pPr>
            <a:r>
              <a:rPr lang="en-US" sz="2600" b="0" dirty="0"/>
              <a:t>Business and Market Development, </a:t>
            </a:r>
          </a:p>
          <a:p>
            <a:pPr marL="514350" lvl="0" indent="-514350">
              <a:buFont typeface="+mj-lt"/>
              <a:buAutoNum type="arabicPeriod"/>
            </a:pPr>
            <a:r>
              <a:rPr lang="en-US" sz="2600" b="0" dirty="0"/>
              <a:t> Marketing and Sales, </a:t>
            </a:r>
          </a:p>
          <a:p>
            <a:pPr marL="514350" lvl="0" indent="-514350">
              <a:buFont typeface="+mj-lt"/>
              <a:buAutoNum type="arabicPeriod"/>
            </a:pPr>
            <a:r>
              <a:rPr lang="en-US" sz="2600" b="0" dirty="0"/>
              <a:t> Financials data, </a:t>
            </a:r>
          </a:p>
          <a:p>
            <a:pPr marL="514350" lvl="0" indent="-514350">
              <a:buFont typeface="+mj-lt"/>
              <a:buAutoNum type="arabicPeriod"/>
            </a:pPr>
            <a:r>
              <a:rPr lang="en-US" sz="2600" b="0" dirty="0"/>
              <a:t> Application of </a:t>
            </a:r>
            <a:r>
              <a:rPr lang="en-US" sz="2600" b="0" dirty="0" smtClean="0"/>
              <a:t>Capital,</a:t>
            </a:r>
          </a:p>
          <a:p>
            <a:pPr marL="514350" lvl="0" indent="-514350">
              <a:buFont typeface="+mj-lt"/>
              <a:buAutoNum type="arabicPeriod"/>
            </a:pPr>
            <a:r>
              <a:rPr lang="en-US" sz="2600" b="0" dirty="0"/>
              <a:t> </a:t>
            </a:r>
            <a:r>
              <a:rPr lang="en-US" sz="2600" b="0" dirty="0" smtClean="0"/>
              <a:t>Appendix.</a:t>
            </a:r>
          </a:p>
          <a:p>
            <a:pPr marL="0" lvl="0" indent="0"/>
            <a:endParaRPr lang="en-US" sz="2600" b="0" dirty="0" smtClean="0"/>
          </a:p>
          <a:p>
            <a:pPr marL="0" lvl="0" indent="0" algn="just">
              <a:spcBef>
                <a:spcPts val="0"/>
              </a:spcBef>
            </a:pPr>
            <a:endParaRPr lang="en-US"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a:xfrm>
            <a:off x="457200" y="152718"/>
            <a:ext cx="5156421" cy="1371600"/>
          </a:xfrm>
        </p:spPr>
        <p:txBody>
          <a:bodyPr/>
          <a:lstStyle/>
          <a:p>
            <a:pPr lvl="0"/>
            <a:r>
              <a:rPr lang="en-IE" b="1" cap="all" dirty="0" smtClean="0"/>
              <a:t>2.1 How </a:t>
            </a:r>
            <a:r>
              <a:rPr lang="en-IE" b="1" cap="all" dirty="0"/>
              <a:t>to write a business plan</a:t>
            </a:r>
            <a:endParaRPr lang="en-US" b="1" cap="all" dirty="0"/>
          </a:p>
        </p:txBody>
      </p:sp>
      <p:sp>
        <p:nvSpPr>
          <p:cNvPr id="5" name="Rectangle 4"/>
          <p:cNvSpPr/>
          <p:nvPr/>
        </p:nvSpPr>
        <p:spPr>
          <a:xfrm>
            <a:off x="257908" y="1696303"/>
            <a:ext cx="8346830" cy="954107"/>
          </a:xfrm>
          <a:prstGeom prst="rect">
            <a:avLst/>
          </a:prstGeom>
        </p:spPr>
        <p:txBody>
          <a:bodyPr wrap="square">
            <a:spAutoFit/>
          </a:bodyPr>
          <a:lstStyle/>
          <a:p>
            <a:pPr marL="228600" algn="just"/>
            <a:r>
              <a:rPr lang="en-US" sz="2800" dirty="0"/>
              <a:t>The business plan should include </a:t>
            </a:r>
            <a:r>
              <a:rPr lang="en-US" sz="2800" dirty="0" smtClean="0"/>
              <a:t>the following sections:</a:t>
            </a:r>
            <a:endParaRPr lang="en-US" sz="2800" dirty="0"/>
          </a:p>
        </p:txBody>
      </p:sp>
    </p:spTree>
    <p:extLst>
      <p:ext uri="{BB962C8B-B14F-4D97-AF65-F5344CB8AC3E}">
        <p14:creationId xmlns:p14="http://schemas.microsoft.com/office/powerpoint/2010/main" val="1997831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746738"/>
            <a:ext cx="8229600" cy="5111262"/>
          </a:xfrm>
        </p:spPr>
        <p:txBody>
          <a:bodyPr>
            <a:normAutofit lnSpcReduction="10000"/>
          </a:bodyPr>
          <a:lstStyle/>
          <a:p>
            <a:pPr marL="685800" indent="-457200">
              <a:buFont typeface="Wingdings" panose="05000000000000000000" pitchFamily="2" charset="2"/>
              <a:buChar char="Ø"/>
            </a:pPr>
            <a:r>
              <a:rPr lang="en-US" sz="3000" b="0" dirty="0" smtClean="0"/>
              <a:t>Experts </a:t>
            </a:r>
            <a:r>
              <a:rPr lang="en-US" sz="3000" b="0" dirty="0"/>
              <a:t>suggest that the business plan should not exceed 15 - 35 pages, not including the financials and appendices.  </a:t>
            </a:r>
            <a:endParaRPr lang="en-US" sz="3000" b="0" dirty="0" smtClean="0"/>
          </a:p>
          <a:p>
            <a:pPr marL="685800" indent="-457200">
              <a:buFont typeface="Wingdings" panose="05000000000000000000" pitchFamily="2" charset="2"/>
              <a:buChar char="Ø"/>
            </a:pPr>
            <a:r>
              <a:rPr lang="en-US" sz="3000" b="0" dirty="0"/>
              <a:t>20 pages is enough for almost any business. Anything less than 10 pages may be considered frivolous. </a:t>
            </a:r>
            <a:endParaRPr lang="en-US" sz="3000" b="0" dirty="0" smtClean="0"/>
          </a:p>
          <a:p>
            <a:pPr marL="685800" indent="-457200">
              <a:buFont typeface="Wingdings" panose="05000000000000000000" pitchFamily="2" charset="2"/>
              <a:buChar char="Ø"/>
            </a:pPr>
            <a:r>
              <a:rPr lang="en-US" sz="3000" b="0" dirty="0"/>
              <a:t>Most plans should be projected 3 to 5 years into the future or until the owner reaches a proposed exit </a:t>
            </a:r>
            <a:r>
              <a:rPr lang="en-US" sz="3000" b="0" dirty="0" smtClean="0"/>
              <a:t>strategy.</a:t>
            </a:r>
          </a:p>
          <a:p>
            <a:pPr marL="685800" indent="-457200">
              <a:buFont typeface="Wingdings" panose="05000000000000000000" pitchFamily="2" charset="2"/>
              <a:buChar char="Ø"/>
            </a:pPr>
            <a:r>
              <a:rPr lang="en-US" sz="3000" b="0" dirty="0"/>
              <a:t>If investors are interested, they will ask for more information. </a:t>
            </a:r>
          </a:p>
          <a:p>
            <a:pPr marL="685800" indent="-457200">
              <a:buFont typeface="Wingdings" panose="05000000000000000000" pitchFamily="2" charset="2"/>
              <a:buChar char="Ø"/>
            </a:pPr>
            <a:endParaRPr lang="sk-SK" sz="3000"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p:txBody>
          <a:bodyPr/>
          <a:lstStyle/>
          <a:p>
            <a:r>
              <a:rPr lang="en-US" dirty="0" smtClean="0"/>
              <a:t>2.1 </a:t>
            </a:r>
            <a:r>
              <a:rPr lang="en-IE" b="1" dirty="0"/>
              <a:t>BUSINESS PLAN </a:t>
            </a:r>
            <a:r>
              <a:rPr lang="en-IE" b="1" dirty="0" smtClean="0"/>
              <a:t>COMPONENTS</a:t>
            </a:r>
            <a:endParaRPr lang="sk-SK" dirty="0"/>
          </a:p>
        </p:txBody>
      </p:sp>
    </p:spTree>
    <p:extLst>
      <p:ext uri="{BB962C8B-B14F-4D97-AF65-F5344CB8AC3E}">
        <p14:creationId xmlns:p14="http://schemas.microsoft.com/office/powerpoint/2010/main" val="2718407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805354"/>
            <a:ext cx="8229600" cy="4275406"/>
          </a:xfrm>
        </p:spPr>
        <p:txBody>
          <a:bodyPr>
            <a:normAutofit/>
          </a:bodyPr>
          <a:lstStyle/>
          <a:p>
            <a:pPr marL="685800" indent="-457200">
              <a:buFont typeface="Wingdings" panose="05000000000000000000" pitchFamily="2" charset="2"/>
              <a:buChar char="Ø"/>
            </a:pPr>
            <a:r>
              <a:rPr lang="en-IE" sz="3000" b="0" dirty="0" smtClean="0"/>
              <a:t>SWOT </a:t>
            </a:r>
            <a:r>
              <a:rPr lang="en-IE" sz="3000" b="0" dirty="0"/>
              <a:t>Analysis (short for strengths, weaknesses, opportunities, threats) is a business strategy tool to assess how an organization compares to its competition. </a:t>
            </a:r>
            <a:endParaRPr lang="en-IE" sz="3000" b="0" dirty="0" smtClean="0"/>
          </a:p>
          <a:p>
            <a:pPr marL="685800" indent="-457200">
              <a:buFont typeface="Wingdings" panose="05000000000000000000" pitchFamily="2" charset="2"/>
              <a:buChar char="Ø"/>
            </a:pPr>
            <a:r>
              <a:rPr lang="en-US" sz="3000" b="0" dirty="0"/>
              <a:t> A SWOT analysis is an in-depth examination of key factors that are internal (strengths and weaknesses) and external (opportunities and threats) to a business.</a:t>
            </a:r>
            <a:endParaRPr lang="sk-SK" sz="3000"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p:txBody>
          <a:bodyPr/>
          <a:lstStyle/>
          <a:p>
            <a:r>
              <a:rPr lang="en-US" dirty="0" smtClean="0"/>
              <a:t>3.1 </a:t>
            </a:r>
            <a:r>
              <a:rPr lang="en-IE" b="1" dirty="0" smtClean="0"/>
              <a:t>What is a SWOT Analysis? </a:t>
            </a:r>
            <a:endParaRPr lang="sk-SK" dirty="0"/>
          </a:p>
        </p:txBody>
      </p:sp>
    </p:spTree>
    <p:extLst>
      <p:ext uri="{BB962C8B-B14F-4D97-AF65-F5344CB8AC3E}">
        <p14:creationId xmlns:p14="http://schemas.microsoft.com/office/powerpoint/2010/main" val="18643826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3.2 </a:t>
            </a:r>
            <a:r>
              <a:rPr lang="en-US" dirty="0"/>
              <a:t>Illustration </a:t>
            </a:r>
            <a:r>
              <a:rPr lang="en-US" dirty="0" smtClean="0"/>
              <a:t>SWOT</a:t>
            </a:r>
            <a:endParaRPr lang="en-US" dirty="0"/>
          </a:p>
        </p:txBody>
      </p:sp>
      <p:sp>
        <p:nvSpPr>
          <p:cNvPr id="5" name="Rectangle 4"/>
          <p:cNvSpPr/>
          <p:nvPr/>
        </p:nvSpPr>
        <p:spPr>
          <a:xfrm>
            <a:off x="457200" y="2022548"/>
            <a:ext cx="2520462" cy="4093428"/>
          </a:xfrm>
          <a:prstGeom prst="rect">
            <a:avLst/>
          </a:prstGeom>
        </p:spPr>
        <p:txBody>
          <a:bodyPr wrap="square">
            <a:spAutoFit/>
          </a:bodyPr>
          <a:lstStyle/>
          <a:p>
            <a:pPr algn="just"/>
            <a:r>
              <a:rPr lang="en-US" sz="2000" dirty="0" smtClean="0"/>
              <a:t>SWOT </a:t>
            </a:r>
            <a:r>
              <a:rPr lang="en-US" sz="2000" dirty="0"/>
              <a:t>should be drawn as show the figure below</a:t>
            </a:r>
            <a:r>
              <a:rPr lang="en-US" sz="2000" dirty="0" smtClean="0"/>
              <a:t>.</a:t>
            </a:r>
          </a:p>
          <a:p>
            <a:pPr algn="just"/>
            <a:r>
              <a:rPr lang="en-US" sz="2000" dirty="0" smtClean="0"/>
              <a:t>There </a:t>
            </a:r>
            <a:r>
              <a:rPr lang="en-US" sz="2000" dirty="0"/>
              <a:t>are four boxes, Strength (S), Opportunities (O), Weaknesses (W) and Threats (T). </a:t>
            </a:r>
            <a:endParaRPr lang="en-US" sz="2000" dirty="0" smtClean="0"/>
          </a:p>
          <a:p>
            <a:pPr algn="just"/>
            <a:r>
              <a:rPr lang="en-US" sz="2000" dirty="0" smtClean="0"/>
              <a:t>The </a:t>
            </a:r>
            <a:r>
              <a:rPr lang="en-US" sz="2000" dirty="0"/>
              <a:t>axes are important in SWOT because they define the content of four boxes. </a:t>
            </a:r>
          </a:p>
        </p:txBody>
      </p:sp>
      <p:pic>
        <p:nvPicPr>
          <p:cNvPr id="6" name="Picture 5"/>
          <p:cNvPicPr/>
          <p:nvPr/>
        </p:nvPicPr>
        <p:blipFill>
          <a:blip r:embed="rId2"/>
          <a:stretch>
            <a:fillRect/>
          </a:stretch>
        </p:blipFill>
        <p:spPr>
          <a:xfrm>
            <a:off x="3329354" y="1947347"/>
            <a:ext cx="5427784" cy="4418284"/>
          </a:xfrm>
          <a:prstGeom prst="rect">
            <a:avLst/>
          </a:prstGeom>
        </p:spPr>
      </p:pic>
    </p:spTree>
    <p:extLst>
      <p:ext uri="{BB962C8B-B14F-4D97-AF65-F5344CB8AC3E}">
        <p14:creationId xmlns:p14="http://schemas.microsoft.com/office/powerpoint/2010/main" val="436885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b="1" dirty="0" smtClean="0"/>
              <a:t>3.3 Benefits of a SWOT analysis</a:t>
            </a:r>
            <a:endParaRPr lang="en-US" dirty="0"/>
          </a:p>
        </p:txBody>
      </p:sp>
      <p:sp>
        <p:nvSpPr>
          <p:cNvPr id="5" name="Rectangle 4"/>
          <p:cNvSpPr/>
          <p:nvPr/>
        </p:nvSpPr>
        <p:spPr>
          <a:xfrm>
            <a:off x="457200" y="4206525"/>
            <a:ext cx="8006862" cy="2354491"/>
          </a:xfrm>
          <a:prstGeom prst="rect">
            <a:avLst/>
          </a:prstGeom>
        </p:spPr>
        <p:txBody>
          <a:bodyPr wrap="square" numCol="2">
            <a:spAutoFit/>
          </a:bodyPr>
          <a:lstStyle/>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Cost-effective</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Wide Range of Applications</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Promotes Discussion</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Provides Visual Overview</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Offers Insight</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Integration and Synthesis</a:t>
            </a:r>
            <a:endParaRPr lang="en-US" sz="2200" dirty="0" smtClean="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en-IE" sz="2200" dirty="0" smtClean="0">
                <a:latin typeface="+mj-lt"/>
                <a:ea typeface="Cambria" panose="02040503050406030204" pitchFamily="18" charset="0"/>
                <a:cs typeface="Cambria" panose="02040503050406030204" pitchFamily="18" charset="0"/>
              </a:rPr>
              <a:t>Fosters Collaboration</a:t>
            </a:r>
            <a:endParaRPr lang="en-US" sz="2200" dirty="0">
              <a:effectLst/>
              <a:latin typeface="+mj-lt"/>
              <a:ea typeface="Cambria" panose="02040503050406030204" pitchFamily="18" charset="0"/>
              <a:cs typeface="Cambria" panose="02040503050406030204" pitchFamily="18" charset="0"/>
            </a:endParaRPr>
          </a:p>
        </p:txBody>
      </p:sp>
      <p:sp>
        <p:nvSpPr>
          <p:cNvPr id="6" name="Rectangle 5"/>
          <p:cNvSpPr/>
          <p:nvPr/>
        </p:nvSpPr>
        <p:spPr>
          <a:xfrm>
            <a:off x="457200" y="1883575"/>
            <a:ext cx="8006862" cy="2123658"/>
          </a:xfrm>
          <a:prstGeom prst="rect">
            <a:avLst/>
          </a:prstGeom>
        </p:spPr>
        <p:txBody>
          <a:bodyPr wrap="square">
            <a:spAutoFit/>
          </a:bodyPr>
          <a:lstStyle/>
          <a:p>
            <a:pPr algn="just">
              <a:lnSpc>
                <a:spcPct val="150000"/>
              </a:lnSpc>
              <a:spcBef>
                <a:spcPts val="600"/>
              </a:spcBef>
            </a:pPr>
            <a:r>
              <a:rPr lang="en-US" sz="2200" dirty="0">
                <a:latin typeface="+mj-lt"/>
                <a:ea typeface="Cambria" panose="02040503050406030204" pitchFamily="18" charset="0"/>
                <a:cs typeface="Cambria" panose="02040503050406030204" pitchFamily="18" charset="0"/>
              </a:rPr>
              <a:t>Conducting a SWOT analysis enable a business to channel its focus into those areas that present the greatest opportunities and those competencies in which it is </a:t>
            </a:r>
            <a:r>
              <a:rPr lang="en-US" sz="2200" dirty="0" smtClean="0">
                <a:latin typeface="+mj-lt"/>
                <a:ea typeface="Cambria" panose="02040503050406030204" pitchFamily="18" charset="0"/>
                <a:cs typeface="Cambria" panose="02040503050406030204" pitchFamily="18" charset="0"/>
              </a:rPr>
              <a:t>strongest. </a:t>
            </a:r>
          </a:p>
          <a:p>
            <a:pPr algn="just">
              <a:lnSpc>
                <a:spcPct val="150000"/>
              </a:lnSpc>
              <a:spcBef>
                <a:spcPts val="600"/>
              </a:spcBef>
            </a:pPr>
            <a:r>
              <a:rPr lang="en-IE" sz="2200" dirty="0" smtClean="0">
                <a:latin typeface="+mj-lt"/>
                <a:ea typeface="Cambria" panose="02040503050406030204" pitchFamily="18" charset="0"/>
                <a:cs typeface="Cambria" panose="02040503050406030204" pitchFamily="18" charset="0"/>
              </a:rPr>
              <a:t>Some </a:t>
            </a:r>
            <a:r>
              <a:rPr lang="en-IE" sz="2200" dirty="0">
                <a:latin typeface="+mj-lt"/>
                <a:ea typeface="Cambria" panose="02040503050406030204" pitchFamily="18" charset="0"/>
                <a:cs typeface="Cambria" panose="02040503050406030204" pitchFamily="18" charset="0"/>
              </a:rPr>
              <a:t>benefits of performing a SWOT analysis include</a:t>
            </a:r>
            <a:r>
              <a:rPr lang="en-IE" sz="2200" dirty="0">
                <a:latin typeface="Cambria" panose="02040503050406030204" pitchFamily="18" charset="0"/>
                <a:ea typeface="Cambria" panose="02040503050406030204" pitchFamily="18" charset="0"/>
                <a:cs typeface="Cambria" panose="02040503050406030204" pitchFamily="18" charset="0"/>
              </a:rPr>
              <a:t>:</a:t>
            </a:r>
            <a:endParaRPr lang="en-US" sz="22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9032425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a:t>Thinking Strategies</a:t>
            </a:r>
            <a:endParaRPr dirty="0"/>
          </a:p>
        </p:txBody>
      </p:sp>
      <p:sp>
        <p:nvSpPr>
          <p:cNvPr id="115" name="Google Shape;115;p3"/>
          <p:cNvSpPr txBox="1">
            <a:spLocks noGrp="1"/>
          </p:cNvSpPr>
          <p:nvPr>
            <p:ph type="body" idx="1"/>
          </p:nvPr>
        </p:nvSpPr>
        <p:spPr>
          <a:xfrm>
            <a:off x="457200" y="1752600"/>
            <a:ext cx="7620000" cy="4671646"/>
          </a:xfrm>
          <a:prstGeom prst="rect">
            <a:avLst/>
          </a:prstGeom>
          <a:noFill/>
          <a:ln>
            <a:noFill/>
          </a:ln>
        </p:spPr>
        <p:txBody>
          <a:bodyPr spcFirstLastPara="1" wrap="square" lIns="91425" tIns="45700" rIns="91425" bIns="45700" anchor="t" anchorCtr="0">
            <a:normAutofit lnSpcReduction="10000"/>
          </a:bodyPr>
          <a:lstStyle/>
          <a:p>
            <a:pPr marL="0" lvl="0" indent="0">
              <a:spcBef>
                <a:spcPts val="970"/>
              </a:spcBef>
              <a:buSzPct val="100000"/>
            </a:pPr>
            <a:r>
              <a:rPr lang="en-US" sz="3000" b="0" dirty="0"/>
              <a:t>To avoid problems, delays or rejection by investors, it is better to follow thinking strategies. In order to gain a competitive advantage, </a:t>
            </a:r>
            <a:r>
              <a:rPr lang="en-US" sz="3000" dirty="0"/>
              <a:t>thinking strategically </a:t>
            </a:r>
            <a:r>
              <a:rPr lang="en-US" sz="3000" b="0" dirty="0"/>
              <a:t>in entrepreneurship is important. </a:t>
            </a:r>
          </a:p>
          <a:p>
            <a:pPr marL="0" lvl="0" indent="0" algn="l" rtl="0">
              <a:spcBef>
                <a:spcPts val="970"/>
              </a:spcBef>
              <a:spcAft>
                <a:spcPts val="0"/>
              </a:spcAft>
              <a:buClr>
                <a:schemeClr val="dk1"/>
              </a:buClr>
              <a:buSzPct val="100000"/>
              <a:buNone/>
            </a:pPr>
            <a:r>
              <a:rPr lang="en-US" sz="3000" b="0" dirty="0"/>
              <a:t>This procedure typically involves:</a:t>
            </a:r>
          </a:p>
          <a:p>
            <a:pPr lvl="0" indent="-457200" algn="l" rtl="0">
              <a:spcBef>
                <a:spcPts val="970"/>
              </a:spcBef>
              <a:spcAft>
                <a:spcPts val="0"/>
              </a:spcAft>
              <a:buClr>
                <a:schemeClr val="dk1"/>
              </a:buClr>
              <a:buSzPct val="100000"/>
              <a:buFont typeface="Arial" panose="020B0604020202020204" pitchFamily="34" charset="0"/>
              <a:buChar char="•"/>
            </a:pPr>
            <a:r>
              <a:rPr lang="en-US" sz="3000" b="0" dirty="0"/>
              <a:t>Seeing the big picture</a:t>
            </a:r>
          </a:p>
          <a:p>
            <a:pPr lvl="0" indent="-457200" algn="l" rtl="0">
              <a:spcBef>
                <a:spcPts val="970"/>
              </a:spcBef>
              <a:spcAft>
                <a:spcPts val="0"/>
              </a:spcAft>
              <a:buClr>
                <a:schemeClr val="dk1"/>
              </a:buClr>
              <a:buSzPct val="100000"/>
              <a:buFont typeface="Arial" panose="020B0604020202020204" pitchFamily="34" charset="0"/>
              <a:buChar char="•"/>
            </a:pPr>
            <a:r>
              <a:rPr lang="en-US" sz="3000" b="0" dirty="0"/>
              <a:t>Planning ahead</a:t>
            </a:r>
          </a:p>
          <a:p>
            <a:pPr lvl="0" indent="-457200" algn="l" rtl="0">
              <a:spcBef>
                <a:spcPts val="970"/>
              </a:spcBef>
              <a:spcAft>
                <a:spcPts val="0"/>
              </a:spcAft>
              <a:buClr>
                <a:schemeClr val="dk1"/>
              </a:buClr>
              <a:buSzPct val="100000"/>
              <a:buFont typeface="Arial" panose="020B0604020202020204" pitchFamily="34" charset="0"/>
              <a:buChar char="•"/>
            </a:pPr>
            <a:r>
              <a:rPr lang="en-US" sz="3000" b="0" dirty="0"/>
              <a:t>Turning thought into action</a:t>
            </a:r>
            <a:endParaRPr sz="3000" b="0" dirty="0"/>
          </a:p>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endParaRPr dirty="0"/>
          </a:p>
        </p:txBody>
      </p:sp>
    </p:spTree>
    <p:extLst>
      <p:ext uri="{BB962C8B-B14F-4D97-AF65-F5344CB8AC3E}">
        <p14:creationId xmlns:p14="http://schemas.microsoft.com/office/powerpoint/2010/main" val="3792562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a:t>Seeing the big picture</a:t>
            </a:r>
            <a:endParaRPr dirty="0"/>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dirty="0"/>
              <a:t>Big-picture thinking </a:t>
            </a:r>
            <a:r>
              <a:rPr lang="en-US" sz="3000" b="0" dirty="0"/>
              <a:t>stretches beyond the short term and considers how an entrepreneurship can succeed in the long term. </a:t>
            </a:r>
          </a:p>
          <a:p>
            <a:pPr marL="0" lvl="0" indent="0" algn="l" rtl="0">
              <a:spcBef>
                <a:spcPts val="970"/>
              </a:spcBef>
              <a:spcAft>
                <a:spcPts val="0"/>
              </a:spcAft>
              <a:buClr>
                <a:schemeClr val="dk1"/>
              </a:buClr>
              <a:buSzPct val="100000"/>
              <a:buNone/>
            </a:pPr>
            <a:r>
              <a:rPr lang="en-US" sz="3000" b="0" dirty="0"/>
              <a:t>It helps you build  a vision of the opportunities ahead</a:t>
            </a:r>
            <a:endParaRPr sz="3000" b="0" dirty="0"/>
          </a:p>
        </p:txBody>
      </p:sp>
    </p:spTree>
    <p:extLst>
      <p:ext uri="{BB962C8B-B14F-4D97-AF65-F5344CB8AC3E}">
        <p14:creationId xmlns:p14="http://schemas.microsoft.com/office/powerpoint/2010/main" val="23206120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a:t>Planning ahead</a:t>
            </a:r>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b="0" dirty="0"/>
              <a:t>Strategic thinkers can </a:t>
            </a:r>
            <a:r>
              <a:rPr lang="en-US" sz="3000" dirty="0"/>
              <a:t>plan ahead </a:t>
            </a:r>
            <a:r>
              <a:rPr lang="en-US" sz="3000" b="0" dirty="0"/>
              <a:t>and anticipate potential problems. </a:t>
            </a:r>
          </a:p>
          <a:p>
            <a:pPr marL="0" lvl="0" indent="0" algn="l" rtl="0">
              <a:spcBef>
                <a:spcPts val="970"/>
              </a:spcBef>
              <a:spcAft>
                <a:spcPts val="0"/>
              </a:spcAft>
              <a:buClr>
                <a:schemeClr val="dk1"/>
              </a:buClr>
              <a:buSzPct val="100000"/>
              <a:buNone/>
            </a:pPr>
            <a:r>
              <a:rPr lang="en-US" sz="3000" b="0" dirty="0"/>
              <a:t>Having a backup plan always helps you when things don’t go as planned. </a:t>
            </a:r>
            <a:endParaRPr sz="3000" b="0" dirty="0"/>
          </a:p>
        </p:txBody>
      </p:sp>
    </p:spTree>
    <p:extLst>
      <p:ext uri="{BB962C8B-B14F-4D97-AF65-F5344CB8AC3E}">
        <p14:creationId xmlns:p14="http://schemas.microsoft.com/office/powerpoint/2010/main" val="31109460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en-GB" dirty="0"/>
              <a:t>Planning ahead</a:t>
            </a:r>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en-US" sz="3000" b="0" dirty="0"/>
              <a:t>Strategic thinkers can </a:t>
            </a:r>
            <a:r>
              <a:rPr lang="en-US" sz="3000" dirty="0"/>
              <a:t>plan ahead </a:t>
            </a:r>
            <a:r>
              <a:rPr lang="en-US" sz="3000" b="0" dirty="0"/>
              <a:t>and anticipate potential problems. </a:t>
            </a:r>
          </a:p>
          <a:p>
            <a:pPr marL="0" lvl="0" indent="0" algn="l" rtl="0">
              <a:spcBef>
                <a:spcPts val="970"/>
              </a:spcBef>
              <a:spcAft>
                <a:spcPts val="0"/>
              </a:spcAft>
              <a:buClr>
                <a:schemeClr val="dk1"/>
              </a:buClr>
              <a:buSzPct val="100000"/>
              <a:buNone/>
            </a:pPr>
            <a:r>
              <a:rPr lang="en-US" sz="3000" b="0" dirty="0"/>
              <a:t>Having a backup plan always helps you when things don’t go as planned. </a:t>
            </a:r>
            <a:endParaRPr sz="3000" b="0" dirty="0"/>
          </a:p>
        </p:txBody>
      </p:sp>
    </p:spTree>
    <p:extLst>
      <p:ext uri="{BB962C8B-B14F-4D97-AF65-F5344CB8AC3E}">
        <p14:creationId xmlns:p14="http://schemas.microsoft.com/office/powerpoint/2010/main" val="34967013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5.1	Why Do Business Plans Fail?</a:t>
            </a:r>
          </a:p>
        </p:txBody>
      </p:sp>
      <p:sp>
        <p:nvSpPr>
          <p:cNvPr id="5" name="Rectangle 4"/>
          <p:cNvSpPr/>
          <p:nvPr/>
        </p:nvSpPr>
        <p:spPr>
          <a:xfrm>
            <a:off x="457200" y="1600200"/>
            <a:ext cx="8229600" cy="4708981"/>
          </a:xfrm>
          <a:prstGeom prst="rect">
            <a:avLst/>
          </a:prstGeom>
        </p:spPr>
        <p:txBody>
          <a:bodyPr wrap="square">
            <a:spAutoFit/>
          </a:bodyPr>
          <a:lstStyle/>
          <a:p>
            <a:pPr marL="457200" indent="-457200">
              <a:buFont typeface="Arial" panose="020B0604020202020204" pitchFamily="34" charset="0"/>
              <a:buChar char="•"/>
            </a:pPr>
            <a:r>
              <a:rPr lang="en-US" sz="3000" dirty="0">
                <a:latin typeface="+mj-lt"/>
                <a:ea typeface="Cambria" panose="02040503050406030204" pitchFamily="18" charset="0"/>
                <a:cs typeface="Cambria" panose="02040503050406030204" pitchFamily="18" charset="0"/>
              </a:rPr>
              <a:t>Even if there is a good business plan, it can fail, especially if the plan is not followed! </a:t>
            </a:r>
            <a:endParaRPr lang="en-US" sz="3000" dirty="0" smtClean="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en-US" sz="3000" dirty="0" smtClean="0">
                <a:latin typeface="+mj-lt"/>
                <a:ea typeface="Cambria" panose="02040503050406030204" pitchFamily="18" charset="0"/>
                <a:cs typeface="Cambria" panose="02040503050406030204" pitchFamily="18" charset="0"/>
              </a:rPr>
              <a:t>Even </a:t>
            </a:r>
            <a:r>
              <a:rPr lang="en-US" sz="3000" dirty="0">
                <a:latin typeface="+mj-lt"/>
                <a:ea typeface="Cambria" panose="02040503050406030204" pitchFamily="18" charset="0"/>
                <a:cs typeface="Cambria" panose="02040503050406030204" pitchFamily="18" charset="0"/>
              </a:rPr>
              <a:t>when the plan is followed, if there are bad assumptions about your forecasts, you can be caught in cash flow shortfalls and out-of-control budgets. </a:t>
            </a:r>
            <a:endParaRPr lang="en-US" sz="3000" dirty="0" smtClean="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en-US" sz="3000" dirty="0" smtClean="0">
                <a:latin typeface="+mj-lt"/>
                <a:ea typeface="Cambria" panose="02040503050406030204" pitchFamily="18" charset="0"/>
                <a:cs typeface="Cambria" panose="02040503050406030204" pitchFamily="18" charset="0"/>
              </a:rPr>
              <a:t>Markets </a:t>
            </a:r>
            <a:r>
              <a:rPr lang="en-US" sz="3000" dirty="0">
                <a:latin typeface="+mj-lt"/>
                <a:ea typeface="Cambria" panose="02040503050406030204" pitchFamily="18" charset="0"/>
                <a:cs typeface="Cambria" panose="02040503050406030204" pitchFamily="18" charset="0"/>
              </a:rPr>
              <a:t>and the economy can also change. </a:t>
            </a:r>
            <a:endParaRPr lang="en-US" sz="3000" dirty="0" smtClean="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en-US" sz="3000" dirty="0" smtClean="0">
                <a:latin typeface="+mj-lt"/>
                <a:ea typeface="Cambria" panose="02040503050406030204" pitchFamily="18" charset="0"/>
                <a:cs typeface="Cambria" panose="02040503050406030204" pitchFamily="18" charset="0"/>
              </a:rPr>
              <a:t>Without </a:t>
            </a:r>
            <a:r>
              <a:rPr lang="en-US" sz="3000" dirty="0">
                <a:latin typeface="+mj-lt"/>
                <a:ea typeface="Cambria" panose="02040503050406030204" pitchFamily="18" charset="0"/>
                <a:cs typeface="Cambria" panose="02040503050406030204" pitchFamily="18" charset="0"/>
              </a:rPr>
              <a:t>flexibility built into your business plan, you may not be able to pivot to a new course as needed </a:t>
            </a:r>
            <a:endParaRPr lang="en-US" sz="3000" dirty="0">
              <a:latin typeface="+mj-lt"/>
            </a:endParaRPr>
          </a:p>
        </p:txBody>
      </p:sp>
    </p:spTree>
    <p:extLst>
      <p:ext uri="{BB962C8B-B14F-4D97-AF65-F5344CB8AC3E}">
        <p14:creationId xmlns:p14="http://schemas.microsoft.com/office/powerpoint/2010/main" val="770221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652954"/>
            <a:ext cx="8229600" cy="4427806"/>
          </a:xfrm>
        </p:spPr>
        <p:txBody>
          <a:bodyPr>
            <a:normAutofit/>
          </a:bodyPr>
          <a:lstStyle/>
          <a:p>
            <a:pPr lvl="0" algn="just">
              <a:spcBef>
                <a:spcPts val="320"/>
              </a:spcBef>
              <a:buSzPts val="1600"/>
            </a:pPr>
            <a:r>
              <a:rPr lang="el-GR" sz="3000" b="0" dirty="0">
                <a:latin typeface="+mj-lt"/>
                <a:ea typeface="Montserrat"/>
                <a:cs typeface="Calibri" panose="020F0502020204030204" pitchFamily="34" charset="0"/>
                <a:sym typeface="Montserrat"/>
              </a:rPr>
              <a:t>  </a:t>
            </a:r>
            <a:r>
              <a:rPr lang="en-US" sz="3000" b="0" dirty="0">
                <a:latin typeface="+mj-lt"/>
                <a:ea typeface="Montserrat"/>
                <a:cs typeface="Calibri" panose="020F0502020204030204" pitchFamily="34" charset="0"/>
                <a:sym typeface="Montserrat"/>
              </a:rPr>
              <a:t>In this section, you will learn </a:t>
            </a:r>
            <a:r>
              <a:rPr lang="en-GB" sz="3000" b="0" dirty="0">
                <a:latin typeface="+mj-lt"/>
                <a:cs typeface="Calibri" panose="020F0502020204030204" pitchFamily="34" charset="0"/>
              </a:rPr>
              <a:t>to prepare a</a:t>
            </a:r>
            <a:r>
              <a:rPr lang="el-GR" sz="3000" b="0" dirty="0">
                <a:latin typeface="+mj-lt"/>
                <a:cs typeface="Calibri" panose="020F0502020204030204" pitchFamily="34" charset="0"/>
              </a:rPr>
              <a:t> </a:t>
            </a:r>
            <a:r>
              <a:rPr lang="en-US" sz="3000" b="0" dirty="0">
                <a:latin typeface="+mj-lt"/>
                <a:cs typeface="Calibri" panose="020F0502020204030204" pitchFamily="34" charset="0"/>
              </a:rPr>
              <a:t>written description of your business's future</a:t>
            </a:r>
            <a:r>
              <a:rPr lang="en-GB" sz="3000" b="0" dirty="0">
                <a:latin typeface="+mj-lt"/>
                <a:cs typeface="Calibri" panose="020F0502020204030204" pitchFamily="34" charset="0"/>
              </a:rPr>
              <a:t>. </a:t>
            </a:r>
            <a:r>
              <a:rPr lang="en-US" sz="3000" b="0" dirty="0">
                <a:latin typeface="+mj-lt"/>
                <a:cs typeface="Calibri" panose="020F0502020204030204" pitchFamily="34" charset="0"/>
              </a:rPr>
              <a:t>You will learn what a business plan is, the usefulness of such a plan and how to write one.</a:t>
            </a:r>
            <a:endParaRPr lang="en-US" sz="3000" b="0" dirty="0">
              <a:latin typeface="+mj-lt"/>
              <a:ea typeface="Montserrat"/>
              <a:cs typeface="Calibri" panose="020F0502020204030204" pitchFamily="34" charset="0"/>
              <a:sym typeface="Montserrat"/>
            </a:endParaRPr>
          </a:p>
          <a:p>
            <a:pPr marL="685800" lvl="1" indent="0">
              <a:buNone/>
            </a:pPr>
            <a:endParaRPr lang="sk-SK"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p:txBody>
          <a:bodyPr/>
          <a:lstStyle/>
          <a:p>
            <a:r>
              <a:rPr lang="sk-SK" dirty="0" smtClean="0"/>
              <a:t>INTRODUCTION</a:t>
            </a:r>
            <a:endParaRPr lang="sk-SK" dirty="0"/>
          </a:p>
        </p:txBody>
      </p:sp>
    </p:spTree>
    <p:extLst>
      <p:ext uri="{BB962C8B-B14F-4D97-AF65-F5344CB8AC3E}">
        <p14:creationId xmlns:p14="http://schemas.microsoft.com/office/powerpoint/2010/main" val="629701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600199"/>
            <a:ext cx="8229600" cy="5046785"/>
          </a:xfrm>
        </p:spPr>
        <p:txBody>
          <a:bodyPr>
            <a:normAutofit fontScale="92500" lnSpcReduction="10000"/>
          </a:bodyPr>
          <a:lstStyle/>
          <a:p>
            <a:pPr marL="685800" indent="-457200">
              <a:buFont typeface="Arial" panose="020B0604020202020204" pitchFamily="34" charset="0"/>
              <a:buChar char="•"/>
            </a:pPr>
            <a:r>
              <a:rPr lang="en-US" sz="3000" b="0" dirty="0"/>
              <a:t>A major reason for a business plan is to give owners a clear picture of objectives, goals, resources, potential costs, and drawbacks of certain business decisions</a:t>
            </a:r>
            <a:r>
              <a:rPr lang="en-US" sz="3000" b="0" dirty="0" smtClean="0"/>
              <a:t>.</a:t>
            </a:r>
          </a:p>
          <a:p>
            <a:pPr marL="685800" indent="-457200">
              <a:buFont typeface="Arial" panose="020B0604020202020204" pitchFamily="34" charset="0"/>
              <a:buChar char="•"/>
            </a:pPr>
            <a:r>
              <a:rPr lang="en-US" sz="3000" b="0" dirty="0"/>
              <a:t>Well prepared and executed, the business plan is the entrepreneur’s most crucial business document. </a:t>
            </a:r>
            <a:endParaRPr lang="en-US" sz="3000" b="0" dirty="0" smtClean="0"/>
          </a:p>
          <a:p>
            <a:pPr marL="685800" indent="-457200">
              <a:buFont typeface="Arial" panose="020B0604020202020204" pitchFamily="34" charset="0"/>
              <a:buChar char="•"/>
            </a:pPr>
            <a:r>
              <a:rPr lang="en-US" sz="3000" b="0" dirty="0"/>
              <a:t>As the number of new businesses increases each year, competition for funding is greater than ever</a:t>
            </a:r>
            <a:r>
              <a:rPr lang="en-US" sz="3000" b="0" dirty="0" smtClean="0"/>
              <a:t>. </a:t>
            </a:r>
            <a:r>
              <a:rPr lang="en-US" sz="3000" b="0" dirty="0"/>
              <a:t>A well-conceived business plan is still the most effective tool for reaching long-term goals and achieving success.</a:t>
            </a:r>
          </a:p>
        </p:txBody>
      </p:sp>
      <p:sp>
        <p:nvSpPr>
          <p:cNvPr id="4" name="Title 3"/>
          <p:cNvSpPr>
            <a:spLocks noGrp="1"/>
          </p:cNvSpPr>
          <p:nvPr>
            <p:ph type="title"/>
          </p:nvPr>
        </p:nvSpPr>
        <p:spPr/>
        <p:txBody>
          <a:bodyPr/>
          <a:lstStyle/>
          <a:p>
            <a:r>
              <a:rPr lang="en-US" dirty="0"/>
              <a:t>5.2	Considerations for a Business Plan</a:t>
            </a:r>
          </a:p>
        </p:txBody>
      </p:sp>
    </p:spTree>
    <p:extLst>
      <p:ext uri="{BB962C8B-B14F-4D97-AF65-F5344CB8AC3E}">
        <p14:creationId xmlns:p14="http://schemas.microsoft.com/office/powerpoint/2010/main" val="13956634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xmlns=""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Copyright notice</a:t>
            </a:r>
          </a:p>
        </p:txBody>
      </p:sp>
      <p:sp>
        <p:nvSpPr>
          <p:cNvPr id="3" name="TextBox 2">
            <a:extLst>
              <a:ext uri="{FF2B5EF4-FFF2-40B4-BE49-F238E27FC236}">
                <a16:creationId xmlns:a16="http://schemas.microsoft.com/office/drawing/2014/main" xmlns=""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Members of the </a:t>
            </a:r>
            <a:r>
              <a:rPr lang="en-US" i="1" dirty="0"/>
              <a:t>Enhancing Young People Skills and Competencies in Social Entrepreneurship by Virtual Reality </a:t>
            </a:r>
            <a:r>
              <a:rPr lang="en-US" dirty="0"/>
              <a:t>Project, 2021 for details of the ENTREREALITY </a:t>
            </a:r>
            <a:r>
              <a:rPr lang="en-US" dirty="0">
                <a:hlinkClick r:id="rId3"/>
              </a:rPr>
              <a:t>https://projectentreality.eu/index.php/en/ </a:t>
            </a:r>
            <a:r>
              <a:rPr lang="en-US" dirty="0"/>
              <a:t>project and the collaboration.</a:t>
            </a:r>
          </a:p>
          <a:p>
            <a:pPr algn="just"/>
            <a:endParaRPr lang="en-US" dirty="0"/>
          </a:p>
          <a:p>
            <a:pPr marL="457200" indent="-457200" algn="just">
              <a:buFont typeface="Wingdings" panose="05000000000000000000" pitchFamily="2" charset="2"/>
              <a:buChar char="Ø"/>
            </a:pPr>
            <a:r>
              <a:rPr lang="en-US" dirty="0"/>
              <a:t> The work must be attributed by attaching the following reference to the copied elements: "Copyright © Members of the </a:t>
            </a:r>
            <a:r>
              <a:rPr lang="en-US" dirty="0" err="1"/>
              <a:t>Entrereality </a:t>
            </a:r>
            <a:r>
              <a:rPr lang="en-US" dirty="0"/>
              <a:t>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Using this presentation in a way and/or for purposes not foreseen in the license, requires the prior written permission of the copyright holders. The information contained in this presentation represents the views of the copyright holders as of the date such views are published</a:t>
            </a:r>
          </a:p>
        </p:txBody>
      </p:sp>
    </p:spTree>
    <p:extLst>
      <p:ext uri="{BB962C8B-B14F-4D97-AF65-F5344CB8AC3E}">
        <p14:creationId xmlns:p14="http://schemas.microsoft.com/office/powerpoint/2010/main" val="22592506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xmlns=""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References</a:t>
            </a:r>
          </a:p>
        </p:txBody>
      </p:sp>
      <p:sp>
        <p:nvSpPr>
          <p:cNvPr id="9" name="Rectangle 3">
            <a:extLst>
              <a:ext uri="{FF2B5EF4-FFF2-40B4-BE49-F238E27FC236}">
                <a16:creationId xmlns:a16="http://schemas.microsoft.com/office/drawing/2014/main" xmlns="" id="{02683808-C029-BF62-78F6-DC7A0559CFE4}"/>
              </a:ext>
            </a:extLst>
          </p:cNvPr>
          <p:cNvSpPr>
            <a:spLocks noGrp="1" noChangeArrowheads="1"/>
          </p:cNvSpPr>
          <p:nvPr>
            <p:ph type="body" idx="2"/>
          </p:nvPr>
        </p:nvSpPr>
        <p:spPr bwMode="auto">
          <a:xfrm>
            <a:off x="389931" y="1469945"/>
            <a:ext cx="841102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smtClean="0"/>
          </a:p>
          <a:p>
            <a:pPr>
              <a:spcBef>
                <a:spcPts val="0"/>
              </a:spcBef>
              <a:buClr>
                <a:srgbClr val="000000"/>
              </a:buClr>
            </a:pPr>
            <a:r>
              <a:rPr lang="en-US" sz="1400" b="0" dirty="0">
                <a:solidFill>
                  <a:srgbClr val="000000"/>
                </a:solidFill>
              </a:rPr>
              <a:t>[1] Nunn, Leslie. (2010). The Importance Of A Good Business Plan. Journal of Business &amp; Economics Research (JBER). 8. 10.19030/jber.v8i2.677.</a:t>
            </a:r>
          </a:p>
          <a:p>
            <a:pPr>
              <a:spcBef>
                <a:spcPts val="0"/>
              </a:spcBef>
              <a:buClr>
                <a:srgbClr val="000000"/>
              </a:buClr>
            </a:pPr>
            <a:r>
              <a:rPr lang="en-US" sz="1400" b="0" dirty="0">
                <a:solidFill>
                  <a:srgbClr val="000000"/>
                </a:solidFill>
              </a:rPr>
              <a:t>[2] </a:t>
            </a:r>
            <a:r>
              <a:rPr lang="en-US" sz="1400" b="0" dirty="0">
                <a:solidFill>
                  <a:srgbClr val="000000"/>
                </a:solidFill>
                <a:hlinkClick r:id="rId3"/>
              </a:rPr>
              <a:t>https://</a:t>
            </a:r>
            <a:r>
              <a:rPr lang="en-US" sz="1400" b="0" dirty="0" smtClean="0">
                <a:solidFill>
                  <a:srgbClr val="000000"/>
                </a:solidFill>
                <a:hlinkClick r:id="rId3"/>
              </a:rPr>
              <a:t>www.investopedia.com/terms/b/business-plan.asp</a:t>
            </a:r>
            <a:r>
              <a:rPr lang="en-US" sz="1400" b="0" dirty="0" smtClean="0">
                <a:solidFill>
                  <a:srgbClr val="000000"/>
                </a:solidFill>
              </a:rPr>
              <a:t> </a:t>
            </a:r>
            <a:endParaRPr lang="en-US" sz="1400" b="0" dirty="0">
              <a:solidFill>
                <a:srgbClr val="000000"/>
              </a:solidFill>
            </a:endParaRPr>
          </a:p>
          <a:p>
            <a:pPr>
              <a:spcBef>
                <a:spcPts val="0"/>
              </a:spcBef>
              <a:buClr>
                <a:srgbClr val="000000"/>
              </a:buClr>
            </a:pPr>
            <a:r>
              <a:rPr lang="en-US" sz="1400" b="0" dirty="0">
                <a:solidFill>
                  <a:srgbClr val="000000"/>
                </a:solidFill>
              </a:rPr>
              <a:t>[3</a:t>
            </a:r>
            <a:r>
              <a:rPr lang="en-US" sz="1400" b="0" dirty="0">
                <a:solidFill>
                  <a:srgbClr val="000000"/>
                </a:solidFill>
              </a:rPr>
              <a:t>] </a:t>
            </a:r>
            <a:r>
              <a:rPr lang="en-US" sz="1400" b="0" dirty="0">
                <a:solidFill>
                  <a:srgbClr val="000000"/>
                </a:solidFill>
                <a:hlinkClick r:id="rId4"/>
              </a:rPr>
              <a:t>http://</a:t>
            </a:r>
            <a:r>
              <a:rPr lang="en-US" sz="1400" b="0" dirty="0" smtClean="0">
                <a:solidFill>
                  <a:srgbClr val="000000"/>
                </a:solidFill>
                <a:hlinkClick r:id="rId4"/>
              </a:rPr>
              <a:t>www.untag-smd.ac.id/files/Perpustakaan_Digital_1/BUSINESS%20PLAN%20Anatomy%20of%20a%20Business%20Plan%20The%20Step-by-Step%20Guide.PDF</a:t>
            </a:r>
            <a:r>
              <a:rPr lang="en-US" sz="1400" b="0" dirty="0" smtClean="0">
                <a:solidFill>
                  <a:srgbClr val="000000"/>
                </a:solidFill>
              </a:rPr>
              <a:t>  </a:t>
            </a:r>
            <a:endParaRPr lang="en-US" sz="1400" b="0" dirty="0">
              <a:solidFill>
                <a:srgbClr val="000000"/>
              </a:solidFill>
            </a:endParaRPr>
          </a:p>
          <a:p>
            <a:pPr>
              <a:spcBef>
                <a:spcPts val="0"/>
              </a:spcBef>
              <a:buClr>
                <a:srgbClr val="000000"/>
              </a:buClr>
            </a:pPr>
            <a:r>
              <a:rPr lang="en-US" sz="1400" b="0" dirty="0">
                <a:solidFill>
                  <a:srgbClr val="000000"/>
                </a:solidFill>
              </a:rPr>
              <a:t>[</a:t>
            </a:r>
            <a:r>
              <a:rPr lang="en-US" sz="1400" b="0" dirty="0" smtClean="0">
                <a:solidFill>
                  <a:srgbClr val="000000"/>
                </a:solidFill>
              </a:rPr>
              <a:t>4]</a:t>
            </a:r>
            <a:r>
              <a:rPr lang="en-US" sz="1400" b="0" dirty="0" smtClean="0">
                <a:solidFill>
                  <a:srgbClr val="000000"/>
                </a:solidFill>
                <a:hlinkClick r:id="rId5"/>
              </a:rPr>
              <a:t>https</a:t>
            </a:r>
            <a:r>
              <a:rPr lang="en-US" sz="1400" b="0" dirty="0">
                <a:solidFill>
                  <a:srgbClr val="000000"/>
                </a:solidFill>
                <a:hlinkClick r:id="rId5"/>
              </a:rPr>
              <a:t>://www.emerald.com/insight/content/doi/10.1108/00251740210437725/full/html?casa_token=8hwIL8Ab4noAAAAA:cREJOyFnBMfj7d1MgG-SYIvltmShOU5Qo9vQuuyuNJRdvPNEtpsZEi5bBVI0IH2Ad89-Nh5C-5XWztIamLmBCAiEZ6bI7x2vNilkdZLZ_-</a:t>
            </a:r>
            <a:r>
              <a:rPr lang="en-US" sz="1400" b="0" dirty="0" smtClean="0">
                <a:solidFill>
                  <a:srgbClr val="000000"/>
                </a:solidFill>
                <a:hlinkClick r:id="rId5"/>
              </a:rPr>
              <a:t>3JBOOsaZViaQ</a:t>
            </a:r>
            <a:r>
              <a:rPr lang="en-US" sz="1400" b="0" dirty="0" smtClean="0">
                <a:solidFill>
                  <a:srgbClr val="000000"/>
                </a:solidFill>
              </a:rPr>
              <a:t>    </a:t>
            </a:r>
            <a:endParaRPr lang="en-US" sz="1400" b="0" dirty="0">
              <a:solidFill>
                <a:srgbClr val="000000"/>
              </a:solidFill>
            </a:endParaRPr>
          </a:p>
          <a:p>
            <a:pPr>
              <a:spcBef>
                <a:spcPts val="0"/>
              </a:spcBef>
              <a:buClr>
                <a:srgbClr val="000000"/>
              </a:buClr>
            </a:pPr>
            <a:r>
              <a:rPr lang="en-US" sz="1400" b="0" dirty="0" smtClean="0">
                <a:solidFill>
                  <a:srgbClr val="000000"/>
                </a:solidFill>
              </a:rPr>
              <a:t>[</a:t>
            </a:r>
            <a:r>
              <a:rPr lang="en-US" sz="1400" b="0" dirty="0">
                <a:solidFill>
                  <a:srgbClr val="000000"/>
                </a:solidFill>
              </a:rPr>
              <a:t>5]https://www.thinklions.com/blog/ask-the-experts-how-long-should-a-business-plan-be/</a:t>
            </a:r>
          </a:p>
          <a:p>
            <a:pPr>
              <a:spcBef>
                <a:spcPts val="0"/>
              </a:spcBef>
              <a:buClr>
                <a:srgbClr val="000000"/>
              </a:buClr>
            </a:pPr>
            <a:r>
              <a:rPr lang="en-US" sz="1400" b="0" dirty="0">
                <a:solidFill>
                  <a:srgbClr val="000000"/>
                </a:solidFill>
              </a:rPr>
              <a:t>[6] Burns, P. (1996). The business plan. In: Burns, P., Dewhurst, J. (</a:t>
            </a:r>
            <a:r>
              <a:rPr lang="en-US" sz="1400" b="0" dirty="0" err="1">
                <a:solidFill>
                  <a:srgbClr val="000000"/>
                </a:solidFill>
              </a:rPr>
              <a:t>eds</a:t>
            </a:r>
            <a:r>
              <a:rPr lang="en-US" sz="1400" b="0" dirty="0">
                <a:solidFill>
                  <a:srgbClr val="000000"/>
                </a:solidFill>
              </a:rPr>
              <a:t>) Small Business and Entrepreneurship. Macmillan Small Business Series. Palgrave, London. https://</a:t>
            </a:r>
            <a:r>
              <a:rPr lang="en-US" sz="1400" b="0" dirty="0" smtClean="0">
                <a:solidFill>
                  <a:srgbClr val="000000"/>
                </a:solidFill>
              </a:rPr>
              <a:t>doi.org/10.1007/978-1-349-24911-4_9  </a:t>
            </a:r>
            <a:endParaRPr lang="en-US" sz="1400" b="0" dirty="0">
              <a:solidFill>
                <a:srgbClr val="000000"/>
              </a:solidFill>
            </a:endParaRPr>
          </a:p>
          <a:p>
            <a:pPr>
              <a:spcBef>
                <a:spcPts val="0"/>
              </a:spcBef>
              <a:buClr>
                <a:srgbClr val="000000"/>
              </a:buClr>
            </a:pPr>
            <a:r>
              <a:rPr lang="en-US" sz="1400" b="0" dirty="0">
                <a:solidFill>
                  <a:srgbClr val="000000"/>
                </a:solidFill>
              </a:rPr>
              <a:t>[7] Haag, Annette. (2013). Writing a Successful Business Plan: An Overview. Workplace health &amp; safety. 61. 19-29. 10.3928/21650799-20121221-53.</a:t>
            </a:r>
          </a:p>
          <a:p>
            <a:pPr>
              <a:spcBef>
                <a:spcPts val="0"/>
              </a:spcBef>
              <a:buClr>
                <a:srgbClr val="000000"/>
              </a:buClr>
            </a:pPr>
            <a:r>
              <a:rPr lang="en-US" sz="1400" b="0" dirty="0">
                <a:solidFill>
                  <a:srgbClr val="000000"/>
                </a:solidFill>
              </a:rPr>
              <a:t>[8] Abrams, R. M. (2010). The successful business plan: Secrets &amp; </a:t>
            </a:r>
            <a:r>
              <a:rPr lang="en-US" sz="1400" b="0" dirty="0" err="1">
                <a:solidFill>
                  <a:srgbClr val="000000"/>
                </a:solidFill>
              </a:rPr>
              <a:t>strate-gies</a:t>
            </a:r>
            <a:r>
              <a:rPr lang="en-US" sz="1400" b="0" dirty="0">
                <a:solidFill>
                  <a:srgbClr val="000000"/>
                </a:solidFill>
              </a:rPr>
              <a:t> (5th ed.). Palo Alto, CA: The Planning Shop</a:t>
            </a:r>
          </a:p>
          <a:p>
            <a:pPr>
              <a:spcBef>
                <a:spcPts val="0"/>
              </a:spcBef>
              <a:buClr>
                <a:srgbClr val="000000"/>
              </a:buClr>
            </a:pPr>
            <a:r>
              <a:rPr lang="en-US" sz="1400" b="0" dirty="0">
                <a:solidFill>
                  <a:srgbClr val="000000"/>
                </a:solidFill>
              </a:rPr>
              <a:t>[9] Bangs, D. H., Jr. (1995). The business planning guide: Creating a plan for success in your own business. Chicago, IL: Upstart Publishing</a:t>
            </a:r>
            <a:r>
              <a:rPr lang="en-US" sz="1400" b="0" dirty="0" smtClean="0">
                <a:solidFill>
                  <a:srgbClr val="000000"/>
                </a:solidFill>
              </a:rPr>
              <a:t>.</a:t>
            </a:r>
            <a:endParaRPr lang="en-US" sz="1400" b="0" dirty="0">
              <a:solidFill>
                <a:srgbClr val="000000"/>
              </a:solidFill>
            </a:endParaRPr>
          </a:p>
          <a:p>
            <a:pPr>
              <a:spcBef>
                <a:spcPts val="0"/>
              </a:spcBef>
              <a:buClr>
                <a:srgbClr val="000000"/>
              </a:buClr>
            </a:pPr>
            <a:r>
              <a:rPr lang="en-US" sz="1400" b="0" dirty="0">
                <a:solidFill>
                  <a:srgbClr val="000000"/>
                </a:solidFill>
              </a:rPr>
              <a:t>[10] </a:t>
            </a:r>
            <a:r>
              <a:rPr lang="en-US" sz="1400" b="0" dirty="0" err="1">
                <a:solidFill>
                  <a:srgbClr val="000000"/>
                </a:solidFill>
              </a:rPr>
              <a:t>Teoli</a:t>
            </a:r>
            <a:r>
              <a:rPr lang="en-US" sz="1400" b="0" dirty="0">
                <a:solidFill>
                  <a:srgbClr val="000000"/>
                </a:solidFill>
              </a:rPr>
              <a:t> D, </a:t>
            </a:r>
            <a:r>
              <a:rPr lang="en-US" sz="1400" b="0" dirty="0" err="1">
                <a:solidFill>
                  <a:srgbClr val="000000"/>
                </a:solidFill>
              </a:rPr>
              <a:t>Sanvictores</a:t>
            </a:r>
            <a:r>
              <a:rPr lang="en-US" sz="1400" b="0" dirty="0">
                <a:solidFill>
                  <a:srgbClr val="000000"/>
                </a:solidFill>
              </a:rPr>
              <a:t> T, An J. SWOT Analysis. In: </a:t>
            </a:r>
            <a:r>
              <a:rPr lang="en-US" sz="1400" b="0" dirty="0" err="1">
                <a:solidFill>
                  <a:srgbClr val="000000"/>
                </a:solidFill>
              </a:rPr>
              <a:t>StatPearls</a:t>
            </a:r>
            <a:r>
              <a:rPr lang="en-US" sz="1400" b="0" dirty="0">
                <a:solidFill>
                  <a:srgbClr val="000000"/>
                </a:solidFill>
              </a:rPr>
              <a:t>. </a:t>
            </a:r>
            <a:r>
              <a:rPr lang="en-US" sz="1400" b="0" dirty="0" err="1">
                <a:solidFill>
                  <a:srgbClr val="000000"/>
                </a:solidFill>
              </a:rPr>
              <a:t>StatPearls</a:t>
            </a:r>
            <a:r>
              <a:rPr lang="en-US" sz="1400" b="0" dirty="0">
                <a:solidFill>
                  <a:srgbClr val="000000"/>
                </a:solidFill>
              </a:rPr>
              <a:t> Publishing, Treasure Island (FL); 2022. PMID: 30725987</a:t>
            </a:r>
            <a:r>
              <a:rPr lang="en-US" sz="1400" b="0" dirty="0" smtClean="0">
                <a:solidFill>
                  <a:srgbClr val="000000"/>
                </a:solidFill>
              </a:rPr>
              <a:t>.</a:t>
            </a:r>
            <a:endParaRPr lang="en-US" sz="1400" b="0" dirty="0">
              <a:solidFill>
                <a:srgbClr val="000000"/>
              </a:solidFill>
            </a:endParaRPr>
          </a:p>
        </p:txBody>
      </p:sp>
    </p:spTree>
    <p:extLst>
      <p:ext uri="{BB962C8B-B14F-4D97-AF65-F5344CB8AC3E}">
        <p14:creationId xmlns:p14="http://schemas.microsoft.com/office/powerpoint/2010/main" val="4403407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xmlns=""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References</a:t>
            </a:r>
          </a:p>
        </p:txBody>
      </p:sp>
      <p:sp>
        <p:nvSpPr>
          <p:cNvPr id="9" name="Rectangle 3">
            <a:extLst>
              <a:ext uri="{FF2B5EF4-FFF2-40B4-BE49-F238E27FC236}">
                <a16:creationId xmlns:a16="http://schemas.microsoft.com/office/drawing/2014/main" xmlns="" id="{02683808-C029-BF62-78F6-DC7A0559CFE4}"/>
              </a:ext>
            </a:extLst>
          </p:cNvPr>
          <p:cNvSpPr>
            <a:spLocks noGrp="1" noChangeArrowheads="1"/>
          </p:cNvSpPr>
          <p:nvPr>
            <p:ph type="body" idx="2"/>
          </p:nvPr>
        </p:nvSpPr>
        <p:spPr bwMode="auto">
          <a:xfrm>
            <a:off x="325385" y="1741066"/>
            <a:ext cx="841102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smtClean="0"/>
          </a:p>
          <a:p>
            <a:pPr>
              <a:spcBef>
                <a:spcPts val="0"/>
              </a:spcBef>
              <a:buClr>
                <a:srgbClr val="000000"/>
              </a:buClr>
            </a:pPr>
            <a:r>
              <a:rPr lang="en-US" sz="1400" b="0" dirty="0">
                <a:solidFill>
                  <a:srgbClr val="000000"/>
                </a:solidFill>
              </a:rPr>
              <a:t>[11] </a:t>
            </a:r>
            <a:r>
              <a:rPr lang="en-US" sz="1400" b="0" dirty="0">
                <a:solidFill>
                  <a:srgbClr val="000000"/>
                </a:solidFill>
                <a:hlinkClick r:id="rId3"/>
              </a:rPr>
              <a:t>https://www.cii.co.uk/media/6158020/a-useful-guide-to-swot-analysis.pdf</a:t>
            </a:r>
            <a:r>
              <a:rPr lang="en-US" sz="1400" b="0" dirty="0">
                <a:solidFill>
                  <a:srgbClr val="000000"/>
                </a:solidFill>
              </a:rPr>
              <a:t> </a:t>
            </a:r>
          </a:p>
          <a:p>
            <a:pPr>
              <a:spcBef>
                <a:spcPts val="0"/>
              </a:spcBef>
              <a:buClr>
                <a:srgbClr val="000000"/>
              </a:buClr>
            </a:pPr>
            <a:r>
              <a:rPr lang="en-US" sz="1400" b="0" dirty="0">
                <a:solidFill>
                  <a:srgbClr val="000000"/>
                </a:solidFill>
              </a:rPr>
              <a:t>[12] </a:t>
            </a:r>
            <a:r>
              <a:rPr lang="en-US" sz="1400" b="0" dirty="0">
                <a:solidFill>
                  <a:srgbClr val="000000"/>
                </a:solidFill>
                <a:hlinkClick r:id="rId4"/>
              </a:rPr>
              <a:t>https://pestleanalysis.com/benefits-of-swot-analysis/</a:t>
            </a:r>
            <a:r>
              <a:rPr lang="en-US" sz="1400" b="0" dirty="0">
                <a:solidFill>
                  <a:srgbClr val="000000"/>
                </a:solidFill>
              </a:rPr>
              <a:t> </a:t>
            </a:r>
          </a:p>
          <a:p>
            <a:pPr>
              <a:spcBef>
                <a:spcPts val="0"/>
              </a:spcBef>
              <a:buClr>
                <a:srgbClr val="000000"/>
              </a:buClr>
            </a:pPr>
            <a:r>
              <a:rPr lang="en-US" sz="1400" b="0" dirty="0">
                <a:solidFill>
                  <a:srgbClr val="000000"/>
                </a:solidFill>
              </a:rPr>
              <a:t>[13] </a:t>
            </a:r>
            <a:r>
              <a:rPr lang="en-US" sz="1400" b="0" dirty="0">
                <a:solidFill>
                  <a:srgbClr val="000000"/>
                </a:solidFill>
                <a:hlinkClick r:id="rId5"/>
              </a:rPr>
              <a:t>https://www.masterclass.com/articles/strategic-thinking-guide</a:t>
            </a:r>
            <a:r>
              <a:rPr lang="en-US" sz="1400" b="0" dirty="0">
                <a:solidFill>
                  <a:srgbClr val="000000"/>
                </a:solidFill>
              </a:rPr>
              <a:t> </a:t>
            </a:r>
          </a:p>
          <a:p>
            <a:pPr>
              <a:spcBef>
                <a:spcPts val="0"/>
              </a:spcBef>
              <a:buClr>
                <a:srgbClr val="000000"/>
              </a:buClr>
            </a:pPr>
            <a:r>
              <a:rPr lang="en-US" sz="1400" b="0" dirty="0">
                <a:solidFill>
                  <a:srgbClr val="000000"/>
                </a:solidFill>
              </a:rPr>
              <a:t>[14] </a:t>
            </a:r>
            <a:r>
              <a:rPr lang="en-US" sz="1400" b="0" dirty="0">
                <a:solidFill>
                  <a:srgbClr val="000000"/>
                </a:solidFill>
                <a:hlinkClick r:id="rId6"/>
              </a:rPr>
              <a:t>https://www.betterup.com/blog/big-picture-thinking</a:t>
            </a:r>
            <a:r>
              <a:rPr lang="en-US" sz="1400" b="0" dirty="0">
                <a:solidFill>
                  <a:srgbClr val="000000"/>
                </a:solidFill>
              </a:rPr>
              <a:t> </a:t>
            </a:r>
          </a:p>
          <a:p>
            <a:pPr>
              <a:spcBef>
                <a:spcPts val="0"/>
              </a:spcBef>
              <a:buClr>
                <a:srgbClr val="000000"/>
              </a:buClr>
            </a:pPr>
            <a:r>
              <a:rPr lang="en-US" sz="1400" b="0" dirty="0">
                <a:solidFill>
                  <a:srgbClr val="000000"/>
                </a:solidFill>
              </a:rPr>
              <a:t>[15] </a:t>
            </a:r>
            <a:r>
              <a:rPr lang="en-US" sz="1400" b="0" dirty="0">
                <a:solidFill>
                  <a:srgbClr val="000000"/>
                </a:solidFill>
                <a:hlinkClick r:id="rId7"/>
              </a:rPr>
              <a:t>https://www.forbes.com/sites/forbescoachescouncil/2017/09/01/stop-doing-what-you-should-do-and-turn-your-thoughts-into-action/</a:t>
            </a:r>
            <a:r>
              <a:rPr lang="en-US" sz="1400" b="0" dirty="0">
                <a:solidFill>
                  <a:srgbClr val="000000"/>
                </a:solidFill>
              </a:rPr>
              <a:t> </a:t>
            </a:r>
          </a:p>
          <a:p>
            <a:pPr>
              <a:spcBef>
                <a:spcPts val="0"/>
              </a:spcBef>
              <a:buClr>
                <a:srgbClr val="000000"/>
              </a:buClr>
            </a:pPr>
            <a:r>
              <a:rPr lang="en-US" sz="1400" b="0" dirty="0">
                <a:solidFill>
                  <a:srgbClr val="000000"/>
                </a:solidFill>
              </a:rPr>
              <a:t>[16] </a:t>
            </a:r>
            <a:r>
              <a:rPr lang="en-US" sz="1400" b="0" dirty="0">
                <a:solidFill>
                  <a:srgbClr val="000000"/>
                </a:solidFill>
                <a:hlinkClick r:id="rId8"/>
              </a:rPr>
              <a:t>https://www.investopedia.com/terms/b/business-plan.asp</a:t>
            </a:r>
            <a:r>
              <a:rPr lang="en-US" sz="1400" b="0" dirty="0">
                <a:solidFill>
                  <a:srgbClr val="000000"/>
                </a:solidFill>
              </a:rPr>
              <a:t> </a:t>
            </a:r>
            <a:endParaRPr lang="en-US" sz="1400" b="0" dirty="0">
              <a:solidFill>
                <a:srgbClr val="000000"/>
              </a:solidFill>
            </a:endParaRPr>
          </a:p>
        </p:txBody>
      </p:sp>
    </p:spTree>
    <p:extLst>
      <p:ext uri="{BB962C8B-B14F-4D97-AF65-F5344CB8AC3E}">
        <p14:creationId xmlns:p14="http://schemas.microsoft.com/office/powerpoint/2010/main" val="3640930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600201"/>
            <a:ext cx="8229600" cy="2828554"/>
          </a:xfrm>
        </p:spPr>
        <p:txBody>
          <a:bodyPr>
            <a:normAutofit fontScale="92500" lnSpcReduction="20000"/>
          </a:bodyPr>
          <a:lstStyle/>
          <a:p>
            <a:pPr marL="228600" indent="0"/>
            <a:r>
              <a:rPr lang="en-US" sz="3000" b="0" dirty="0">
                <a:effectLst/>
                <a:latin typeface="Arial" panose="020B0604020202020204" pitchFamily="34" charset="0"/>
                <a:ea typeface="Cambria" panose="02040503050406030204" pitchFamily="18" charset="0"/>
                <a:cs typeface="Arial" panose="020B0604020202020204" pitchFamily="34" charset="0"/>
              </a:rPr>
              <a:t>A business plan is a document that defines in detail a company's objectives and how it plans to achieve its goals</a:t>
            </a:r>
            <a:r>
              <a:rPr lang="en-US" sz="3000" b="0" dirty="0" smtClean="0">
                <a:effectLst/>
                <a:latin typeface="Arial" panose="020B0604020202020204" pitchFamily="34" charset="0"/>
                <a:ea typeface="Cambria" panose="02040503050406030204" pitchFamily="18" charset="0"/>
                <a:cs typeface="Arial" panose="020B0604020202020204" pitchFamily="34" charset="0"/>
              </a:rPr>
              <a:t>. </a:t>
            </a:r>
            <a:r>
              <a:rPr lang="en-US" sz="3000" b="0" dirty="0">
                <a:effectLst/>
                <a:latin typeface="Arial" panose="020B0604020202020204" pitchFamily="34" charset="0"/>
                <a:ea typeface="Cambria" panose="02040503050406030204" pitchFamily="18" charset="0"/>
                <a:cs typeface="Arial" panose="020B0604020202020204" pitchFamily="34" charset="0"/>
              </a:rPr>
              <a:t>This plan describes your business, its objectives, strategies, target market and financial forecasts</a:t>
            </a:r>
            <a:r>
              <a:rPr lang="en-US" sz="3000" b="0" dirty="0" smtClean="0">
                <a:effectLst/>
                <a:latin typeface="Arial" panose="020B0604020202020204" pitchFamily="34" charset="0"/>
                <a:ea typeface="Cambria" panose="02040503050406030204" pitchFamily="18" charset="0"/>
                <a:cs typeface="Arial" panose="020B0604020202020204" pitchFamily="34" charset="0"/>
              </a:rPr>
              <a:t>.</a:t>
            </a:r>
            <a:endParaRPr lang="en-IE" sz="3000" b="0" dirty="0" smtClean="0">
              <a:effectLst/>
              <a:latin typeface="Arial" panose="020B0604020202020204" pitchFamily="34" charset="0"/>
              <a:ea typeface="Cambria" panose="02040503050406030204" pitchFamily="18" charset="0"/>
              <a:cs typeface="Arial" panose="020B0604020202020204" pitchFamily="34" charset="0"/>
            </a:endParaRPr>
          </a:p>
          <a:p>
            <a:pPr marL="228600" indent="0"/>
            <a:r>
              <a:rPr lang="en-IE" sz="3000" b="0" dirty="0" smtClean="0">
                <a:effectLst/>
                <a:latin typeface="Arial" panose="020B0604020202020204" pitchFamily="34" charset="0"/>
                <a:ea typeface="Cambria" panose="02040503050406030204" pitchFamily="18" charset="0"/>
                <a:cs typeface="Arial" panose="020B0604020202020204" pitchFamily="34" charset="0"/>
              </a:rPr>
              <a:t>The </a:t>
            </a:r>
            <a:r>
              <a:rPr lang="en-IE" sz="3000" dirty="0">
                <a:effectLst/>
                <a:latin typeface="Arial" panose="020B0604020202020204" pitchFamily="34" charset="0"/>
                <a:ea typeface="Cambria" panose="02040503050406030204" pitchFamily="18" charset="0"/>
                <a:cs typeface="Arial" panose="020B0604020202020204" pitchFamily="34" charset="0"/>
              </a:rPr>
              <a:t>business plan </a:t>
            </a:r>
            <a:r>
              <a:rPr lang="en-IE" sz="3000" b="0" dirty="0">
                <a:effectLst/>
                <a:latin typeface="Arial" panose="020B0604020202020204" pitchFamily="34" charset="0"/>
                <a:ea typeface="Cambria" panose="02040503050406030204" pitchFamily="18" charset="0"/>
                <a:cs typeface="Arial" panose="020B0604020202020204" pitchFamily="34" charset="0"/>
              </a:rPr>
              <a:t>is the product of a </a:t>
            </a:r>
            <a:r>
              <a:rPr lang="en-IE" sz="3000" dirty="0">
                <a:effectLst/>
                <a:latin typeface="Arial" panose="020B0604020202020204" pitchFamily="34" charset="0"/>
                <a:ea typeface="Cambria" panose="02040503050406030204" pitchFamily="18" charset="0"/>
                <a:cs typeface="Arial" panose="020B0604020202020204" pitchFamily="34" charset="0"/>
              </a:rPr>
              <a:t>strategic  thinking</a:t>
            </a:r>
            <a:r>
              <a:rPr lang="en-IE" sz="3000" b="0" dirty="0">
                <a:effectLst/>
                <a:latin typeface="Arial" panose="020B0604020202020204" pitchFamily="34" charset="0"/>
                <a:ea typeface="Cambria" panose="02040503050406030204" pitchFamily="18" charset="0"/>
                <a:cs typeface="Arial" panose="020B0604020202020204" pitchFamily="34" charset="0"/>
              </a:rPr>
              <a:t> or </a:t>
            </a:r>
            <a:r>
              <a:rPr lang="en-IE" sz="3000" dirty="0">
                <a:effectLst/>
                <a:latin typeface="Arial" panose="020B0604020202020204" pitchFamily="34" charset="0"/>
                <a:ea typeface="Cambria" panose="02040503050406030204" pitchFamily="18" charset="0"/>
                <a:cs typeface="Arial" panose="020B0604020202020204" pitchFamily="34" charset="0"/>
              </a:rPr>
              <a:t>planning process</a:t>
            </a:r>
            <a:r>
              <a:rPr lang="en-IE" sz="3000" b="0" dirty="0">
                <a:effectLst/>
                <a:latin typeface="Arial" panose="020B0604020202020204" pitchFamily="34" charset="0"/>
                <a:ea typeface="Cambria" panose="02040503050406030204" pitchFamily="18" charset="0"/>
                <a:cs typeface="Arial" panose="020B0604020202020204" pitchFamily="34" charset="0"/>
              </a:rPr>
              <a:t>. </a:t>
            </a:r>
          </a:p>
          <a:p>
            <a:pPr marL="228600" indent="0"/>
            <a:endParaRPr lang="sk-SK"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p:txBody>
          <a:bodyPr/>
          <a:lstStyle/>
          <a:p>
            <a:r>
              <a:rPr lang="en-US" dirty="0" smtClean="0"/>
              <a:t>1.1 </a:t>
            </a:r>
            <a:r>
              <a:rPr lang="en-US" dirty="0"/>
              <a:t>INTRODUCTION TO THE BUSINESS PLAN</a:t>
            </a:r>
            <a:endParaRPr lang="sk-SK" dirty="0"/>
          </a:p>
        </p:txBody>
      </p:sp>
      <p:sp>
        <p:nvSpPr>
          <p:cNvPr id="3" name="TextBox 2">
            <a:extLst>
              <a:ext uri="{FF2B5EF4-FFF2-40B4-BE49-F238E27FC236}">
                <a16:creationId xmlns:a16="http://schemas.microsoft.com/office/drawing/2014/main" xmlns="" id="{A525ED0C-E37D-C0FC-4764-59A8FCB9DF16}"/>
              </a:ext>
            </a:extLst>
          </p:cNvPr>
          <p:cNvSpPr txBox="1"/>
          <p:nvPr/>
        </p:nvSpPr>
        <p:spPr>
          <a:xfrm>
            <a:off x="2564561" y="4428755"/>
            <a:ext cx="6298641" cy="1692771"/>
          </a:xfrm>
          <a:prstGeom prst="rect">
            <a:avLst/>
          </a:prstGeom>
          <a:noFill/>
        </p:spPr>
        <p:txBody>
          <a:bodyPr wrap="square">
            <a:spAutoFit/>
          </a:bodyPr>
          <a:lstStyle/>
          <a:p>
            <a:r>
              <a:rPr lang="en-GB" sz="2600" dirty="0">
                <a:latin typeface="Arial" panose="020B0604020202020204" pitchFamily="34" charset="0"/>
                <a:cs typeface="Arial" panose="020B0604020202020204" pitchFamily="34" charset="0"/>
              </a:rPr>
              <a:t>The Business plan </a:t>
            </a:r>
            <a:r>
              <a:rPr lang="en-US" sz="2600" dirty="0">
                <a:latin typeface="Arial" panose="020B0604020202020204" pitchFamily="34" charset="0"/>
                <a:cs typeface="Arial" panose="020B0604020202020204" pitchFamily="34" charset="0"/>
              </a:rPr>
              <a:t>is a guide—a roadmap for your business that outlines goals and details how you plan to achieve those goals.</a:t>
            </a:r>
            <a:endParaRPr lang="it-IT" sz="2600" dirty="0">
              <a:latin typeface="Arial" panose="020B0604020202020204" pitchFamily="34" charset="0"/>
              <a:cs typeface="Arial" panose="020B0604020202020204" pitchFamily="34" charset="0"/>
            </a:endParaRPr>
          </a:p>
        </p:txBody>
      </p:sp>
      <p:pic>
        <p:nvPicPr>
          <p:cNvPr id="5" name="Εικόνα 4" descr="Εικόνα που περιέχει είδη γραφείου, υπολογιστής, σκίτσο/σχέδιο, στυλό&#10;&#10;Περιγραφή που δημιουργήθηκε αυτόματα">
            <a:extLst>
              <a:ext uri="{FF2B5EF4-FFF2-40B4-BE49-F238E27FC236}">
                <a16:creationId xmlns:a16="http://schemas.microsoft.com/office/drawing/2014/main" xmlns="" id="{41FAACEF-DA9B-FE68-339E-44E4F9111497}"/>
              </a:ext>
            </a:extLst>
          </p:cNvPr>
          <p:cNvPicPr>
            <a:picLocks noChangeAspect="1"/>
          </p:cNvPicPr>
          <p:nvPr/>
        </p:nvPicPr>
        <p:blipFill>
          <a:blip r:embed="rId2"/>
          <a:stretch>
            <a:fillRect/>
          </a:stretch>
        </p:blipFill>
        <p:spPr>
          <a:xfrm>
            <a:off x="778042" y="4428755"/>
            <a:ext cx="1610117" cy="1619119"/>
          </a:xfrm>
          <a:prstGeom prst="rect">
            <a:avLst/>
          </a:prstGeom>
        </p:spPr>
      </p:pic>
      <p:sp>
        <p:nvSpPr>
          <p:cNvPr id="2" name="Rectangle 1"/>
          <p:cNvSpPr/>
          <p:nvPr/>
        </p:nvSpPr>
        <p:spPr>
          <a:xfrm>
            <a:off x="3038308" y="6106947"/>
            <a:ext cx="5351145" cy="553998"/>
          </a:xfrm>
          <a:prstGeom prst="rect">
            <a:avLst/>
          </a:prstGeom>
        </p:spPr>
        <p:txBody>
          <a:bodyPr wrap="none">
            <a:spAutoFit/>
          </a:bodyPr>
          <a:lstStyle/>
          <a:p>
            <a:pPr algn="ctr">
              <a:lnSpc>
                <a:spcPct val="150000"/>
              </a:lnSpc>
              <a:spcBef>
                <a:spcPts val="600"/>
              </a:spcBef>
            </a:pPr>
            <a:r>
              <a:rPr lang="en-US" sz="2000" b="1" i="1" dirty="0">
                <a:latin typeface="Cambria" panose="02040503050406030204" pitchFamily="18" charset="0"/>
                <a:ea typeface="Cambria" panose="02040503050406030204" pitchFamily="18" charset="0"/>
                <a:cs typeface="Cambria" panose="02040503050406030204" pitchFamily="18" charset="0"/>
              </a:rPr>
              <a:t>"</a:t>
            </a:r>
            <a:r>
              <a:rPr lang="en-US" sz="2000" b="1" i="1" dirty="0" smtClean="0">
                <a:latin typeface="Cambria" panose="02040503050406030204" pitchFamily="18" charset="0"/>
                <a:ea typeface="Cambria" panose="02040503050406030204" pitchFamily="18" charset="0"/>
                <a:cs typeface="Cambria" panose="02040503050406030204" pitchFamily="18" charset="0"/>
              </a:rPr>
              <a:t>The business that fails to plan, plans to fail."</a:t>
            </a:r>
            <a:endParaRPr lang="en-US" sz="20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871135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1.2</a:t>
            </a:r>
            <a:r>
              <a:rPr lang="en-US" dirty="0"/>
              <a:t>	Why Do You Need a Business Plan?</a:t>
            </a:r>
          </a:p>
        </p:txBody>
      </p:sp>
      <p:sp>
        <p:nvSpPr>
          <p:cNvPr id="6" name="Rectangle 5"/>
          <p:cNvSpPr/>
          <p:nvPr/>
        </p:nvSpPr>
        <p:spPr>
          <a:xfrm>
            <a:off x="457200" y="1738100"/>
            <a:ext cx="8189495" cy="5309146"/>
          </a:xfrm>
          <a:prstGeom prst="rect">
            <a:avLst/>
          </a:prstGeom>
        </p:spPr>
        <p:txBody>
          <a:bodyPr wrap="square">
            <a:spAutoFit/>
          </a:bodyPr>
          <a:lstStyle/>
          <a:p>
            <a:pPr algn="just"/>
            <a:r>
              <a:rPr lang="en-US" sz="3000" dirty="0">
                <a:latin typeface="+mj-lt"/>
                <a:ea typeface="Cambria" panose="02040503050406030204" pitchFamily="18" charset="0"/>
                <a:cs typeface="Cambria" panose="02040503050406030204" pitchFamily="18" charset="0"/>
              </a:rPr>
              <a:t>Every business will benefit from the preparation of a carefully written business plan. Take the time to write a clear, concise and winning business plan. The success of your business depends on it. </a:t>
            </a:r>
            <a:endParaRPr lang="en-US" sz="3000" dirty="0" smtClean="0">
              <a:latin typeface="+mj-lt"/>
              <a:ea typeface="Cambria" panose="02040503050406030204" pitchFamily="18" charset="0"/>
              <a:cs typeface="Cambria" panose="02040503050406030204" pitchFamily="18" charset="0"/>
            </a:endParaRPr>
          </a:p>
          <a:p>
            <a:pPr algn="just"/>
            <a:endParaRPr lang="en-US" sz="1500" dirty="0" smtClean="0">
              <a:latin typeface="+mj-lt"/>
              <a:ea typeface="Cambria" panose="02040503050406030204" pitchFamily="18" charset="0"/>
              <a:cs typeface="Cambria" panose="02040503050406030204" pitchFamily="18" charset="0"/>
            </a:endParaRPr>
          </a:p>
          <a:p>
            <a:pPr algn="just"/>
            <a:r>
              <a:rPr lang="en-US" sz="3000" dirty="0"/>
              <a:t>There are three main benefits that do business </a:t>
            </a:r>
            <a:r>
              <a:rPr lang="en-US" sz="3000" dirty="0" smtClean="0"/>
              <a:t>internationally:</a:t>
            </a:r>
            <a:endParaRPr lang="en-US" sz="3000" dirty="0"/>
          </a:p>
          <a:p>
            <a:pPr algn="just"/>
            <a:r>
              <a:rPr lang="en-US" sz="3000" dirty="0"/>
              <a:t>1. To serve as a guide for your business</a:t>
            </a:r>
          </a:p>
          <a:p>
            <a:pPr algn="just"/>
            <a:r>
              <a:rPr lang="en-US" sz="3000" dirty="0"/>
              <a:t>2. As documentation for financing</a:t>
            </a:r>
          </a:p>
          <a:p>
            <a:pPr algn="just"/>
            <a:r>
              <a:rPr lang="en-US" sz="3000" dirty="0"/>
              <a:t>3. To work in foreign markets</a:t>
            </a:r>
          </a:p>
          <a:p>
            <a:pPr algn="just"/>
            <a:endParaRPr lang="en-US" sz="2400" b="1" dirty="0">
              <a:latin typeface="+mj-lt"/>
              <a:ea typeface="Cambria" panose="02040503050406030204" pitchFamily="18" charset="0"/>
            </a:endParaRPr>
          </a:p>
        </p:txBody>
      </p:sp>
    </p:spTree>
    <p:extLst>
      <p:ext uri="{BB962C8B-B14F-4D97-AF65-F5344CB8AC3E}">
        <p14:creationId xmlns:p14="http://schemas.microsoft.com/office/powerpoint/2010/main" val="1779908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a:xfrm>
            <a:off x="457200" y="152718"/>
            <a:ext cx="5791200" cy="1182958"/>
          </a:xfrm>
        </p:spPr>
        <p:txBody>
          <a:bodyPr/>
          <a:lstStyle/>
          <a:p>
            <a:r>
              <a:rPr lang="en-US" dirty="0" smtClean="0"/>
              <a:t>1.3 </a:t>
            </a:r>
            <a:r>
              <a:rPr lang="en-US" dirty="0"/>
              <a:t>Types of Business Plans </a:t>
            </a:r>
            <a:endParaRPr lang="sk-SK" dirty="0"/>
          </a:p>
        </p:txBody>
      </p:sp>
      <p:pic>
        <p:nvPicPr>
          <p:cNvPr id="3" name="Εικόνα 2">
            <a:extLst>
              <a:ext uri="{FF2B5EF4-FFF2-40B4-BE49-F238E27FC236}">
                <a16:creationId xmlns:a16="http://schemas.microsoft.com/office/drawing/2014/main" xmlns="" id="{B3634FA7-CB83-2847-E134-06F27F3EC6A4}"/>
              </a:ext>
            </a:extLst>
          </p:cNvPr>
          <p:cNvPicPr>
            <a:picLocks noChangeAspect="1"/>
          </p:cNvPicPr>
          <p:nvPr/>
        </p:nvPicPr>
        <p:blipFill>
          <a:blip r:embed="rId2"/>
          <a:stretch>
            <a:fillRect/>
          </a:stretch>
        </p:blipFill>
        <p:spPr>
          <a:xfrm>
            <a:off x="716408" y="1894114"/>
            <a:ext cx="1549936" cy="1534886"/>
          </a:xfrm>
          <a:prstGeom prst="rect">
            <a:avLst/>
          </a:prstGeom>
        </p:spPr>
      </p:pic>
      <p:sp>
        <p:nvSpPr>
          <p:cNvPr id="5" name="TextBox 4">
            <a:extLst>
              <a:ext uri="{FF2B5EF4-FFF2-40B4-BE49-F238E27FC236}">
                <a16:creationId xmlns:a16="http://schemas.microsoft.com/office/drawing/2014/main" xmlns="" id="{B96E3036-8347-6D82-5314-10207A84952D}"/>
              </a:ext>
            </a:extLst>
          </p:cNvPr>
          <p:cNvSpPr txBox="1"/>
          <p:nvPr/>
        </p:nvSpPr>
        <p:spPr>
          <a:xfrm>
            <a:off x="192229" y="3429000"/>
            <a:ext cx="2982653" cy="3046988"/>
          </a:xfrm>
          <a:prstGeom prst="rect">
            <a:avLst/>
          </a:prstGeom>
          <a:noFill/>
        </p:spPr>
        <p:txBody>
          <a:bodyPr wrap="square">
            <a:spAutoFit/>
          </a:bodyPr>
          <a:lstStyle/>
          <a:p>
            <a:r>
              <a:rPr lang="en-US" b="1" dirty="0"/>
              <a:t> </a:t>
            </a:r>
            <a:r>
              <a:rPr lang="en-US" sz="1600" b="1" dirty="0"/>
              <a:t>The one-page Business Plan </a:t>
            </a:r>
          </a:p>
          <a:p>
            <a:endParaRPr lang="en-US" sz="1600" dirty="0"/>
          </a:p>
          <a:p>
            <a:r>
              <a:rPr lang="en-US" sz="1600" dirty="0"/>
              <a:t>It summarizes the important points of the business into a single page. </a:t>
            </a:r>
          </a:p>
          <a:p>
            <a:r>
              <a:rPr lang="en-US" sz="1600" dirty="0"/>
              <a:t>The most applicable scenario for a one-page business plan is for introducing an investor (or another party) to a business that they are unfamiliar with.</a:t>
            </a:r>
            <a:endParaRPr lang="el-GR" sz="1600" dirty="0"/>
          </a:p>
        </p:txBody>
      </p:sp>
      <p:sp>
        <p:nvSpPr>
          <p:cNvPr id="7" name="TextBox 6">
            <a:extLst>
              <a:ext uri="{FF2B5EF4-FFF2-40B4-BE49-F238E27FC236}">
                <a16:creationId xmlns:a16="http://schemas.microsoft.com/office/drawing/2014/main" xmlns="" id="{9A811D0A-465B-B366-E52B-4B29788DCA67}"/>
              </a:ext>
            </a:extLst>
          </p:cNvPr>
          <p:cNvSpPr txBox="1"/>
          <p:nvPr/>
        </p:nvSpPr>
        <p:spPr>
          <a:xfrm>
            <a:off x="3174882" y="3429000"/>
            <a:ext cx="2710543" cy="2554545"/>
          </a:xfrm>
          <a:prstGeom prst="rect">
            <a:avLst/>
          </a:prstGeom>
          <a:noFill/>
        </p:spPr>
        <p:txBody>
          <a:bodyPr wrap="square">
            <a:spAutoFit/>
          </a:bodyPr>
          <a:lstStyle/>
          <a:p>
            <a:r>
              <a:rPr lang="it-IT" sz="1600" b="1" i="1" dirty="0">
                <a:latin typeface="Arial" panose="020B0604020202020204" pitchFamily="34" charset="0"/>
                <a:cs typeface="Arial" panose="020B0604020202020204" pitchFamily="34" charset="0"/>
              </a:rPr>
              <a:t> The mini  Business Plan </a:t>
            </a:r>
          </a:p>
          <a:p>
            <a:endParaRPr lang="it-IT" sz="1600" i="1"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It is a 1-10 page document and provides much of the same information as a comprehensive business plan. The information is condensed and minimizes all fine details and explanations.</a:t>
            </a:r>
            <a:endParaRPr lang="el-GR" sz="1600" dirty="0">
              <a:latin typeface="Arial" panose="020B0604020202020204" pitchFamily="34" charset="0"/>
              <a:cs typeface="Arial" panose="020B0604020202020204" pitchFamily="34" charset="0"/>
            </a:endParaRPr>
          </a:p>
        </p:txBody>
      </p:sp>
      <p:pic>
        <p:nvPicPr>
          <p:cNvPr id="10" name="Immagine 6">
            <a:extLst>
              <a:ext uri="{FF2B5EF4-FFF2-40B4-BE49-F238E27FC236}">
                <a16:creationId xmlns:a16="http://schemas.microsoft.com/office/drawing/2014/main" xmlns="" id="{FB771476-F45B-33C6-4515-6DCC076E4C84}"/>
              </a:ext>
            </a:extLst>
          </p:cNvPr>
          <p:cNvPicPr>
            <a:picLocks noChangeAspect="1"/>
          </p:cNvPicPr>
          <p:nvPr/>
        </p:nvPicPr>
        <p:blipFill>
          <a:blip r:embed="rId3"/>
          <a:stretch>
            <a:fillRect/>
          </a:stretch>
        </p:blipFill>
        <p:spPr>
          <a:xfrm>
            <a:off x="3709987" y="1828119"/>
            <a:ext cx="1724025" cy="1666875"/>
          </a:xfrm>
          <a:prstGeom prst="rect">
            <a:avLst/>
          </a:prstGeom>
        </p:spPr>
      </p:pic>
      <p:sp>
        <p:nvSpPr>
          <p:cNvPr id="12" name="TextBox 11">
            <a:extLst>
              <a:ext uri="{FF2B5EF4-FFF2-40B4-BE49-F238E27FC236}">
                <a16:creationId xmlns:a16="http://schemas.microsoft.com/office/drawing/2014/main" xmlns="" id="{514EF0B0-FDBE-C2A0-297F-720E6CA86E62}"/>
              </a:ext>
            </a:extLst>
          </p:cNvPr>
          <p:cNvSpPr txBox="1"/>
          <p:nvPr/>
        </p:nvSpPr>
        <p:spPr>
          <a:xfrm>
            <a:off x="5821413" y="3429000"/>
            <a:ext cx="3015309" cy="3046988"/>
          </a:xfrm>
          <a:prstGeom prst="rect">
            <a:avLst/>
          </a:prstGeom>
          <a:noFill/>
        </p:spPr>
        <p:txBody>
          <a:bodyPr wrap="square">
            <a:spAutoFit/>
          </a:bodyPr>
          <a:lstStyle/>
          <a:p>
            <a:r>
              <a:rPr lang="it-IT" sz="1600" b="1" i="1" dirty="0">
                <a:latin typeface="Arial" panose="020B0604020202020204" pitchFamily="34" charset="0"/>
                <a:cs typeface="Arial" panose="020B0604020202020204" pitchFamily="34" charset="0"/>
              </a:rPr>
              <a:t>The Comprehensive  Business Plan </a:t>
            </a:r>
          </a:p>
          <a:p>
            <a:endParaRPr lang="it-IT" sz="1600" i="1"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A comprehensive plan begins with an executive summary (similar to the one-page business plan). It gives readers a full view of the business including the market problem, the solution, company mission, objectives and goals, marketing strategy</a:t>
            </a:r>
            <a:endParaRPr lang="it-IT" sz="1600" i="1" dirty="0">
              <a:latin typeface="Arial" panose="020B0604020202020204" pitchFamily="34" charset="0"/>
              <a:cs typeface="Arial" panose="020B0604020202020204" pitchFamily="34" charset="0"/>
            </a:endParaRPr>
          </a:p>
        </p:txBody>
      </p:sp>
      <p:pic>
        <p:nvPicPr>
          <p:cNvPr id="13" name="Segnaposto contenuto 7">
            <a:extLst>
              <a:ext uri="{FF2B5EF4-FFF2-40B4-BE49-F238E27FC236}">
                <a16:creationId xmlns:a16="http://schemas.microsoft.com/office/drawing/2014/main" xmlns="" id="{6867A25E-3099-63F1-E54D-91D9B3D79E29}"/>
              </a:ext>
            </a:extLst>
          </p:cNvPr>
          <p:cNvPicPr>
            <a:picLocks noChangeAspect="1"/>
          </p:cNvPicPr>
          <p:nvPr/>
        </p:nvPicPr>
        <p:blipFill>
          <a:blip r:embed="rId4"/>
          <a:stretch>
            <a:fillRect/>
          </a:stretch>
        </p:blipFill>
        <p:spPr>
          <a:xfrm>
            <a:off x="6563841" y="1666194"/>
            <a:ext cx="1676400" cy="1828800"/>
          </a:xfrm>
          <a:prstGeom prst="rect">
            <a:avLst/>
          </a:prstGeom>
          <a:noFill/>
          <a:ln>
            <a:noFill/>
          </a:ln>
        </p:spPr>
      </p:pic>
    </p:spTree>
    <p:extLst>
      <p:ext uri="{BB962C8B-B14F-4D97-AF65-F5344CB8AC3E}">
        <p14:creationId xmlns:p14="http://schemas.microsoft.com/office/powerpoint/2010/main" val="1885764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881554"/>
            <a:ext cx="7924800" cy="4480560"/>
          </a:xfrm>
        </p:spPr>
        <p:txBody>
          <a:bodyPr>
            <a:normAutofit fontScale="92500" lnSpcReduction="10000"/>
          </a:bodyPr>
          <a:lstStyle/>
          <a:p>
            <a:pPr algn="just"/>
            <a:r>
              <a:rPr lang="en-US" sz="3000" b="0" dirty="0">
                <a:latin typeface="+mj-lt"/>
                <a:cs typeface="Calibri" panose="020F0502020204030204" pitchFamily="34" charset="0"/>
              </a:rPr>
              <a:t>It depends on the nature of your business. If you have a simple concept, you may be able to express it in very few words. The purpose of your plan also determines its length. </a:t>
            </a:r>
          </a:p>
          <a:p>
            <a:pPr algn="just"/>
            <a:r>
              <a:rPr lang="it-IT" sz="3000" b="0" dirty="0">
                <a:latin typeface="+mj-lt"/>
                <a:cs typeface="Calibri" panose="020F0502020204030204" pitchFamily="34" charset="0"/>
              </a:rPr>
              <a:t>However, you should not </a:t>
            </a:r>
            <a:r>
              <a:rPr lang="en-US" sz="3000" b="0" dirty="0">
                <a:latin typeface="+mj-lt"/>
                <a:cs typeface="Calibri" panose="020F0502020204030204" pitchFamily="34" charset="0"/>
              </a:rPr>
              <a:t>complete </a:t>
            </a:r>
            <a:r>
              <a:rPr lang="en-US" sz="3000" b="0" dirty="0" smtClean="0">
                <a:latin typeface="+mj-lt"/>
                <a:cs typeface="Calibri" panose="020F0502020204030204" pitchFamily="34" charset="0"/>
              </a:rPr>
              <a:t>one business </a:t>
            </a:r>
            <a:r>
              <a:rPr lang="en-US" sz="3000" b="0" dirty="0">
                <a:latin typeface="+mj-lt"/>
                <a:cs typeface="Calibri" panose="020F0502020204030204" pitchFamily="34" charset="0"/>
              </a:rPr>
              <a:t>plan and send that one business plan out for every situation. </a:t>
            </a:r>
          </a:p>
          <a:p>
            <a:pPr algn="just"/>
            <a:r>
              <a:rPr lang="en-US" sz="3000" b="0" dirty="0">
                <a:latin typeface="+mj-lt"/>
                <a:cs typeface="Calibri" panose="020F0502020204030204" pitchFamily="34" charset="0"/>
              </a:rPr>
              <a:t>You should have all three types of business plans in your arsenal and be able to supply the right business plan when needed. </a:t>
            </a:r>
          </a:p>
          <a:p>
            <a:endParaRPr lang="en-US" dirty="0"/>
          </a:p>
        </p:txBody>
      </p:sp>
      <p:sp>
        <p:nvSpPr>
          <p:cNvPr id="4" name="Title 3"/>
          <p:cNvSpPr>
            <a:spLocks noGrp="1"/>
          </p:cNvSpPr>
          <p:nvPr>
            <p:ph type="title"/>
          </p:nvPr>
        </p:nvSpPr>
        <p:spPr/>
        <p:txBody>
          <a:bodyPr/>
          <a:lstStyle/>
          <a:p>
            <a:r>
              <a:rPr lang="en-US" dirty="0" smtClean="0"/>
              <a:t>1.4 WHAT </a:t>
            </a:r>
            <a:r>
              <a:rPr lang="en-US" dirty="0"/>
              <a:t>TYPES OF PLAN DO I NEED?</a:t>
            </a:r>
          </a:p>
        </p:txBody>
      </p:sp>
    </p:spTree>
    <p:extLst>
      <p:ext uri="{BB962C8B-B14F-4D97-AF65-F5344CB8AC3E}">
        <p14:creationId xmlns:p14="http://schemas.microsoft.com/office/powerpoint/2010/main" val="30464314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328246" y="1676400"/>
            <a:ext cx="8335108" cy="5181600"/>
          </a:xfrm>
        </p:spPr>
        <p:txBody>
          <a:bodyPr>
            <a:noAutofit/>
          </a:bodyPr>
          <a:lstStyle/>
          <a:p>
            <a:pPr marL="228600" indent="0" algn="just"/>
            <a:r>
              <a:rPr lang="en-US" sz="2000" b="0" dirty="0"/>
              <a:t>A good business </a:t>
            </a:r>
            <a:r>
              <a:rPr lang="en-US" sz="2000" b="0" dirty="0" smtClean="0"/>
              <a:t>plan: </a:t>
            </a:r>
          </a:p>
          <a:p>
            <a:pPr marL="571500" indent="-342900" algn="just">
              <a:buFont typeface="Arial" panose="020B0604020202020204" pitchFamily="34" charset="0"/>
              <a:buChar char="•"/>
            </a:pPr>
            <a:r>
              <a:rPr lang="en-US" sz="2000" b="0" dirty="0" smtClean="0"/>
              <a:t>should </a:t>
            </a:r>
            <a:r>
              <a:rPr lang="en-US" sz="2000" b="0" dirty="0"/>
              <a:t>outline all the projected costs and potential pitfalls of every decision a company makes. In fact, very few companies are able to go very long without one</a:t>
            </a:r>
            <a:r>
              <a:rPr lang="en-US" sz="2000" b="0" dirty="0" smtClean="0"/>
              <a:t>.</a:t>
            </a:r>
            <a:r>
              <a:rPr lang="sk-SK" sz="2000" b="0" dirty="0" smtClean="0"/>
              <a:t> </a:t>
            </a:r>
            <a:endParaRPr lang="sk-SK" sz="2000" b="0" dirty="0"/>
          </a:p>
          <a:p>
            <a:pPr marL="571500" indent="-342900" algn="just">
              <a:buFont typeface="Arial" panose="020B0604020202020204" pitchFamily="34" charset="0"/>
              <a:buChar char="•"/>
            </a:pPr>
            <a:r>
              <a:rPr lang="en-US" sz="2000" b="0" dirty="0" smtClean="0"/>
              <a:t>states </a:t>
            </a:r>
            <a:r>
              <a:rPr lang="en-US" sz="2000" b="0" dirty="0"/>
              <a:t>how the business intends to achieve its goals</a:t>
            </a:r>
            <a:r>
              <a:rPr lang="en-US" sz="2000" b="0" dirty="0" smtClean="0"/>
              <a:t>.</a:t>
            </a:r>
          </a:p>
          <a:p>
            <a:pPr marL="571500" indent="-342900" algn="just">
              <a:buFont typeface="Arial" panose="020B0604020202020204" pitchFamily="34" charset="0"/>
              <a:buChar char="•"/>
            </a:pPr>
            <a:r>
              <a:rPr lang="en-US" sz="2000" b="0" dirty="0" smtClean="0"/>
              <a:t>can </a:t>
            </a:r>
            <a:r>
              <a:rPr lang="en-US" sz="2000" b="0" dirty="0"/>
              <a:t>help the owner-manager crystallize and focus his ideas. </a:t>
            </a:r>
            <a:r>
              <a:rPr lang="en-US" sz="2000" b="0" dirty="0" smtClean="0"/>
              <a:t>Also can </a:t>
            </a:r>
            <a:r>
              <a:rPr lang="en-US" sz="2000" b="0" dirty="0"/>
              <a:t>help him set goals and give him a yardstick against which to monitor performance. </a:t>
            </a:r>
            <a:endParaRPr lang="en-US" sz="2000" b="0" dirty="0" smtClean="0"/>
          </a:p>
          <a:p>
            <a:pPr marL="571500" indent="-342900" algn="just">
              <a:buFont typeface="Arial" panose="020B0604020202020204" pitchFamily="34" charset="0"/>
              <a:buChar char="•"/>
            </a:pPr>
            <a:r>
              <a:rPr lang="en-US" sz="2000" b="0" dirty="0"/>
              <a:t>act as a vehicle to attract any outside financing the business </a:t>
            </a:r>
            <a:r>
              <a:rPr lang="en-US" sz="2000" b="0" dirty="0" smtClean="0"/>
              <a:t>needs</a:t>
            </a:r>
            <a:r>
              <a:rPr lang="en-US" sz="2000" b="0" dirty="0"/>
              <a:t>, it can convince investors that the owner-manager has identified high growth </a:t>
            </a:r>
            <a:r>
              <a:rPr lang="en-US" sz="2000" b="0" dirty="0" smtClean="0"/>
              <a:t>opportunities.</a:t>
            </a:r>
          </a:p>
          <a:p>
            <a:pPr marL="571500" indent="-342900" algn="just">
              <a:buFont typeface="Arial" panose="020B0604020202020204" pitchFamily="34" charset="0"/>
              <a:buChar char="•"/>
            </a:pPr>
            <a:r>
              <a:rPr lang="en-US" sz="2000" b="0" dirty="0"/>
              <a:t>implies the long-term view of the business and its environment. A good business plan should convey a sincerity of purpose and analysis that lends credibility to both the plan and the entrepreneur submitting </a:t>
            </a:r>
            <a:r>
              <a:rPr lang="en-US" sz="2000" b="0" dirty="0" smtClean="0"/>
              <a:t>it. </a:t>
            </a:r>
            <a:endParaRPr lang="sk-SK" sz="2000"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p:txBody>
          <a:bodyPr/>
          <a:lstStyle/>
          <a:p>
            <a:r>
              <a:rPr lang="en-US" dirty="0" smtClean="0"/>
              <a:t>1.5 The </a:t>
            </a:r>
            <a:r>
              <a:rPr lang="en-US" dirty="0"/>
              <a:t>importance of a good business plan</a:t>
            </a:r>
            <a:endParaRPr lang="sk-SK" dirty="0"/>
          </a:p>
        </p:txBody>
      </p:sp>
    </p:spTree>
    <p:extLst>
      <p:ext uri="{BB962C8B-B14F-4D97-AF65-F5344CB8AC3E}">
        <p14:creationId xmlns:p14="http://schemas.microsoft.com/office/powerpoint/2010/main" val="277790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547446"/>
            <a:ext cx="8229600" cy="5108178"/>
          </a:xfrm>
        </p:spPr>
        <p:txBody>
          <a:bodyPr>
            <a:noAutofit/>
          </a:bodyPr>
          <a:lstStyle/>
          <a:p>
            <a:pPr marL="228600" indent="0" algn="just"/>
            <a:r>
              <a:rPr lang="en-US" sz="2200" b="0" dirty="0" smtClean="0"/>
              <a:t>For </a:t>
            </a:r>
            <a:r>
              <a:rPr lang="en-US" sz="2200" b="0" dirty="0"/>
              <a:t>an existing business this process first involves coming to terms with the personal objectives of the owner-manager</a:t>
            </a:r>
            <a:r>
              <a:rPr lang="en-US" sz="2200" b="0" dirty="0" smtClean="0"/>
              <a:t>.</a:t>
            </a:r>
            <a:endParaRPr lang="en-US" sz="2200" b="0" dirty="0"/>
          </a:p>
          <a:p>
            <a:pPr marL="571500" indent="-342900" algn="just">
              <a:buFont typeface="Arial" panose="020B0604020202020204" pitchFamily="34" charset="0"/>
              <a:buChar char="•"/>
            </a:pPr>
            <a:r>
              <a:rPr lang="en-US" sz="2200" b="0" dirty="0" smtClean="0"/>
              <a:t>Do </a:t>
            </a:r>
            <a:r>
              <a:rPr lang="en-US" sz="2200" b="0" dirty="0"/>
              <a:t>we want income, or capital growth?</a:t>
            </a:r>
          </a:p>
          <a:p>
            <a:pPr marL="571500" indent="-342900" algn="just">
              <a:buFont typeface="Arial" panose="020B0604020202020204" pitchFamily="34" charset="0"/>
              <a:buChar char="•"/>
            </a:pPr>
            <a:r>
              <a:rPr lang="en-US" sz="2200" b="0" dirty="0" smtClean="0"/>
              <a:t>Do </a:t>
            </a:r>
            <a:r>
              <a:rPr lang="en-US" sz="2200" b="0" dirty="0"/>
              <a:t>we want to sell the business as a going concern when it gets to maturity, or do we want to pass it on to our children?</a:t>
            </a:r>
          </a:p>
          <a:p>
            <a:pPr marL="571500" indent="-342900" algn="just">
              <a:buFont typeface="Arial" panose="020B0604020202020204" pitchFamily="34" charset="0"/>
              <a:buChar char="•"/>
            </a:pPr>
            <a:r>
              <a:rPr lang="en-US" sz="2200" b="0" dirty="0" smtClean="0"/>
              <a:t>Do </a:t>
            </a:r>
            <a:r>
              <a:rPr lang="en-US" sz="2200" b="0" dirty="0"/>
              <a:t>we want to take risks in the business or do we value security more</a:t>
            </a:r>
            <a:r>
              <a:rPr lang="en-US" sz="2200" b="0" dirty="0" smtClean="0"/>
              <a:t>?</a:t>
            </a:r>
            <a:endParaRPr lang="en-US" sz="2200" b="0" dirty="0"/>
          </a:p>
          <a:p>
            <a:pPr marL="228600" indent="0" algn="just"/>
            <a:r>
              <a:rPr lang="en-US" sz="2200" b="0" dirty="0"/>
              <a:t>Second, it involves coming to terms with the strengths and weaknesses of the existing business, and the opportunity and threats that it faces. This is often called a 'position audit' or 'SWOT' (Strengths, Weaknesses, Opportunities, Threats) </a:t>
            </a:r>
            <a:r>
              <a:rPr lang="en-US" sz="2200" b="0" dirty="0" smtClean="0"/>
              <a:t>analysis.</a:t>
            </a:r>
            <a:endParaRPr lang="en-US" sz="2200"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a:xfrm>
            <a:off x="457200" y="152718"/>
            <a:ext cx="6444532" cy="949251"/>
          </a:xfrm>
        </p:spPr>
        <p:txBody>
          <a:bodyPr/>
          <a:lstStyle/>
          <a:p>
            <a:r>
              <a:rPr lang="en-US" dirty="0" smtClean="0"/>
              <a:t>1.6 </a:t>
            </a:r>
            <a:r>
              <a:rPr lang="sk-SK" dirty="0" smtClean="0"/>
              <a:t>The </a:t>
            </a:r>
            <a:r>
              <a:rPr lang="sk-SK" dirty="0"/>
              <a:t>planning process</a:t>
            </a:r>
          </a:p>
        </p:txBody>
      </p:sp>
    </p:spTree>
    <p:extLst>
      <p:ext uri="{BB962C8B-B14F-4D97-AF65-F5344CB8AC3E}">
        <p14:creationId xmlns:p14="http://schemas.microsoft.com/office/powerpoint/2010/main" val="3994426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xmlns="" id="{F0A2DBE3-022A-10BF-85D3-8476EC5342D8}"/>
              </a:ext>
            </a:extLst>
          </p:cNvPr>
          <p:cNvSpPr>
            <a:spLocks noGrp="1"/>
          </p:cNvSpPr>
          <p:nvPr>
            <p:ph type="body" idx="1"/>
          </p:nvPr>
        </p:nvSpPr>
        <p:spPr>
          <a:xfrm>
            <a:off x="457200" y="1600200"/>
            <a:ext cx="8229600" cy="5031188"/>
          </a:xfrm>
        </p:spPr>
        <p:txBody>
          <a:bodyPr>
            <a:normAutofit/>
          </a:bodyPr>
          <a:lstStyle/>
          <a:p>
            <a:pPr marL="457200" lvl="1" indent="0" algn="ctr">
              <a:spcBef>
                <a:spcPts val="0"/>
              </a:spcBef>
              <a:buNone/>
            </a:pPr>
            <a:r>
              <a:rPr lang="en-US" sz="3000" dirty="0"/>
              <a:t>The whole planning process is </a:t>
            </a:r>
            <a:r>
              <a:rPr lang="en-US" sz="3000" dirty="0" smtClean="0"/>
              <a:t>shown diagrammatically in </a:t>
            </a:r>
            <a:r>
              <a:rPr lang="en-US" sz="3000" dirty="0"/>
              <a:t>the figure below.</a:t>
            </a:r>
            <a:endParaRPr lang="sk-SK" sz="3000" b="0" dirty="0"/>
          </a:p>
        </p:txBody>
      </p:sp>
      <p:sp>
        <p:nvSpPr>
          <p:cNvPr id="8" name="Nadpis 7">
            <a:extLst>
              <a:ext uri="{FF2B5EF4-FFF2-40B4-BE49-F238E27FC236}">
                <a16:creationId xmlns:a16="http://schemas.microsoft.com/office/drawing/2014/main" xmlns="" id="{4E0888AD-A247-DE0F-3CFD-B8D59A5E1E54}"/>
              </a:ext>
            </a:extLst>
          </p:cNvPr>
          <p:cNvSpPr>
            <a:spLocks noGrp="1"/>
          </p:cNvSpPr>
          <p:nvPr>
            <p:ph type="title"/>
          </p:nvPr>
        </p:nvSpPr>
        <p:spPr>
          <a:xfrm>
            <a:off x="457200" y="152718"/>
            <a:ext cx="5533292" cy="1371600"/>
          </a:xfrm>
        </p:spPr>
        <p:txBody>
          <a:bodyPr/>
          <a:lstStyle/>
          <a:p>
            <a:r>
              <a:rPr lang="en-US" dirty="0" smtClean="0"/>
              <a:t>1.6</a:t>
            </a:r>
            <a:r>
              <a:rPr lang="en-US" dirty="0"/>
              <a:t>. </a:t>
            </a:r>
            <a:r>
              <a:rPr lang="sk-SK" dirty="0"/>
              <a:t>The planning process</a:t>
            </a:r>
          </a:p>
        </p:txBody>
      </p:sp>
      <p:pic>
        <p:nvPicPr>
          <p:cNvPr id="4" name="Picture 3"/>
          <p:cNvPicPr/>
          <p:nvPr/>
        </p:nvPicPr>
        <p:blipFill>
          <a:blip r:embed="rId2"/>
          <a:stretch>
            <a:fillRect/>
          </a:stretch>
        </p:blipFill>
        <p:spPr>
          <a:xfrm>
            <a:off x="1582615" y="2476483"/>
            <a:ext cx="6611816" cy="4381517"/>
          </a:xfrm>
          <a:prstGeom prst="rect">
            <a:avLst/>
          </a:prstGeom>
        </p:spPr>
      </p:pic>
    </p:spTree>
    <p:extLst>
      <p:ext uri="{BB962C8B-B14F-4D97-AF65-F5344CB8AC3E}">
        <p14:creationId xmlns:p14="http://schemas.microsoft.com/office/powerpoint/2010/main" val="638590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3430</TotalTime>
  <Words>1691</Words>
  <Application>Microsoft Office PowerPoint</Application>
  <PresentationFormat>On-screen Show (4:3)</PresentationFormat>
  <Paragraphs>141</Paragraphs>
  <Slides>23</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vt:lpstr>
      <vt:lpstr>Arial Black</vt:lpstr>
      <vt:lpstr>Arial</vt:lpstr>
      <vt:lpstr>Wingdings</vt:lpstr>
      <vt:lpstr>Cambria</vt:lpstr>
      <vt:lpstr>Montserrat</vt:lpstr>
      <vt:lpstr>Základné</vt:lpstr>
      <vt:lpstr>Business Plan Fundamentals </vt:lpstr>
      <vt:lpstr>INTRODUCTION</vt:lpstr>
      <vt:lpstr>1.1 INTRODUCTION TO THE BUSINESS PLAN</vt:lpstr>
      <vt:lpstr>1.2 Why Do You Need a Business Plan?</vt:lpstr>
      <vt:lpstr>1.3 Types of Business Plans </vt:lpstr>
      <vt:lpstr>1.4 WHAT TYPES OF PLAN DO I NEED?</vt:lpstr>
      <vt:lpstr>1.5 The importance of a good business plan</vt:lpstr>
      <vt:lpstr>1.6 The planning process</vt:lpstr>
      <vt:lpstr>1.6. The planning process</vt:lpstr>
      <vt:lpstr>2.1 How to write a business plan</vt:lpstr>
      <vt:lpstr>2.1 BUSINESS PLAN COMPONENTS</vt:lpstr>
      <vt:lpstr>3.1 What is a SWOT Analysis? </vt:lpstr>
      <vt:lpstr>3.2 Illustration SWOT</vt:lpstr>
      <vt:lpstr>3.3 Benefits of a SWOT analysis</vt:lpstr>
      <vt:lpstr>Thinking Strategies</vt:lpstr>
      <vt:lpstr>Seeing the big picture</vt:lpstr>
      <vt:lpstr>Planning ahead</vt:lpstr>
      <vt:lpstr>Planning ahead</vt:lpstr>
      <vt:lpstr>5.1 Why Do Business Plans Fail?</vt:lpstr>
      <vt:lpstr>5.2 Considerations for a Business Plan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keywords>, docId:FEAE9D3EE14EEF56F3E87659DAC5975E</cp:keywords>
  <cp:lastModifiedBy>Athanasiou Panagiota</cp:lastModifiedBy>
  <cp:revision>68</cp:revision>
  <dcterms:created xsi:type="dcterms:W3CDTF">2019-02-10T21:49:04Z</dcterms:created>
  <dcterms:modified xsi:type="dcterms:W3CDTF">2023-09-11T08:32:38Z</dcterms:modified>
</cp:coreProperties>
</file>